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drawings/drawing3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4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drawings/drawing5.xml" ContentType="application/vnd.openxmlformats-officedocument.drawingml.chartshapes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notesSlides/notesSlide1.xml" ContentType="application/vnd.openxmlformats-officedocument.presentationml.notesSlide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notesSlides/notesSlide2.xml" ContentType="application/vnd.openxmlformats-officedocument.presentationml.notesSlide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drawings/drawing6.xml" ContentType="application/vnd.openxmlformats-officedocument.drawingml.chartshapes+xml"/>
  <Override PartName="/ppt/charts/chart5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9"/>
  </p:notesMasterIdLst>
  <p:handoutMasterIdLst>
    <p:handoutMasterId r:id="rId110"/>
  </p:handoutMasterIdLst>
  <p:sldIdLst>
    <p:sldId id="258" r:id="rId2"/>
    <p:sldId id="261" r:id="rId3"/>
    <p:sldId id="292" r:id="rId4"/>
    <p:sldId id="324" r:id="rId5"/>
    <p:sldId id="303" r:id="rId6"/>
    <p:sldId id="272" r:id="rId7"/>
    <p:sldId id="273" r:id="rId8"/>
    <p:sldId id="274" r:id="rId9"/>
    <p:sldId id="265" r:id="rId10"/>
    <p:sldId id="288" r:id="rId11"/>
    <p:sldId id="289" r:id="rId12"/>
    <p:sldId id="290" r:id="rId13"/>
    <p:sldId id="284" r:id="rId14"/>
    <p:sldId id="287" r:id="rId15"/>
    <p:sldId id="291" r:id="rId16"/>
    <p:sldId id="294" r:id="rId17"/>
    <p:sldId id="295" r:id="rId18"/>
    <p:sldId id="297" r:id="rId19"/>
    <p:sldId id="304" r:id="rId20"/>
    <p:sldId id="298" r:id="rId21"/>
    <p:sldId id="301" r:id="rId22"/>
    <p:sldId id="299" r:id="rId23"/>
    <p:sldId id="293" r:id="rId24"/>
    <p:sldId id="310" r:id="rId25"/>
    <p:sldId id="306" r:id="rId26"/>
    <p:sldId id="313" r:id="rId27"/>
    <p:sldId id="314" r:id="rId28"/>
    <p:sldId id="315" r:id="rId29"/>
    <p:sldId id="308" r:id="rId30"/>
    <p:sldId id="317" r:id="rId31"/>
    <p:sldId id="318" r:id="rId32"/>
    <p:sldId id="319" r:id="rId33"/>
    <p:sldId id="311" r:id="rId34"/>
    <p:sldId id="323" r:id="rId35"/>
    <p:sldId id="312" r:id="rId36"/>
    <p:sldId id="309" r:id="rId37"/>
    <p:sldId id="329" r:id="rId38"/>
    <p:sldId id="333" r:id="rId39"/>
    <p:sldId id="337" r:id="rId40"/>
    <p:sldId id="325" r:id="rId41"/>
    <p:sldId id="378" r:id="rId42"/>
    <p:sldId id="341" r:id="rId43"/>
    <p:sldId id="344" r:id="rId44"/>
    <p:sldId id="379" r:id="rId45"/>
    <p:sldId id="380" r:id="rId46"/>
    <p:sldId id="381" r:id="rId47"/>
    <p:sldId id="382" r:id="rId48"/>
    <p:sldId id="383" r:id="rId49"/>
    <p:sldId id="384" r:id="rId50"/>
    <p:sldId id="385" r:id="rId51"/>
    <p:sldId id="386" r:id="rId52"/>
    <p:sldId id="387" r:id="rId53"/>
    <p:sldId id="388" r:id="rId54"/>
    <p:sldId id="389" r:id="rId55"/>
    <p:sldId id="390" r:id="rId56"/>
    <p:sldId id="391" r:id="rId57"/>
    <p:sldId id="392" r:id="rId58"/>
    <p:sldId id="11439" r:id="rId59"/>
    <p:sldId id="393" r:id="rId60"/>
    <p:sldId id="394" r:id="rId61"/>
    <p:sldId id="395" r:id="rId62"/>
    <p:sldId id="396" r:id="rId63"/>
    <p:sldId id="397" r:id="rId64"/>
    <p:sldId id="267" r:id="rId65"/>
    <p:sldId id="398" r:id="rId66"/>
    <p:sldId id="316" r:id="rId67"/>
    <p:sldId id="399" r:id="rId68"/>
    <p:sldId id="400" r:id="rId69"/>
    <p:sldId id="321" r:id="rId70"/>
    <p:sldId id="322" r:id="rId71"/>
    <p:sldId id="262" r:id="rId72"/>
    <p:sldId id="401" r:id="rId73"/>
    <p:sldId id="402" r:id="rId74"/>
    <p:sldId id="11423" r:id="rId75"/>
    <p:sldId id="11431" r:id="rId76"/>
    <p:sldId id="11425" r:id="rId77"/>
    <p:sldId id="11432" r:id="rId78"/>
    <p:sldId id="11433" r:id="rId79"/>
    <p:sldId id="11399" r:id="rId80"/>
    <p:sldId id="11403" r:id="rId81"/>
    <p:sldId id="11400" r:id="rId82"/>
    <p:sldId id="11401" r:id="rId83"/>
    <p:sldId id="11402" r:id="rId84"/>
    <p:sldId id="11434" r:id="rId85"/>
    <p:sldId id="11404" r:id="rId86"/>
    <p:sldId id="11435" r:id="rId87"/>
    <p:sldId id="11406" r:id="rId88"/>
    <p:sldId id="11407" r:id="rId89"/>
    <p:sldId id="11408" r:id="rId90"/>
    <p:sldId id="11409" r:id="rId91"/>
    <p:sldId id="11436" r:id="rId92"/>
    <p:sldId id="11411" r:id="rId93"/>
    <p:sldId id="11413" r:id="rId94"/>
    <p:sldId id="11426" r:id="rId95"/>
    <p:sldId id="11427" r:id="rId96"/>
    <p:sldId id="11428" r:id="rId97"/>
    <p:sldId id="11429" r:id="rId98"/>
    <p:sldId id="11430" r:id="rId99"/>
    <p:sldId id="11414" r:id="rId100"/>
    <p:sldId id="11418" r:id="rId101"/>
    <p:sldId id="11437" r:id="rId102"/>
    <p:sldId id="11438" r:id="rId103"/>
    <p:sldId id="11405" r:id="rId104"/>
    <p:sldId id="11417" r:id="rId105"/>
    <p:sldId id="11416" r:id="rId106"/>
    <p:sldId id="11422" r:id="rId107"/>
    <p:sldId id="11440" r:id="rId10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11C7"/>
    <a:srgbClr val="747673"/>
    <a:srgbClr val="00A3C5"/>
    <a:srgbClr val="003575"/>
    <a:srgbClr val="01C7C2"/>
    <a:srgbClr val="F33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80" autoAdjust="0"/>
    <p:restoredTop sz="94694"/>
  </p:normalViewPr>
  <p:slideViewPr>
    <p:cSldViewPr snapToGrid="0" snapToObjects="1">
      <p:cViewPr varScale="1">
        <p:scale>
          <a:sx n="124" d="100"/>
          <a:sy n="124" d="100"/>
        </p:scale>
        <p:origin x="360" y="168"/>
      </p:cViewPr>
      <p:guideLst>
        <p:guide orient="horz" pos="383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6160"/>
    </p:cViewPr>
  </p:sorterViewPr>
  <p:notesViewPr>
    <p:cSldViewPr snapToGrid="0" snapToObjects="1">
      <p:cViewPr varScale="1">
        <p:scale>
          <a:sx n="55" d="100"/>
          <a:sy n="55" d="100"/>
        </p:scale>
        <p:origin x="234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Feuille_de_calcul_Microsoft_Excel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Feuille_de_calcul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Feuille_de_calcul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9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Feuille_de_calcul_Microsoft_Excel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1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50.xlsx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Feuille_de_calcul_Microsoft_Excel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52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euille_de_calcul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911-6946-B783-EEE989CE1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8046544"/>
        <c:axId val="248050856"/>
      </c:scatterChart>
      <c:valAx>
        <c:axId val="248046544"/>
        <c:scaling>
          <c:orientation val="minMax"/>
          <c:max val="27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248050856"/>
        <c:crosses val="autoZero"/>
        <c:crossBetween val="midCat"/>
        <c:majorUnit val="3"/>
      </c:valAx>
      <c:valAx>
        <c:axId val="248050856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248046544"/>
        <c:crosses val="autoZero"/>
        <c:crossBetween val="midCat"/>
        <c:majorUnit val="2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911-6946-B783-EEE989CE1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0608472"/>
        <c:axId val="680613568"/>
      </c:scatterChart>
      <c:valAx>
        <c:axId val="680608472"/>
        <c:scaling>
          <c:orientation val="minMax"/>
          <c:max val="24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680613568"/>
        <c:crosses val="autoZero"/>
        <c:crossBetween val="midCat"/>
        <c:majorUnit val="3"/>
      </c:valAx>
      <c:valAx>
        <c:axId val="680613568"/>
        <c:scaling>
          <c:orientation val="minMax"/>
          <c:max val="12"/>
          <c:min val="-28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680608472"/>
        <c:crosses val="autoZero"/>
        <c:crossBetween val="midCat"/>
        <c:majorUnit val="4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911-6946-B783-EEE989CE1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1880648"/>
        <c:axId val="511881040"/>
      </c:scatterChart>
      <c:valAx>
        <c:axId val="511880648"/>
        <c:scaling>
          <c:orientation val="minMax"/>
          <c:max val="36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511881040"/>
        <c:crosses val="autoZero"/>
        <c:crossBetween val="midCat"/>
        <c:majorUnit val="2"/>
      </c:valAx>
      <c:valAx>
        <c:axId val="511881040"/>
        <c:scaling>
          <c:orientation val="minMax"/>
          <c:max val="80"/>
        </c:scaling>
        <c:delete val="0"/>
        <c:axPos val="l"/>
        <c:numFmt formatCode="General" sourceLinked="1"/>
        <c:majorTickMark val="out"/>
        <c:minorTickMark val="none"/>
        <c:tickLblPos val="nextTo"/>
        <c:crossAx val="511880648"/>
        <c:crosses val="autoZero"/>
        <c:crossBetween val="midCat"/>
        <c:majorUnit val="20"/>
      </c:valAx>
    </c:plotArea>
    <c:plotVisOnly val="1"/>
    <c:dispBlanksAs val="gap"/>
    <c:showDLblsOverMax val="0"/>
  </c:chart>
  <c:txPr>
    <a:bodyPr/>
    <a:lstStyle/>
    <a:p>
      <a:pPr>
        <a:defRPr sz="6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911-6946-B783-EEE989CE1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802256"/>
        <c:axId val="399805000"/>
      </c:scatterChart>
      <c:valAx>
        <c:axId val="399802256"/>
        <c:scaling>
          <c:orientation val="minMax"/>
          <c:max val="36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399805000"/>
        <c:crosses val="autoZero"/>
        <c:crossBetween val="midCat"/>
        <c:majorUnit val="2"/>
      </c:valAx>
      <c:valAx>
        <c:axId val="399805000"/>
        <c:scaling>
          <c:orientation val="minMax"/>
          <c:max val="80"/>
        </c:scaling>
        <c:delete val="0"/>
        <c:axPos val="l"/>
        <c:numFmt formatCode="General" sourceLinked="1"/>
        <c:majorTickMark val="out"/>
        <c:minorTickMark val="none"/>
        <c:tickLblPos val="nextTo"/>
        <c:crossAx val="399802256"/>
        <c:crosses val="autoZero"/>
        <c:crossBetween val="midCat"/>
        <c:majorUnit val="20"/>
      </c:valAx>
    </c:plotArea>
    <c:plotVisOnly val="1"/>
    <c:dispBlanksAs val="gap"/>
    <c:showDLblsOverMax val="0"/>
  </c:chart>
  <c:txPr>
    <a:bodyPr/>
    <a:lstStyle/>
    <a:p>
      <a:pPr>
        <a:defRPr sz="6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911-6946-B783-EEE989CE1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179320"/>
        <c:axId val="506181672"/>
      </c:scatterChart>
      <c:valAx>
        <c:axId val="506179320"/>
        <c:scaling>
          <c:orientation val="minMax"/>
          <c:max val="27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506181672"/>
        <c:crosses val="autoZero"/>
        <c:crossBetween val="midCat"/>
        <c:majorUnit val="3"/>
      </c:valAx>
      <c:valAx>
        <c:axId val="50618167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506179320"/>
        <c:crosses val="autoZero"/>
        <c:crossBetween val="midCat"/>
        <c:majorUnit val="2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911-6946-B783-EEE989CE1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8355424"/>
        <c:axId val="738359736"/>
      </c:scatterChart>
      <c:valAx>
        <c:axId val="738355424"/>
        <c:scaling>
          <c:orientation val="minMax"/>
          <c:max val="3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738359736"/>
        <c:crosses val="autoZero"/>
        <c:crossBetween val="midCat"/>
        <c:majorUnit val="3"/>
      </c:valAx>
      <c:valAx>
        <c:axId val="738359736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738355424"/>
        <c:crosses val="autoZero"/>
        <c:crossBetween val="midCat"/>
        <c:majorUnit val="2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911-6946-B783-EEE989CE1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2561888"/>
        <c:axId val="742561496"/>
      </c:scatterChart>
      <c:valAx>
        <c:axId val="742561888"/>
        <c:scaling>
          <c:orientation val="minMax"/>
          <c:max val="3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742561496"/>
        <c:crosses val="autoZero"/>
        <c:crossBetween val="midCat"/>
        <c:majorUnit val="3"/>
      </c:valAx>
      <c:valAx>
        <c:axId val="742561496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742561888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452548223324835E-2"/>
          <c:y val="2.8879325530283117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911-6946-B783-EEE989CE1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8946704"/>
        <c:axId val="388953760"/>
      </c:scatterChart>
      <c:valAx>
        <c:axId val="388946704"/>
        <c:scaling>
          <c:orientation val="minMax"/>
          <c:max val="3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388953760"/>
        <c:crosses val="autoZero"/>
        <c:crossBetween val="midCat"/>
        <c:majorUnit val="3"/>
      </c:valAx>
      <c:valAx>
        <c:axId val="38895376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388946704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9BB-4856-9613-AC00272382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4978976"/>
        <c:axId val="844970352"/>
      </c:scatterChart>
      <c:valAx>
        <c:axId val="844978976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844970352"/>
        <c:crosses val="autoZero"/>
        <c:crossBetween val="midCat"/>
        <c:majorUnit val="20"/>
      </c:valAx>
      <c:valAx>
        <c:axId val="844970352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44978976"/>
        <c:crosses val="autoZero"/>
        <c:crossBetween val="midCat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EA4-45FC-AAF8-DEC2BC1C1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4978976"/>
        <c:axId val="844970352"/>
      </c:scatterChart>
      <c:valAx>
        <c:axId val="844978976"/>
        <c:scaling>
          <c:orientation val="minMax"/>
          <c:max val="6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844970352"/>
        <c:crosses val="autoZero"/>
        <c:crossBetween val="midCat"/>
        <c:majorUnit val="20"/>
      </c:valAx>
      <c:valAx>
        <c:axId val="844970352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44978976"/>
        <c:crosses val="autoZero"/>
        <c:crossBetween val="midCat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5211864954918"/>
          <c:y val="2.8879310513403447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F5F-4816-84F7-BBE53BA08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0318832"/>
        <c:axId val="390318440"/>
      </c:scatterChart>
      <c:valAx>
        <c:axId val="390318832"/>
        <c:scaling>
          <c:orientation val="minMax"/>
          <c:max val="27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pPr>
            <a:endParaRPr lang="fr-FR"/>
          </a:p>
        </c:txPr>
        <c:crossAx val="390318440"/>
        <c:crosses val="autoZero"/>
        <c:crossBetween val="midCat"/>
        <c:majorUnit val="3"/>
      </c:valAx>
      <c:valAx>
        <c:axId val="39031844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pPr>
            <a:endParaRPr lang="fr-FR"/>
          </a:p>
        </c:txPr>
        <c:crossAx val="390318832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911-6946-B783-EEE989CE1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8047328"/>
        <c:axId val="248048112"/>
      </c:scatterChart>
      <c:valAx>
        <c:axId val="248047328"/>
        <c:scaling>
          <c:orientation val="minMax"/>
          <c:max val="27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248048112"/>
        <c:crosses val="autoZero"/>
        <c:crossBetween val="midCat"/>
        <c:majorUnit val="3"/>
      </c:valAx>
      <c:valAx>
        <c:axId val="24804811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248047328"/>
        <c:crosses val="autoZero"/>
        <c:crossBetween val="midCat"/>
        <c:majorUnit val="2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5211864954918"/>
          <c:y val="2.8879310513403447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B57-4F4F-8F92-6A5F7ED03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0318832"/>
        <c:axId val="390318440"/>
      </c:scatterChart>
      <c:valAx>
        <c:axId val="390318832"/>
        <c:scaling>
          <c:orientation val="minMax"/>
          <c:max val="27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pPr>
            <a:endParaRPr lang="fr-FR"/>
          </a:p>
        </c:txPr>
        <c:crossAx val="390318440"/>
        <c:crosses val="autoZero"/>
        <c:crossBetween val="midCat"/>
        <c:majorUnit val="3"/>
      </c:valAx>
      <c:valAx>
        <c:axId val="39031844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pPr>
            <a:endParaRPr lang="fr-FR"/>
          </a:p>
        </c:txPr>
        <c:crossAx val="390318832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5211864954918"/>
          <c:y val="2.8879310513403447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A26-4FDD-8626-AE1886F56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0318832"/>
        <c:axId val="390318440"/>
      </c:scatterChart>
      <c:valAx>
        <c:axId val="390318832"/>
        <c:scaling>
          <c:orientation val="minMax"/>
          <c:max val="27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pPr>
            <a:endParaRPr lang="fr-FR"/>
          </a:p>
        </c:txPr>
        <c:crossAx val="390318440"/>
        <c:crosses val="autoZero"/>
        <c:crossBetween val="midCat"/>
        <c:majorUnit val="3"/>
      </c:valAx>
      <c:valAx>
        <c:axId val="39031844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pPr>
            <a:endParaRPr lang="fr-FR"/>
          </a:p>
        </c:txPr>
        <c:crossAx val="390318832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5211864954918"/>
          <c:y val="2.8879310513403447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A2D-4947-A9DD-B7A7D7F1E1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0318832"/>
        <c:axId val="390318440"/>
      </c:scatterChart>
      <c:valAx>
        <c:axId val="390318832"/>
        <c:scaling>
          <c:orientation val="minMax"/>
          <c:max val="27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pPr>
            <a:endParaRPr lang="fr-FR"/>
          </a:p>
        </c:txPr>
        <c:crossAx val="390318440"/>
        <c:crosses val="autoZero"/>
        <c:crossBetween val="midCat"/>
        <c:majorUnit val="3"/>
      </c:valAx>
      <c:valAx>
        <c:axId val="39031844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pPr>
            <a:endParaRPr lang="fr-FR"/>
          </a:p>
        </c:txPr>
        <c:crossAx val="390318832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5211864954918"/>
          <c:y val="2.8879310513403447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4CF-41D6-883E-A0B258DC3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0318832"/>
        <c:axId val="390318440"/>
      </c:scatterChart>
      <c:valAx>
        <c:axId val="390318832"/>
        <c:scaling>
          <c:orientation val="minMax"/>
          <c:max val="27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pPr>
            <a:endParaRPr lang="fr-FR"/>
          </a:p>
        </c:txPr>
        <c:crossAx val="390318440"/>
        <c:crosses val="autoZero"/>
        <c:crossBetween val="midCat"/>
        <c:majorUnit val="3"/>
      </c:valAx>
      <c:valAx>
        <c:axId val="39031844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pPr>
            <a:endParaRPr lang="fr-FR"/>
          </a:p>
        </c:txPr>
        <c:crossAx val="390318832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5211864954918"/>
          <c:y val="2.8879310513403447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FC4-4D18-9A0D-E54CF7B8F4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0318832"/>
        <c:axId val="390318440"/>
      </c:scatterChart>
      <c:valAx>
        <c:axId val="390318832"/>
        <c:scaling>
          <c:orientation val="minMax"/>
          <c:max val="27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pPr>
            <a:endParaRPr lang="fr-FR"/>
          </a:p>
        </c:txPr>
        <c:crossAx val="390318440"/>
        <c:crosses val="autoZero"/>
        <c:crossBetween val="midCat"/>
        <c:majorUnit val="3"/>
      </c:valAx>
      <c:valAx>
        <c:axId val="39031844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pPr>
            <a:endParaRPr lang="fr-FR"/>
          </a:p>
        </c:txPr>
        <c:crossAx val="390318832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5211864954918"/>
          <c:y val="2.8879310513403447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1B8-4547-A8AD-206CE569E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0318832"/>
        <c:axId val="390318440"/>
      </c:scatterChart>
      <c:valAx>
        <c:axId val="390318832"/>
        <c:scaling>
          <c:orientation val="minMax"/>
          <c:max val="27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pPr>
            <a:endParaRPr lang="fr-FR"/>
          </a:p>
        </c:txPr>
        <c:crossAx val="390318440"/>
        <c:crosses val="autoZero"/>
        <c:crossBetween val="midCat"/>
        <c:majorUnit val="3"/>
      </c:valAx>
      <c:valAx>
        <c:axId val="39031844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pPr>
            <a:endParaRPr lang="fr-FR"/>
          </a:p>
        </c:txPr>
        <c:crossAx val="390318832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5211864954918"/>
          <c:y val="2.8879310513403447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28C-44FA-8AA0-A8F11AAF3D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0318832"/>
        <c:axId val="390318440"/>
      </c:scatterChart>
      <c:valAx>
        <c:axId val="390318832"/>
        <c:scaling>
          <c:orientation val="minMax"/>
          <c:max val="27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pPr>
            <a:endParaRPr lang="fr-FR"/>
          </a:p>
        </c:txPr>
        <c:crossAx val="390318440"/>
        <c:crosses val="autoZero"/>
        <c:crossBetween val="midCat"/>
        <c:majorUnit val="3"/>
      </c:valAx>
      <c:valAx>
        <c:axId val="39031844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pPr>
            <a:endParaRPr lang="fr-FR"/>
          </a:p>
        </c:txPr>
        <c:crossAx val="390318832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5211864954918"/>
          <c:y val="2.8879310513403447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28A-4DE7-9402-A561E66CB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0318832"/>
        <c:axId val="390318440"/>
      </c:scatterChart>
      <c:valAx>
        <c:axId val="390318832"/>
        <c:scaling>
          <c:orientation val="minMax"/>
          <c:max val="27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pPr>
            <a:endParaRPr lang="fr-FR"/>
          </a:p>
        </c:txPr>
        <c:crossAx val="390318440"/>
        <c:crosses val="autoZero"/>
        <c:crossBetween val="midCat"/>
        <c:majorUnit val="3"/>
      </c:valAx>
      <c:valAx>
        <c:axId val="39031844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pPr>
            <a:endParaRPr lang="fr-FR"/>
          </a:p>
        </c:txPr>
        <c:crossAx val="390318832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4F8-4009-8160-9A821099EF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4978976"/>
        <c:axId val="844970352"/>
      </c:scatterChart>
      <c:valAx>
        <c:axId val="844978976"/>
        <c:scaling>
          <c:orientation val="minMax"/>
          <c:max val="54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844970352"/>
        <c:crosses val="autoZero"/>
        <c:crossBetween val="midCat"/>
        <c:majorUnit val="6"/>
      </c:valAx>
      <c:valAx>
        <c:axId val="84497035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844978976"/>
        <c:crosses val="autoZero"/>
        <c:crossBetween val="midCat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648163651662E-2"/>
          <c:y val="2.8879310513403447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DC5-4C9D-BF24-1DCF99E98F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4968392"/>
        <c:axId val="844968784"/>
      </c:scatterChart>
      <c:valAx>
        <c:axId val="844968392"/>
        <c:scaling>
          <c:orientation val="minMax"/>
          <c:max val="6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844968784"/>
        <c:crosses val="autoZero"/>
        <c:crossBetween val="midCat"/>
        <c:majorUnit val="6"/>
      </c:valAx>
      <c:valAx>
        <c:axId val="844968784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844968392"/>
        <c:crosses val="autoZero"/>
        <c:crossBetween val="midCat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911-6946-B783-EEE989CE1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8052032"/>
        <c:axId val="248045760"/>
      </c:scatterChart>
      <c:valAx>
        <c:axId val="248052032"/>
        <c:scaling>
          <c:orientation val="minMax"/>
          <c:max val="3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248045760"/>
        <c:crosses val="autoZero"/>
        <c:crossBetween val="midCat"/>
        <c:majorUnit val="3"/>
      </c:valAx>
      <c:valAx>
        <c:axId val="24804576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248052032"/>
        <c:crosses val="autoZero"/>
        <c:crossBetween val="midCat"/>
        <c:majorUnit val="2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3C2-4B8C-A59D-5D7EC60214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4973880"/>
        <c:axId val="844992304"/>
      </c:scatterChart>
      <c:valAx>
        <c:axId val="844973880"/>
        <c:scaling>
          <c:orientation val="minMax"/>
          <c:max val="6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844992304"/>
        <c:crosses val="autoZero"/>
        <c:crossBetween val="midCat"/>
        <c:majorUnit val="6"/>
      </c:valAx>
      <c:valAx>
        <c:axId val="844992304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844973880"/>
        <c:crosses val="autoZero"/>
        <c:crossBetween val="midCat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828-4087-8E57-C775A83A6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4970744"/>
        <c:axId val="844984464"/>
      </c:scatterChart>
      <c:valAx>
        <c:axId val="844970744"/>
        <c:scaling>
          <c:orientation val="minMax"/>
          <c:max val="24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844984464"/>
        <c:crosses val="autoZero"/>
        <c:crossBetween val="midCat"/>
        <c:majorUnit val="6"/>
      </c:valAx>
      <c:valAx>
        <c:axId val="844984464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844970744"/>
        <c:crosses val="autoZero"/>
        <c:crossBetween val="midCat"/>
        <c:majorUnit val="2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79A-624F-B0DF-AEBBDD929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0095336"/>
        <c:axId val="-2130092232"/>
      </c:scatterChart>
      <c:valAx>
        <c:axId val="-2130095336"/>
        <c:scaling>
          <c:orientation val="minMax"/>
          <c:max val="27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-2130092232"/>
        <c:crosses val="autoZero"/>
        <c:crossBetween val="midCat"/>
        <c:majorUnit val="3"/>
      </c:valAx>
      <c:valAx>
        <c:axId val="-213009223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-2130095336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Pembro + Chemo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Sheet1!$E$2</c:f>
                <c:numCache>
                  <c:formatCode>General</c:formatCode>
                  <c:ptCount val="1"/>
                  <c:pt idx="0">
                    <c:v>4.7000000000000028</c:v>
                  </c:pt>
                </c:numCache>
              </c:numRef>
            </c:plus>
            <c:minus>
              <c:numRef>
                <c:f>Sheet1!$F$2</c:f>
                <c:numCache>
                  <c:formatCode>General</c:formatCode>
                  <c:ptCount val="1"/>
                  <c:pt idx="0">
                    <c:v>4.8999999999999986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Sheet1!$A$2</c:f>
              <c:strCache>
                <c:ptCount val="1"/>
                <c:pt idx="0">
                  <c:v>ypT0/Tis ypN0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89-4B93-BF19-4AEEE00087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+ Chemo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Sheet1!$G$2</c:f>
                <c:numCache>
                  <c:formatCode>General</c:formatCode>
                  <c:ptCount val="1"/>
                  <c:pt idx="0">
                    <c:v>7.0999999999999943</c:v>
                  </c:pt>
                </c:numCache>
              </c:numRef>
            </c:plus>
            <c:minus>
              <c:numRef>
                <c:f>Sheet1!$H$2</c:f>
                <c:numCache>
                  <c:formatCode>General</c:formatCode>
                  <c:ptCount val="1"/>
                  <c:pt idx="0">
                    <c:v>7.1000000000000014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Sheet1!$A$2</c:f>
              <c:strCache>
                <c:ptCount val="1"/>
                <c:pt idx="0">
                  <c:v>ypT0/Tis ypN0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89-4B93-BF19-4AEEE0008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46"/>
        <c:axId val="938067664"/>
        <c:axId val="938057824"/>
      </c:barChart>
      <c:catAx>
        <c:axId val="93806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38057824"/>
        <c:crosses val="autoZero"/>
        <c:auto val="1"/>
        <c:lblAlgn val="ctr"/>
        <c:lblOffset val="100"/>
        <c:noMultiLvlLbl val="0"/>
      </c:catAx>
      <c:valAx>
        <c:axId val="938057824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dirty="0" err="1">
                    <a:solidFill>
                      <a:schemeClr val="bg1">
                        <a:lumMod val="50000"/>
                      </a:schemeClr>
                    </a:solidFill>
                  </a:rPr>
                  <a:t>pCR</a:t>
                </a:r>
                <a:r>
                  <a:rPr lang="en-US" sz="1400" b="0" dirty="0">
                    <a:solidFill>
                      <a:schemeClr val="bg1">
                        <a:lumMod val="50000"/>
                      </a:schemeClr>
                    </a:solidFill>
                  </a:rPr>
                  <a:t>,</a:t>
                </a:r>
                <a:r>
                  <a:rPr lang="en-US" sz="1400" b="0" baseline="0" dirty="0">
                    <a:solidFill>
                      <a:schemeClr val="bg1">
                        <a:lumMod val="50000"/>
                      </a:schemeClr>
                    </a:solidFill>
                  </a:rPr>
                  <a:t> % (95% CI)</a:t>
                </a:r>
                <a:endParaRPr lang="en-US" sz="1400" b="0" dirty="0">
                  <a:solidFill>
                    <a:schemeClr val="bg1">
                      <a:lumMod val="50000"/>
                    </a:scheme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380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911-6946-B783-EEE989CE1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0095336"/>
        <c:axId val="-2130092232"/>
      </c:scatterChart>
      <c:valAx>
        <c:axId val="-2130095336"/>
        <c:scaling>
          <c:orientation val="minMax"/>
          <c:max val="51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-2130092232"/>
        <c:crosses val="autoZero"/>
        <c:crossBetween val="midCat"/>
        <c:majorUnit val="3"/>
      </c:valAx>
      <c:valAx>
        <c:axId val="-213009223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-2130095336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9A8-3A4E-8DCB-E00577257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0095336"/>
        <c:axId val="-2130092232"/>
      </c:scatterChart>
      <c:valAx>
        <c:axId val="-2130095336"/>
        <c:scaling>
          <c:orientation val="minMax"/>
          <c:max val="51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-2130092232"/>
        <c:crosses val="autoZero"/>
        <c:crossBetween val="midCat"/>
        <c:majorUnit val="3"/>
      </c:valAx>
      <c:valAx>
        <c:axId val="-213009223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-2130095336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F58-A14F-9995-8AA5F64702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0095336"/>
        <c:axId val="-2130092232"/>
      </c:scatterChart>
      <c:valAx>
        <c:axId val="-2130095336"/>
        <c:scaling>
          <c:orientation val="minMax"/>
          <c:max val="51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-2130092232"/>
        <c:crosses val="autoZero"/>
        <c:crossBetween val="midCat"/>
        <c:majorUnit val="3"/>
      </c:valAx>
      <c:valAx>
        <c:axId val="-213009223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-2130095336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ED7-D849-8C55-1C04CEFA7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0095336"/>
        <c:axId val="-2130092232"/>
      </c:scatterChart>
      <c:valAx>
        <c:axId val="-2130095336"/>
        <c:scaling>
          <c:orientation val="minMax"/>
          <c:max val="30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-2130092232"/>
        <c:crosses val="autoZero"/>
        <c:crossBetween val="midCat"/>
        <c:majorUnit val="3"/>
      </c:valAx>
      <c:valAx>
        <c:axId val="-2130092232"/>
        <c:scaling>
          <c:orientation val="minMax"/>
          <c:max val="2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-2130095336"/>
        <c:crosses val="autoZero"/>
        <c:crossBetween val="midCat"/>
        <c:majorUnit val="2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ECA-F04D-B2A9-1E70C86573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0095336"/>
        <c:axId val="-2130092232"/>
      </c:scatterChart>
      <c:valAx>
        <c:axId val="-2130095336"/>
        <c:scaling>
          <c:orientation val="minMax"/>
          <c:max val="7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-2130092232"/>
        <c:crosses val="autoZero"/>
        <c:crossBetween val="midCat"/>
        <c:majorUnit val="3"/>
      </c:valAx>
      <c:valAx>
        <c:axId val="-213009223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-2130095336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2.2134957745642999E-2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18-A94C-8798-FCA0A518D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8526472"/>
        <c:axId val="2072010632"/>
      </c:scatterChart>
      <c:valAx>
        <c:axId val="-2128526472"/>
        <c:scaling>
          <c:orientation val="minMax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072010632"/>
        <c:crosses val="autoZero"/>
        <c:crossBetween val="midCat"/>
        <c:majorUnit val="3"/>
      </c:valAx>
      <c:valAx>
        <c:axId val="2072010632"/>
        <c:scaling>
          <c:orientation val="minMax"/>
          <c:max val="6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-2128526472"/>
        <c:crosses val="autoZero"/>
        <c:crossBetween val="midCat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5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911-6946-B783-EEE989CE1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0596400"/>
        <c:axId val="390317264"/>
      </c:scatterChart>
      <c:valAx>
        <c:axId val="340596400"/>
        <c:scaling>
          <c:orientation val="minMax"/>
          <c:max val="3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390317264"/>
        <c:crosses val="autoZero"/>
        <c:crossBetween val="midCat"/>
        <c:majorUnit val="3"/>
      </c:valAx>
      <c:valAx>
        <c:axId val="390317264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340596400"/>
        <c:crosses val="autoZero"/>
        <c:crossBetween val="midCat"/>
        <c:majorUnit val="2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2.2134957745642999E-2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DAD-9540-AD4D-EA985A96B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8526472"/>
        <c:axId val="2072010632"/>
      </c:scatterChart>
      <c:valAx>
        <c:axId val="-2128526472"/>
        <c:scaling>
          <c:orientation val="minMax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072010632"/>
        <c:crosses val="autoZero"/>
        <c:crossBetween val="midCat"/>
        <c:majorUnit val="3"/>
      </c:valAx>
      <c:valAx>
        <c:axId val="207201063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-2128526472"/>
        <c:crosses val="autoZero"/>
        <c:crossBetween val="midCat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5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C6C-DC46-BD06-0CC6263DA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0095336"/>
        <c:axId val="-2130092232"/>
      </c:scatterChart>
      <c:valAx>
        <c:axId val="-2130095336"/>
        <c:scaling>
          <c:orientation val="minMax"/>
          <c:max val="54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-2130092232"/>
        <c:crosses val="autoZero"/>
        <c:crossBetween val="midCat"/>
        <c:majorUnit val="3"/>
      </c:valAx>
      <c:valAx>
        <c:axId val="-213009223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-2130095336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4AA-7546-B4E0-27F1195194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0095336"/>
        <c:axId val="-2130092232"/>
      </c:scatterChart>
      <c:valAx>
        <c:axId val="-2130095336"/>
        <c:scaling>
          <c:orientation val="minMax"/>
          <c:max val="54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-2130092232"/>
        <c:crosses val="autoZero"/>
        <c:crossBetween val="midCat"/>
        <c:majorUnit val="3"/>
      </c:valAx>
      <c:valAx>
        <c:axId val="-213009223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-2130095336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76B-D542-BC20-86D423BBF7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0095336"/>
        <c:axId val="-2130092232"/>
      </c:scatterChart>
      <c:valAx>
        <c:axId val="-2130095336"/>
        <c:scaling>
          <c:orientation val="minMax"/>
          <c:max val="54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-2130092232"/>
        <c:crosses val="autoZero"/>
        <c:crossBetween val="midCat"/>
        <c:majorUnit val="3"/>
      </c:valAx>
      <c:valAx>
        <c:axId val="-213009223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-2130095336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35F-9B4A-996D-F40BEB913E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0095336"/>
        <c:axId val="-2130092232"/>
      </c:scatterChart>
      <c:valAx>
        <c:axId val="-2130095336"/>
        <c:scaling>
          <c:orientation val="minMax"/>
          <c:max val="54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-2130092232"/>
        <c:crosses val="autoZero"/>
        <c:crossBetween val="midCat"/>
        <c:majorUnit val="3"/>
      </c:valAx>
      <c:valAx>
        <c:axId val="-213009223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-2130095336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35F-9B4A-996D-F40BEB913E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0095336"/>
        <c:axId val="-2130092232"/>
      </c:scatterChart>
      <c:valAx>
        <c:axId val="-2130095336"/>
        <c:scaling>
          <c:orientation val="minMax"/>
          <c:max val="54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-2130092232"/>
        <c:crosses val="autoZero"/>
        <c:crossBetween val="midCat"/>
        <c:majorUnit val="3"/>
      </c:valAx>
      <c:valAx>
        <c:axId val="-213009223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-2130095336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35F-9B4A-996D-F40BEB913E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0095336"/>
        <c:axId val="-2130092232"/>
      </c:scatterChart>
      <c:valAx>
        <c:axId val="-2130095336"/>
        <c:scaling>
          <c:orientation val="minMax"/>
          <c:max val="54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-2130092232"/>
        <c:crosses val="autoZero"/>
        <c:crossBetween val="midCat"/>
        <c:majorUnit val="3"/>
      </c:valAx>
      <c:valAx>
        <c:axId val="-213009223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-2130095336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14E-5A42-AC9A-58DBF7319A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0095336"/>
        <c:axId val="-2130092232"/>
      </c:scatterChart>
      <c:valAx>
        <c:axId val="-2130095336"/>
        <c:scaling>
          <c:orientation val="minMax"/>
          <c:max val="30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-2130092232"/>
        <c:crosses val="autoZero"/>
        <c:crossBetween val="midCat"/>
        <c:majorUnit val="3"/>
      </c:valAx>
      <c:valAx>
        <c:axId val="-2130092232"/>
        <c:scaling>
          <c:orientation val="minMax"/>
          <c:max val="2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-2130095336"/>
        <c:crosses val="autoZero"/>
        <c:crossBetween val="midCat"/>
        <c:majorUnit val="2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03A-3349-86BD-582A933AA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0095336"/>
        <c:axId val="-2130092232"/>
      </c:scatterChart>
      <c:valAx>
        <c:axId val="-2130095336"/>
        <c:scaling>
          <c:orientation val="minMax"/>
          <c:max val="3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-2130092232"/>
        <c:crosses val="autoZero"/>
        <c:crossBetween val="midCat"/>
        <c:majorUnit val="1"/>
      </c:valAx>
      <c:valAx>
        <c:axId val="-213009223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-2130095336"/>
        <c:crosses val="autoZero"/>
        <c:crossBetween val="midCat"/>
        <c:majorUnit val="2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123-4744-A76D-ED7642D01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0095336"/>
        <c:axId val="-2130092232"/>
      </c:scatterChart>
      <c:valAx>
        <c:axId val="-2130095336"/>
        <c:scaling>
          <c:orientation val="minMax"/>
          <c:max val="33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-2130092232"/>
        <c:crosses val="autoZero"/>
        <c:crossBetween val="midCat"/>
        <c:majorUnit val="1"/>
      </c:valAx>
      <c:valAx>
        <c:axId val="-213009223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-2130095336"/>
        <c:crosses val="autoZero"/>
        <c:crossBetween val="midCat"/>
        <c:majorUnit val="2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911-6946-B783-EEE989CE1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0319616"/>
        <c:axId val="390315696"/>
      </c:scatterChart>
      <c:valAx>
        <c:axId val="390319616"/>
        <c:scaling>
          <c:orientation val="minMax"/>
          <c:max val="3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390315696"/>
        <c:crosses val="autoZero"/>
        <c:crossBetween val="midCat"/>
        <c:majorUnit val="3"/>
      </c:valAx>
      <c:valAx>
        <c:axId val="390315696"/>
        <c:scaling>
          <c:orientation val="minMax"/>
          <c:max val="2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390319616"/>
        <c:crosses val="autoZero"/>
        <c:crossBetween val="midCat"/>
        <c:majorUnit val="2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EAC-6443-A16A-4356E9DD26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0626456"/>
        <c:axId val="2140629560"/>
      </c:scatterChart>
      <c:valAx>
        <c:axId val="2140626456"/>
        <c:scaling>
          <c:orientation val="minMax"/>
          <c:max val="23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2140629560"/>
        <c:crosses val="autoZero"/>
        <c:crossBetween val="midCat"/>
        <c:majorUnit val="1"/>
      </c:valAx>
      <c:valAx>
        <c:axId val="214062956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2140626456"/>
        <c:crosses val="autoZero"/>
        <c:crossBetween val="midCat"/>
        <c:majorUnit val="2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EAC-6443-A16A-4356E9DD26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0626456"/>
        <c:axId val="2140629560"/>
      </c:scatterChart>
      <c:valAx>
        <c:axId val="2140626456"/>
        <c:scaling>
          <c:orientation val="minMax"/>
          <c:max val="36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2140629560"/>
        <c:crosses val="autoZero"/>
        <c:crossBetween val="midCat"/>
        <c:majorUnit val="2"/>
      </c:valAx>
      <c:valAx>
        <c:axId val="214062956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2140626456"/>
        <c:crosses val="autoZero"/>
        <c:crossBetween val="midCat"/>
        <c:majorUnit val="2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B81-0B4B-96ED-8333F54924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9075720"/>
        <c:axId val="599076112"/>
      </c:scatterChart>
      <c:valAx>
        <c:axId val="599075720"/>
        <c:scaling>
          <c:orientation val="minMax"/>
          <c:max val="18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599076112"/>
        <c:crosses val="autoZero"/>
        <c:crossBetween val="midCat"/>
        <c:majorUnit val="10"/>
      </c:valAx>
      <c:valAx>
        <c:axId val="599076112"/>
        <c:scaling>
          <c:orientation val="minMax"/>
          <c:max val="1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599075720"/>
        <c:crosses val="autoZero"/>
        <c:crossBetween val="midCat"/>
        <c:majorUnit val="0.1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  <c:userShapes r:id="rId2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0699120905179367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526-7643-8D7D-A3C9DAE90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3023288"/>
        <c:axId val="793022896"/>
      </c:scatterChart>
      <c:valAx>
        <c:axId val="793023288"/>
        <c:scaling>
          <c:orientation val="minMax"/>
          <c:max val="6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793022896"/>
        <c:crosses val="autoZero"/>
        <c:crossBetween val="midCat"/>
        <c:majorUnit val="10"/>
      </c:valAx>
      <c:valAx>
        <c:axId val="793022896"/>
        <c:scaling>
          <c:orientation val="minMax"/>
          <c:max val="1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793023288"/>
        <c:crosses val="autoZero"/>
        <c:crossBetween val="midCat"/>
        <c:majorUnit val="0.1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911-6946-B783-EEE989CE1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0318832"/>
        <c:axId val="390318440"/>
      </c:scatterChart>
      <c:valAx>
        <c:axId val="390318832"/>
        <c:scaling>
          <c:orientation val="minMax"/>
          <c:max val="24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390318440"/>
        <c:crosses val="autoZero"/>
        <c:crossBetween val="midCat"/>
        <c:majorUnit val="3"/>
      </c:valAx>
      <c:valAx>
        <c:axId val="39031844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390318832"/>
        <c:crosses val="autoZero"/>
        <c:crossBetween val="midCat"/>
        <c:majorUnit val="2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911-6946-B783-EEE989CE1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2088640"/>
        <c:axId val="502083152"/>
      </c:scatterChart>
      <c:valAx>
        <c:axId val="502088640"/>
        <c:scaling>
          <c:orientation val="minMax"/>
          <c:max val="36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502083152"/>
        <c:crosses val="autoZero"/>
        <c:crossBetween val="midCat"/>
        <c:majorUnit val="3"/>
      </c:valAx>
      <c:valAx>
        <c:axId val="50208315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502088640"/>
        <c:crosses val="autoZero"/>
        <c:crossBetween val="midCat"/>
        <c:majorUnit val="2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911-6946-B783-EEE989CE1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8122408"/>
        <c:axId val="588123192"/>
      </c:scatterChart>
      <c:valAx>
        <c:axId val="588122408"/>
        <c:scaling>
          <c:orientation val="minMax"/>
          <c:max val="36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588123192"/>
        <c:crosses val="autoZero"/>
        <c:crossBetween val="midCat"/>
        <c:majorUnit val="2"/>
      </c:valAx>
      <c:valAx>
        <c:axId val="588123192"/>
        <c:scaling>
          <c:orientation val="minMax"/>
          <c:max val="1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588122408"/>
        <c:crosses val="autoZero"/>
        <c:crossBetween val="midCat"/>
        <c:majorUnit val="0.2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911-6946-B783-EEE989CE1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3962848"/>
        <c:axId val="583964808"/>
      </c:scatterChart>
      <c:valAx>
        <c:axId val="583962848"/>
        <c:scaling>
          <c:orientation val="minMax"/>
          <c:max val="36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583964808"/>
        <c:crosses val="autoZero"/>
        <c:crossBetween val="midCat"/>
        <c:majorUnit val="2"/>
      </c:valAx>
      <c:valAx>
        <c:axId val="583964808"/>
        <c:scaling>
          <c:orientation val="minMax"/>
          <c:max val="1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583962848"/>
        <c:crosses val="autoZero"/>
        <c:crossBetween val="midCat"/>
        <c:majorUnit val="0.2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0.10612</cdr:x>
      <cdr:y>0.03043</cdr:y>
    </cdr:from>
    <cdr:to>
      <cdr:x>0.94354</cdr:x>
      <cdr:y>0.49863</cdr:y>
    </cdr:to>
    <cdr:sp macro="" textlink="">
      <cdr:nvSpPr>
        <cdr:cNvPr id="2" name="Forme libre 1"/>
        <cdr:cNvSpPr/>
      </cdr:nvSpPr>
      <cdr:spPr>
        <a:xfrm xmlns:a="http://schemas.openxmlformats.org/drawingml/2006/main">
          <a:off x="536577" y="77799"/>
          <a:ext cx="4234150" cy="1197167"/>
        </a:xfrm>
        <a:custGeom xmlns:a="http://schemas.openxmlformats.org/drawingml/2006/main">
          <a:avLst/>
          <a:gdLst>
            <a:gd name="connsiteX0" fmla="*/ 4234150 w 4234150"/>
            <a:gd name="connsiteY0" fmla="*/ 1197167 h 1197167"/>
            <a:gd name="connsiteX1" fmla="*/ 2162979 w 4234150"/>
            <a:gd name="connsiteY1" fmla="*/ 1197167 h 1197167"/>
            <a:gd name="connsiteX2" fmla="*/ 2118911 w 4234150"/>
            <a:gd name="connsiteY2" fmla="*/ 1153099 h 1197167"/>
            <a:gd name="connsiteX3" fmla="*/ 1656203 w 4234150"/>
            <a:gd name="connsiteY3" fmla="*/ 1153099 h 1197167"/>
            <a:gd name="connsiteX4" fmla="*/ 1637842 w 4234150"/>
            <a:gd name="connsiteY4" fmla="*/ 1134738 h 1197167"/>
            <a:gd name="connsiteX5" fmla="*/ 1487277 w 4234150"/>
            <a:gd name="connsiteY5" fmla="*/ 1134738 h 1197167"/>
            <a:gd name="connsiteX6" fmla="*/ 1487277 w 4234150"/>
            <a:gd name="connsiteY6" fmla="*/ 1109032 h 1197167"/>
            <a:gd name="connsiteX7" fmla="*/ 1424848 w 4234150"/>
            <a:gd name="connsiteY7" fmla="*/ 1109032 h 1197167"/>
            <a:gd name="connsiteX8" fmla="*/ 1402815 w 4234150"/>
            <a:gd name="connsiteY8" fmla="*/ 1083326 h 1197167"/>
            <a:gd name="connsiteX9" fmla="*/ 1373436 w 4234150"/>
            <a:gd name="connsiteY9" fmla="*/ 1072309 h 1197167"/>
            <a:gd name="connsiteX10" fmla="*/ 1325697 w 4234150"/>
            <a:gd name="connsiteY10" fmla="*/ 1053947 h 1197167"/>
            <a:gd name="connsiteX11" fmla="*/ 1255923 w 4234150"/>
            <a:gd name="connsiteY11" fmla="*/ 1053947 h 1197167"/>
            <a:gd name="connsiteX12" fmla="*/ 1255923 w 4234150"/>
            <a:gd name="connsiteY12" fmla="*/ 1002535 h 1197167"/>
            <a:gd name="connsiteX13" fmla="*/ 1186150 w 4234150"/>
            <a:gd name="connsiteY13" fmla="*/ 1002535 h 1197167"/>
            <a:gd name="connsiteX14" fmla="*/ 1127393 w 4234150"/>
            <a:gd name="connsiteY14" fmla="*/ 958468 h 1197167"/>
            <a:gd name="connsiteX15" fmla="*/ 1075981 w 4234150"/>
            <a:gd name="connsiteY15" fmla="*/ 940106 h 1197167"/>
            <a:gd name="connsiteX16" fmla="*/ 1017224 w 4234150"/>
            <a:gd name="connsiteY16" fmla="*/ 914400 h 1197167"/>
            <a:gd name="connsiteX17" fmla="*/ 962140 w 4234150"/>
            <a:gd name="connsiteY17" fmla="*/ 885022 h 1197167"/>
            <a:gd name="connsiteX18" fmla="*/ 885022 w 4234150"/>
            <a:gd name="connsiteY18" fmla="*/ 877677 h 1197167"/>
            <a:gd name="connsiteX19" fmla="*/ 811576 w 4234150"/>
            <a:gd name="connsiteY19" fmla="*/ 874005 h 1197167"/>
            <a:gd name="connsiteX20" fmla="*/ 756492 w 4234150"/>
            <a:gd name="connsiteY20" fmla="*/ 874005 h 1197167"/>
            <a:gd name="connsiteX21" fmla="*/ 723441 w 4234150"/>
            <a:gd name="connsiteY21" fmla="*/ 829938 h 1197167"/>
            <a:gd name="connsiteX22" fmla="*/ 683046 w 4234150"/>
            <a:gd name="connsiteY22" fmla="*/ 815249 h 1197167"/>
            <a:gd name="connsiteX23" fmla="*/ 646323 w 4234150"/>
            <a:gd name="connsiteY23" fmla="*/ 807904 h 1197167"/>
            <a:gd name="connsiteX24" fmla="*/ 598583 w 4234150"/>
            <a:gd name="connsiteY24" fmla="*/ 760164 h 1197167"/>
            <a:gd name="connsiteX25" fmla="*/ 532482 w 4234150"/>
            <a:gd name="connsiteY25" fmla="*/ 760164 h 1197167"/>
            <a:gd name="connsiteX26" fmla="*/ 532482 w 4234150"/>
            <a:gd name="connsiteY26" fmla="*/ 734458 h 1197167"/>
            <a:gd name="connsiteX27" fmla="*/ 492087 w 4234150"/>
            <a:gd name="connsiteY27" fmla="*/ 734458 h 1197167"/>
            <a:gd name="connsiteX28" fmla="*/ 492087 w 4234150"/>
            <a:gd name="connsiteY28" fmla="*/ 683046 h 1197167"/>
            <a:gd name="connsiteX29" fmla="*/ 477398 w 4234150"/>
            <a:gd name="connsiteY29" fmla="*/ 683046 h 1197167"/>
            <a:gd name="connsiteX30" fmla="*/ 477398 w 4234150"/>
            <a:gd name="connsiteY30" fmla="*/ 657340 h 1197167"/>
            <a:gd name="connsiteX31" fmla="*/ 414969 w 4234150"/>
            <a:gd name="connsiteY31" fmla="*/ 649996 h 1197167"/>
            <a:gd name="connsiteX32" fmla="*/ 363557 w 4234150"/>
            <a:gd name="connsiteY32" fmla="*/ 605928 h 1197167"/>
            <a:gd name="connsiteX33" fmla="*/ 348868 w 4234150"/>
            <a:gd name="connsiteY33" fmla="*/ 561861 h 1197167"/>
            <a:gd name="connsiteX34" fmla="*/ 253388 w 4234150"/>
            <a:gd name="connsiteY34" fmla="*/ 528810 h 1197167"/>
            <a:gd name="connsiteX35" fmla="*/ 220338 w 4234150"/>
            <a:gd name="connsiteY35" fmla="*/ 503104 h 1197167"/>
            <a:gd name="connsiteX36" fmla="*/ 190959 w 4234150"/>
            <a:gd name="connsiteY36" fmla="*/ 418641 h 1197167"/>
            <a:gd name="connsiteX37" fmla="*/ 135875 w 4234150"/>
            <a:gd name="connsiteY37" fmla="*/ 400280 h 1197167"/>
            <a:gd name="connsiteX38" fmla="*/ 117513 w 4234150"/>
            <a:gd name="connsiteY38" fmla="*/ 293783 h 1197167"/>
            <a:gd name="connsiteX39" fmla="*/ 110169 w 4234150"/>
            <a:gd name="connsiteY39" fmla="*/ 124858 h 1197167"/>
            <a:gd name="connsiteX40" fmla="*/ 99152 w 4234150"/>
            <a:gd name="connsiteY40" fmla="*/ 14690 h 1197167"/>
            <a:gd name="connsiteX41" fmla="*/ 0 w 4234150"/>
            <a:gd name="connsiteY41" fmla="*/ 0 h 1197167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  <a:cxn ang="0">
              <a:pos x="connsiteX15" y="connsiteY15"/>
            </a:cxn>
            <a:cxn ang="0">
              <a:pos x="connsiteX16" y="connsiteY16"/>
            </a:cxn>
            <a:cxn ang="0">
              <a:pos x="connsiteX17" y="connsiteY17"/>
            </a:cxn>
            <a:cxn ang="0">
              <a:pos x="connsiteX18" y="connsiteY18"/>
            </a:cxn>
            <a:cxn ang="0">
              <a:pos x="connsiteX19" y="connsiteY19"/>
            </a:cxn>
            <a:cxn ang="0">
              <a:pos x="connsiteX20" y="connsiteY20"/>
            </a:cxn>
            <a:cxn ang="0">
              <a:pos x="connsiteX21" y="connsiteY21"/>
            </a:cxn>
            <a:cxn ang="0">
              <a:pos x="connsiteX22" y="connsiteY22"/>
            </a:cxn>
            <a:cxn ang="0">
              <a:pos x="connsiteX23" y="connsiteY23"/>
            </a:cxn>
            <a:cxn ang="0">
              <a:pos x="connsiteX24" y="connsiteY24"/>
            </a:cxn>
            <a:cxn ang="0">
              <a:pos x="connsiteX25" y="connsiteY25"/>
            </a:cxn>
            <a:cxn ang="0">
              <a:pos x="connsiteX26" y="connsiteY26"/>
            </a:cxn>
            <a:cxn ang="0">
              <a:pos x="connsiteX27" y="connsiteY27"/>
            </a:cxn>
            <a:cxn ang="0">
              <a:pos x="connsiteX28" y="connsiteY28"/>
            </a:cxn>
            <a:cxn ang="0">
              <a:pos x="connsiteX29" y="connsiteY29"/>
            </a:cxn>
            <a:cxn ang="0">
              <a:pos x="connsiteX30" y="connsiteY30"/>
            </a:cxn>
            <a:cxn ang="0">
              <a:pos x="connsiteX31" y="connsiteY31"/>
            </a:cxn>
            <a:cxn ang="0">
              <a:pos x="connsiteX32" y="connsiteY32"/>
            </a:cxn>
            <a:cxn ang="0">
              <a:pos x="connsiteX33" y="connsiteY33"/>
            </a:cxn>
            <a:cxn ang="0">
              <a:pos x="connsiteX34" y="connsiteY34"/>
            </a:cxn>
            <a:cxn ang="0">
              <a:pos x="connsiteX35" y="connsiteY35"/>
            </a:cxn>
            <a:cxn ang="0">
              <a:pos x="connsiteX36" y="connsiteY36"/>
            </a:cxn>
            <a:cxn ang="0">
              <a:pos x="connsiteX37" y="connsiteY37"/>
            </a:cxn>
            <a:cxn ang="0">
              <a:pos x="connsiteX38" y="connsiteY38"/>
            </a:cxn>
            <a:cxn ang="0">
              <a:pos x="connsiteX39" y="connsiteY39"/>
            </a:cxn>
            <a:cxn ang="0">
              <a:pos x="connsiteX40" y="connsiteY40"/>
            </a:cxn>
            <a:cxn ang="0">
              <a:pos x="connsiteX41" y="connsiteY41"/>
            </a:cxn>
          </a:cxnLst>
          <a:rect l="l" t="t" r="r" b="b"/>
          <a:pathLst>
            <a:path w="4234150" h="1197167">
              <a:moveTo>
                <a:pt x="4234150" y="1197167"/>
              </a:moveTo>
              <a:lnTo>
                <a:pt x="2162979" y="1197167"/>
              </a:lnTo>
              <a:lnTo>
                <a:pt x="2118911" y="1153099"/>
              </a:lnTo>
              <a:lnTo>
                <a:pt x="1656203" y="1153099"/>
              </a:lnTo>
              <a:lnTo>
                <a:pt x="1637842" y="1134738"/>
              </a:lnTo>
              <a:lnTo>
                <a:pt x="1487277" y="1134738"/>
              </a:lnTo>
              <a:lnTo>
                <a:pt x="1487277" y="1109032"/>
              </a:lnTo>
              <a:lnTo>
                <a:pt x="1424848" y="1109032"/>
              </a:lnTo>
              <a:lnTo>
                <a:pt x="1402815" y="1083326"/>
              </a:lnTo>
              <a:lnTo>
                <a:pt x="1373436" y="1072309"/>
              </a:lnTo>
              <a:lnTo>
                <a:pt x="1325697" y="1053947"/>
              </a:lnTo>
              <a:lnTo>
                <a:pt x="1255923" y="1053947"/>
              </a:lnTo>
              <a:lnTo>
                <a:pt x="1255923" y="1002535"/>
              </a:lnTo>
              <a:lnTo>
                <a:pt x="1186150" y="1002535"/>
              </a:lnTo>
              <a:lnTo>
                <a:pt x="1127393" y="958468"/>
              </a:lnTo>
              <a:lnTo>
                <a:pt x="1075981" y="940106"/>
              </a:lnTo>
              <a:lnTo>
                <a:pt x="1017224" y="914400"/>
              </a:lnTo>
              <a:lnTo>
                <a:pt x="962140" y="885022"/>
              </a:lnTo>
              <a:lnTo>
                <a:pt x="885022" y="877677"/>
              </a:lnTo>
              <a:lnTo>
                <a:pt x="811576" y="874005"/>
              </a:lnTo>
              <a:lnTo>
                <a:pt x="756492" y="874005"/>
              </a:lnTo>
              <a:lnTo>
                <a:pt x="723441" y="829938"/>
              </a:lnTo>
              <a:lnTo>
                <a:pt x="683046" y="815249"/>
              </a:lnTo>
              <a:lnTo>
                <a:pt x="646323" y="807904"/>
              </a:lnTo>
              <a:lnTo>
                <a:pt x="598583" y="760164"/>
              </a:lnTo>
              <a:lnTo>
                <a:pt x="532482" y="760164"/>
              </a:lnTo>
              <a:lnTo>
                <a:pt x="532482" y="734458"/>
              </a:lnTo>
              <a:lnTo>
                <a:pt x="492087" y="734458"/>
              </a:lnTo>
              <a:lnTo>
                <a:pt x="492087" y="683046"/>
              </a:lnTo>
              <a:lnTo>
                <a:pt x="477398" y="683046"/>
              </a:lnTo>
              <a:lnTo>
                <a:pt x="477398" y="657340"/>
              </a:lnTo>
              <a:lnTo>
                <a:pt x="414969" y="649996"/>
              </a:lnTo>
              <a:lnTo>
                <a:pt x="363557" y="605928"/>
              </a:lnTo>
              <a:lnTo>
                <a:pt x="348868" y="561861"/>
              </a:lnTo>
              <a:lnTo>
                <a:pt x="253388" y="528810"/>
              </a:lnTo>
              <a:lnTo>
                <a:pt x="220338" y="503104"/>
              </a:lnTo>
              <a:lnTo>
                <a:pt x="190959" y="418641"/>
              </a:lnTo>
              <a:lnTo>
                <a:pt x="135875" y="400280"/>
              </a:lnTo>
              <a:lnTo>
                <a:pt x="117513" y="293783"/>
              </a:lnTo>
              <a:lnTo>
                <a:pt x="110169" y="124858"/>
              </a:lnTo>
              <a:lnTo>
                <a:pt x="99152" y="14690"/>
              </a:lnTo>
              <a:lnTo>
                <a:pt x="0" y="0"/>
              </a:lnTo>
            </a:path>
          </a:pathLst>
        </a:custGeom>
        <a:noFill xmlns:a="http://schemas.openxmlformats.org/drawingml/2006/main"/>
        <a:ln xmlns:a="http://schemas.openxmlformats.org/drawingml/2006/main" w="3810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pPr marL="0" algn="ctr" defTabSz="914400" rtl="0" eaLnBrk="1" latinLnBrk="0" hangingPunct="1"/>
          <a:endParaRPr lang="en-US" sz="1800" kern="1200">
            <a:solidFill>
              <a:schemeClr val="lt1"/>
            </a:solidFill>
            <a:latin typeface="+mn-lt"/>
            <a:ea typeface="+mn-ea"/>
            <a:cs typeface="+mn-cs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0.30327</cdr:x>
      <cdr:y>0.59996</cdr:y>
    </cdr:from>
    <cdr:to>
      <cdr:x>0.30327</cdr:x>
      <cdr:y>0.86219</cdr:y>
    </cdr:to>
    <cdr:cxnSp macro="">
      <cdr:nvCxnSpPr>
        <cdr:cNvPr id="3" name="Connecteur droit 2">
          <a:extLst xmlns:a="http://schemas.openxmlformats.org/drawingml/2006/main">
            <a:ext uri="{FF2B5EF4-FFF2-40B4-BE49-F238E27FC236}">
              <a16:creationId xmlns:a16="http://schemas.microsoft.com/office/drawing/2014/main" id="{1686C4FA-8754-4D4A-869C-8BB43953C105}"/>
            </a:ext>
          </a:extLst>
        </cdr:cNvPr>
        <cdr:cNvCxnSpPr/>
      </cdr:nvCxnSpPr>
      <cdr:spPr>
        <a:xfrm xmlns:a="http://schemas.openxmlformats.org/drawingml/2006/main" flipV="1">
          <a:off x="872247" y="1370086"/>
          <a:ext cx="0" cy="59884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0.48904</cdr:x>
      <cdr:y>0.72715</cdr:y>
    </cdr:from>
    <cdr:to>
      <cdr:x>0.48904</cdr:x>
      <cdr:y>0.86219</cdr:y>
    </cdr:to>
    <cdr:cxnSp macro="">
      <cdr:nvCxnSpPr>
        <cdr:cNvPr id="4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FF086271-5D43-4840-83C2-5DD673BED2A3}"/>
            </a:ext>
          </a:extLst>
        </cdr:cNvPr>
        <cdr:cNvCxnSpPr/>
      </cdr:nvCxnSpPr>
      <cdr:spPr>
        <a:xfrm xmlns:a="http://schemas.openxmlformats.org/drawingml/2006/main" flipV="1">
          <a:off x="1406544" y="1660542"/>
          <a:ext cx="0" cy="30838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0.27498</cdr:x>
      <cdr:y>0.30643</cdr:y>
    </cdr:from>
    <cdr:to>
      <cdr:x>0.27498</cdr:x>
      <cdr:y>0.86219</cdr:y>
    </cdr:to>
    <cdr:cxnSp macro="">
      <cdr:nvCxnSpPr>
        <cdr:cNvPr id="3" name="Connecteur droit 2">
          <a:extLst xmlns:a="http://schemas.openxmlformats.org/drawingml/2006/main">
            <a:ext uri="{FF2B5EF4-FFF2-40B4-BE49-F238E27FC236}">
              <a16:creationId xmlns:a16="http://schemas.microsoft.com/office/drawing/2014/main" id="{832C263D-FF5F-4E4D-9CA5-7DE71C57721E}"/>
            </a:ext>
          </a:extLst>
        </cdr:cNvPr>
        <cdr:cNvCxnSpPr/>
      </cdr:nvCxnSpPr>
      <cdr:spPr>
        <a:xfrm xmlns:a="http://schemas.openxmlformats.org/drawingml/2006/main" flipV="1">
          <a:off x="790899" y="699764"/>
          <a:ext cx="0" cy="126916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0.44145</cdr:x>
      <cdr:y>0.44211</cdr:y>
    </cdr:from>
    <cdr:to>
      <cdr:x>0.44145</cdr:x>
      <cdr:y>0.86219</cdr:y>
    </cdr:to>
    <cdr:cxnSp macro="">
      <cdr:nvCxnSpPr>
        <cdr:cNvPr id="4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2EF367AB-2726-4494-8DE8-A9992F6F8F56}"/>
            </a:ext>
          </a:extLst>
        </cdr:cNvPr>
        <cdr:cNvCxnSpPr/>
      </cdr:nvCxnSpPr>
      <cdr:spPr>
        <a:xfrm xmlns:a="http://schemas.openxmlformats.org/drawingml/2006/main" flipV="1">
          <a:off x="1269691" y="1009627"/>
          <a:ext cx="0" cy="95929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0.10603</cdr:x>
      <cdr:y>0.02351</cdr:y>
    </cdr:from>
    <cdr:to>
      <cdr:x>0.87285</cdr:x>
      <cdr:y>0.5871</cdr:y>
    </cdr:to>
    <cdr:sp macro="" textlink="">
      <cdr:nvSpPr>
        <cdr:cNvPr id="2" name="Forme libre 1"/>
        <cdr:cNvSpPr/>
      </cdr:nvSpPr>
      <cdr:spPr>
        <a:xfrm xmlns:a="http://schemas.openxmlformats.org/drawingml/2006/main">
          <a:off x="338463" y="52061"/>
          <a:ext cx="2447925" cy="1247775"/>
        </a:xfrm>
        <a:custGeom xmlns:a="http://schemas.openxmlformats.org/drawingml/2006/main">
          <a:avLst/>
          <a:gdLst>
            <a:gd name="connsiteX0" fmla="*/ 0 w 2447925"/>
            <a:gd name="connsiteY0" fmla="*/ 0 h 1247775"/>
            <a:gd name="connsiteX1" fmla="*/ 71437 w 2447925"/>
            <a:gd name="connsiteY1" fmla="*/ 0 h 1247775"/>
            <a:gd name="connsiteX2" fmla="*/ 71437 w 2447925"/>
            <a:gd name="connsiteY2" fmla="*/ 85725 h 1247775"/>
            <a:gd name="connsiteX3" fmla="*/ 138112 w 2447925"/>
            <a:gd name="connsiteY3" fmla="*/ 85725 h 1247775"/>
            <a:gd name="connsiteX4" fmla="*/ 138112 w 2447925"/>
            <a:gd name="connsiteY4" fmla="*/ 128587 h 1247775"/>
            <a:gd name="connsiteX5" fmla="*/ 161925 w 2447925"/>
            <a:gd name="connsiteY5" fmla="*/ 128587 h 1247775"/>
            <a:gd name="connsiteX6" fmla="*/ 161925 w 2447925"/>
            <a:gd name="connsiteY6" fmla="*/ 257175 h 1247775"/>
            <a:gd name="connsiteX7" fmla="*/ 204787 w 2447925"/>
            <a:gd name="connsiteY7" fmla="*/ 257175 h 1247775"/>
            <a:gd name="connsiteX8" fmla="*/ 204787 w 2447925"/>
            <a:gd name="connsiteY8" fmla="*/ 357187 h 1247775"/>
            <a:gd name="connsiteX9" fmla="*/ 214312 w 2447925"/>
            <a:gd name="connsiteY9" fmla="*/ 433387 h 1247775"/>
            <a:gd name="connsiteX10" fmla="*/ 219075 w 2447925"/>
            <a:gd name="connsiteY10" fmla="*/ 657225 h 1247775"/>
            <a:gd name="connsiteX11" fmla="*/ 400050 w 2447925"/>
            <a:gd name="connsiteY11" fmla="*/ 657225 h 1247775"/>
            <a:gd name="connsiteX12" fmla="*/ 400050 w 2447925"/>
            <a:gd name="connsiteY12" fmla="*/ 709612 h 1247775"/>
            <a:gd name="connsiteX13" fmla="*/ 404812 w 2447925"/>
            <a:gd name="connsiteY13" fmla="*/ 833437 h 1247775"/>
            <a:gd name="connsiteX14" fmla="*/ 561975 w 2447925"/>
            <a:gd name="connsiteY14" fmla="*/ 833437 h 1247775"/>
            <a:gd name="connsiteX15" fmla="*/ 561975 w 2447925"/>
            <a:gd name="connsiteY15" fmla="*/ 904875 h 1247775"/>
            <a:gd name="connsiteX16" fmla="*/ 823912 w 2447925"/>
            <a:gd name="connsiteY16" fmla="*/ 904875 h 1247775"/>
            <a:gd name="connsiteX17" fmla="*/ 823912 w 2447925"/>
            <a:gd name="connsiteY17" fmla="*/ 971550 h 1247775"/>
            <a:gd name="connsiteX18" fmla="*/ 881062 w 2447925"/>
            <a:gd name="connsiteY18" fmla="*/ 971550 h 1247775"/>
            <a:gd name="connsiteX19" fmla="*/ 881062 w 2447925"/>
            <a:gd name="connsiteY19" fmla="*/ 1033462 h 1247775"/>
            <a:gd name="connsiteX20" fmla="*/ 1000125 w 2447925"/>
            <a:gd name="connsiteY20" fmla="*/ 1033462 h 1247775"/>
            <a:gd name="connsiteX21" fmla="*/ 1000125 w 2447925"/>
            <a:gd name="connsiteY21" fmla="*/ 1138237 h 1247775"/>
            <a:gd name="connsiteX22" fmla="*/ 1166812 w 2447925"/>
            <a:gd name="connsiteY22" fmla="*/ 1138237 h 1247775"/>
            <a:gd name="connsiteX23" fmla="*/ 1166812 w 2447925"/>
            <a:gd name="connsiteY23" fmla="*/ 1247775 h 1247775"/>
            <a:gd name="connsiteX24" fmla="*/ 2447925 w 2447925"/>
            <a:gd name="connsiteY24" fmla="*/ 1247775 h 1247775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  <a:cxn ang="0">
              <a:pos x="connsiteX15" y="connsiteY15"/>
            </a:cxn>
            <a:cxn ang="0">
              <a:pos x="connsiteX16" y="connsiteY16"/>
            </a:cxn>
            <a:cxn ang="0">
              <a:pos x="connsiteX17" y="connsiteY17"/>
            </a:cxn>
            <a:cxn ang="0">
              <a:pos x="connsiteX18" y="connsiteY18"/>
            </a:cxn>
            <a:cxn ang="0">
              <a:pos x="connsiteX19" y="connsiteY19"/>
            </a:cxn>
            <a:cxn ang="0">
              <a:pos x="connsiteX20" y="connsiteY20"/>
            </a:cxn>
            <a:cxn ang="0">
              <a:pos x="connsiteX21" y="connsiteY21"/>
            </a:cxn>
            <a:cxn ang="0">
              <a:pos x="connsiteX22" y="connsiteY22"/>
            </a:cxn>
            <a:cxn ang="0">
              <a:pos x="connsiteX23" y="connsiteY23"/>
            </a:cxn>
            <a:cxn ang="0">
              <a:pos x="connsiteX24" y="connsiteY24"/>
            </a:cxn>
          </a:cxnLst>
          <a:rect l="l" t="t" r="r" b="b"/>
          <a:pathLst>
            <a:path w="2447925" h="1247775">
              <a:moveTo>
                <a:pt x="0" y="0"/>
              </a:moveTo>
              <a:lnTo>
                <a:pt x="71437" y="0"/>
              </a:lnTo>
              <a:lnTo>
                <a:pt x="71437" y="85725"/>
              </a:lnTo>
              <a:lnTo>
                <a:pt x="138112" y="85725"/>
              </a:lnTo>
              <a:lnTo>
                <a:pt x="138112" y="128587"/>
              </a:lnTo>
              <a:lnTo>
                <a:pt x="161925" y="128587"/>
              </a:lnTo>
              <a:lnTo>
                <a:pt x="161925" y="257175"/>
              </a:lnTo>
              <a:lnTo>
                <a:pt x="204787" y="257175"/>
              </a:lnTo>
              <a:lnTo>
                <a:pt x="204787" y="357187"/>
              </a:lnTo>
              <a:lnTo>
                <a:pt x="214312" y="433387"/>
              </a:lnTo>
              <a:lnTo>
                <a:pt x="219075" y="657225"/>
              </a:lnTo>
              <a:lnTo>
                <a:pt x="400050" y="657225"/>
              </a:lnTo>
              <a:lnTo>
                <a:pt x="400050" y="709612"/>
              </a:lnTo>
              <a:lnTo>
                <a:pt x="404812" y="833437"/>
              </a:lnTo>
              <a:lnTo>
                <a:pt x="561975" y="833437"/>
              </a:lnTo>
              <a:lnTo>
                <a:pt x="561975" y="904875"/>
              </a:lnTo>
              <a:lnTo>
                <a:pt x="823912" y="904875"/>
              </a:lnTo>
              <a:lnTo>
                <a:pt x="823912" y="971550"/>
              </a:lnTo>
              <a:lnTo>
                <a:pt x="881062" y="971550"/>
              </a:lnTo>
              <a:lnTo>
                <a:pt x="881062" y="1033462"/>
              </a:lnTo>
              <a:lnTo>
                <a:pt x="1000125" y="1033462"/>
              </a:lnTo>
              <a:lnTo>
                <a:pt x="1000125" y="1138237"/>
              </a:lnTo>
              <a:lnTo>
                <a:pt x="1166812" y="1138237"/>
              </a:lnTo>
              <a:lnTo>
                <a:pt x="1166812" y="1247775"/>
              </a:lnTo>
              <a:lnTo>
                <a:pt x="2447925" y="1247775"/>
              </a:lnTo>
            </a:path>
          </a:pathLst>
        </a:custGeom>
        <a:noFill xmlns:a="http://schemas.openxmlformats.org/drawingml/2006/main"/>
        <a:ln xmlns:a="http://schemas.openxmlformats.org/drawingml/2006/main" w="285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marL="0" algn="ctr" defTabSz="914400" rtl="0" eaLnBrk="1" latinLnBrk="0" hangingPunct="1"/>
          <a:endParaRPr lang="en-US" sz="1800" kern="1200">
            <a:solidFill>
              <a:schemeClr val="lt1"/>
            </a:solidFill>
            <a:latin typeface="+mn-lt"/>
            <a:ea typeface="+mn-ea"/>
            <a:cs typeface="+mn-cs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0.12245</cdr:x>
      <cdr:y>0.04387</cdr:y>
    </cdr:from>
    <cdr:to>
      <cdr:x>0.9232</cdr:x>
      <cdr:y>0.87222</cdr:y>
    </cdr:to>
    <cdr:sp macro="" textlink="">
      <cdr:nvSpPr>
        <cdr:cNvPr id="3" name="Forme libre : forme 2">
          <a:extLst xmlns:a="http://schemas.openxmlformats.org/drawingml/2006/main">
            <a:ext uri="{FF2B5EF4-FFF2-40B4-BE49-F238E27FC236}">
              <a16:creationId xmlns:a16="http://schemas.microsoft.com/office/drawing/2014/main" id="{510F35F8-8853-4A24-A634-0AE2EA6F0225}"/>
            </a:ext>
          </a:extLst>
        </cdr:cNvPr>
        <cdr:cNvSpPr/>
      </cdr:nvSpPr>
      <cdr:spPr>
        <a:xfrm xmlns:a="http://schemas.openxmlformats.org/drawingml/2006/main">
          <a:off x="619109" y="93618"/>
          <a:ext cx="4048760" cy="1767840"/>
        </a:xfrm>
        <a:custGeom xmlns:a="http://schemas.openxmlformats.org/drawingml/2006/main">
          <a:avLst/>
          <a:gdLst>
            <a:gd name="connsiteX0" fmla="*/ 0 w 4048760"/>
            <a:gd name="connsiteY0" fmla="*/ 0 h 1767840"/>
            <a:gd name="connsiteX1" fmla="*/ 137160 w 4048760"/>
            <a:gd name="connsiteY1" fmla="*/ 5080 h 1767840"/>
            <a:gd name="connsiteX2" fmla="*/ 137160 w 4048760"/>
            <a:gd name="connsiteY2" fmla="*/ 60960 h 1767840"/>
            <a:gd name="connsiteX3" fmla="*/ 167640 w 4048760"/>
            <a:gd name="connsiteY3" fmla="*/ 55880 h 1767840"/>
            <a:gd name="connsiteX4" fmla="*/ 172720 w 4048760"/>
            <a:gd name="connsiteY4" fmla="*/ 116840 h 1767840"/>
            <a:gd name="connsiteX5" fmla="*/ 228600 w 4048760"/>
            <a:gd name="connsiteY5" fmla="*/ 116840 h 1767840"/>
            <a:gd name="connsiteX6" fmla="*/ 228600 w 4048760"/>
            <a:gd name="connsiteY6" fmla="*/ 162560 h 1767840"/>
            <a:gd name="connsiteX7" fmla="*/ 254000 w 4048760"/>
            <a:gd name="connsiteY7" fmla="*/ 157480 h 1767840"/>
            <a:gd name="connsiteX8" fmla="*/ 254000 w 4048760"/>
            <a:gd name="connsiteY8" fmla="*/ 208280 h 1767840"/>
            <a:gd name="connsiteX9" fmla="*/ 264160 w 4048760"/>
            <a:gd name="connsiteY9" fmla="*/ 208280 h 1767840"/>
            <a:gd name="connsiteX10" fmla="*/ 269240 w 4048760"/>
            <a:gd name="connsiteY10" fmla="*/ 264160 h 1767840"/>
            <a:gd name="connsiteX11" fmla="*/ 279400 w 4048760"/>
            <a:gd name="connsiteY11" fmla="*/ 269240 h 1767840"/>
            <a:gd name="connsiteX12" fmla="*/ 279400 w 4048760"/>
            <a:gd name="connsiteY12" fmla="*/ 325120 h 1767840"/>
            <a:gd name="connsiteX13" fmla="*/ 304800 w 4048760"/>
            <a:gd name="connsiteY13" fmla="*/ 325120 h 1767840"/>
            <a:gd name="connsiteX14" fmla="*/ 304800 w 4048760"/>
            <a:gd name="connsiteY14" fmla="*/ 370840 h 1767840"/>
            <a:gd name="connsiteX15" fmla="*/ 340360 w 4048760"/>
            <a:gd name="connsiteY15" fmla="*/ 375920 h 1767840"/>
            <a:gd name="connsiteX16" fmla="*/ 340360 w 4048760"/>
            <a:gd name="connsiteY16" fmla="*/ 472440 h 1767840"/>
            <a:gd name="connsiteX17" fmla="*/ 345440 w 4048760"/>
            <a:gd name="connsiteY17" fmla="*/ 472440 h 1767840"/>
            <a:gd name="connsiteX18" fmla="*/ 345440 w 4048760"/>
            <a:gd name="connsiteY18" fmla="*/ 650240 h 1767840"/>
            <a:gd name="connsiteX19" fmla="*/ 350520 w 4048760"/>
            <a:gd name="connsiteY19" fmla="*/ 655320 h 1767840"/>
            <a:gd name="connsiteX20" fmla="*/ 350520 w 4048760"/>
            <a:gd name="connsiteY20" fmla="*/ 756920 h 1767840"/>
            <a:gd name="connsiteX21" fmla="*/ 381000 w 4048760"/>
            <a:gd name="connsiteY21" fmla="*/ 756920 h 1767840"/>
            <a:gd name="connsiteX22" fmla="*/ 381000 w 4048760"/>
            <a:gd name="connsiteY22" fmla="*/ 802640 h 1767840"/>
            <a:gd name="connsiteX23" fmla="*/ 401320 w 4048760"/>
            <a:gd name="connsiteY23" fmla="*/ 802640 h 1767840"/>
            <a:gd name="connsiteX24" fmla="*/ 406400 w 4048760"/>
            <a:gd name="connsiteY24" fmla="*/ 909320 h 1767840"/>
            <a:gd name="connsiteX25" fmla="*/ 406400 w 4048760"/>
            <a:gd name="connsiteY25" fmla="*/ 909320 h 1767840"/>
            <a:gd name="connsiteX26" fmla="*/ 406400 w 4048760"/>
            <a:gd name="connsiteY26" fmla="*/ 909320 h 1767840"/>
            <a:gd name="connsiteX27" fmla="*/ 441960 w 4048760"/>
            <a:gd name="connsiteY27" fmla="*/ 909320 h 1767840"/>
            <a:gd name="connsiteX28" fmla="*/ 452120 w 4048760"/>
            <a:gd name="connsiteY28" fmla="*/ 965200 h 1767840"/>
            <a:gd name="connsiteX29" fmla="*/ 538480 w 4048760"/>
            <a:gd name="connsiteY29" fmla="*/ 970280 h 1767840"/>
            <a:gd name="connsiteX30" fmla="*/ 538480 w 4048760"/>
            <a:gd name="connsiteY30" fmla="*/ 1016000 h 1767840"/>
            <a:gd name="connsiteX31" fmla="*/ 609600 w 4048760"/>
            <a:gd name="connsiteY31" fmla="*/ 1016000 h 1767840"/>
            <a:gd name="connsiteX32" fmla="*/ 609600 w 4048760"/>
            <a:gd name="connsiteY32" fmla="*/ 1071880 h 1767840"/>
            <a:gd name="connsiteX33" fmla="*/ 701040 w 4048760"/>
            <a:gd name="connsiteY33" fmla="*/ 1071880 h 1767840"/>
            <a:gd name="connsiteX34" fmla="*/ 701040 w 4048760"/>
            <a:gd name="connsiteY34" fmla="*/ 1127760 h 1767840"/>
            <a:gd name="connsiteX35" fmla="*/ 726440 w 4048760"/>
            <a:gd name="connsiteY35" fmla="*/ 1122680 h 1767840"/>
            <a:gd name="connsiteX36" fmla="*/ 726440 w 4048760"/>
            <a:gd name="connsiteY36" fmla="*/ 1188720 h 1767840"/>
            <a:gd name="connsiteX37" fmla="*/ 772160 w 4048760"/>
            <a:gd name="connsiteY37" fmla="*/ 1188720 h 1767840"/>
            <a:gd name="connsiteX38" fmla="*/ 777240 w 4048760"/>
            <a:gd name="connsiteY38" fmla="*/ 1244600 h 1767840"/>
            <a:gd name="connsiteX39" fmla="*/ 858520 w 4048760"/>
            <a:gd name="connsiteY39" fmla="*/ 1244600 h 1767840"/>
            <a:gd name="connsiteX40" fmla="*/ 863600 w 4048760"/>
            <a:gd name="connsiteY40" fmla="*/ 1300480 h 1767840"/>
            <a:gd name="connsiteX41" fmla="*/ 1066800 w 4048760"/>
            <a:gd name="connsiteY41" fmla="*/ 1310640 h 1767840"/>
            <a:gd name="connsiteX42" fmla="*/ 1066800 w 4048760"/>
            <a:gd name="connsiteY42" fmla="*/ 1361440 h 1767840"/>
            <a:gd name="connsiteX43" fmla="*/ 1391920 w 4048760"/>
            <a:gd name="connsiteY43" fmla="*/ 1356360 h 1767840"/>
            <a:gd name="connsiteX44" fmla="*/ 1386840 w 4048760"/>
            <a:gd name="connsiteY44" fmla="*/ 1412240 h 1767840"/>
            <a:gd name="connsiteX45" fmla="*/ 1432560 w 4048760"/>
            <a:gd name="connsiteY45" fmla="*/ 1422400 h 1767840"/>
            <a:gd name="connsiteX46" fmla="*/ 1432560 w 4048760"/>
            <a:gd name="connsiteY46" fmla="*/ 1483360 h 1767840"/>
            <a:gd name="connsiteX47" fmla="*/ 1544320 w 4048760"/>
            <a:gd name="connsiteY47" fmla="*/ 1483360 h 1767840"/>
            <a:gd name="connsiteX48" fmla="*/ 1539240 w 4048760"/>
            <a:gd name="connsiteY48" fmla="*/ 1539240 h 1767840"/>
            <a:gd name="connsiteX49" fmla="*/ 2270760 w 4048760"/>
            <a:gd name="connsiteY49" fmla="*/ 1529080 h 1767840"/>
            <a:gd name="connsiteX50" fmla="*/ 2275840 w 4048760"/>
            <a:gd name="connsiteY50" fmla="*/ 1605280 h 1767840"/>
            <a:gd name="connsiteX51" fmla="*/ 2829560 w 4048760"/>
            <a:gd name="connsiteY51" fmla="*/ 1590040 h 1767840"/>
            <a:gd name="connsiteX52" fmla="*/ 2829560 w 4048760"/>
            <a:gd name="connsiteY52" fmla="*/ 1656080 h 1767840"/>
            <a:gd name="connsiteX53" fmla="*/ 3317240 w 4048760"/>
            <a:gd name="connsiteY53" fmla="*/ 1651000 h 1767840"/>
            <a:gd name="connsiteX54" fmla="*/ 3322320 w 4048760"/>
            <a:gd name="connsiteY54" fmla="*/ 1711960 h 1767840"/>
            <a:gd name="connsiteX55" fmla="*/ 4048760 w 4048760"/>
            <a:gd name="connsiteY55" fmla="*/ 1706880 h 1767840"/>
            <a:gd name="connsiteX56" fmla="*/ 4048760 w 4048760"/>
            <a:gd name="connsiteY56" fmla="*/ 1767840 h 176784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  <a:cxn ang="0">
              <a:pos x="connsiteX15" y="connsiteY15"/>
            </a:cxn>
            <a:cxn ang="0">
              <a:pos x="connsiteX16" y="connsiteY16"/>
            </a:cxn>
            <a:cxn ang="0">
              <a:pos x="connsiteX17" y="connsiteY17"/>
            </a:cxn>
            <a:cxn ang="0">
              <a:pos x="connsiteX18" y="connsiteY18"/>
            </a:cxn>
            <a:cxn ang="0">
              <a:pos x="connsiteX19" y="connsiteY19"/>
            </a:cxn>
            <a:cxn ang="0">
              <a:pos x="connsiteX20" y="connsiteY20"/>
            </a:cxn>
            <a:cxn ang="0">
              <a:pos x="connsiteX21" y="connsiteY21"/>
            </a:cxn>
            <a:cxn ang="0">
              <a:pos x="connsiteX22" y="connsiteY22"/>
            </a:cxn>
            <a:cxn ang="0">
              <a:pos x="connsiteX23" y="connsiteY23"/>
            </a:cxn>
            <a:cxn ang="0">
              <a:pos x="connsiteX24" y="connsiteY24"/>
            </a:cxn>
            <a:cxn ang="0">
              <a:pos x="connsiteX25" y="connsiteY25"/>
            </a:cxn>
            <a:cxn ang="0">
              <a:pos x="connsiteX26" y="connsiteY26"/>
            </a:cxn>
            <a:cxn ang="0">
              <a:pos x="connsiteX27" y="connsiteY27"/>
            </a:cxn>
            <a:cxn ang="0">
              <a:pos x="connsiteX28" y="connsiteY28"/>
            </a:cxn>
            <a:cxn ang="0">
              <a:pos x="connsiteX29" y="connsiteY29"/>
            </a:cxn>
            <a:cxn ang="0">
              <a:pos x="connsiteX30" y="connsiteY30"/>
            </a:cxn>
            <a:cxn ang="0">
              <a:pos x="connsiteX31" y="connsiteY31"/>
            </a:cxn>
            <a:cxn ang="0">
              <a:pos x="connsiteX32" y="connsiteY32"/>
            </a:cxn>
            <a:cxn ang="0">
              <a:pos x="connsiteX33" y="connsiteY33"/>
            </a:cxn>
            <a:cxn ang="0">
              <a:pos x="connsiteX34" y="connsiteY34"/>
            </a:cxn>
            <a:cxn ang="0">
              <a:pos x="connsiteX35" y="connsiteY35"/>
            </a:cxn>
            <a:cxn ang="0">
              <a:pos x="connsiteX36" y="connsiteY36"/>
            </a:cxn>
            <a:cxn ang="0">
              <a:pos x="connsiteX37" y="connsiteY37"/>
            </a:cxn>
            <a:cxn ang="0">
              <a:pos x="connsiteX38" y="connsiteY38"/>
            </a:cxn>
            <a:cxn ang="0">
              <a:pos x="connsiteX39" y="connsiteY39"/>
            </a:cxn>
            <a:cxn ang="0">
              <a:pos x="connsiteX40" y="connsiteY40"/>
            </a:cxn>
            <a:cxn ang="0">
              <a:pos x="connsiteX41" y="connsiteY41"/>
            </a:cxn>
            <a:cxn ang="0">
              <a:pos x="connsiteX42" y="connsiteY42"/>
            </a:cxn>
            <a:cxn ang="0">
              <a:pos x="connsiteX43" y="connsiteY43"/>
            </a:cxn>
            <a:cxn ang="0">
              <a:pos x="connsiteX44" y="connsiteY44"/>
            </a:cxn>
            <a:cxn ang="0">
              <a:pos x="connsiteX45" y="connsiteY45"/>
            </a:cxn>
            <a:cxn ang="0">
              <a:pos x="connsiteX46" y="connsiteY46"/>
            </a:cxn>
            <a:cxn ang="0">
              <a:pos x="connsiteX47" y="connsiteY47"/>
            </a:cxn>
            <a:cxn ang="0">
              <a:pos x="connsiteX48" y="connsiteY48"/>
            </a:cxn>
            <a:cxn ang="0">
              <a:pos x="connsiteX49" y="connsiteY49"/>
            </a:cxn>
            <a:cxn ang="0">
              <a:pos x="connsiteX50" y="connsiteY50"/>
            </a:cxn>
            <a:cxn ang="0">
              <a:pos x="connsiteX51" y="connsiteY51"/>
            </a:cxn>
            <a:cxn ang="0">
              <a:pos x="connsiteX52" y="connsiteY52"/>
            </a:cxn>
            <a:cxn ang="0">
              <a:pos x="connsiteX53" y="connsiteY53"/>
            </a:cxn>
            <a:cxn ang="0">
              <a:pos x="connsiteX54" y="connsiteY54"/>
            </a:cxn>
            <a:cxn ang="0">
              <a:pos x="connsiteX55" y="connsiteY55"/>
            </a:cxn>
            <a:cxn ang="0">
              <a:pos x="connsiteX56" y="connsiteY56"/>
            </a:cxn>
          </a:cxnLst>
          <a:rect l="l" t="t" r="r" b="b"/>
          <a:pathLst>
            <a:path w="4048760" h="1767840">
              <a:moveTo>
                <a:pt x="0" y="0"/>
              </a:moveTo>
              <a:lnTo>
                <a:pt x="137160" y="5080"/>
              </a:lnTo>
              <a:lnTo>
                <a:pt x="137160" y="60960"/>
              </a:lnTo>
              <a:lnTo>
                <a:pt x="167640" y="55880"/>
              </a:lnTo>
              <a:lnTo>
                <a:pt x="172720" y="116840"/>
              </a:lnTo>
              <a:lnTo>
                <a:pt x="228600" y="116840"/>
              </a:lnTo>
              <a:lnTo>
                <a:pt x="228600" y="162560"/>
              </a:lnTo>
              <a:lnTo>
                <a:pt x="254000" y="157480"/>
              </a:lnTo>
              <a:lnTo>
                <a:pt x="254000" y="208280"/>
              </a:lnTo>
              <a:lnTo>
                <a:pt x="264160" y="208280"/>
              </a:lnTo>
              <a:lnTo>
                <a:pt x="269240" y="264160"/>
              </a:lnTo>
              <a:lnTo>
                <a:pt x="279400" y="269240"/>
              </a:lnTo>
              <a:lnTo>
                <a:pt x="279400" y="325120"/>
              </a:lnTo>
              <a:lnTo>
                <a:pt x="304800" y="325120"/>
              </a:lnTo>
              <a:lnTo>
                <a:pt x="304800" y="370840"/>
              </a:lnTo>
              <a:lnTo>
                <a:pt x="340360" y="375920"/>
              </a:lnTo>
              <a:lnTo>
                <a:pt x="340360" y="472440"/>
              </a:lnTo>
              <a:lnTo>
                <a:pt x="345440" y="472440"/>
              </a:lnTo>
              <a:lnTo>
                <a:pt x="345440" y="650240"/>
              </a:lnTo>
              <a:lnTo>
                <a:pt x="350520" y="655320"/>
              </a:lnTo>
              <a:lnTo>
                <a:pt x="350520" y="756920"/>
              </a:lnTo>
              <a:lnTo>
                <a:pt x="381000" y="756920"/>
              </a:lnTo>
              <a:lnTo>
                <a:pt x="381000" y="802640"/>
              </a:lnTo>
              <a:lnTo>
                <a:pt x="401320" y="802640"/>
              </a:lnTo>
              <a:lnTo>
                <a:pt x="406400" y="909320"/>
              </a:lnTo>
              <a:lnTo>
                <a:pt x="406400" y="909320"/>
              </a:lnTo>
              <a:lnTo>
                <a:pt x="406400" y="909320"/>
              </a:lnTo>
              <a:lnTo>
                <a:pt x="441960" y="909320"/>
              </a:lnTo>
              <a:lnTo>
                <a:pt x="452120" y="965200"/>
              </a:lnTo>
              <a:lnTo>
                <a:pt x="538480" y="970280"/>
              </a:lnTo>
              <a:lnTo>
                <a:pt x="538480" y="1016000"/>
              </a:lnTo>
              <a:lnTo>
                <a:pt x="609600" y="1016000"/>
              </a:lnTo>
              <a:lnTo>
                <a:pt x="609600" y="1071880"/>
              </a:lnTo>
              <a:lnTo>
                <a:pt x="701040" y="1071880"/>
              </a:lnTo>
              <a:lnTo>
                <a:pt x="701040" y="1127760"/>
              </a:lnTo>
              <a:lnTo>
                <a:pt x="726440" y="1122680"/>
              </a:lnTo>
              <a:lnTo>
                <a:pt x="726440" y="1188720"/>
              </a:lnTo>
              <a:lnTo>
                <a:pt x="772160" y="1188720"/>
              </a:lnTo>
              <a:lnTo>
                <a:pt x="777240" y="1244600"/>
              </a:lnTo>
              <a:lnTo>
                <a:pt x="858520" y="1244600"/>
              </a:lnTo>
              <a:lnTo>
                <a:pt x="863600" y="1300480"/>
              </a:lnTo>
              <a:lnTo>
                <a:pt x="1066800" y="1310640"/>
              </a:lnTo>
              <a:lnTo>
                <a:pt x="1066800" y="1361440"/>
              </a:lnTo>
              <a:lnTo>
                <a:pt x="1391920" y="1356360"/>
              </a:lnTo>
              <a:lnTo>
                <a:pt x="1386840" y="1412240"/>
              </a:lnTo>
              <a:lnTo>
                <a:pt x="1432560" y="1422400"/>
              </a:lnTo>
              <a:lnTo>
                <a:pt x="1432560" y="1483360"/>
              </a:lnTo>
              <a:lnTo>
                <a:pt x="1544320" y="1483360"/>
              </a:lnTo>
              <a:lnTo>
                <a:pt x="1539240" y="1539240"/>
              </a:lnTo>
              <a:lnTo>
                <a:pt x="2270760" y="1529080"/>
              </a:lnTo>
              <a:lnTo>
                <a:pt x="2275840" y="1605280"/>
              </a:lnTo>
              <a:lnTo>
                <a:pt x="2829560" y="1590040"/>
              </a:lnTo>
              <a:lnTo>
                <a:pt x="2829560" y="1656080"/>
              </a:lnTo>
              <a:lnTo>
                <a:pt x="3317240" y="1651000"/>
              </a:lnTo>
              <a:lnTo>
                <a:pt x="3322320" y="1711960"/>
              </a:lnTo>
              <a:lnTo>
                <a:pt x="4048760" y="1706880"/>
              </a:lnTo>
              <a:lnTo>
                <a:pt x="4048760" y="1767840"/>
              </a:lnTo>
            </a:path>
          </a:pathLst>
        </a:custGeom>
        <a:noFill xmlns:a="http://schemas.openxmlformats.org/drawingml/2006/main"/>
        <a:ln xmlns:a="http://schemas.openxmlformats.org/drawingml/2006/main" w="38100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0.0899</cdr:x>
      <cdr:y>0.03155</cdr:y>
    </cdr:from>
    <cdr:to>
      <cdr:x>0.93728</cdr:x>
      <cdr:y>0.86373</cdr:y>
    </cdr:to>
    <cdr:sp macro="" textlink="">
      <cdr:nvSpPr>
        <cdr:cNvPr id="2" name="Forme libre 1"/>
        <cdr:cNvSpPr/>
      </cdr:nvSpPr>
      <cdr:spPr>
        <a:xfrm xmlns:a="http://schemas.openxmlformats.org/drawingml/2006/main">
          <a:off x="437503" y="106036"/>
          <a:ext cx="4123765" cy="2796988"/>
        </a:xfrm>
        <a:custGeom xmlns:a="http://schemas.openxmlformats.org/drawingml/2006/main">
          <a:avLst/>
          <a:gdLst>
            <a:gd name="connsiteX0" fmla="*/ 0 w 4123765"/>
            <a:gd name="connsiteY0" fmla="*/ 0 h 2796988"/>
            <a:gd name="connsiteX1" fmla="*/ 62753 w 4123765"/>
            <a:gd name="connsiteY1" fmla="*/ 0 h 2796988"/>
            <a:gd name="connsiteX2" fmla="*/ 62753 w 4123765"/>
            <a:gd name="connsiteY2" fmla="*/ 103094 h 2796988"/>
            <a:gd name="connsiteX3" fmla="*/ 210671 w 4123765"/>
            <a:gd name="connsiteY3" fmla="*/ 103094 h 2796988"/>
            <a:gd name="connsiteX4" fmla="*/ 210671 w 4123765"/>
            <a:gd name="connsiteY4" fmla="*/ 259977 h 2796988"/>
            <a:gd name="connsiteX5" fmla="*/ 268941 w 4123765"/>
            <a:gd name="connsiteY5" fmla="*/ 259977 h 2796988"/>
            <a:gd name="connsiteX6" fmla="*/ 268941 w 4123765"/>
            <a:gd name="connsiteY6" fmla="*/ 381000 h 2796988"/>
            <a:gd name="connsiteX7" fmla="*/ 313765 w 4123765"/>
            <a:gd name="connsiteY7" fmla="*/ 381000 h 2796988"/>
            <a:gd name="connsiteX8" fmla="*/ 313765 w 4123765"/>
            <a:gd name="connsiteY8" fmla="*/ 515471 h 2796988"/>
            <a:gd name="connsiteX9" fmla="*/ 358588 w 4123765"/>
            <a:gd name="connsiteY9" fmla="*/ 515471 h 2796988"/>
            <a:gd name="connsiteX10" fmla="*/ 358588 w 4123765"/>
            <a:gd name="connsiteY10" fmla="*/ 636494 h 2796988"/>
            <a:gd name="connsiteX11" fmla="*/ 376518 w 4123765"/>
            <a:gd name="connsiteY11" fmla="*/ 636494 h 2796988"/>
            <a:gd name="connsiteX12" fmla="*/ 376518 w 4123765"/>
            <a:gd name="connsiteY12" fmla="*/ 685800 h 2796988"/>
            <a:gd name="connsiteX13" fmla="*/ 416859 w 4123765"/>
            <a:gd name="connsiteY13" fmla="*/ 685800 h 2796988"/>
            <a:gd name="connsiteX14" fmla="*/ 416859 w 4123765"/>
            <a:gd name="connsiteY14" fmla="*/ 784412 h 2796988"/>
            <a:gd name="connsiteX15" fmla="*/ 519953 w 4123765"/>
            <a:gd name="connsiteY15" fmla="*/ 784412 h 2796988"/>
            <a:gd name="connsiteX16" fmla="*/ 519953 w 4123765"/>
            <a:gd name="connsiteY16" fmla="*/ 860612 h 2796988"/>
            <a:gd name="connsiteX17" fmla="*/ 560294 w 4123765"/>
            <a:gd name="connsiteY17" fmla="*/ 860612 h 2796988"/>
            <a:gd name="connsiteX18" fmla="*/ 560294 w 4123765"/>
            <a:gd name="connsiteY18" fmla="*/ 900953 h 2796988"/>
            <a:gd name="connsiteX19" fmla="*/ 591671 w 4123765"/>
            <a:gd name="connsiteY19" fmla="*/ 900953 h 2796988"/>
            <a:gd name="connsiteX20" fmla="*/ 591671 w 4123765"/>
            <a:gd name="connsiteY20" fmla="*/ 954741 h 2796988"/>
            <a:gd name="connsiteX21" fmla="*/ 627529 w 4123765"/>
            <a:gd name="connsiteY21" fmla="*/ 954741 h 2796988"/>
            <a:gd name="connsiteX22" fmla="*/ 627529 w 4123765"/>
            <a:gd name="connsiteY22" fmla="*/ 995083 h 2796988"/>
            <a:gd name="connsiteX23" fmla="*/ 676835 w 4123765"/>
            <a:gd name="connsiteY23" fmla="*/ 995083 h 2796988"/>
            <a:gd name="connsiteX24" fmla="*/ 676835 w 4123765"/>
            <a:gd name="connsiteY24" fmla="*/ 1084730 h 2796988"/>
            <a:gd name="connsiteX25" fmla="*/ 708212 w 4123765"/>
            <a:gd name="connsiteY25" fmla="*/ 1084730 h 2796988"/>
            <a:gd name="connsiteX26" fmla="*/ 708212 w 4123765"/>
            <a:gd name="connsiteY26" fmla="*/ 1169894 h 2796988"/>
            <a:gd name="connsiteX27" fmla="*/ 753035 w 4123765"/>
            <a:gd name="connsiteY27" fmla="*/ 1169894 h 2796988"/>
            <a:gd name="connsiteX28" fmla="*/ 753035 w 4123765"/>
            <a:gd name="connsiteY28" fmla="*/ 1241612 h 2796988"/>
            <a:gd name="connsiteX29" fmla="*/ 797859 w 4123765"/>
            <a:gd name="connsiteY29" fmla="*/ 1241612 h 2796988"/>
            <a:gd name="connsiteX30" fmla="*/ 797859 w 4123765"/>
            <a:gd name="connsiteY30" fmla="*/ 1353671 h 2796988"/>
            <a:gd name="connsiteX31" fmla="*/ 856129 w 4123765"/>
            <a:gd name="connsiteY31" fmla="*/ 1353671 h 2796988"/>
            <a:gd name="connsiteX32" fmla="*/ 856129 w 4123765"/>
            <a:gd name="connsiteY32" fmla="*/ 1407459 h 2796988"/>
            <a:gd name="connsiteX33" fmla="*/ 905435 w 4123765"/>
            <a:gd name="connsiteY33" fmla="*/ 1407459 h 2796988"/>
            <a:gd name="connsiteX34" fmla="*/ 905435 w 4123765"/>
            <a:gd name="connsiteY34" fmla="*/ 1488141 h 2796988"/>
            <a:gd name="connsiteX35" fmla="*/ 1013012 w 4123765"/>
            <a:gd name="connsiteY35" fmla="*/ 1488141 h 2796988"/>
            <a:gd name="connsiteX36" fmla="*/ 1013012 w 4123765"/>
            <a:gd name="connsiteY36" fmla="*/ 1582271 h 2796988"/>
            <a:gd name="connsiteX37" fmla="*/ 1080247 w 4123765"/>
            <a:gd name="connsiteY37" fmla="*/ 1582271 h 2796988"/>
            <a:gd name="connsiteX38" fmla="*/ 1080247 w 4123765"/>
            <a:gd name="connsiteY38" fmla="*/ 1734671 h 2796988"/>
            <a:gd name="connsiteX39" fmla="*/ 1394012 w 4123765"/>
            <a:gd name="connsiteY39" fmla="*/ 1734671 h 2796988"/>
            <a:gd name="connsiteX40" fmla="*/ 1394012 w 4123765"/>
            <a:gd name="connsiteY40" fmla="*/ 1842247 h 2796988"/>
            <a:gd name="connsiteX41" fmla="*/ 1429871 w 4123765"/>
            <a:gd name="connsiteY41" fmla="*/ 1842247 h 2796988"/>
            <a:gd name="connsiteX42" fmla="*/ 1429871 w 4123765"/>
            <a:gd name="connsiteY42" fmla="*/ 1940859 h 2796988"/>
            <a:gd name="connsiteX43" fmla="*/ 1555377 w 4123765"/>
            <a:gd name="connsiteY43" fmla="*/ 1940859 h 2796988"/>
            <a:gd name="connsiteX44" fmla="*/ 1555377 w 4123765"/>
            <a:gd name="connsiteY44" fmla="*/ 2039471 h 2796988"/>
            <a:gd name="connsiteX45" fmla="*/ 1734671 w 4123765"/>
            <a:gd name="connsiteY45" fmla="*/ 2039471 h 2796988"/>
            <a:gd name="connsiteX46" fmla="*/ 1734671 w 4123765"/>
            <a:gd name="connsiteY46" fmla="*/ 2353235 h 2796988"/>
            <a:gd name="connsiteX47" fmla="*/ 4123765 w 4123765"/>
            <a:gd name="connsiteY47" fmla="*/ 2353235 h 2796988"/>
            <a:gd name="connsiteX48" fmla="*/ 4123765 w 4123765"/>
            <a:gd name="connsiteY48" fmla="*/ 2796988 h 2796988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  <a:cxn ang="0">
              <a:pos x="connsiteX15" y="connsiteY15"/>
            </a:cxn>
            <a:cxn ang="0">
              <a:pos x="connsiteX16" y="connsiteY16"/>
            </a:cxn>
            <a:cxn ang="0">
              <a:pos x="connsiteX17" y="connsiteY17"/>
            </a:cxn>
            <a:cxn ang="0">
              <a:pos x="connsiteX18" y="connsiteY18"/>
            </a:cxn>
            <a:cxn ang="0">
              <a:pos x="connsiteX19" y="connsiteY19"/>
            </a:cxn>
            <a:cxn ang="0">
              <a:pos x="connsiteX20" y="connsiteY20"/>
            </a:cxn>
            <a:cxn ang="0">
              <a:pos x="connsiteX21" y="connsiteY21"/>
            </a:cxn>
            <a:cxn ang="0">
              <a:pos x="connsiteX22" y="connsiteY22"/>
            </a:cxn>
            <a:cxn ang="0">
              <a:pos x="connsiteX23" y="connsiteY23"/>
            </a:cxn>
            <a:cxn ang="0">
              <a:pos x="connsiteX24" y="connsiteY24"/>
            </a:cxn>
            <a:cxn ang="0">
              <a:pos x="connsiteX25" y="connsiteY25"/>
            </a:cxn>
            <a:cxn ang="0">
              <a:pos x="connsiteX26" y="connsiteY26"/>
            </a:cxn>
            <a:cxn ang="0">
              <a:pos x="connsiteX27" y="connsiteY27"/>
            </a:cxn>
            <a:cxn ang="0">
              <a:pos x="connsiteX28" y="connsiteY28"/>
            </a:cxn>
            <a:cxn ang="0">
              <a:pos x="connsiteX29" y="connsiteY29"/>
            </a:cxn>
            <a:cxn ang="0">
              <a:pos x="connsiteX30" y="connsiteY30"/>
            </a:cxn>
            <a:cxn ang="0">
              <a:pos x="connsiteX31" y="connsiteY31"/>
            </a:cxn>
            <a:cxn ang="0">
              <a:pos x="connsiteX32" y="connsiteY32"/>
            </a:cxn>
            <a:cxn ang="0">
              <a:pos x="connsiteX33" y="connsiteY33"/>
            </a:cxn>
            <a:cxn ang="0">
              <a:pos x="connsiteX34" y="connsiteY34"/>
            </a:cxn>
            <a:cxn ang="0">
              <a:pos x="connsiteX35" y="connsiteY35"/>
            </a:cxn>
            <a:cxn ang="0">
              <a:pos x="connsiteX36" y="connsiteY36"/>
            </a:cxn>
            <a:cxn ang="0">
              <a:pos x="connsiteX37" y="connsiteY37"/>
            </a:cxn>
            <a:cxn ang="0">
              <a:pos x="connsiteX38" y="connsiteY38"/>
            </a:cxn>
            <a:cxn ang="0">
              <a:pos x="connsiteX39" y="connsiteY39"/>
            </a:cxn>
            <a:cxn ang="0">
              <a:pos x="connsiteX40" y="connsiteY40"/>
            </a:cxn>
            <a:cxn ang="0">
              <a:pos x="connsiteX41" y="connsiteY41"/>
            </a:cxn>
            <a:cxn ang="0">
              <a:pos x="connsiteX42" y="connsiteY42"/>
            </a:cxn>
            <a:cxn ang="0">
              <a:pos x="connsiteX43" y="connsiteY43"/>
            </a:cxn>
            <a:cxn ang="0">
              <a:pos x="connsiteX44" y="connsiteY44"/>
            </a:cxn>
            <a:cxn ang="0">
              <a:pos x="connsiteX45" y="connsiteY45"/>
            </a:cxn>
            <a:cxn ang="0">
              <a:pos x="connsiteX46" y="connsiteY46"/>
            </a:cxn>
            <a:cxn ang="0">
              <a:pos x="connsiteX47" y="connsiteY47"/>
            </a:cxn>
            <a:cxn ang="0">
              <a:pos x="connsiteX48" y="connsiteY48"/>
            </a:cxn>
          </a:cxnLst>
          <a:rect l="l" t="t" r="r" b="b"/>
          <a:pathLst>
            <a:path w="4123765" h="2796988">
              <a:moveTo>
                <a:pt x="0" y="0"/>
              </a:moveTo>
              <a:lnTo>
                <a:pt x="62753" y="0"/>
              </a:lnTo>
              <a:lnTo>
                <a:pt x="62753" y="103094"/>
              </a:lnTo>
              <a:lnTo>
                <a:pt x="210671" y="103094"/>
              </a:lnTo>
              <a:lnTo>
                <a:pt x="210671" y="259977"/>
              </a:lnTo>
              <a:lnTo>
                <a:pt x="268941" y="259977"/>
              </a:lnTo>
              <a:lnTo>
                <a:pt x="268941" y="381000"/>
              </a:lnTo>
              <a:lnTo>
                <a:pt x="313765" y="381000"/>
              </a:lnTo>
              <a:lnTo>
                <a:pt x="313765" y="515471"/>
              </a:lnTo>
              <a:lnTo>
                <a:pt x="358588" y="515471"/>
              </a:lnTo>
              <a:lnTo>
                <a:pt x="358588" y="636494"/>
              </a:lnTo>
              <a:lnTo>
                <a:pt x="376518" y="636494"/>
              </a:lnTo>
              <a:lnTo>
                <a:pt x="376518" y="685800"/>
              </a:lnTo>
              <a:lnTo>
                <a:pt x="416859" y="685800"/>
              </a:lnTo>
              <a:lnTo>
                <a:pt x="416859" y="784412"/>
              </a:lnTo>
              <a:lnTo>
                <a:pt x="519953" y="784412"/>
              </a:lnTo>
              <a:lnTo>
                <a:pt x="519953" y="860612"/>
              </a:lnTo>
              <a:lnTo>
                <a:pt x="560294" y="860612"/>
              </a:lnTo>
              <a:lnTo>
                <a:pt x="560294" y="900953"/>
              </a:lnTo>
              <a:lnTo>
                <a:pt x="591671" y="900953"/>
              </a:lnTo>
              <a:lnTo>
                <a:pt x="591671" y="954741"/>
              </a:lnTo>
              <a:lnTo>
                <a:pt x="627529" y="954741"/>
              </a:lnTo>
              <a:lnTo>
                <a:pt x="627529" y="995083"/>
              </a:lnTo>
              <a:lnTo>
                <a:pt x="676835" y="995083"/>
              </a:lnTo>
              <a:lnTo>
                <a:pt x="676835" y="1084730"/>
              </a:lnTo>
              <a:lnTo>
                <a:pt x="708212" y="1084730"/>
              </a:lnTo>
              <a:lnTo>
                <a:pt x="708212" y="1169894"/>
              </a:lnTo>
              <a:lnTo>
                <a:pt x="753035" y="1169894"/>
              </a:lnTo>
              <a:lnTo>
                <a:pt x="753035" y="1241612"/>
              </a:lnTo>
              <a:lnTo>
                <a:pt x="797859" y="1241612"/>
              </a:lnTo>
              <a:lnTo>
                <a:pt x="797859" y="1353671"/>
              </a:lnTo>
              <a:lnTo>
                <a:pt x="856129" y="1353671"/>
              </a:lnTo>
              <a:lnTo>
                <a:pt x="856129" y="1407459"/>
              </a:lnTo>
              <a:lnTo>
                <a:pt x="905435" y="1407459"/>
              </a:lnTo>
              <a:lnTo>
                <a:pt x="905435" y="1488141"/>
              </a:lnTo>
              <a:lnTo>
                <a:pt x="1013012" y="1488141"/>
              </a:lnTo>
              <a:lnTo>
                <a:pt x="1013012" y="1582271"/>
              </a:lnTo>
              <a:lnTo>
                <a:pt x="1080247" y="1582271"/>
              </a:lnTo>
              <a:lnTo>
                <a:pt x="1080247" y="1734671"/>
              </a:lnTo>
              <a:lnTo>
                <a:pt x="1394012" y="1734671"/>
              </a:lnTo>
              <a:lnTo>
                <a:pt x="1394012" y="1842247"/>
              </a:lnTo>
              <a:lnTo>
                <a:pt x="1429871" y="1842247"/>
              </a:lnTo>
              <a:lnTo>
                <a:pt x="1429871" y="1940859"/>
              </a:lnTo>
              <a:lnTo>
                <a:pt x="1555377" y="1940859"/>
              </a:lnTo>
              <a:lnTo>
                <a:pt x="1555377" y="2039471"/>
              </a:lnTo>
              <a:lnTo>
                <a:pt x="1734671" y="2039471"/>
              </a:lnTo>
              <a:lnTo>
                <a:pt x="1734671" y="2353235"/>
              </a:lnTo>
              <a:lnTo>
                <a:pt x="4123765" y="2353235"/>
              </a:lnTo>
              <a:lnTo>
                <a:pt x="4123765" y="2796988"/>
              </a:lnTo>
            </a:path>
          </a:pathLst>
        </a:custGeom>
        <a:noFill xmlns:a="http://schemas.openxmlformats.org/drawingml/2006/main"/>
        <a:ln xmlns:a="http://schemas.openxmlformats.org/drawingml/2006/main" w="38100">
          <a:solidFill>
            <a:schemeClr val="accent4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0.09082</cdr:x>
      <cdr:y>0.03155</cdr:y>
    </cdr:from>
    <cdr:to>
      <cdr:x>0.7761</cdr:x>
      <cdr:y>0.82906</cdr:y>
    </cdr:to>
    <cdr:sp macro="" textlink="">
      <cdr:nvSpPr>
        <cdr:cNvPr id="3" name="Forme libre 2"/>
        <cdr:cNvSpPr/>
      </cdr:nvSpPr>
      <cdr:spPr>
        <a:xfrm xmlns:a="http://schemas.openxmlformats.org/drawingml/2006/main">
          <a:off x="441985" y="106036"/>
          <a:ext cx="3334871" cy="2680447"/>
        </a:xfrm>
        <a:custGeom xmlns:a="http://schemas.openxmlformats.org/drawingml/2006/main">
          <a:avLst/>
          <a:gdLst>
            <a:gd name="connsiteX0" fmla="*/ 0 w 3334871"/>
            <a:gd name="connsiteY0" fmla="*/ 0 h 2680447"/>
            <a:gd name="connsiteX1" fmla="*/ 0 w 3334871"/>
            <a:gd name="connsiteY1" fmla="*/ 0 h 2680447"/>
            <a:gd name="connsiteX2" fmla="*/ 17930 w 3334871"/>
            <a:gd name="connsiteY2" fmla="*/ 35859 h 2680447"/>
            <a:gd name="connsiteX3" fmla="*/ 22412 w 3334871"/>
            <a:gd name="connsiteY3" fmla="*/ 49306 h 2680447"/>
            <a:gd name="connsiteX4" fmla="*/ 49306 w 3334871"/>
            <a:gd name="connsiteY4" fmla="*/ 80683 h 2680447"/>
            <a:gd name="connsiteX5" fmla="*/ 62753 w 3334871"/>
            <a:gd name="connsiteY5" fmla="*/ 107577 h 2680447"/>
            <a:gd name="connsiteX6" fmla="*/ 76200 w 3334871"/>
            <a:gd name="connsiteY6" fmla="*/ 116541 h 2680447"/>
            <a:gd name="connsiteX7" fmla="*/ 89647 w 3334871"/>
            <a:gd name="connsiteY7" fmla="*/ 121024 h 2680447"/>
            <a:gd name="connsiteX8" fmla="*/ 116542 w 3334871"/>
            <a:gd name="connsiteY8" fmla="*/ 147918 h 2680447"/>
            <a:gd name="connsiteX9" fmla="*/ 129989 w 3334871"/>
            <a:gd name="connsiteY9" fmla="*/ 174812 h 2680447"/>
            <a:gd name="connsiteX10" fmla="*/ 134471 w 3334871"/>
            <a:gd name="connsiteY10" fmla="*/ 188259 h 2680447"/>
            <a:gd name="connsiteX11" fmla="*/ 147918 w 3334871"/>
            <a:gd name="connsiteY11" fmla="*/ 201706 h 2680447"/>
            <a:gd name="connsiteX12" fmla="*/ 152400 w 3334871"/>
            <a:gd name="connsiteY12" fmla="*/ 228600 h 2680447"/>
            <a:gd name="connsiteX13" fmla="*/ 183777 w 3334871"/>
            <a:gd name="connsiteY13" fmla="*/ 349624 h 2680447"/>
            <a:gd name="connsiteX14" fmla="*/ 210671 w 3334871"/>
            <a:gd name="connsiteY14" fmla="*/ 488577 h 2680447"/>
            <a:gd name="connsiteX15" fmla="*/ 237565 w 3334871"/>
            <a:gd name="connsiteY15" fmla="*/ 578224 h 2680447"/>
            <a:gd name="connsiteX16" fmla="*/ 259976 w 3334871"/>
            <a:gd name="connsiteY16" fmla="*/ 600635 h 2680447"/>
            <a:gd name="connsiteX17" fmla="*/ 259976 w 3334871"/>
            <a:gd name="connsiteY17" fmla="*/ 703730 h 2680447"/>
            <a:gd name="connsiteX18" fmla="*/ 286871 w 3334871"/>
            <a:gd name="connsiteY18" fmla="*/ 703730 h 2680447"/>
            <a:gd name="connsiteX19" fmla="*/ 286871 w 3334871"/>
            <a:gd name="connsiteY19" fmla="*/ 766483 h 2680447"/>
            <a:gd name="connsiteX20" fmla="*/ 336177 w 3334871"/>
            <a:gd name="connsiteY20" fmla="*/ 766483 h 2680447"/>
            <a:gd name="connsiteX21" fmla="*/ 349624 w 3334871"/>
            <a:gd name="connsiteY21" fmla="*/ 779930 h 2680447"/>
            <a:gd name="connsiteX22" fmla="*/ 349624 w 3334871"/>
            <a:gd name="connsiteY22" fmla="*/ 842683 h 2680447"/>
            <a:gd name="connsiteX23" fmla="*/ 398930 w 3334871"/>
            <a:gd name="connsiteY23" fmla="*/ 842683 h 2680447"/>
            <a:gd name="connsiteX24" fmla="*/ 398930 w 3334871"/>
            <a:gd name="connsiteY24" fmla="*/ 927847 h 2680447"/>
            <a:gd name="connsiteX25" fmla="*/ 430306 w 3334871"/>
            <a:gd name="connsiteY25" fmla="*/ 927847 h 2680447"/>
            <a:gd name="connsiteX26" fmla="*/ 430306 w 3334871"/>
            <a:gd name="connsiteY26" fmla="*/ 1039906 h 2680447"/>
            <a:gd name="connsiteX27" fmla="*/ 470647 w 3334871"/>
            <a:gd name="connsiteY27" fmla="*/ 1039906 h 2680447"/>
            <a:gd name="connsiteX28" fmla="*/ 470647 w 3334871"/>
            <a:gd name="connsiteY28" fmla="*/ 1134035 h 2680447"/>
            <a:gd name="connsiteX29" fmla="*/ 497542 w 3334871"/>
            <a:gd name="connsiteY29" fmla="*/ 1134035 h 2680447"/>
            <a:gd name="connsiteX30" fmla="*/ 497542 w 3334871"/>
            <a:gd name="connsiteY30" fmla="*/ 1219200 h 2680447"/>
            <a:gd name="connsiteX31" fmla="*/ 497542 w 3334871"/>
            <a:gd name="connsiteY31" fmla="*/ 1259541 h 2680447"/>
            <a:gd name="connsiteX32" fmla="*/ 569259 w 3334871"/>
            <a:gd name="connsiteY32" fmla="*/ 1259541 h 2680447"/>
            <a:gd name="connsiteX33" fmla="*/ 569259 w 3334871"/>
            <a:gd name="connsiteY33" fmla="*/ 1317812 h 2680447"/>
            <a:gd name="connsiteX34" fmla="*/ 627530 w 3334871"/>
            <a:gd name="connsiteY34" fmla="*/ 1317812 h 2680447"/>
            <a:gd name="connsiteX35" fmla="*/ 627530 w 3334871"/>
            <a:gd name="connsiteY35" fmla="*/ 1420906 h 2680447"/>
            <a:gd name="connsiteX36" fmla="*/ 694765 w 3334871"/>
            <a:gd name="connsiteY36" fmla="*/ 1506071 h 2680447"/>
            <a:gd name="connsiteX37" fmla="*/ 712695 w 3334871"/>
            <a:gd name="connsiteY37" fmla="*/ 1541930 h 2680447"/>
            <a:gd name="connsiteX38" fmla="*/ 717177 w 3334871"/>
            <a:gd name="connsiteY38" fmla="*/ 1555377 h 2680447"/>
            <a:gd name="connsiteX39" fmla="*/ 726142 w 3334871"/>
            <a:gd name="connsiteY39" fmla="*/ 1577788 h 2680447"/>
            <a:gd name="connsiteX40" fmla="*/ 730624 w 3334871"/>
            <a:gd name="connsiteY40" fmla="*/ 1591235 h 2680447"/>
            <a:gd name="connsiteX41" fmla="*/ 744071 w 3334871"/>
            <a:gd name="connsiteY41" fmla="*/ 1600200 h 2680447"/>
            <a:gd name="connsiteX42" fmla="*/ 753036 w 3334871"/>
            <a:gd name="connsiteY42" fmla="*/ 1613647 h 2680447"/>
            <a:gd name="connsiteX43" fmla="*/ 766483 w 3334871"/>
            <a:gd name="connsiteY43" fmla="*/ 1622612 h 2680447"/>
            <a:gd name="connsiteX44" fmla="*/ 770965 w 3334871"/>
            <a:gd name="connsiteY44" fmla="*/ 1640541 h 2680447"/>
            <a:gd name="connsiteX45" fmla="*/ 797859 w 3334871"/>
            <a:gd name="connsiteY45" fmla="*/ 1667435 h 2680447"/>
            <a:gd name="connsiteX46" fmla="*/ 806824 w 3334871"/>
            <a:gd name="connsiteY46" fmla="*/ 1680883 h 2680447"/>
            <a:gd name="connsiteX47" fmla="*/ 824753 w 3334871"/>
            <a:gd name="connsiteY47" fmla="*/ 1703294 h 2680447"/>
            <a:gd name="connsiteX48" fmla="*/ 833718 w 3334871"/>
            <a:gd name="connsiteY48" fmla="*/ 1721224 h 2680447"/>
            <a:gd name="connsiteX49" fmla="*/ 838200 w 3334871"/>
            <a:gd name="connsiteY49" fmla="*/ 1734671 h 2680447"/>
            <a:gd name="connsiteX50" fmla="*/ 865095 w 3334871"/>
            <a:gd name="connsiteY50" fmla="*/ 1761565 h 2680447"/>
            <a:gd name="connsiteX51" fmla="*/ 878542 w 3334871"/>
            <a:gd name="connsiteY51" fmla="*/ 1775012 h 2680447"/>
            <a:gd name="connsiteX52" fmla="*/ 909918 w 3334871"/>
            <a:gd name="connsiteY52" fmla="*/ 1819835 h 2680447"/>
            <a:gd name="connsiteX53" fmla="*/ 927847 w 3334871"/>
            <a:gd name="connsiteY53" fmla="*/ 1842247 h 2680447"/>
            <a:gd name="connsiteX54" fmla="*/ 945777 w 3334871"/>
            <a:gd name="connsiteY54" fmla="*/ 1846730 h 2680447"/>
            <a:gd name="connsiteX55" fmla="*/ 968189 w 3334871"/>
            <a:gd name="connsiteY55" fmla="*/ 1846730 h 2680447"/>
            <a:gd name="connsiteX56" fmla="*/ 968189 w 3334871"/>
            <a:gd name="connsiteY56" fmla="*/ 1913965 h 2680447"/>
            <a:gd name="connsiteX57" fmla="*/ 1026459 w 3334871"/>
            <a:gd name="connsiteY57" fmla="*/ 1967753 h 2680447"/>
            <a:gd name="connsiteX58" fmla="*/ 1057836 w 3334871"/>
            <a:gd name="connsiteY58" fmla="*/ 1994647 h 2680447"/>
            <a:gd name="connsiteX59" fmla="*/ 1084730 w 3334871"/>
            <a:gd name="connsiteY59" fmla="*/ 2017059 h 2680447"/>
            <a:gd name="connsiteX60" fmla="*/ 1102659 w 3334871"/>
            <a:gd name="connsiteY60" fmla="*/ 2043953 h 2680447"/>
            <a:gd name="connsiteX61" fmla="*/ 1111624 w 3334871"/>
            <a:gd name="connsiteY61" fmla="*/ 2057400 h 2680447"/>
            <a:gd name="connsiteX62" fmla="*/ 1129553 w 3334871"/>
            <a:gd name="connsiteY62" fmla="*/ 2088777 h 2680447"/>
            <a:gd name="connsiteX63" fmla="*/ 1143000 w 3334871"/>
            <a:gd name="connsiteY63" fmla="*/ 2097741 h 2680447"/>
            <a:gd name="connsiteX64" fmla="*/ 1165412 w 3334871"/>
            <a:gd name="connsiteY64" fmla="*/ 2124635 h 2680447"/>
            <a:gd name="connsiteX65" fmla="*/ 1174377 w 3334871"/>
            <a:gd name="connsiteY65" fmla="*/ 2151530 h 2680447"/>
            <a:gd name="connsiteX66" fmla="*/ 1219200 w 3334871"/>
            <a:gd name="connsiteY66" fmla="*/ 2191871 h 2680447"/>
            <a:gd name="connsiteX67" fmla="*/ 1246095 w 3334871"/>
            <a:gd name="connsiteY67" fmla="*/ 2218765 h 2680447"/>
            <a:gd name="connsiteX68" fmla="*/ 1264024 w 3334871"/>
            <a:gd name="connsiteY68" fmla="*/ 2223247 h 2680447"/>
            <a:gd name="connsiteX69" fmla="*/ 1344706 w 3334871"/>
            <a:gd name="connsiteY69" fmla="*/ 2223247 h 2680447"/>
            <a:gd name="connsiteX70" fmla="*/ 1344706 w 3334871"/>
            <a:gd name="connsiteY70" fmla="*/ 2299447 h 2680447"/>
            <a:gd name="connsiteX71" fmla="*/ 1398495 w 3334871"/>
            <a:gd name="connsiteY71" fmla="*/ 2299447 h 2680447"/>
            <a:gd name="connsiteX72" fmla="*/ 1398495 w 3334871"/>
            <a:gd name="connsiteY72" fmla="*/ 2299447 h 2680447"/>
            <a:gd name="connsiteX73" fmla="*/ 1398495 w 3334871"/>
            <a:gd name="connsiteY73" fmla="*/ 2299447 h 2680447"/>
            <a:gd name="connsiteX74" fmla="*/ 1398495 w 3334871"/>
            <a:gd name="connsiteY74" fmla="*/ 2335306 h 2680447"/>
            <a:gd name="connsiteX75" fmla="*/ 1497106 w 3334871"/>
            <a:gd name="connsiteY75" fmla="*/ 2335306 h 2680447"/>
            <a:gd name="connsiteX76" fmla="*/ 1497106 w 3334871"/>
            <a:gd name="connsiteY76" fmla="*/ 2362200 h 2680447"/>
            <a:gd name="connsiteX77" fmla="*/ 1550895 w 3334871"/>
            <a:gd name="connsiteY77" fmla="*/ 2362200 h 2680447"/>
            <a:gd name="connsiteX78" fmla="*/ 1550895 w 3334871"/>
            <a:gd name="connsiteY78" fmla="*/ 2411506 h 2680447"/>
            <a:gd name="connsiteX79" fmla="*/ 1591236 w 3334871"/>
            <a:gd name="connsiteY79" fmla="*/ 2411506 h 2680447"/>
            <a:gd name="connsiteX80" fmla="*/ 1591236 w 3334871"/>
            <a:gd name="connsiteY80" fmla="*/ 2447365 h 2680447"/>
            <a:gd name="connsiteX81" fmla="*/ 1689847 w 3334871"/>
            <a:gd name="connsiteY81" fmla="*/ 2447365 h 2680447"/>
            <a:gd name="connsiteX82" fmla="*/ 1689847 w 3334871"/>
            <a:gd name="connsiteY82" fmla="*/ 2528047 h 2680447"/>
            <a:gd name="connsiteX83" fmla="*/ 1748118 w 3334871"/>
            <a:gd name="connsiteY83" fmla="*/ 2528047 h 2680447"/>
            <a:gd name="connsiteX84" fmla="*/ 1748118 w 3334871"/>
            <a:gd name="connsiteY84" fmla="*/ 2608730 h 2680447"/>
            <a:gd name="connsiteX85" fmla="*/ 2012577 w 3334871"/>
            <a:gd name="connsiteY85" fmla="*/ 2608730 h 2680447"/>
            <a:gd name="connsiteX86" fmla="*/ 2012577 w 3334871"/>
            <a:gd name="connsiteY86" fmla="*/ 2644588 h 2680447"/>
            <a:gd name="connsiteX87" fmla="*/ 2241177 w 3334871"/>
            <a:gd name="connsiteY87" fmla="*/ 2644588 h 2680447"/>
            <a:gd name="connsiteX88" fmla="*/ 2241177 w 3334871"/>
            <a:gd name="connsiteY88" fmla="*/ 2644588 h 2680447"/>
            <a:gd name="connsiteX89" fmla="*/ 2241177 w 3334871"/>
            <a:gd name="connsiteY89" fmla="*/ 2680447 h 2680447"/>
            <a:gd name="connsiteX90" fmla="*/ 3334871 w 3334871"/>
            <a:gd name="connsiteY90" fmla="*/ 2680447 h 2680447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  <a:cxn ang="0">
              <a:pos x="connsiteX15" y="connsiteY15"/>
            </a:cxn>
            <a:cxn ang="0">
              <a:pos x="connsiteX16" y="connsiteY16"/>
            </a:cxn>
            <a:cxn ang="0">
              <a:pos x="connsiteX17" y="connsiteY17"/>
            </a:cxn>
            <a:cxn ang="0">
              <a:pos x="connsiteX18" y="connsiteY18"/>
            </a:cxn>
            <a:cxn ang="0">
              <a:pos x="connsiteX19" y="connsiteY19"/>
            </a:cxn>
            <a:cxn ang="0">
              <a:pos x="connsiteX20" y="connsiteY20"/>
            </a:cxn>
            <a:cxn ang="0">
              <a:pos x="connsiteX21" y="connsiteY21"/>
            </a:cxn>
            <a:cxn ang="0">
              <a:pos x="connsiteX22" y="connsiteY22"/>
            </a:cxn>
            <a:cxn ang="0">
              <a:pos x="connsiteX23" y="connsiteY23"/>
            </a:cxn>
            <a:cxn ang="0">
              <a:pos x="connsiteX24" y="connsiteY24"/>
            </a:cxn>
            <a:cxn ang="0">
              <a:pos x="connsiteX25" y="connsiteY25"/>
            </a:cxn>
            <a:cxn ang="0">
              <a:pos x="connsiteX26" y="connsiteY26"/>
            </a:cxn>
            <a:cxn ang="0">
              <a:pos x="connsiteX27" y="connsiteY27"/>
            </a:cxn>
            <a:cxn ang="0">
              <a:pos x="connsiteX28" y="connsiteY28"/>
            </a:cxn>
            <a:cxn ang="0">
              <a:pos x="connsiteX29" y="connsiteY29"/>
            </a:cxn>
            <a:cxn ang="0">
              <a:pos x="connsiteX30" y="connsiteY30"/>
            </a:cxn>
            <a:cxn ang="0">
              <a:pos x="connsiteX31" y="connsiteY31"/>
            </a:cxn>
            <a:cxn ang="0">
              <a:pos x="connsiteX32" y="connsiteY32"/>
            </a:cxn>
            <a:cxn ang="0">
              <a:pos x="connsiteX33" y="connsiteY33"/>
            </a:cxn>
            <a:cxn ang="0">
              <a:pos x="connsiteX34" y="connsiteY34"/>
            </a:cxn>
            <a:cxn ang="0">
              <a:pos x="connsiteX35" y="connsiteY35"/>
            </a:cxn>
            <a:cxn ang="0">
              <a:pos x="connsiteX36" y="connsiteY36"/>
            </a:cxn>
            <a:cxn ang="0">
              <a:pos x="connsiteX37" y="connsiteY37"/>
            </a:cxn>
            <a:cxn ang="0">
              <a:pos x="connsiteX38" y="connsiteY38"/>
            </a:cxn>
            <a:cxn ang="0">
              <a:pos x="connsiteX39" y="connsiteY39"/>
            </a:cxn>
            <a:cxn ang="0">
              <a:pos x="connsiteX40" y="connsiteY40"/>
            </a:cxn>
            <a:cxn ang="0">
              <a:pos x="connsiteX41" y="connsiteY41"/>
            </a:cxn>
            <a:cxn ang="0">
              <a:pos x="connsiteX42" y="connsiteY42"/>
            </a:cxn>
            <a:cxn ang="0">
              <a:pos x="connsiteX43" y="connsiteY43"/>
            </a:cxn>
            <a:cxn ang="0">
              <a:pos x="connsiteX44" y="connsiteY44"/>
            </a:cxn>
            <a:cxn ang="0">
              <a:pos x="connsiteX45" y="connsiteY45"/>
            </a:cxn>
            <a:cxn ang="0">
              <a:pos x="connsiteX46" y="connsiteY46"/>
            </a:cxn>
            <a:cxn ang="0">
              <a:pos x="connsiteX47" y="connsiteY47"/>
            </a:cxn>
            <a:cxn ang="0">
              <a:pos x="connsiteX48" y="connsiteY48"/>
            </a:cxn>
            <a:cxn ang="0">
              <a:pos x="connsiteX49" y="connsiteY49"/>
            </a:cxn>
            <a:cxn ang="0">
              <a:pos x="connsiteX50" y="connsiteY50"/>
            </a:cxn>
            <a:cxn ang="0">
              <a:pos x="connsiteX51" y="connsiteY51"/>
            </a:cxn>
            <a:cxn ang="0">
              <a:pos x="connsiteX52" y="connsiteY52"/>
            </a:cxn>
            <a:cxn ang="0">
              <a:pos x="connsiteX53" y="connsiteY53"/>
            </a:cxn>
            <a:cxn ang="0">
              <a:pos x="connsiteX54" y="connsiteY54"/>
            </a:cxn>
            <a:cxn ang="0">
              <a:pos x="connsiteX55" y="connsiteY55"/>
            </a:cxn>
            <a:cxn ang="0">
              <a:pos x="connsiteX56" y="connsiteY56"/>
            </a:cxn>
            <a:cxn ang="0">
              <a:pos x="connsiteX57" y="connsiteY57"/>
            </a:cxn>
            <a:cxn ang="0">
              <a:pos x="connsiteX58" y="connsiteY58"/>
            </a:cxn>
            <a:cxn ang="0">
              <a:pos x="connsiteX59" y="connsiteY59"/>
            </a:cxn>
            <a:cxn ang="0">
              <a:pos x="connsiteX60" y="connsiteY60"/>
            </a:cxn>
            <a:cxn ang="0">
              <a:pos x="connsiteX61" y="connsiteY61"/>
            </a:cxn>
            <a:cxn ang="0">
              <a:pos x="connsiteX62" y="connsiteY62"/>
            </a:cxn>
            <a:cxn ang="0">
              <a:pos x="connsiteX63" y="connsiteY63"/>
            </a:cxn>
            <a:cxn ang="0">
              <a:pos x="connsiteX64" y="connsiteY64"/>
            </a:cxn>
            <a:cxn ang="0">
              <a:pos x="connsiteX65" y="connsiteY65"/>
            </a:cxn>
            <a:cxn ang="0">
              <a:pos x="connsiteX66" y="connsiteY66"/>
            </a:cxn>
            <a:cxn ang="0">
              <a:pos x="connsiteX67" y="connsiteY67"/>
            </a:cxn>
            <a:cxn ang="0">
              <a:pos x="connsiteX68" y="connsiteY68"/>
            </a:cxn>
            <a:cxn ang="0">
              <a:pos x="connsiteX69" y="connsiteY69"/>
            </a:cxn>
            <a:cxn ang="0">
              <a:pos x="connsiteX70" y="connsiteY70"/>
            </a:cxn>
            <a:cxn ang="0">
              <a:pos x="connsiteX71" y="connsiteY71"/>
            </a:cxn>
            <a:cxn ang="0">
              <a:pos x="connsiteX72" y="connsiteY72"/>
            </a:cxn>
            <a:cxn ang="0">
              <a:pos x="connsiteX73" y="connsiteY73"/>
            </a:cxn>
            <a:cxn ang="0">
              <a:pos x="connsiteX74" y="connsiteY74"/>
            </a:cxn>
            <a:cxn ang="0">
              <a:pos x="connsiteX75" y="connsiteY75"/>
            </a:cxn>
            <a:cxn ang="0">
              <a:pos x="connsiteX76" y="connsiteY76"/>
            </a:cxn>
            <a:cxn ang="0">
              <a:pos x="connsiteX77" y="connsiteY77"/>
            </a:cxn>
            <a:cxn ang="0">
              <a:pos x="connsiteX78" y="connsiteY78"/>
            </a:cxn>
            <a:cxn ang="0">
              <a:pos x="connsiteX79" y="connsiteY79"/>
            </a:cxn>
            <a:cxn ang="0">
              <a:pos x="connsiteX80" y="connsiteY80"/>
            </a:cxn>
            <a:cxn ang="0">
              <a:pos x="connsiteX81" y="connsiteY81"/>
            </a:cxn>
            <a:cxn ang="0">
              <a:pos x="connsiteX82" y="connsiteY82"/>
            </a:cxn>
            <a:cxn ang="0">
              <a:pos x="connsiteX83" y="connsiteY83"/>
            </a:cxn>
            <a:cxn ang="0">
              <a:pos x="connsiteX84" y="connsiteY84"/>
            </a:cxn>
            <a:cxn ang="0">
              <a:pos x="connsiteX85" y="connsiteY85"/>
            </a:cxn>
            <a:cxn ang="0">
              <a:pos x="connsiteX86" y="connsiteY86"/>
            </a:cxn>
            <a:cxn ang="0">
              <a:pos x="connsiteX87" y="connsiteY87"/>
            </a:cxn>
            <a:cxn ang="0">
              <a:pos x="connsiteX88" y="connsiteY88"/>
            </a:cxn>
            <a:cxn ang="0">
              <a:pos x="connsiteX89" y="connsiteY89"/>
            </a:cxn>
            <a:cxn ang="0">
              <a:pos x="connsiteX90" y="connsiteY90"/>
            </a:cxn>
          </a:cxnLst>
          <a:rect l="l" t="t" r="r" b="b"/>
          <a:pathLst>
            <a:path w="3334871" h="2680447">
              <a:moveTo>
                <a:pt x="0" y="0"/>
              </a:moveTo>
              <a:lnTo>
                <a:pt x="0" y="0"/>
              </a:lnTo>
              <a:cubicBezTo>
                <a:pt x="5977" y="11953"/>
                <a:pt x="12400" y="23693"/>
                <a:pt x="17930" y="35859"/>
              </a:cubicBezTo>
              <a:cubicBezTo>
                <a:pt x="19885" y="40160"/>
                <a:pt x="20068" y="45204"/>
                <a:pt x="22412" y="49306"/>
              </a:cubicBezTo>
              <a:cubicBezTo>
                <a:pt x="30077" y="62720"/>
                <a:pt x="38711" y="70087"/>
                <a:pt x="49306" y="80683"/>
              </a:cubicBezTo>
              <a:cubicBezTo>
                <a:pt x="52951" y="91618"/>
                <a:pt x="54066" y="98890"/>
                <a:pt x="62753" y="107577"/>
              </a:cubicBezTo>
              <a:cubicBezTo>
                <a:pt x="66562" y="111386"/>
                <a:pt x="71382" y="114132"/>
                <a:pt x="76200" y="116541"/>
              </a:cubicBezTo>
              <a:cubicBezTo>
                <a:pt x="80426" y="118654"/>
                <a:pt x="85165" y="119530"/>
                <a:pt x="89647" y="121024"/>
              </a:cubicBezTo>
              <a:cubicBezTo>
                <a:pt x="98612" y="129989"/>
                <a:pt x="112533" y="135890"/>
                <a:pt x="116542" y="147918"/>
              </a:cubicBezTo>
              <a:cubicBezTo>
                <a:pt x="122727" y="166476"/>
                <a:pt x="118403" y="157434"/>
                <a:pt x="129989" y="174812"/>
              </a:cubicBezTo>
              <a:cubicBezTo>
                <a:pt x="131483" y="179294"/>
                <a:pt x="131850" y="184328"/>
                <a:pt x="134471" y="188259"/>
              </a:cubicBezTo>
              <a:cubicBezTo>
                <a:pt x="137987" y="193533"/>
                <a:pt x="145083" y="196036"/>
                <a:pt x="147918" y="201706"/>
              </a:cubicBezTo>
              <a:cubicBezTo>
                <a:pt x="152693" y="211256"/>
                <a:pt x="152400" y="219309"/>
                <a:pt x="152400" y="228600"/>
              </a:cubicBezTo>
              <a:lnTo>
                <a:pt x="183777" y="349624"/>
              </a:lnTo>
              <a:lnTo>
                <a:pt x="210671" y="488577"/>
              </a:lnTo>
              <a:lnTo>
                <a:pt x="237565" y="578224"/>
              </a:lnTo>
              <a:lnTo>
                <a:pt x="259976" y="600635"/>
              </a:lnTo>
              <a:lnTo>
                <a:pt x="259976" y="703730"/>
              </a:lnTo>
              <a:lnTo>
                <a:pt x="286871" y="703730"/>
              </a:lnTo>
              <a:lnTo>
                <a:pt x="286871" y="766483"/>
              </a:lnTo>
              <a:lnTo>
                <a:pt x="336177" y="766483"/>
              </a:lnTo>
              <a:lnTo>
                <a:pt x="349624" y="779930"/>
              </a:lnTo>
              <a:lnTo>
                <a:pt x="349624" y="842683"/>
              </a:lnTo>
              <a:lnTo>
                <a:pt x="398930" y="842683"/>
              </a:lnTo>
              <a:lnTo>
                <a:pt x="398930" y="927847"/>
              </a:lnTo>
              <a:lnTo>
                <a:pt x="430306" y="927847"/>
              </a:lnTo>
              <a:lnTo>
                <a:pt x="430306" y="1039906"/>
              </a:lnTo>
              <a:lnTo>
                <a:pt x="470647" y="1039906"/>
              </a:lnTo>
              <a:lnTo>
                <a:pt x="470647" y="1134035"/>
              </a:lnTo>
              <a:lnTo>
                <a:pt x="497542" y="1134035"/>
              </a:lnTo>
              <a:lnTo>
                <a:pt x="497542" y="1219200"/>
              </a:lnTo>
              <a:lnTo>
                <a:pt x="497542" y="1259541"/>
              </a:lnTo>
              <a:lnTo>
                <a:pt x="569259" y="1259541"/>
              </a:lnTo>
              <a:lnTo>
                <a:pt x="569259" y="1317812"/>
              </a:lnTo>
              <a:lnTo>
                <a:pt x="627530" y="1317812"/>
              </a:lnTo>
              <a:lnTo>
                <a:pt x="627530" y="1420906"/>
              </a:lnTo>
              <a:lnTo>
                <a:pt x="694765" y="1506071"/>
              </a:lnTo>
              <a:cubicBezTo>
                <a:pt x="700742" y="1518024"/>
                <a:pt x="707165" y="1529764"/>
                <a:pt x="712695" y="1541930"/>
              </a:cubicBezTo>
              <a:cubicBezTo>
                <a:pt x="714650" y="1546231"/>
                <a:pt x="715518" y="1550953"/>
                <a:pt x="717177" y="1555377"/>
              </a:cubicBezTo>
              <a:cubicBezTo>
                <a:pt x="720002" y="1562911"/>
                <a:pt x="723317" y="1570254"/>
                <a:pt x="726142" y="1577788"/>
              </a:cubicBezTo>
              <a:cubicBezTo>
                <a:pt x="727801" y="1582212"/>
                <a:pt x="727673" y="1587546"/>
                <a:pt x="730624" y="1591235"/>
              </a:cubicBezTo>
              <a:cubicBezTo>
                <a:pt x="733989" y="1595442"/>
                <a:pt x="739589" y="1597212"/>
                <a:pt x="744071" y="1600200"/>
              </a:cubicBezTo>
              <a:cubicBezTo>
                <a:pt x="747059" y="1604682"/>
                <a:pt x="749227" y="1609838"/>
                <a:pt x="753036" y="1613647"/>
              </a:cubicBezTo>
              <a:cubicBezTo>
                <a:pt x="756845" y="1617456"/>
                <a:pt x="763495" y="1618130"/>
                <a:pt x="766483" y="1622612"/>
              </a:cubicBezTo>
              <a:cubicBezTo>
                <a:pt x="769900" y="1627738"/>
                <a:pt x="767432" y="1635494"/>
                <a:pt x="770965" y="1640541"/>
              </a:cubicBezTo>
              <a:cubicBezTo>
                <a:pt x="778235" y="1650927"/>
                <a:pt x="790827" y="1656886"/>
                <a:pt x="797859" y="1667435"/>
              </a:cubicBezTo>
              <a:lnTo>
                <a:pt x="806824" y="1680883"/>
              </a:lnTo>
              <a:cubicBezTo>
                <a:pt x="817525" y="1712989"/>
                <a:pt x="802226" y="1676262"/>
                <a:pt x="824753" y="1703294"/>
              </a:cubicBezTo>
              <a:cubicBezTo>
                <a:pt x="829031" y="1708427"/>
                <a:pt x="831086" y="1715082"/>
                <a:pt x="833718" y="1721224"/>
              </a:cubicBezTo>
              <a:cubicBezTo>
                <a:pt x="835579" y="1725567"/>
                <a:pt x="835299" y="1730942"/>
                <a:pt x="838200" y="1734671"/>
              </a:cubicBezTo>
              <a:cubicBezTo>
                <a:pt x="845984" y="1744678"/>
                <a:pt x="856130" y="1752600"/>
                <a:pt x="865095" y="1761565"/>
              </a:cubicBezTo>
              <a:cubicBezTo>
                <a:pt x="869577" y="1766047"/>
                <a:pt x="875026" y="1769738"/>
                <a:pt x="878542" y="1775012"/>
              </a:cubicBezTo>
              <a:cubicBezTo>
                <a:pt x="900615" y="1808122"/>
                <a:pt x="890006" y="1793287"/>
                <a:pt x="909918" y="1819835"/>
              </a:cubicBezTo>
              <a:cubicBezTo>
                <a:pt x="914692" y="1834160"/>
                <a:pt x="912077" y="1835489"/>
                <a:pt x="927847" y="1842247"/>
              </a:cubicBezTo>
              <a:cubicBezTo>
                <a:pt x="933510" y="1844674"/>
                <a:pt x="945777" y="1846730"/>
                <a:pt x="945777" y="1846730"/>
              </a:cubicBezTo>
              <a:lnTo>
                <a:pt x="968189" y="1846730"/>
              </a:lnTo>
              <a:lnTo>
                <a:pt x="968189" y="1913965"/>
              </a:lnTo>
              <a:lnTo>
                <a:pt x="1026459" y="1967753"/>
              </a:lnTo>
              <a:cubicBezTo>
                <a:pt x="1036918" y="1976718"/>
                <a:pt x="1047079" y="1986042"/>
                <a:pt x="1057836" y="1994647"/>
              </a:cubicBezTo>
              <a:cubicBezTo>
                <a:pt x="1073068" y="2006833"/>
                <a:pt x="1071579" y="2000150"/>
                <a:pt x="1084730" y="2017059"/>
              </a:cubicBezTo>
              <a:cubicBezTo>
                <a:pt x="1091345" y="2025564"/>
                <a:pt x="1096683" y="2034988"/>
                <a:pt x="1102659" y="2043953"/>
              </a:cubicBezTo>
              <a:lnTo>
                <a:pt x="1111624" y="2057400"/>
              </a:lnTo>
              <a:cubicBezTo>
                <a:pt x="1116752" y="2072785"/>
                <a:pt x="1115985" y="2075209"/>
                <a:pt x="1129553" y="2088777"/>
              </a:cubicBezTo>
              <a:cubicBezTo>
                <a:pt x="1133362" y="2092586"/>
                <a:pt x="1138862" y="2094292"/>
                <a:pt x="1143000" y="2097741"/>
              </a:cubicBezTo>
              <a:cubicBezTo>
                <a:pt x="1155941" y="2108525"/>
                <a:pt x="1156598" y="2111414"/>
                <a:pt x="1165412" y="2124635"/>
              </a:cubicBezTo>
              <a:cubicBezTo>
                <a:pt x="1170705" y="2145806"/>
                <a:pt x="1167140" y="2137055"/>
                <a:pt x="1174377" y="2151530"/>
              </a:cubicBezTo>
              <a:lnTo>
                <a:pt x="1219200" y="2191871"/>
              </a:lnTo>
              <a:cubicBezTo>
                <a:pt x="1228165" y="2200836"/>
                <a:pt x="1235709" y="2211495"/>
                <a:pt x="1246095" y="2218765"/>
              </a:cubicBezTo>
              <a:cubicBezTo>
                <a:pt x="1251142" y="2222298"/>
                <a:pt x="1264024" y="2223247"/>
                <a:pt x="1264024" y="2223247"/>
              </a:cubicBezTo>
              <a:lnTo>
                <a:pt x="1344706" y="2223247"/>
              </a:lnTo>
              <a:lnTo>
                <a:pt x="1344706" y="2299447"/>
              </a:lnTo>
              <a:lnTo>
                <a:pt x="1398495" y="2299447"/>
              </a:lnTo>
              <a:lnTo>
                <a:pt x="1398495" y="2299447"/>
              </a:lnTo>
              <a:lnTo>
                <a:pt x="1398495" y="2299447"/>
              </a:lnTo>
              <a:lnTo>
                <a:pt x="1398495" y="2335306"/>
              </a:lnTo>
              <a:lnTo>
                <a:pt x="1497106" y="2335306"/>
              </a:lnTo>
              <a:lnTo>
                <a:pt x="1497106" y="2362200"/>
              </a:lnTo>
              <a:lnTo>
                <a:pt x="1550895" y="2362200"/>
              </a:lnTo>
              <a:lnTo>
                <a:pt x="1550895" y="2411506"/>
              </a:lnTo>
              <a:lnTo>
                <a:pt x="1591236" y="2411506"/>
              </a:lnTo>
              <a:lnTo>
                <a:pt x="1591236" y="2447365"/>
              </a:lnTo>
              <a:lnTo>
                <a:pt x="1689847" y="2447365"/>
              </a:lnTo>
              <a:lnTo>
                <a:pt x="1689847" y="2528047"/>
              </a:lnTo>
              <a:lnTo>
                <a:pt x="1748118" y="2528047"/>
              </a:lnTo>
              <a:lnTo>
                <a:pt x="1748118" y="2608730"/>
              </a:lnTo>
              <a:lnTo>
                <a:pt x="2012577" y="2608730"/>
              </a:lnTo>
              <a:lnTo>
                <a:pt x="2012577" y="2644588"/>
              </a:lnTo>
              <a:lnTo>
                <a:pt x="2241177" y="2644588"/>
              </a:lnTo>
              <a:lnTo>
                <a:pt x="2241177" y="2644588"/>
              </a:lnTo>
              <a:lnTo>
                <a:pt x="2241177" y="2680447"/>
              </a:lnTo>
              <a:lnTo>
                <a:pt x="3334871" y="2680447"/>
              </a:lnTo>
            </a:path>
          </a:pathLst>
        </a:custGeom>
        <a:noFill xmlns:a="http://schemas.openxmlformats.org/drawingml/2006/main"/>
        <a:ln xmlns:a="http://schemas.openxmlformats.org/drawingml/2006/main" w="38100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2774A-7E45-4C19-A625-D036B826CE06}" type="datetimeFigureOut">
              <a:rPr lang="en-US" smtClean="0"/>
              <a:t>9/28/21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A92B2-6DC8-496A-837B-649D749BEA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41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3F338-729B-E244-A0EF-549AABFFDBFE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4ABB4-76E9-1B48-9546-955678117A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93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AF312-892B-4D62-B0F4-036A4A2D721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319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AF312-892B-4D62-B0F4-036A4A2D721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091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FB145C-E3AA-1E42-8B7C-D4BDCD2AC98C}"/>
              </a:ext>
            </a:extLst>
          </p:cNvPr>
          <p:cNvSpPr/>
          <p:nvPr userDrawn="1"/>
        </p:nvSpPr>
        <p:spPr>
          <a:xfrm>
            <a:off x="-22485" y="-13500"/>
            <a:ext cx="195352" cy="6871499"/>
          </a:xfrm>
          <a:prstGeom prst="rect">
            <a:avLst/>
          </a:prstGeom>
          <a:solidFill>
            <a:srgbClr val="F33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CB83D80-8996-3041-801D-ED9418E30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48"/>
          <a:stretch/>
        </p:blipFill>
        <p:spPr>
          <a:xfrm>
            <a:off x="-22486" y="6257931"/>
            <a:ext cx="12214485" cy="6207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C055C6-56D5-A042-8B3E-FDBD9F3C610F}"/>
              </a:ext>
            </a:extLst>
          </p:cNvPr>
          <p:cNvSpPr/>
          <p:nvPr userDrawn="1"/>
        </p:nvSpPr>
        <p:spPr>
          <a:xfrm>
            <a:off x="12017590" y="-13500"/>
            <a:ext cx="195351" cy="2244674"/>
          </a:xfrm>
          <a:prstGeom prst="rect">
            <a:avLst/>
          </a:prstGeom>
          <a:solidFill>
            <a:srgbClr val="9B11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5BC16A-E39F-9B45-BE86-EB16A9416281}"/>
              </a:ext>
            </a:extLst>
          </p:cNvPr>
          <p:cNvSpPr/>
          <p:nvPr userDrawn="1"/>
        </p:nvSpPr>
        <p:spPr>
          <a:xfrm rot="5400000">
            <a:off x="6007582" y="-6021083"/>
            <a:ext cx="176835" cy="12192002"/>
          </a:xfrm>
          <a:prstGeom prst="rect">
            <a:avLst/>
          </a:prstGeom>
          <a:gradFill>
            <a:gsLst>
              <a:gs pos="87000">
                <a:srgbClr val="F33DFF"/>
              </a:gs>
              <a:gs pos="16000">
                <a:srgbClr val="9B11C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0FF44A6-AAC8-F042-ABBB-75775D86C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2021" y="2971065"/>
            <a:ext cx="6021779" cy="165576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 i="0">
                <a:solidFill>
                  <a:srgbClr val="9B11C7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158A3064-90BE-F74C-858C-A9C6DE13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9573509E-AF64-3846-B131-FCE3CE8A016E}"/>
              </a:ext>
            </a:extLst>
          </p:cNvPr>
          <p:cNvSpPr/>
          <p:nvPr userDrawn="1"/>
        </p:nvSpPr>
        <p:spPr>
          <a:xfrm>
            <a:off x="3009900" y="2569427"/>
            <a:ext cx="2057400" cy="2057400"/>
          </a:xfrm>
          <a:prstGeom prst="ellipse">
            <a:avLst/>
          </a:prstGeom>
          <a:solidFill>
            <a:srgbClr val="9B11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8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C06C6E23-1FBE-C34E-8CA2-619BFAEAA9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9900" y="2547108"/>
            <a:ext cx="2057400" cy="2057400"/>
          </a:xfrm>
          <a:prstGeom prst="rect">
            <a:avLst/>
          </a:prstGeom>
        </p:spPr>
        <p:txBody>
          <a:bodyPr lIns="36000" rIns="36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</a:t>
            </a:r>
            <a:r>
              <a:rPr lang="fr-FR"/>
              <a:t>les styles</a:t>
            </a:r>
            <a:endParaRPr lang="fr-FR" dirty="0"/>
          </a:p>
        </p:txBody>
      </p:sp>
      <p:grpSp>
        <p:nvGrpSpPr>
          <p:cNvPr id="2" name="Groupe 1"/>
          <p:cNvGrpSpPr/>
          <p:nvPr userDrawn="1"/>
        </p:nvGrpSpPr>
        <p:grpSpPr>
          <a:xfrm>
            <a:off x="294732" y="6388240"/>
            <a:ext cx="4417872" cy="354285"/>
            <a:chOff x="294732" y="6388240"/>
            <a:chExt cx="4417872" cy="354285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028CF480-F3AC-A941-B17A-E0E024CB615E}"/>
                </a:ext>
              </a:extLst>
            </p:cNvPr>
            <p:cNvSpPr txBox="1"/>
            <p:nvPr userDrawn="1"/>
          </p:nvSpPr>
          <p:spPr>
            <a:xfrm>
              <a:off x="294732" y="6423261"/>
              <a:ext cx="1079847" cy="284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47" b="0" i="0" noProof="0" dirty="0">
                  <a:solidFill>
                    <a:schemeClr val="bg1"/>
                  </a:solidFill>
                  <a:latin typeface="Helvetica 25 Ultra Light" panose="02000206000000020004" pitchFamily="2" charset="0"/>
                  <a:ea typeface="Helvetica 25 Ultra Light" panose="02000206000000020004" pitchFamily="2" charset="0"/>
                  <a:cs typeface="Helvetica Neue" panose="02000503000000020004" pitchFamily="2" charset="0"/>
                </a:rPr>
                <a:t>Un évènement</a:t>
              </a:r>
            </a:p>
          </p:txBody>
        </p:sp>
        <p:pic>
          <p:nvPicPr>
            <p:cNvPr id="32" name="Image 31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C01360C9-3685-AD42-8838-CAE387DEDC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38719" y="6388240"/>
              <a:ext cx="1187603" cy="354285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028CF480-F3AC-A941-B17A-E0E024CB615E}"/>
                </a:ext>
              </a:extLst>
            </p:cNvPr>
            <p:cNvSpPr txBox="1"/>
            <p:nvPr userDrawn="1"/>
          </p:nvSpPr>
          <p:spPr>
            <a:xfrm>
              <a:off x="2571762" y="6423261"/>
              <a:ext cx="2140842" cy="284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247" b="0" i="0" noProof="0" dirty="0">
                  <a:solidFill>
                    <a:schemeClr val="bg1"/>
                  </a:solidFill>
                  <a:latin typeface="Helvetica 25 Ultra Light" panose="02000206000000020004" pitchFamily="2" charset="0"/>
                  <a:ea typeface="Helvetica 25 Ultra Light" panose="02000206000000020004" pitchFamily="2" charset="0"/>
                  <a:cs typeface="Helvetica Neue" panose="02000503000000020004" pitchFamily="2" charset="0"/>
                </a:rPr>
                <a:t>avec le soutien institutionnel de</a:t>
              </a:r>
            </a:p>
          </p:txBody>
        </p:sp>
      </p:grpSp>
      <p:pic>
        <p:nvPicPr>
          <p:cNvPr id="15" name="Picture 2" descr="In-vivo biomarkers transforming oncology">
            <a:extLst>
              <a:ext uri="{FF2B5EF4-FFF2-40B4-BE49-F238E27FC236}">
                <a16:creationId xmlns:a16="http://schemas.microsoft.com/office/drawing/2014/main" id="{2942A518-C226-9147-95E0-920D208600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1591" y="6414542"/>
            <a:ext cx="1030023" cy="48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MSD | Conseil Média Santé">
            <a:extLst>
              <a:ext uri="{FF2B5EF4-FFF2-40B4-BE49-F238E27FC236}">
                <a16:creationId xmlns:a16="http://schemas.microsoft.com/office/drawing/2014/main" id="{97322052-C1A5-C54E-8D5B-6079B1E361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0160" y="6423261"/>
            <a:ext cx="1083293" cy="42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7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0">
            <a:extLst>
              <a:ext uri="{FF2B5EF4-FFF2-40B4-BE49-F238E27FC236}">
                <a16:creationId xmlns:a16="http://schemas.microsoft.com/office/drawing/2014/main" id="{9F013EF5-0342-9840-A53E-6CA3BB4977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96" y="-19410"/>
            <a:ext cx="12199495" cy="686339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C935D7C-10BF-1C48-872C-2ACD96CB6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48"/>
          <a:stretch/>
        </p:blipFill>
        <p:spPr>
          <a:xfrm>
            <a:off x="-22486" y="6257931"/>
            <a:ext cx="12214485" cy="620713"/>
          </a:xfrm>
          <a:prstGeom prst="rect">
            <a:avLst/>
          </a:prstGeom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158A3064-90BE-F74C-858C-A9C6DE13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5" y="547362"/>
            <a:ext cx="9779619" cy="8654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fr-FR" sz="3600" b="1" i="0" kern="1200" dirty="0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pic>
        <p:nvPicPr>
          <p:cNvPr id="32" name="Image 3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01360C9-3685-AD42-8838-CAE387DEDC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329" y="6393004"/>
            <a:ext cx="1187603" cy="35428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 hasCustomPrompt="1"/>
          </p:nvPr>
        </p:nvSpPr>
        <p:spPr>
          <a:xfrm>
            <a:off x="2776656" y="4527394"/>
            <a:ext cx="7339206" cy="79527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i="1"/>
            </a:lvl1pPr>
          </a:lstStyle>
          <a:p>
            <a:r>
              <a:rPr lang="fr-FR"/>
              <a:t>X. Xxxxx, et al., SABCS</a:t>
            </a:r>
            <a:r>
              <a:rPr lang="fr-FR" baseline="30000"/>
              <a:t>®</a:t>
            </a:r>
            <a:r>
              <a:rPr lang="fr-FR"/>
              <a:t> 2020, Abs #</a:t>
            </a:r>
            <a:endParaRPr lang="fr-FR" dirty="0"/>
          </a:p>
        </p:txBody>
      </p:sp>
      <p:sp>
        <p:nvSpPr>
          <p:cNvPr id="15" name="Ellipse 14"/>
          <p:cNvSpPr/>
          <p:nvPr userDrawn="1"/>
        </p:nvSpPr>
        <p:spPr>
          <a:xfrm>
            <a:off x="763411" y="636059"/>
            <a:ext cx="550334" cy="5503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0">
            <a:extLst>
              <a:ext uri="{FF2B5EF4-FFF2-40B4-BE49-F238E27FC236}">
                <a16:creationId xmlns:a16="http://schemas.microsoft.com/office/drawing/2014/main" id="{9F013EF5-0342-9840-A53E-6CA3BB4977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96" y="-19410"/>
            <a:ext cx="12199495" cy="686339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C935D7C-10BF-1C48-872C-2ACD96CB6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48"/>
          <a:stretch/>
        </p:blipFill>
        <p:spPr>
          <a:xfrm>
            <a:off x="-22486" y="6257931"/>
            <a:ext cx="12214485" cy="620713"/>
          </a:xfrm>
          <a:prstGeom prst="rect">
            <a:avLst/>
          </a:prstGeom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158A3064-90BE-F74C-858C-A9C6DE13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5" y="2680962"/>
            <a:ext cx="9779619" cy="8654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fr-FR" sz="4400" b="1" i="0" kern="1200" dirty="0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pic>
        <p:nvPicPr>
          <p:cNvPr id="32" name="Image 3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01360C9-3685-AD42-8838-CAE387DEDC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329" y="6393004"/>
            <a:ext cx="1187603" cy="35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97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EAEA-BE83-4A8B-B508-BD8ABC7A3EAC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1093-5DA2-4F3F-B1D1-54CED206FB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38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720724-6C96-494B-9AAE-C3E1C29A0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D2B45BA-4834-4E0B-9AEF-25970A7852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18F404-319A-4682-B83E-2AD5E2E60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08C6-7CFF-4BF5-B40C-DA7BB2DA2689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943AAF-3D8F-4FAC-A164-0818342C2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545678-168E-47E9-BCCD-DD3D06864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A62B2-39B2-4449-AFC3-6E6715DC8B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943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1 ligne + Sous titre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C6E8FE6-551D-FF45-9394-E906AAC0B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48"/>
          <a:stretch/>
        </p:blipFill>
        <p:spPr>
          <a:xfrm>
            <a:off x="-22486" y="6257931"/>
            <a:ext cx="12214485" cy="620713"/>
          </a:xfrm>
          <a:prstGeom prst="rect">
            <a:avLst/>
          </a:prstGeom>
        </p:spPr>
      </p:pic>
      <p:sp>
        <p:nvSpPr>
          <p:cNvPr id="11" name="Titre 11">
            <a:extLst>
              <a:ext uri="{FF2B5EF4-FFF2-40B4-BE49-F238E27FC236}">
                <a16:creationId xmlns:a16="http://schemas.microsoft.com/office/drawing/2014/main" id="{25C94211-B0CA-A042-BCC0-362BBEA5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046" y="210209"/>
            <a:ext cx="11043886" cy="483477"/>
          </a:xfrm>
          <a:prstGeom prst="rect">
            <a:avLst/>
          </a:prstGeom>
        </p:spPr>
        <p:txBody>
          <a:bodyPr numCol="1" anchor="t" anchorCtr="0">
            <a:noAutofit/>
          </a:bodyPr>
          <a:lstStyle>
            <a:lvl1pPr>
              <a:lnSpc>
                <a:spcPct val="85000"/>
              </a:lnSpc>
              <a:defRPr sz="2800" b="1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D83833C-CD74-AD47-971D-71FFC0C6A1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329" y="6393004"/>
            <a:ext cx="1187603" cy="354285"/>
          </a:xfrm>
          <a:prstGeom prst="rect">
            <a:avLst/>
          </a:prstGeom>
        </p:spPr>
      </p:pic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F058BDD8-AB90-5340-AEB0-31001DE9A2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046" y="6254750"/>
            <a:ext cx="8930753" cy="60325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 i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24">
            <a:extLst>
              <a:ext uri="{FF2B5EF4-FFF2-40B4-BE49-F238E27FC236}">
                <a16:creationId xmlns:a16="http://schemas.microsoft.com/office/drawing/2014/main" id="{BED500CD-0473-A64B-ACFC-DFAF1A5FD3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1046" y="797485"/>
            <a:ext cx="10332000" cy="58261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Corde 1"/>
          <p:cNvSpPr/>
          <p:nvPr userDrawn="1"/>
        </p:nvSpPr>
        <p:spPr>
          <a:xfrm rot="10800000">
            <a:off x="-284557" y="81145"/>
            <a:ext cx="612541" cy="612541"/>
          </a:xfrm>
          <a:prstGeom prst="chord">
            <a:avLst>
              <a:gd name="adj1" fmla="val 5217644"/>
              <a:gd name="adj2" fmla="val 1638183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391046" y="702889"/>
            <a:ext cx="11800953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30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lipse 17">
            <a:extLst>
              <a:ext uri="{FF2B5EF4-FFF2-40B4-BE49-F238E27FC236}">
                <a16:creationId xmlns:a16="http://schemas.microsoft.com/office/drawing/2014/main" id="{9573509E-AF64-3846-B131-FCE3CE8A016E}"/>
              </a:ext>
            </a:extLst>
          </p:cNvPr>
          <p:cNvSpPr/>
          <p:nvPr userDrawn="1"/>
        </p:nvSpPr>
        <p:spPr>
          <a:xfrm>
            <a:off x="3009900" y="2569427"/>
            <a:ext cx="2057400" cy="2057400"/>
          </a:xfrm>
          <a:prstGeom prst="ellipse">
            <a:avLst/>
          </a:prstGeom>
          <a:solidFill>
            <a:srgbClr val="9B11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8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DFCFEB4-525C-EE49-AC00-3FA259FF2742}"/>
              </a:ext>
            </a:extLst>
          </p:cNvPr>
          <p:cNvSpPr/>
          <p:nvPr userDrawn="1"/>
        </p:nvSpPr>
        <p:spPr>
          <a:xfrm>
            <a:off x="-22485" y="-13500"/>
            <a:ext cx="195352" cy="6871499"/>
          </a:xfrm>
          <a:prstGeom prst="rect">
            <a:avLst/>
          </a:prstGeom>
          <a:solidFill>
            <a:srgbClr val="F33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60C66906-21FD-954F-81C6-0C447146AE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48"/>
          <a:stretch/>
        </p:blipFill>
        <p:spPr>
          <a:xfrm>
            <a:off x="-22486" y="6257931"/>
            <a:ext cx="12214485" cy="62071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D1A2DF95-16A8-EC44-AEF0-17BF618E5CFE}"/>
              </a:ext>
            </a:extLst>
          </p:cNvPr>
          <p:cNvSpPr/>
          <p:nvPr userDrawn="1"/>
        </p:nvSpPr>
        <p:spPr>
          <a:xfrm>
            <a:off x="12017590" y="-13500"/>
            <a:ext cx="195351" cy="2244674"/>
          </a:xfrm>
          <a:prstGeom prst="rect">
            <a:avLst/>
          </a:prstGeom>
          <a:solidFill>
            <a:srgbClr val="9B11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DFB868C-53A3-834B-A028-3D081BBA5FB5}"/>
              </a:ext>
            </a:extLst>
          </p:cNvPr>
          <p:cNvSpPr/>
          <p:nvPr userDrawn="1"/>
        </p:nvSpPr>
        <p:spPr>
          <a:xfrm rot="5400000">
            <a:off x="6007582" y="-6021083"/>
            <a:ext cx="176835" cy="12192002"/>
          </a:xfrm>
          <a:prstGeom prst="rect">
            <a:avLst/>
          </a:prstGeom>
          <a:gradFill>
            <a:gsLst>
              <a:gs pos="87000">
                <a:srgbClr val="F33DFF"/>
              </a:gs>
              <a:gs pos="16000">
                <a:srgbClr val="9B11C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158A3064-90BE-F74C-858C-A9C6DE13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C46FDB1-F9F7-EE40-9351-FA23F4A760E3}"/>
              </a:ext>
            </a:extLst>
          </p:cNvPr>
          <p:cNvCxnSpPr/>
          <p:nvPr userDrawn="1"/>
        </p:nvCxnSpPr>
        <p:spPr>
          <a:xfrm>
            <a:off x="5332020" y="2551374"/>
            <a:ext cx="0" cy="3420000"/>
          </a:xfrm>
          <a:prstGeom prst="line">
            <a:avLst/>
          </a:prstGeom>
          <a:ln>
            <a:solidFill>
              <a:srgbClr val="9B11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pace réservé du texte 33">
            <a:extLst>
              <a:ext uri="{FF2B5EF4-FFF2-40B4-BE49-F238E27FC236}">
                <a16:creationId xmlns:a16="http://schemas.microsoft.com/office/drawing/2014/main" id="{BAFB7174-EFE2-8141-860F-405FCA248F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9900" y="2551374"/>
            <a:ext cx="2057400" cy="2057400"/>
          </a:xfrm>
          <a:prstGeom prst="rect">
            <a:avLst/>
          </a:prstGeom>
        </p:spPr>
        <p:txBody>
          <a:bodyPr lIns="36000" rIns="36000" anchor="ctr"/>
          <a:lstStyle>
            <a:lvl1pPr marL="0" indent="0" algn="ctr">
              <a:spcBef>
                <a:spcPts val="0"/>
              </a:spcBef>
              <a:buNone/>
              <a:defRPr lang="fr-FR" sz="2800" b="1" i="0" kern="1200" dirty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dirty="0"/>
              <a:t>Cliquez pour modifier </a:t>
            </a:r>
            <a:r>
              <a:rPr lang="fr-FR"/>
              <a:t>les styles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1"/>
          </p:nvPr>
        </p:nvSpPr>
        <p:spPr>
          <a:xfrm>
            <a:off x="5353040" y="2687638"/>
            <a:ext cx="6435725" cy="3190875"/>
          </a:xfrm>
          <a:prstGeom prst="rect">
            <a:avLst/>
          </a:prstGeom>
          <a:noFill/>
        </p:spPr>
        <p:txBody>
          <a:bodyPr/>
          <a:lstStyle>
            <a:lvl1pPr marL="52388" indent="-52388">
              <a:lnSpc>
                <a:spcPct val="70000"/>
              </a:lnSpc>
              <a:buClr>
                <a:schemeClr val="bg1"/>
              </a:buClr>
              <a:defRPr sz="20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70000"/>
              </a:lnSpc>
              <a:buClr>
                <a:schemeClr val="bg1"/>
              </a:buClr>
              <a:defRPr sz="1600">
                <a:latin typeface="Arial Narrow" panose="020B0606020202030204" pitchFamily="34" charset="0"/>
              </a:defRPr>
            </a:lvl2pPr>
            <a:lvl3pPr marL="0" indent="0">
              <a:lnSpc>
                <a:spcPct val="70000"/>
              </a:lnSpc>
              <a:spcBef>
                <a:spcPts val="1200"/>
              </a:spcBef>
              <a:buClr>
                <a:schemeClr val="bg1"/>
              </a:buClr>
              <a:defRPr lang="fr-FR" sz="2000" b="1" i="0" kern="120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lnSpc>
                <a:spcPct val="70000"/>
              </a:lnSpc>
              <a:buClr>
                <a:schemeClr val="bg1"/>
              </a:buClr>
              <a:defRPr sz="1600">
                <a:latin typeface="Arial Narrow" panose="020B0606020202030204" pitchFamily="34" charset="0"/>
              </a:defRPr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B3FFAF9-06F5-134E-8EB0-87D2ED8D9AEC}"/>
              </a:ext>
            </a:extLst>
          </p:cNvPr>
          <p:cNvSpPr txBox="1"/>
          <p:nvPr userDrawn="1"/>
        </p:nvSpPr>
        <p:spPr>
          <a:xfrm>
            <a:off x="294732" y="6423261"/>
            <a:ext cx="1079847" cy="2842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47" b="0" i="0" noProof="0" dirty="0">
                <a:solidFill>
                  <a:schemeClr val="bg1"/>
                </a:solidFill>
                <a:latin typeface="Helvetica 25 Ultra Light" panose="02000206000000020004" pitchFamily="2" charset="0"/>
                <a:ea typeface="Helvetica 25 Ultra Light" panose="02000206000000020004" pitchFamily="2" charset="0"/>
                <a:cs typeface="Helvetica Neue" panose="02000503000000020004" pitchFamily="2" charset="0"/>
              </a:rPr>
              <a:t>Un évènement</a:t>
            </a:r>
          </a:p>
        </p:txBody>
      </p:sp>
      <p:pic>
        <p:nvPicPr>
          <p:cNvPr id="20" name="Image 1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E21878E-3E7E-0A42-B2D3-73BAFEF100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719" y="6388240"/>
            <a:ext cx="1187603" cy="35428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AD7D5BE-D1FE-CE43-9D61-CCB3D4C599A2}"/>
              </a:ext>
            </a:extLst>
          </p:cNvPr>
          <p:cNvSpPr txBox="1"/>
          <p:nvPr userDrawn="1"/>
        </p:nvSpPr>
        <p:spPr>
          <a:xfrm>
            <a:off x="2571762" y="6423261"/>
            <a:ext cx="2140842" cy="2842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47" b="0" i="0" noProof="0" dirty="0">
                <a:solidFill>
                  <a:schemeClr val="bg1"/>
                </a:solidFill>
                <a:latin typeface="Helvetica 25 Ultra Light" panose="02000206000000020004" pitchFamily="2" charset="0"/>
                <a:ea typeface="Helvetica 25 Ultra Light" panose="02000206000000020004" pitchFamily="2" charset="0"/>
                <a:cs typeface="Helvetica Neue" panose="02000503000000020004" pitchFamily="2" charset="0"/>
              </a:rPr>
              <a:t>avec le soutien institutionnel de</a:t>
            </a:r>
          </a:p>
        </p:txBody>
      </p:sp>
      <p:pic>
        <p:nvPicPr>
          <p:cNvPr id="16" name="Picture 2" descr="In-vivo biomarkers transforming oncology">
            <a:extLst>
              <a:ext uri="{FF2B5EF4-FFF2-40B4-BE49-F238E27FC236}">
                <a16:creationId xmlns:a16="http://schemas.microsoft.com/office/drawing/2014/main" id="{35A3BEA3-14BE-344E-8587-1364DF3B44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0005" y="6366073"/>
            <a:ext cx="1187603" cy="55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MSD | Conseil Média Santé">
            <a:extLst>
              <a:ext uri="{FF2B5EF4-FFF2-40B4-BE49-F238E27FC236}">
                <a16:creationId xmlns:a16="http://schemas.microsoft.com/office/drawing/2014/main" id="{7FF8EBFF-73DD-344C-9862-21D4E02150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6620" y="6383101"/>
            <a:ext cx="1249023" cy="49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35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861F674-44C4-EC4A-8564-EE3B2ECB9328}"/>
              </a:ext>
            </a:extLst>
          </p:cNvPr>
          <p:cNvSpPr/>
          <p:nvPr userDrawn="1"/>
        </p:nvSpPr>
        <p:spPr>
          <a:xfrm>
            <a:off x="-22485" y="-13500"/>
            <a:ext cx="195352" cy="6871499"/>
          </a:xfrm>
          <a:prstGeom prst="rect">
            <a:avLst/>
          </a:prstGeom>
          <a:solidFill>
            <a:srgbClr val="F33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4C3C6B99-4B7A-8640-8B1B-F1080F685C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48"/>
          <a:stretch/>
        </p:blipFill>
        <p:spPr>
          <a:xfrm>
            <a:off x="-22486" y="6257931"/>
            <a:ext cx="12214485" cy="62071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D30C10B-3ACF-0D4B-A1B1-97022599E7A6}"/>
              </a:ext>
            </a:extLst>
          </p:cNvPr>
          <p:cNvSpPr/>
          <p:nvPr userDrawn="1"/>
        </p:nvSpPr>
        <p:spPr>
          <a:xfrm>
            <a:off x="12017590" y="-13500"/>
            <a:ext cx="195351" cy="2244674"/>
          </a:xfrm>
          <a:prstGeom prst="rect">
            <a:avLst/>
          </a:prstGeom>
          <a:solidFill>
            <a:srgbClr val="9B11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CDAE95D-F49A-D949-A330-DBA4746C834C}"/>
              </a:ext>
            </a:extLst>
          </p:cNvPr>
          <p:cNvSpPr/>
          <p:nvPr userDrawn="1"/>
        </p:nvSpPr>
        <p:spPr>
          <a:xfrm rot="5400000">
            <a:off x="6007582" y="-6021083"/>
            <a:ext cx="176835" cy="12192002"/>
          </a:xfrm>
          <a:prstGeom prst="rect">
            <a:avLst/>
          </a:prstGeom>
          <a:gradFill>
            <a:gsLst>
              <a:gs pos="87000">
                <a:srgbClr val="F33DFF"/>
              </a:gs>
              <a:gs pos="16000">
                <a:srgbClr val="9B11C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158A3064-90BE-F74C-858C-A9C6DE13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482" y="265700"/>
            <a:ext cx="11322269" cy="10327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4000" b="0" i="0" kern="1200">
                <a:solidFill>
                  <a:schemeClr val="accent1"/>
                </a:solidFill>
                <a:latin typeface="Arial Narrow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C46FDB1-F9F7-EE40-9351-FA23F4A760E3}"/>
              </a:ext>
            </a:extLst>
          </p:cNvPr>
          <p:cNvCxnSpPr>
            <a:cxnSpLocks/>
          </p:cNvCxnSpPr>
          <p:nvPr userDrawn="1"/>
        </p:nvCxnSpPr>
        <p:spPr>
          <a:xfrm>
            <a:off x="2446075" y="1780119"/>
            <a:ext cx="0" cy="4339953"/>
          </a:xfrm>
          <a:prstGeom prst="line">
            <a:avLst/>
          </a:prstGeom>
          <a:ln>
            <a:solidFill>
              <a:srgbClr val="9B11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texte 57">
            <a:extLst>
              <a:ext uri="{FF2B5EF4-FFF2-40B4-BE49-F238E27FC236}">
                <a16:creationId xmlns:a16="http://schemas.microsoft.com/office/drawing/2014/main" id="{790C1983-5C0A-D044-86BB-9CD7DAB697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9985" y="2151961"/>
            <a:ext cx="8739551" cy="3619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4" name="Espace réservé du texte 57">
            <a:extLst>
              <a:ext uri="{FF2B5EF4-FFF2-40B4-BE49-F238E27FC236}">
                <a16:creationId xmlns:a16="http://schemas.microsoft.com/office/drawing/2014/main" id="{4072012C-D254-5A49-B1AF-BF121A6EC8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79985" y="3045123"/>
            <a:ext cx="8758351" cy="3619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5" name="Espace réservé du texte 57">
            <a:extLst>
              <a:ext uri="{FF2B5EF4-FFF2-40B4-BE49-F238E27FC236}">
                <a16:creationId xmlns:a16="http://schemas.microsoft.com/office/drawing/2014/main" id="{EEEF8F32-32ED-4E44-990A-EC649A8F77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79986" y="3945014"/>
            <a:ext cx="8759186" cy="3619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8" name="Espace réservé du texte 57">
            <a:extLst>
              <a:ext uri="{FF2B5EF4-FFF2-40B4-BE49-F238E27FC236}">
                <a16:creationId xmlns:a16="http://schemas.microsoft.com/office/drawing/2014/main" id="{2DB4A863-ACEA-6E4B-ADF3-CD54DCAD56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79986" y="4855564"/>
            <a:ext cx="8777986" cy="3619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du texte 57">
            <a:extLst>
              <a:ext uri="{FF2B5EF4-FFF2-40B4-BE49-F238E27FC236}">
                <a16:creationId xmlns:a16="http://schemas.microsoft.com/office/drawing/2014/main" id="{6CE17E4D-E822-804F-87D9-7148E83C5E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79985" y="5750950"/>
            <a:ext cx="8739551" cy="3619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82B9D15-75F6-7B44-A9B7-79D8DD0B481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80287" y="2671103"/>
            <a:ext cx="8758351" cy="3635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188913" indent="-188913">
              <a:spcBef>
                <a:spcPts val="0"/>
              </a:spcBef>
              <a:buClr>
                <a:schemeClr val="accent1">
                  <a:lumMod val="40000"/>
                  <a:lumOff val="60000"/>
                </a:schemeClr>
              </a:buClr>
              <a:buSzPct val="100000"/>
              <a:buFont typeface="Wingdings 2" panose="05020102010507070707" pitchFamily="18" charset="2"/>
              <a:buChar char=""/>
              <a:defRPr sz="22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0" name="Espace réservé du texte 9">
            <a:extLst>
              <a:ext uri="{FF2B5EF4-FFF2-40B4-BE49-F238E27FC236}">
                <a16:creationId xmlns:a16="http://schemas.microsoft.com/office/drawing/2014/main" id="{42E10BC2-C374-6942-8057-8B3E989976B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80287" y="3572539"/>
            <a:ext cx="8758351" cy="3635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188913" indent="-188913">
              <a:spcBef>
                <a:spcPts val="0"/>
              </a:spcBef>
              <a:buClr>
                <a:schemeClr val="accent1">
                  <a:lumMod val="40000"/>
                  <a:lumOff val="60000"/>
                </a:schemeClr>
              </a:buClr>
              <a:buSzPct val="100000"/>
              <a:buFont typeface="Wingdings 2" panose="05020102010507070707" pitchFamily="18" charset="2"/>
              <a:buChar char=""/>
              <a:defRPr sz="22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1" name="Espace réservé du texte 9">
            <a:extLst>
              <a:ext uri="{FF2B5EF4-FFF2-40B4-BE49-F238E27FC236}">
                <a16:creationId xmlns:a16="http://schemas.microsoft.com/office/drawing/2014/main" id="{980AB430-9E3B-7343-A2BF-A616C39E072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380287" y="4484922"/>
            <a:ext cx="8758351" cy="3635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188913" indent="-188913">
              <a:spcBef>
                <a:spcPts val="0"/>
              </a:spcBef>
              <a:buClr>
                <a:schemeClr val="accent1">
                  <a:lumMod val="40000"/>
                  <a:lumOff val="60000"/>
                </a:schemeClr>
              </a:buClr>
              <a:buSzPct val="100000"/>
              <a:buFont typeface="Wingdings 2" panose="05020102010507070707" pitchFamily="18" charset="2"/>
              <a:buChar char=""/>
              <a:defRPr sz="22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2" name="Espace réservé du texte 9">
            <a:extLst>
              <a:ext uri="{FF2B5EF4-FFF2-40B4-BE49-F238E27FC236}">
                <a16:creationId xmlns:a16="http://schemas.microsoft.com/office/drawing/2014/main" id="{82036036-11DD-2A48-A7D8-4D054835BD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80287" y="5375906"/>
            <a:ext cx="8758351" cy="3635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188913" indent="-188913">
              <a:spcBef>
                <a:spcPts val="0"/>
              </a:spcBef>
              <a:buClr>
                <a:schemeClr val="accent1">
                  <a:lumMod val="40000"/>
                  <a:lumOff val="60000"/>
                </a:schemeClr>
              </a:buClr>
              <a:buSzPct val="100000"/>
              <a:buFont typeface="Wingdings 2" panose="05020102010507070707" pitchFamily="18" charset="2"/>
              <a:buChar char=""/>
              <a:defRPr sz="22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3" name="Espace réservé du texte 9">
            <a:extLst>
              <a:ext uri="{FF2B5EF4-FFF2-40B4-BE49-F238E27FC236}">
                <a16:creationId xmlns:a16="http://schemas.microsoft.com/office/drawing/2014/main" id="{EB186E5C-AACD-E944-B72A-8B99A8AA75F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380287" y="1780119"/>
            <a:ext cx="8758351" cy="3635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188913" indent="-188913">
              <a:spcBef>
                <a:spcPts val="0"/>
              </a:spcBef>
              <a:buClr>
                <a:schemeClr val="accent1">
                  <a:lumMod val="40000"/>
                  <a:lumOff val="60000"/>
                </a:schemeClr>
              </a:buClr>
              <a:buSzPct val="100000"/>
              <a:buFont typeface="Wingdings 2" panose="05020102010507070707" pitchFamily="18" charset="2"/>
              <a:buChar char=""/>
              <a:defRPr sz="22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5BBFFD3-0FA6-1540-9752-4C0AAC2B2FF9}"/>
              </a:ext>
            </a:extLst>
          </p:cNvPr>
          <p:cNvSpPr txBox="1"/>
          <p:nvPr userDrawn="1"/>
        </p:nvSpPr>
        <p:spPr>
          <a:xfrm>
            <a:off x="294732" y="6423261"/>
            <a:ext cx="1079847" cy="2842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47" b="0" i="0" noProof="0" dirty="0">
                <a:solidFill>
                  <a:schemeClr val="bg1"/>
                </a:solidFill>
                <a:latin typeface="Helvetica 25 Ultra Light" panose="02000206000000020004" pitchFamily="2" charset="0"/>
                <a:ea typeface="Helvetica 25 Ultra Light" panose="02000206000000020004" pitchFamily="2" charset="0"/>
                <a:cs typeface="Helvetica Neue" panose="02000503000000020004" pitchFamily="2" charset="0"/>
              </a:rPr>
              <a:t>Un évènement</a:t>
            </a:r>
          </a:p>
        </p:txBody>
      </p:sp>
      <p:pic>
        <p:nvPicPr>
          <p:cNvPr id="33" name="Image 3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A0F7B94-3D6F-CF40-BFEC-255A8D5B06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719" y="6388240"/>
            <a:ext cx="1187603" cy="354285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6D3C76EB-2CA8-6442-8CC8-AB1343D23BF5}"/>
              </a:ext>
            </a:extLst>
          </p:cNvPr>
          <p:cNvSpPr txBox="1"/>
          <p:nvPr userDrawn="1"/>
        </p:nvSpPr>
        <p:spPr>
          <a:xfrm>
            <a:off x="2571762" y="6423261"/>
            <a:ext cx="2140842" cy="2842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47" b="0" i="0" noProof="0" dirty="0">
                <a:solidFill>
                  <a:schemeClr val="bg1"/>
                </a:solidFill>
                <a:latin typeface="Helvetica 25 Ultra Light" panose="02000206000000020004" pitchFamily="2" charset="0"/>
                <a:ea typeface="Helvetica 25 Ultra Light" panose="02000206000000020004" pitchFamily="2" charset="0"/>
                <a:cs typeface="Helvetica Neue" panose="02000503000000020004" pitchFamily="2" charset="0"/>
              </a:rPr>
              <a:t>avec le soutien institutionnel de</a:t>
            </a:r>
          </a:p>
        </p:txBody>
      </p:sp>
      <p:pic>
        <p:nvPicPr>
          <p:cNvPr id="22" name="Picture 2" descr="In-vivo biomarkers transforming oncology">
            <a:extLst>
              <a:ext uri="{FF2B5EF4-FFF2-40B4-BE49-F238E27FC236}">
                <a16:creationId xmlns:a16="http://schemas.microsoft.com/office/drawing/2014/main" id="{EB52903A-22F7-964A-AC9C-DF79FADA79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0005" y="6366073"/>
            <a:ext cx="1187603" cy="55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MSD | Conseil Média Santé">
            <a:extLst>
              <a:ext uri="{FF2B5EF4-FFF2-40B4-BE49-F238E27FC236}">
                <a16:creationId xmlns:a16="http://schemas.microsoft.com/office/drawing/2014/main" id="{9B52D1BC-66F3-BD44-A8E1-C9EC81D976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6620" y="6383101"/>
            <a:ext cx="1249023" cy="49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61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0">
            <a:extLst>
              <a:ext uri="{FF2B5EF4-FFF2-40B4-BE49-F238E27FC236}">
                <a16:creationId xmlns:a16="http://schemas.microsoft.com/office/drawing/2014/main" id="{9F013EF5-0342-9840-A53E-6CA3BB4977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96" y="-19410"/>
            <a:ext cx="12199495" cy="6863394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9573509E-AF64-3846-B131-FCE3CE8A016E}"/>
              </a:ext>
            </a:extLst>
          </p:cNvPr>
          <p:cNvSpPr/>
          <p:nvPr userDrawn="1"/>
        </p:nvSpPr>
        <p:spPr>
          <a:xfrm>
            <a:off x="3009900" y="2569427"/>
            <a:ext cx="2057400" cy="2057400"/>
          </a:xfrm>
          <a:prstGeom prst="ellipse">
            <a:avLst/>
          </a:prstGeom>
          <a:solidFill>
            <a:srgbClr val="9B11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8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1C935D7C-10BF-1C48-872C-2ACD96CB6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48"/>
          <a:stretch/>
        </p:blipFill>
        <p:spPr>
          <a:xfrm>
            <a:off x="-22486" y="6257931"/>
            <a:ext cx="12214485" cy="620713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80FF44A6-AAC8-F042-ABBB-75775D86C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455" y="3163851"/>
            <a:ext cx="5533895" cy="3693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1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158A3064-90BE-F74C-858C-A9C6DE13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fr-FR" sz="4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pic>
        <p:nvPicPr>
          <p:cNvPr id="32" name="Image 3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01360C9-3685-AD42-8838-CAE387DEDC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329" y="6393004"/>
            <a:ext cx="1187603" cy="354285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C46FDB1-F9F7-EE40-9351-FA23F4A760E3}"/>
              </a:ext>
            </a:extLst>
          </p:cNvPr>
          <p:cNvCxnSpPr>
            <a:cxnSpLocks/>
          </p:cNvCxnSpPr>
          <p:nvPr userDrawn="1"/>
        </p:nvCxnSpPr>
        <p:spPr>
          <a:xfrm>
            <a:off x="5463784" y="2643418"/>
            <a:ext cx="0" cy="2679248"/>
          </a:xfrm>
          <a:prstGeom prst="line">
            <a:avLst/>
          </a:prstGeom>
          <a:ln>
            <a:solidFill>
              <a:srgbClr val="9B11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ous-titre 2">
            <a:extLst>
              <a:ext uri="{FF2B5EF4-FFF2-40B4-BE49-F238E27FC236}">
                <a16:creationId xmlns:a16="http://schemas.microsoft.com/office/drawing/2014/main" id="{1C57A5E3-9731-D242-9A29-BCE249F6360B}"/>
              </a:ext>
            </a:extLst>
          </p:cNvPr>
          <p:cNvSpPr txBox="1">
            <a:spLocks/>
          </p:cNvSpPr>
          <p:nvPr userDrawn="1"/>
        </p:nvSpPr>
        <p:spPr>
          <a:xfrm>
            <a:off x="5651455" y="2681863"/>
            <a:ext cx="4595737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18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Présenté par :</a:t>
            </a:r>
          </a:p>
        </p:txBody>
      </p:sp>
      <p:sp>
        <p:nvSpPr>
          <p:cNvPr id="58" name="Espace réservé du texte 57">
            <a:extLst>
              <a:ext uri="{FF2B5EF4-FFF2-40B4-BE49-F238E27FC236}">
                <a16:creationId xmlns:a16="http://schemas.microsoft.com/office/drawing/2014/main" id="{4D05FC67-62CF-E843-8A85-0B02660A32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1455" y="3610305"/>
            <a:ext cx="5534025" cy="36195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0" name="Espace réservé du texte 33">
            <a:extLst>
              <a:ext uri="{FF2B5EF4-FFF2-40B4-BE49-F238E27FC236}">
                <a16:creationId xmlns:a16="http://schemas.microsoft.com/office/drawing/2014/main" id="{06E8F213-13CC-1745-8A17-F770888918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9900" y="2643418"/>
            <a:ext cx="2057400" cy="205740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lang="fr-FR" sz="2800" b="1" i="0" kern="1200" dirty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dirty="0"/>
              <a:t>Cliquez pour modifier </a:t>
            </a:r>
            <a:r>
              <a:rPr lang="fr-FR"/>
              <a:t>les styles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656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1 ligne + Sous titre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C6E8FE6-551D-FF45-9394-E906AAC0B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48"/>
          <a:stretch/>
        </p:blipFill>
        <p:spPr>
          <a:xfrm>
            <a:off x="-22486" y="6257931"/>
            <a:ext cx="12214485" cy="620713"/>
          </a:xfrm>
          <a:prstGeom prst="rect">
            <a:avLst/>
          </a:prstGeom>
        </p:spPr>
      </p:pic>
      <p:sp>
        <p:nvSpPr>
          <p:cNvPr id="11" name="Titre 11">
            <a:extLst>
              <a:ext uri="{FF2B5EF4-FFF2-40B4-BE49-F238E27FC236}">
                <a16:creationId xmlns:a16="http://schemas.microsoft.com/office/drawing/2014/main" id="{25C94211-B0CA-A042-BCC0-362BBEA5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046" y="210209"/>
            <a:ext cx="11043886" cy="483477"/>
          </a:xfrm>
          <a:prstGeom prst="rect">
            <a:avLst/>
          </a:prstGeom>
        </p:spPr>
        <p:txBody>
          <a:bodyPr numCol="1" anchor="t" anchorCtr="0">
            <a:noAutofit/>
          </a:bodyPr>
          <a:lstStyle>
            <a:lvl1pPr>
              <a:lnSpc>
                <a:spcPct val="85000"/>
              </a:lnSpc>
              <a:defRPr sz="2800" b="1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D83833C-CD74-AD47-971D-71FFC0C6A1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329" y="6393004"/>
            <a:ext cx="1187603" cy="354285"/>
          </a:xfrm>
          <a:prstGeom prst="rect">
            <a:avLst/>
          </a:prstGeom>
        </p:spPr>
      </p:pic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F058BDD8-AB90-5340-AEB0-31001DE9A2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046" y="6254750"/>
            <a:ext cx="8930753" cy="60325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 i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230FB3E1-BDB6-4B44-8790-DC5DD1AFA6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4910" y="1802022"/>
            <a:ext cx="10915172" cy="4166291"/>
          </a:xfrm>
          <a:prstGeom prst="rect">
            <a:avLst/>
          </a:prstGeom>
        </p:spPr>
        <p:txBody>
          <a:bodyPr/>
          <a:lstStyle>
            <a:lvl1pPr marL="280988" indent="-280988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l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42888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85000"/>
              <a:buFont typeface="Wingdings" panose="05000000000000000000" pitchFamily="2" charset="2"/>
              <a:buChar char="à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85825" indent="-257175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75000"/>
              <a:buFont typeface="Wingdings 3" panose="05040102010807070707" pitchFamily="18" charset="2"/>
              <a:buChar char="u"/>
              <a:defRPr sz="1600" b="0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/>
              <a:t> Deuxième </a:t>
            </a:r>
            <a:r>
              <a:rPr lang="fr-FR" dirty="0"/>
              <a:t>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8" name="Espace réservé du texte 24">
            <a:extLst>
              <a:ext uri="{FF2B5EF4-FFF2-40B4-BE49-F238E27FC236}">
                <a16:creationId xmlns:a16="http://schemas.microsoft.com/office/drawing/2014/main" id="{BED500CD-0473-A64B-ACFC-DFAF1A5FD3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1046" y="797485"/>
            <a:ext cx="10332000" cy="58261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Corde 1"/>
          <p:cNvSpPr/>
          <p:nvPr userDrawn="1"/>
        </p:nvSpPr>
        <p:spPr>
          <a:xfrm rot="10800000">
            <a:off x="-284557" y="81145"/>
            <a:ext cx="612541" cy="612541"/>
          </a:xfrm>
          <a:prstGeom prst="chord">
            <a:avLst>
              <a:gd name="adj1" fmla="val 5217644"/>
              <a:gd name="adj2" fmla="val 1638183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391046" y="702889"/>
            <a:ext cx="11800953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76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1 ligne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C6E8FE6-551D-FF45-9394-E906AAC0B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48"/>
          <a:stretch/>
        </p:blipFill>
        <p:spPr>
          <a:xfrm>
            <a:off x="-22486" y="6257931"/>
            <a:ext cx="12214485" cy="620713"/>
          </a:xfrm>
          <a:prstGeom prst="rect">
            <a:avLst/>
          </a:prstGeom>
        </p:spPr>
      </p:pic>
      <p:sp>
        <p:nvSpPr>
          <p:cNvPr id="11" name="Titre 11">
            <a:extLst>
              <a:ext uri="{FF2B5EF4-FFF2-40B4-BE49-F238E27FC236}">
                <a16:creationId xmlns:a16="http://schemas.microsoft.com/office/drawing/2014/main" id="{25C94211-B0CA-A042-BCC0-362BBEA5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046" y="210209"/>
            <a:ext cx="11043886" cy="483477"/>
          </a:xfrm>
          <a:prstGeom prst="rect">
            <a:avLst/>
          </a:prstGeom>
        </p:spPr>
        <p:txBody>
          <a:bodyPr numCol="1" anchor="t" anchorCtr="0">
            <a:noAutofit/>
          </a:bodyPr>
          <a:lstStyle>
            <a:lvl1pPr>
              <a:lnSpc>
                <a:spcPct val="85000"/>
              </a:lnSpc>
              <a:defRPr sz="2800" b="1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D83833C-CD74-AD47-971D-71FFC0C6A1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329" y="6393004"/>
            <a:ext cx="1187603" cy="354285"/>
          </a:xfrm>
          <a:prstGeom prst="rect">
            <a:avLst/>
          </a:prstGeom>
        </p:spPr>
      </p:pic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F058BDD8-AB90-5340-AEB0-31001DE9A2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046" y="6254750"/>
            <a:ext cx="8930753" cy="60325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 i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230FB3E1-BDB6-4B44-8790-DC5DD1AFA6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760" y="1249727"/>
            <a:ext cx="10915172" cy="4166291"/>
          </a:xfrm>
          <a:prstGeom prst="rect">
            <a:avLst/>
          </a:prstGeom>
        </p:spPr>
        <p:txBody>
          <a:bodyPr/>
          <a:lstStyle>
            <a:lvl1pPr marL="280988" indent="-280988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l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42888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85000"/>
              <a:buFont typeface="Wingdings" panose="05000000000000000000" pitchFamily="2" charset="2"/>
              <a:buChar char="à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85825" indent="-257175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75000"/>
              <a:buFont typeface="Wingdings 3" panose="05040102010807070707" pitchFamily="18" charset="2"/>
              <a:buChar char="u"/>
              <a:defRPr sz="1600" b="0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/>
              <a:t> Deuxième </a:t>
            </a:r>
            <a:r>
              <a:rPr lang="fr-FR" dirty="0"/>
              <a:t>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" name="Corde 1"/>
          <p:cNvSpPr/>
          <p:nvPr userDrawn="1"/>
        </p:nvSpPr>
        <p:spPr>
          <a:xfrm rot="10800000">
            <a:off x="-284557" y="81145"/>
            <a:ext cx="612541" cy="612541"/>
          </a:xfrm>
          <a:prstGeom prst="chord">
            <a:avLst>
              <a:gd name="adj1" fmla="val 5217644"/>
              <a:gd name="adj2" fmla="val 1638183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391046" y="702889"/>
            <a:ext cx="11800953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28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2 lignes + Sous titre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C6E8FE6-551D-FF45-9394-E906AAC0B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48"/>
          <a:stretch/>
        </p:blipFill>
        <p:spPr>
          <a:xfrm>
            <a:off x="-22486" y="6257931"/>
            <a:ext cx="12214485" cy="620713"/>
          </a:xfrm>
          <a:prstGeom prst="rect">
            <a:avLst/>
          </a:prstGeom>
        </p:spPr>
      </p:pic>
      <p:sp>
        <p:nvSpPr>
          <p:cNvPr id="11" name="Titre 11">
            <a:extLst>
              <a:ext uri="{FF2B5EF4-FFF2-40B4-BE49-F238E27FC236}">
                <a16:creationId xmlns:a16="http://schemas.microsoft.com/office/drawing/2014/main" id="{25C94211-B0CA-A042-BCC0-362BBEA5A7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046" y="210209"/>
            <a:ext cx="11043886" cy="756746"/>
          </a:xfrm>
          <a:prstGeom prst="rect">
            <a:avLst/>
          </a:prstGeom>
        </p:spPr>
        <p:txBody>
          <a:bodyPr numCol="1" anchor="t" anchorCtr="0">
            <a:noAutofit/>
          </a:bodyPr>
          <a:lstStyle>
            <a:lvl1pPr>
              <a:lnSpc>
                <a:spcPct val="85000"/>
              </a:lnSpc>
              <a:defRPr sz="2800" b="1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</a:t>
            </a:r>
            <a:br>
              <a:rPr lang="fr-FR"/>
            </a:br>
            <a:r>
              <a:rPr lang="fr-FR"/>
              <a:t>le style du titre</a:t>
            </a:r>
            <a:endParaRPr lang="fr-FR" dirty="0"/>
          </a:p>
        </p:txBody>
      </p:sp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D83833C-CD74-AD47-971D-71FFC0C6A1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329" y="6393004"/>
            <a:ext cx="1187603" cy="354285"/>
          </a:xfrm>
          <a:prstGeom prst="rect">
            <a:avLst/>
          </a:prstGeom>
        </p:spPr>
      </p:pic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F058BDD8-AB90-5340-AEB0-31001DE9A2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046" y="6254750"/>
            <a:ext cx="8930753" cy="60325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 i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230FB3E1-BDB6-4B44-8790-DC5DD1AFA6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3379" y="2028497"/>
            <a:ext cx="10946703" cy="3939816"/>
          </a:xfrm>
          <a:prstGeom prst="rect">
            <a:avLst/>
          </a:prstGeom>
        </p:spPr>
        <p:txBody>
          <a:bodyPr/>
          <a:lstStyle>
            <a:lvl1pPr marL="280988" indent="-280988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l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42888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85000"/>
              <a:buFont typeface="Wingdings" panose="05000000000000000000" pitchFamily="2" charset="2"/>
              <a:buChar char="à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85825" indent="-257175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75000"/>
              <a:buFont typeface="Wingdings 3" panose="05040102010807070707" pitchFamily="18" charset="2"/>
              <a:buChar char="u"/>
              <a:defRPr sz="1600" b="0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/>
              <a:t> Deuxième </a:t>
            </a:r>
            <a:r>
              <a:rPr lang="fr-FR" dirty="0"/>
              <a:t>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8" name="Espace réservé du texte 24">
            <a:extLst>
              <a:ext uri="{FF2B5EF4-FFF2-40B4-BE49-F238E27FC236}">
                <a16:creationId xmlns:a16="http://schemas.microsoft.com/office/drawing/2014/main" id="{BED500CD-0473-A64B-ACFC-DFAF1A5FD3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1046" y="1159590"/>
            <a:ext cx="10332000" cy="58261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Corde 1"/>
          <p:cNvSpPr/>
          <p:nvPr userDrawn="1"/>
        </p:nvSpPr>
        <p:spPr>
          <a:xfrm rot="10800000">
            <a:off x="-284557" y="81145"/>
            <a:ext cx="612541" cy="612541"/>
          </a:xfrm>
          <a:prstGeom prst="chord">
            <a:avLst>
              <a:gd name="adj1" fmla="val 5217644"/>
              <a:gd name="adj2" fmla="val 1638183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391046" y="1072054"/>
            <a:ext cx="11800953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91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2 lignes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C6E8FE6-551D-FF45-9394-E906AAC0B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48"/>
          <a:stretch/>
        </p:blipFill>
        <p:spPr>
          <a:xfrm>
            <a:off x="-22486" y="6257931"/>
            <a:ext cx="12214485" cy="620713"/>
          </a:xfrm>
          <a:prstGeom prst="rect">
            <a:avLst/>
          </a:prstGeom>
        </p:spPr>
      </p:pic>
      <p:sp>
        <p:nvSpPr>
          <p:cNvPr id="11" name="Titre 11">
            <a:extLst>
              <a:ext uri="{FF2B5EF4-FFF2-40B4-BE49-F238E27FC236}">
                <a16:creationId xmlns:a16="http://schemas.microsoft.com/office/drawing/2014/main" id="{25C94211-B0CA-A042-BCC0-362BBEA5A7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046" y="210209"/>
            <a:ext cx="11043886" cy="756746"/>
          </a:xfrm>
          <a:prstGeom prst="rect">
            <a:avLst/>
          </a:prstGeom>
        </p:spPr>
        <p:txBody>
          <a:bodyPr numCol="1" anchor="t" anchorCtr="0">
            <a:noAutofit/>
          </a:bodyPr>
          <a:lstStyle>
            <a:lvl1pPr>
              <a:lnSpc>
                <a:spcPct val="85000"/>
              </a:lnSpc>
              <a:defRPr sz="2800" b="1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</a:t>
            </a:r>
            <a:br>
              <a:rPr lang="fr-FR"/>
            </a:br>
            <a:r>
              <a:rPr lang="fr-FR"/>
              <a:t>le style du titre</a:t>
            </a:r>
            <a:endParaRPr lang="fr-FR" dirty="0"/>
          </a:p>
        </p:txBody>
      </p:sp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D83833C-CD74-AD47-971D-71FFC0C6A1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329" y="6393004"/>
            <a:ext cx="1187603" cy="354285"/>
          </a:xfrm>
          <a:prstGeom prst="rect">
            <a:avLst/>
          </a:prstGeom>
        </p:spPr>
      </p:pic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F058BDD8-AB90-5340-AEB0-31001DE9A2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046" y="6254750"/>
            <a:ext cx="8930753" cy="60325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 i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230FB3E1-BDB6-4B44-8790-DC5DD1AFA6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046" y="1408387"/>
            <a:ext cx="10946703" cy="3939816"/>
          </a:xfrm>
          <a:prstGeom prst="rect">
            <a:avLst/>
          </a:prstGeom>
        </p:spPr>
        <p:txBody>
          <a:bodyPr/>
          <a:lstStyle>
            <a:lvl1pPr marL="280988" indent="-280988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l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42888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85000"/>
              <a:buFont typeface="Wingdings" panose="05000000000000000000" pitchFamily="2" charset="2"/>
              <a:buChar char="à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85825" indent="-257175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75000"/>
              <a:buFont typeface="Wingdings 3" panose="05040102010807070707" pitchFamily="18" charset="2"/>
              <a:buChar char="u"/>
              <a:defRPr sz="1600" b="0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/>
              <a:t> Deuxième </a:t>
            </a:r>
            <a:r>
              <a:rPr lang="fr-FR" dirty="0"/>
              <a:t>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" name="Corde 1"/>
          <p:cNvSpPr/>
          <p:nvPr userDrawn="1"/>
        </p:nvSpPr>
        <p:spPr>
          <a:xfrm rot="10800000">
            <a:off x="-284557" y="81145"/>
            <a:ext cx="612541" cy="612541"/>
          </a:xfrm>
          <a:prstGeom prst="chord">
            <a:avLst>
              <a:gd name="adj1" fmla="val 5217644"/>
              <a:gd name="adj2" fmla="val 1638183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391046" y="1072054"/>
            <a:ext cx="11800953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96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C6E8FE6-551D-FF45-9394-E906AAC0B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48"/>
          <a:stretch/>
        </p:blipFill>
        <p:spPr>
          <a:xfrm>
            <a:off x="-22486" y="6257931"/>
            <a:ext cx="12214485" cy="620713"/>
          </a:xfrm>
          <a:prstGeom prst="rect">
            <a:avLst/>
          </a:prstGeom>
        </p:spPr>
      </p:pic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D83833C-CD74-AD47-971D-71FFC0C6A1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329" y="6393004"/>
            <a:ext cx="1187603" cy="354285"/>
          </a:xfrm>
          <a:prstGeom prst="rect">
            <a:avLst/>
          </a:prstGeom>
        </p:spPr>
      </p:pic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F058BDD8-AB90-5340-AEB0-31001DE9A2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046" y="6254750"/>
            <a:ext cx="8930753" cy="60325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 i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5071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99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50" r:id="rId5"/>
    <p:sldLayoutId id="2147483668" r:id="rId6"/>
    <p:sldLayoutId id="2147483667" r:id="rId7"/>
    <p:sldLayoutId id="2147483669" r:id="rId8"/>
    <p:sldLayoutId id="2147483670" r:id="rId9"/>
    <p:sldLayoutId id="2147483671" r:id="rId10"/>
    <p:sldLayoutId id="2147483675" r:id="rId11"/>
    <p:sldLayoutId id="2147483673" r:id="rId12"/>
    <p:sldLayoutId id="2147483674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show/NTC03427411" TargetMode="External"/><Relationship Id="rId2" Type="http://schemas.openxmlformats.org/officeDocument/2006/relationships/hyperlink" Target="https://clinicaltrials.gov2/show/NCT02517398" TargetMode="Externa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7" Type="http://schemas.openxmlformats.org/officeDocument/2006/relationships/chart" Target="../charts/chart24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633365DC-197D-C643-A086-CD9D7AD4F4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200" dirty="0"/>
              <a:t>Compte-rendu </a:t>
            </a:r>
            <a:br>
              <a:rPr lang="fr-FR" sz="3200" dirty="0"/>
            </a:br>
            <a:r>
              <a:rPr lang="fr-FR" dirty="0"/>
              <a:t>Congrès Européen de </a:t>
            </a:r>
            <a:r>
              <a:rPr lang="fr-FR"/>
              <a:t>Cancérologie </a:t>
            </a:r>
            <a:endParaRPr lang="fr-FR" dirty="0"/>
          </a:p>
          <a:p>
            <a:pPr algn="l"/>
            <a:endParaRPr lang="fr-FR" sz="32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53C036-208F-7A45-969C-41B7B8DB13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Highlights</a:t>
            </a:r>
            <a:endParaRPr lang="fr-FR" dirty="0"/>
          </a:p>
          <a:p>
            <a:r>
              <a:rPr lang="fr-FR" dirty="0"/>
              <a:t>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59564C-0436-844A-8E3F-6DEED438BFF6}"/>
              </a:ext>
            </a:extLst>
          </p:cNvPr>
          <p:cNvSpPr/>
          <p:nvPr/>
        </p:nvSpPr>
        <p:spPr>
          <a:xfrm>
            <a:off x="325805" y="5839870"/>
            <a:ext cx="11263681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fr-FR" sz="105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Ce contenu est un un rapport et/ou un résumé de communications d’un congrès dont l'objectif est de fournir des informations sur l'état actuel de la recherche </a:t>
            </a:r>
            <a:r>
              <a:rPr lang="fr-FR" sz="1050" b="0" i="0">
                <a:latin typeface="Arial Narrow" panose="020B0604020202020204" pitchFamily="34" charset="0"/>
                <a:cs typeface="Arial Narrow" panose="020B0604020202020204" pitchFamily="34" charset="0"/>
              </a:rPr>
              <a:t>; </a:t>
            </a:r>
            <a:br>
              <a:rPr lang="fr-FR" sz="1050" b="0" i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fr-FR" sz="1050" b="0" i="0">
                <a:latin typeface="Arial Narrow" panose="020B0604020202020204" pitchFamily="34" charset="0"/>
                <a:cs typeface="Arial Narrow" panose="020B0604020202020204" pitchFamily="34" charset="0"/>
              </a:rPr>
              <a:t>les </a:t>
            </a:r>
            <a:r>
              <a:rPr lang="fr-FR" sz="105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données présentées ici sont susceptibles de ne pas être validées par les autorités sanitaires et, à ce titre, ne doivent pas être mises en pratique.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25805" y="386444"/>
            <a:ext cx="11824504" cy="1325563"/>
          </a:xfrm>
        </p:spPr>
        <p:txBody>
          <a:bodyPr/>
          <a:lstStyle/>
          <a:p>
            <a:r>
              <a:rPr lang="fr-FR" sz="4300" dirty="0"/>
              <a:t>Dernières actualités </a:t>
            </a:r>
            <a:r>
              <a:rPr lang="fr-FR" sz="4300" dirty="0">
                <a:solidFill>
                  <a:srgbClr val="9B11C7"/>
                </a:solidFill>
              </a:rPr>
              <a:t>Focus Immunothérapie</a:t>
            </a:r>
            <a:br>
              <a:rPr lang="fr-FR" dirty="0"/>
            </a:br>
            <a:r>
              <a:rPr lang="fr-FR" sz="2800" i="1" dirty="0"/>
              <a:t>Cancers du sein et gynécologiques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35199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692087"/>
              </p:ext>
            </p:extLst>
          </p:nvPr>
        </p:nvGraphicFramePr>
        <p:xfrm>
          <a:off x="415598" y="1248873"/>
          <a:ext cx="8187628" cy="4351707"/>
        </p:xfrm>
        <a:graphic>
          <a:graphicData uri="http://schemas.openxmlformats.org/drawingml/2006/table">
            <a:tbl>
              <a:tblPr firstRow="1" bandRow="1"/>
              <a:tblGrid>
                <a:gridCol w="1835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5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78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313">
                <a:tc gridSpan="2">
                  <a:txBody>
                    <a:bodyPr/>
                    <a:lstStyle/>
                    <a:p>
                      <a:pPr marL="92075" marR="0" lvl="0" indent="-4763" algn="l" defTabSz="609585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Nb</a:t>
                      </a:r>
                      <a:r>
                        <a:rPr lang="fr-FR" sz="1300" b="0" kern="1200" baseline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d’événements/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baseline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Nb de participants</a:t>
                      </a:r>
                      <a:endParaRPr lang="fr-FR" sz="1300" b="0" kern="1200">
                        <a:solidFill>
                          <a:schemeClr val="lt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HR (95% CI)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0" kern="1200">
                        <a:solidFill>
                          <a:schemeClr val="lt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08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lvl="0" indent="-4763" algn="l" defTabSz="609585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Tous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406/617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0,65 (0,53-0,79)</a:t>
                      </a:r>
                      <a:endParaRPr lang="en-US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en-US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06">
                <a:tc>
                  <a:txBody>
                    <a:bodyPr/>
                    <a:lstStyle/>
                    <a:p>
                      <a:pPr marL="92075" indent="-47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Age</a:t>
                      </a:r>
                      <a:endParaRPr lang="en-US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8113" indent="-138113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&lt;65 ans</a:t>
                      </a:r>
                    </a:p>
                    <a:p>
                      <a:pPr marL="138113" indent="-138113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≥65 ans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345/517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61/100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0,63 (0,50-0,78)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0,77 (0,42-1,42)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806">
                <a:tc>
                  <a:txBody>
                    <a:bodyPr/>
                    <a:lstStyle/>
                    <a:p>
                      <a:pPr marL="92075" indent="-47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Ethnies</a:t>
                      </a:r>
                      <a:endParaRPr lang="en-US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8113" indent="-138113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Caucasiens</a:t>
                      </a:r>
                    </a:p>
                    <a:p>
                      <a:pPr marL="138113" indent="-138113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others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239/360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139/221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0,70 (0,53-0,91)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0,64 (0,45-0,90)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806">
                <a:tc>
                  <a:txBody>
                    <a:bodyPr/>
                    <a:lstStyle/>
                    <a:p>
                      <a:pPr marL="92075" indent="-47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ECOG performance-</a:t>
                      </a:r>
                      <a:r>
                        <a:rPr lang="fr-FR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status</a:t>
                      </a: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score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8113" indent="-138113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138113" indent="-138113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197/348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207/267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0,65 (0,48-0,87)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0,69 (0,52-0,93)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081">
                <a:tc rowSpan="2">
                  <a:txBody>
                    <a:bodyPr/>
                    <a:lstStyle/>
                    <a:p>
                      <a:pPr marL="92075" indent="-4763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Score positif combiné PD-L1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8113" marR="0" lvl="0" indent="-138113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&lt;1</a:t>
                      </a: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51/69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0,94 (0,52-1,70)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endParaRPr lang="fr-FR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846">
                <a:tc vMerge="1">
                  <a:txBody>
                    <a:bodyPr/>
                    <a:lstStyle/>
                    <a:p>
                      <a:pPr marL="92075" indent="-4763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8113" indent="-138113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to &lt;10</a:t>
                      </a:r>
                    </a:p>
                    <a:p>
                      <a:pPr marL="138113" marR="0" lvl="0" indent="-138113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≥10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152/231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203/317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0,68 (0,49-0,94)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0,58 (0,44-0,77)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8806">
                <a:tc>
                  <a:txBody>
                    <a:bodyPr/>
                    <a:lstStyle/>
                    <a:p>
                      <a:pPr marL="92075" indent="-4763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Bévacizumab</a:t>
                      </a: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concomitant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8113" indent="-138113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Oui</a:t>
                      </a:r>
                    </a:p>
                    <a:p>
                      <a:pPr marL="138113" indent="-138113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234/389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172/228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0,61 (0,47-0,79)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0,74 (0,54-1,01)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081">
                <a:tc rowSpan="2">
                  <a:txBody>
                    <a:bodyPr/>
                    <a:lstStyle/>
                    <a:p>
                      <a:pPr marL="92075" indent="-4763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Maladie métastatique au moment du diagnostic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8113" marR="0" lvl="0" indent="-138113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137/190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0,92 (0,64-1,30)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endParaRPr lang="fr-FR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081">
                <a:tc vMerge="1">
                  <a:txBody>
                    <a:bodyPr/>
                    <a:lstStyle/>
                    <a:p>
                      <a:pPr marL="92075" indent="-4763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8113" indent="-138113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269/427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0,58 (0,45-0,75)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9" name="Espace réservé du texte 28"/>
          <p:cNvSpPr>
            <a:spLocks noGrp="1"/>
          </p:cNvSpPr>
          <p:nvPr>
            <p:ph type="body" sz="quarter" idx="15"/>
          </p:nvPr>
        </p:nvSpPr>
        <p:spPr>
          <a:xfrm>
            <a:off x="8794908" y="2239935"/>
            <a:ext cx="3221620" cy="2485508"/>
          </a:xfrm>
        </p:spPr>
        <p:txBody>
          <a:bodyPr/>
          <a:lstStyle/>
          <a:p>
            <a:pPr marL="242888" indent="-242888">
              <a:spcBef>
                <a:spcPts val="1200"/>
              </a:spcBef>
            </a:pPr>
            <a:r>
              <a:rPr lang="da-DK" sz="1600" dirty="0"/>
              <a:t>Bénéfice en SSP ajout pembrolizumab </a:t>
            </a:r>
            <a:r>
              <a:rPr lang="da-DK" sz="1600"/>
              <a:t>dans </a:t>
            </a:r>
            <a:br>
              <a:rPr lang="da-DK" sz="1600"/>
            </a:br>
            <a:r>
              <a:rPr lang="da-DK" sz="1600"/>
              <a:t>la </a:t>
            </a:r>
            <a:r>
              <a:rPr lang="da-DK" sz="1600" dirty="0"/>
              <a:t>majorité des sous-groupes</a:t>
            </a:r>
            <a:r>
              <a:rPr lang="da-DK" sz="1600"/>
              <a:t>, </a:t>
            </a:r>
            <a:br>
              <a:rPr lang="da-DK" sz="1600"/>
            </a:br>
            <a:r>
              <a:rPr lang="da-DK" sz="1600"/>
              <a:t>à </a:t>
            </a:r>
            <a:r>
              <a:rPr lang="da-DK" sz="1600" dirty="0"/>
              <a:t>l’exception de : </a:t>
            </a:r>
          </a:p>
          <a:p>
            <a:pPr lvl="1"/>
            <a:r>
              <a:rPr lang="da-DK" sz="1400" dirty="0"/>
              <a:t>CPS &lt; 1</a:t>
            </a:r>
          </a:p>
          <a:p>
            <a:pPr lvl="1"/>
            <a:r>
              <a:rPr lang="da-DK" sz="1400" dirty="0"/>
              <a:t>Maladie </a:t>
            </a:r>
            <a:r>
              <a:rPr lang="da-DK" sz="1400"/>
              <a:t>métastatique d’emblée</a:t>
            </a:r>
          </a:p>
          <a:p>
            <a:pPr lvl="1"/>
            <a:endParaRPr lang="da-DK" sz="1800" dirty="0"/>
          </a:p>
          <a:p>
            <a:pPr marL="242888" indent="-242888">
              <a:spcBef>
                <a:spcPts val="1200"/>
              </a:spcBef>
            </a:pPr>
            <a:r>
              <a:rPr lang="da-DK" sz="1600" dirty="0"/>
              <a:t>Bénéfice </a:t>
            </a:r>
            <a:r>
              <a:rPr lang="da-DK" sz="1600"/>
              <a:t>possiblement </a:t>
            </a:r>
            <a:br>
              <a:rPr lang="da-DK" sz="1600"/>
            </a:br>
            <a:r>
              <a:rPr lang="da-DK" sz="1600"/>
              <a:t>plus </a:t>
            </a:r>
            <a:r>
              <a:rPr lang="da-DK" sz="1600" dirty="0"/>
              <a:t>marqué si bevacizumab concomittant. 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Keynote-826 : SSP: analyse sous-groupe préspécifiés</a:t>
            </a:r>
            <a:endParaRPr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N. Colombo, et al., ESMO</a:t>
            </a:r>
            <a:r>
              <a:rPr lang="fr-FR" baseline="30000"/>
              <a:t>®</a:t>
            </a:r>
            <a:r>
              <a:rPr lang="fr-FR"/>
              <a:t> 2021, Abs# </a:t>
            </a:r>
            <a:r>
              <a:rPr lang="fr-FR" i="0"/>
              <a:t>LBA2_PR</a:t>
            </a:r>
            <a:endParaRPr lang="fr-FR" i="0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391046" y="739610"/>
            <a:ext cx="10332000" cy="582613"/>
          </a:xfrm>
        </p:spPr>
        <p:txBody>
          <a:bodyPr/>
          <a:lstStyle/>
          <a:p>
            <a:r>
              <a:rPr lang="fr-FR" dirty="0"/>
              <a:t>Population globale</a:t>
            </a:r>
            <a:endParaRPr lang="en-US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65445" y="5932793"/>
            <a:ext cx="3306656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eaLnBrk="1" hangingPunct="1">
              <a:lnSpc>
                <a:spcPts val="1000"/>
              </a:lnSpc>
            </a:pPr>
            <a:r>
              <a:rPr lang="da-DK" sz="1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Response assessed per RECIST v1.1 by investigator review.</a:t>
            </a:r>
          </a:p>
          <a:p>
            <a:pPr eaLnBrk="1" hangingPunct="1">
              <a:lnSpc>
                <a:spcPts val="1000"/>
              </a:lnSpc>
            </a:pPr>
            <a:r>
              <a:rPr lang="da-DK" sz="1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Data cutoff date: May 3, 2021</a:t>
            </a:r>
            <a:endParaRPr lang="da-DK" sz="1000" dirty="0">
              <a:solidFill>
                <a:schemeClr val="bg1">
                  <a:lumMod val="50000"/>
                </a:schemeClr>
              </a:solidFill>
              <a:latin typeface="+mj-lt"/>
              <a:ea typeface="+mn-ea"/>
              <a:cs typeface="Arial"/>
            </a:endParaRPr>
          </a:p>
        </p:txBody>
      </p:sp>
      <p:grpSp>
        <p:nvGrpSpPr>
          <p:cNvPr id="172" name="Groupe 171"/>
          <p:cNvGrpSpPr/>
          <p:nvPr/>
        </p:nvGrpSpPr>
        <p:grpSpPr>
          <a:xfrm>
            <a:off x="5131809" y="1863290"/>
            <a:ext cx="4654652" cy="4352784"/>
            <a:chOff x="5131809" y="1863290"/>
            <a:chExt cx="4654652" cy="4352784"/>
          </a:xfrm>
        </p:grpSpPr>
        <p:sp>
          <p:nvSpPr>
            <p:cNvPr id="20" name="Rectangle 19"/>
            <p:cNvSpPr/>
            <p:nvPr/>
          </p:nvSpPr>
          <p:spPr>
            <a:xfrm>
              <a:off x="5131809" y="5954464"/>
              <a:ext cx="231666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>
                <a:defRPr/>
              </a:pPr>
              <a:r>
                <a:rPr lang="fr-FR" sz="1100" kern="0">
                  <a:solidFill>
                    <a:schemeClr val="accent1"/>
                  </a:solidFill>
                  <a:cs typeface="Arial" panose="020B0604020202020204" pitchFamily="34" charset="0"/>
                </a:rPr>
                <a:t>En faveur Pembro + Chimio ± Bev</a:t>
              </a:r>
            </a:p>
          </p:txBody>
        </p:sp>
        <p:grpSp>
          <p:nvGrpSpPr>
            <p:cNvPr id="8" name="Groupe 7"/>
            <p:cNvGrpSpPr/>
            <p:nvPr/>
          </p:nvGrpSpPr>
          <p:grpSpPr>
            <a:xfrm>
              <a:off x="6288573" y="1863290"/>
              <a:ext cx="2337955" cy="3901563"/>
              <a:chOff x="7463270" y="1863290"/>
              <a:chExt cx="2337955" cy="3901563"/>
            </a:xfrm>
          </p:grpSpPr>
          <p:cxnSp>
            <p:nvCxnSpPr>
              <p:cNvPr id="84" name="Connecteur droit 83"/>
              <p:cNvCxnSpPr/>
              <p:nvPr/>
            </p:nvCxnSpPr>
            <p:spPr>
              <a:xfrm flipV="1">
                <a:off x="8619477" y="1863290"/>
                <a:ext cx="0" cy="3817819"/>
              </a:xfrm>
              <a:prstGeom prst="line">
                <a:avLst/>
              </a:prstGeom>
              <a:noFill/>
              <a:ln w="12700" cap="flat" cmpd="sng" algn="ctr">
                <a:solidFill>
                  <a:srgbClr val="59595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7" name="Groupe 6"/>
              <p:cNvGrpSpPr/>
              <p:nvPr/>
            </p:nvGrpSpPr>
            <p:grpSpPr>
              <a:xfrm>
                <a:off x="7463270" y="5680819"/>
                <a:ext cx="2337955" cy="84034"/>
                <a:chOff x="7463270" y="5680819"/>
                <a:chExt cx="2337955" cy="84034"/>
              </a:xfrm>
            </p:grpSpPr>
            <p:cxnSp>
              <p:nvCxnSpPr>
                <p:cNvPr id="83" name="Connecteur droit 82"/>
                <p:cNvCxnSpPr/>
                <p:nvPr/>
              </p:nvCxnSpPr>
              <p:spPr>
                <a:xfrm>
                  <a:off x="7463270" y="5685437"/>
                  <a:ext cx="2337955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95959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3" name="Connecteur droit 62"/>
                <p:cNvCxnSpPr/>
                <p:nvPr/>
              </p:nvCxnSpPr>
              <p:spPr>
                <a:xfrm>
                  <a:off x="7463270" y="5680819"/>
                  <a:ext cx="0" cy="8403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95959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4" name="Connecteur droit 63"/>
                <p:cNvCxnSpPr/>
                <p:nvPr/>
              </p:nvCxnSpPr>
              <p:spPr>
                <a:xfrm>
                  <a:off x="8619477" y="5680819"/>
                  <a:ext cx="0" cy="8403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95959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2" name="Connecteur droit 71"/>
                <p:cNvCxnSpPr/>
                <p:nvPr/>
              </p:nvCxnSpPr>
              <p:spPr>
                <a:xfrm>
                  <a:off x="8047283" y="5680819"/>
                  <a:ext cx="0" cy="8403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95959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4" name="Connecteur droit 73"/>
                <p:cNvCxnSpPr/>
                <p:nvPr/>
              </p:nvCxnSpPr>
              <p:spPr>
                <a:xfrm>
                  <a:off x="9801225" y="5680819"/>
                  <a:ext cx="0" cy="8403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95959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1" name="Connecteur droit 80"/>
                <p:cNvCxnSpPr/>
                <p:nvPr/>
              </p:nvCxnSpPr>
              <p:spPr>
                <a:xfrm>
                  <a:off x="9208977" y="5680819"/>
                  <a:ext cx="0" cy="8403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95959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4" name="Rectangle 13"/>
            <p:cNvSpPr/>
            <p:nvPr/>
          </p:nvSpPr>
          <p:spPr>
            <a:xfrm>
              <a:off x="6032129" y="5742716"/>
              <a:ext cx="45878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Arial" panose="020B0604020202020204" pitchFamily="34" charset="0"/>
                </a:rPr>
                <a:t>0,25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239979" y="5742716"/>
              <a:ext cx="38023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Arial" panose="020B0604020202020204" pitchFamily="34" charset="0"/>
                </a:rPr>
                <a:t>1,0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414676" y="5742716"/>
              <a:ext cx="38023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Arial" panose="020B0604020202020204" pitchFamily="34" charset="0"/>
                </a:rPr>
                <a:t>4,0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21" name="Groupe 20"/>
            <p:cNvGrpSpPr/>
            <p:nvPr/>
          </p:nvGrpSpPr>
          <p:grpSpPr>
            <a:xfrm>
              <a:off x="6780057" y="5475261"/>
              <a:ext cx="446314" cy="108000"/>
              <a:chOff x="7092394" y="5813401"/>
              <a:chExt cx="446314" cy="108000"/>
            </a:xfrm>
          </p:grpSpPr>
          <p:cxnSp>
            <p:nvCxnSpPr>
              <p:cNvPr id="60" name="Connecteur droit 59"/>
              <p:cNvCxnSpPr/>
              <p:nvPr/>
            </p:nvCxnSpPr>
            <p:spPr>
              <a:xfrm>
                <a:off x="7092394" y="5867401"/>
                <a:ext cx="446314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1" name="Rectangle 60"/>
              <p:cNvSpPr/>
              <p:nvPr/>
            </p:nvSpPr>
            <p:spPr>
              <a:xfrm>
                <a:off x="7257898" y="5813401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5" name="Rectangle 84"/>
            <p:cNvSpPr/>
            <p:nvPr/>
          </p:nvSpPr>
          <p:spPr>
            <a:xfrm>
              <a:off x="6682470" y="5742716"/>
              <a:ext cx="38023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Arial" panose="020B0604020202020204" pitchFamily="34" charset="0"/>
                </a:rPr>
                <a:t>0,5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844164" y="5742716"/>
              <a:ext cx="38023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Arial" panose="020B0604020202020204" pitchFamily="34" charset="0"/>
                </a:rPr>
                <a:t>2,0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88" name="Groupe 87"/>
            <p:cNvGrpSpPr/>
            <p:nvPr/>
          </p:nvGrpSpPr>
          <p:grpSpPr>
            <a:xfrm>
              <a:off x="7080776" y="5148538"/>
              <a:ext cx="592386" cy="108000"/>
              <a:chOff x="7007789" y="5813401"/>
              <a:chExt cx="592386" cy="108000"/>
            </a:xfrm>
          </p:grpSpPr>
          <p:cxnSp>
            <p:nvCxnSpPr>
              <p:cNvPr id="89" name="Connecteur droit 88"/>
              <p:cNvCxnSpPr/>
              <p:nvPr/>
            </p:nvCxnSpPr>
            <p:spPr>
              <a:xfrm>
                <a:off x="7007789" y="5867401"/>
                <a:ext cx="59238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0" name="Rectangle 89"/>
              <p:cNvSpPr/>
              <p:nvPr/>
            </p:nvSpPr>
            <p:spPr>
              <a:xfrm>
                <a:off x="7257898" y="5813401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3" name="Groupe 92"/>
            <p:cNvGrpSpPr/>
            <p:nvPr/>
          </p:nvGrpSpPr>
          <p:grpSpPr>
            <a:xfrm>
              <a:off x="6945561" y="4829820"/>
              <a:ext cx="499219" cy="108000"/>
              <a:chOff x="7059716" y="5813401"/>
              <a:chExt cx="499219" cy="108000"/>
            </a:xfrm>
          </p:grpSpPr>
          <p:cxnSp>
            <p:nvCxnSpPr>
              <p:cNvPr id="94" name="Connecteur droit 93"/>
              <p:cNvCxnSpPr/>
              <p:nvPr/>
            </p:nvCxnSpPr>
            <p:spPr>
              <a:xfrm>
                <a:off x="7059716" y="5867401"/>
                <a:ext cx="499219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5" name="Rectangle 94"/>
              <p:cNvSpPr/>
              <p:nvPr/>
            </p:nvSpPr>
            <p:spPr>
              <a:xfrm>
                <a:off x="7257898" y="5813401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8" name="Groupe 97"/>
            <p:cNvGrpSpPr/>
            <p:nvPr/>
          </p:nvGrpSpPr>
          <p:grpSpPr>
            <a:xfrm>
              <a:off x="6820879" y="4638185"/>
              <a:ext cx="430864" cy="108000"/>
              <a:chOff x="7098415" y="5813401"/>
              <a:chExt cx="430864" cy="108000"/>
            </a:xfrm>
          </p:grpSpPr>
          <p:cxnSp>
            <p:nvCxnSpPr>
              <p:cNvPr id="99" name="Connecteur droit 98"/>
              <p:cNvCxnSpPr/>
              <p:nvPr/>
            </p:nvCxnSpPr>
            <p:spPr>
              <a:xfrm>
                <a:off x="7098415" y="5867401"/>
                <a:ext cx="430864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0" name="Rectangle 99"/>
              <p:cNvSpPr/>
              <p:nvPr/>
            </p:nvSpPr>
            <p:spPr>
              <a:xfrm>
                <a:off x="7257898" y="5813401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Groupe 102"/>
            <p:cNvGrpSpPr/>
            <p:nvPr/>
          </p:nvGrpSpPr>
          <p:grpSpPr>
            <a:xfrm>
              <a:off x="6759789" y="4288000"/>
              <a:ext cx="477468" cy="108000"/>
              <a:chOff x="7078147" y="5813401"/>
              <a:chExt cx="477468" cy="108000"/>
            </a:xfrm>
          </p:grpSpPr>
          <p:cxnSp>
            <p:nvCxnSpPr>
              <p:cNvPr id="104" name="Connecteur droit 103"/>
              <p:cNvCxnSpPr/>
              <p:nvPr/>
            </p:nvCxnSpPr>
            <p:spPr>
              <a:xfrm>
                <a:off x="7078147" y="5867401"/>
                <a:ext cx="47746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5" name="Rectangle 104"/>
              <p:cNvSpPr/>
              <p:nvPr/>
            </p:nvSpPr>
            <p:spPr>
              <a:xfrm>
                <a:off x="7257898" y="5813401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7" name="Groupe 106"/>
            <p:cNvGrpSpPr/>
            <p:nvPr/>
          </p:nvGrpSpPr>
          <p:grpSpPr>
            <a:xfrm>
              <a:off x="6834486" y="4052805"/>
              <a:ext cx="571110" cy="108000"/>
              <a:chOff x="7014803" y="5813401"/>
              <a:chExt cx="571110" cy="108000"/>
            </a:xfrm>
          </p:grpSpPr>
          <p:cxnSp>
            <p:nvCxnSpPr>
              <p:cNvPr id="108" name="Connecteur droit 107"/>
              <p:cNvCxnSpPr/>
              <p:nvPr/>
            </p:nvCxnSpPr>
            <p:spPr>
              <a:xfrm>
                <a:off x="7014803" y="5867401"/>
                <a:ext cx="57111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9" name="Rectangle 108"/>
              <p:cNvSpPr/>
              <p:nvPr/>
            </p:nvSpPr>
            <p:spPr>
              <a:xfrm>
                <a:off x="7257898" y="5813401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2" name="Groupe 111"/>
            <p:cNvGrpSpPr/>
            <p:nvPr/>
          </p:nvGrpSpPr>
          <p:grpSpPr>
            <a:xfrm>
              <a:off x="6909430" y="3766961"/>
              <a:ext cx="987137" cy="108000"/>
              <a:chOff x="6826859" y="5813401"/>
              <a:chExt cx="987137" cy="108000"/>
            </a:xfrm>
          </p:grpSpPr>
          <p:cxnSp>
            <p:nvCxnSpPr>
              <p:cNvPr id="113" name="Connecteur droit 112"/>
              <p:cNvCxnSpPr/>
              <p:nvPr/>
            </p:nvCxnSpPr>
            <p:spPr>
              <a:xfrm>
                <a:off x="6826859" y="5867401"/>
                <a:ext cx="987137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4" name="Rectangle 113"/>
              <p:cNvSpPr/>
              <p:nvPr/>
            </p:nvSpPr>
            <p:spPr>
              <a:xfrm>
                <a:off x="7257898" y="5813401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7" name="Groupe 116"/>
            <p:cNvGrpSpPr/>
            <p:nvPr/>
          </p:nvGrpSpPr>
          <p:grpSpPr>
            <a:xfrm>
              <a:off x="6909430" y="3440759"/>
              <a:ext cx="475384" cy="108000"/>
              <a:chOff x="7086115" y="5813401"/>
              <a:chExt cx="475384" cy="108000"/>
            </a:xfrm>
          </p:grpSpPr>
          <p:cxnSp>
            <p:nvCxnSpPr>
              <p:cNvPr id="118" name="Connecteur droit 117"/>
              <p:cNvCxnSpPr/>
              <p:nvPr/>
            </p:nvCxnSpPr>
            <p:spPr>
              <a:xfrm>
                <a:off x="7086115" y="5867401"/>
                <a:ext cx="475384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9" name="Rectangle 118"/>
              <p:cNvSpPr/>
              <p:nvPr/>
            </p:nvSpPr>
            <p:spPr>
              <a:xfrm>
                <a:off x="7257898" y="5813401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2" name="Groupe 121"/>
            <p:cNvGrpSpPr/>
            <p:nvPr/>
          </p:nvGrpSpPr>
          <p:grpSpPr>
            <a:xfrm>
              <a:off x="6834486" y="3253946"/>
              <a:ext cx="505983" cy="108000"/>
              <a:chOff x="7084150" y="5813401"/>
              <a:chExt cx="505983" cy="108000"/>
            </a:xfrm>
          </p:grpSpPr>
          <p:cxnSp>
            <p:nvCxnSpPr>
              <p:cNvPr id="123" name="Connecteur droit 122"/>
              <p:cNvCxnSpPr/>
              <p:nvPr/>
            </p:nvCxnSpPr>
            <p:spPr>
              <a:xfrm>
                <a:off x="7084150" y="5867401"/>
                <a:ext cx="505983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4" name="Rectangle 123"/>
              <p:cNvSpPr/>
              <p:nvPr/>
            </p:nvSpPr>
            <p:spPr>
              <a:xfrm>
                <a:off x="7265692" y="5813401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oupe 126"/>
            <p:cNvGrpSpPr/>
            <p:nvPr/>
          </p:nvGrpSpPr>
          <p:grpSpPr>
            <a:xfrm>
              <a:off x="6759789" y="2876291"/>
              <a:ext cx="606841" cy="108000"/>
              <a:chOff x="7015718" y="5813401"/>
              <a:chExt cx="606841" cy="108000"/>
            </a:xfrm>
          </p:grpSpPr>
          <p:cxnSp>
            <p:nvCxnSpPr>
              <p:cNvPr id="128" name="Connecteur droit 127"/>
              <p:cNvCxnSpPr/>
              <p:nvPr/>
            </p:nvCxnSpPr>
            <p:spPr>
              <a:xfrm>
                <a:off x="7015718" y="5867401"/>
                <a:ext cx="606841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9" name="Rectangle 128"/>
              <p:cNvSpPr/>
              <p:nvPr/>
            </p:nvSpPr>
            <p:spPr>
              <a:xfrm>
                <a:off x="7265692" y="5813401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roupe 131"/>
            <p:cNvGrpSpPr/>
            <p:nvPr/>
          </p:nvGrpSpPr>
          <p:grpSpPr>
            <a:xfrm>
              <a:off x="6909430" y="2689478"/>
              <a:ext cx="457200" cy="108000"/>
              <a:chOff x="7084826" y="5813401"/>
              <a:chExt cx="457200" cy="108000"/>
            </a:xfrm>
          </p:grpSpPr>
          <p:cxnSp>
            <p:nvCxnSpPr>
              <p:cNvPr id="133" name="Connecteur droit 132"/>
              <p:cNvCxnSpPr/>
              <p:nvPr/>
            </p:nvCxnSpPr>
            <p:spPr>
              <a:xfrm>
                <a:off x="7084826" y="5867401"/>
                <a:ext cx="4572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4" name="Rectangle 133"/>
              <p:cNvSpPr/>
              <p:nvPr/>
            </p:nvSpPr>
            <p:spPr>
              <a:xfrm>
                <a:off x="7265692" y="5813401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7" name="Groupe 136"/>
            <p:cNvGrpSpPr/>
            <p:nvPr/>
          </p:nvGrpSpPr>
          <p:grpSpPr>
            <a:xfrm>
              <a:off x="6719796" y="2366692"/>
              <a:ext cx="1018309" cy="108000"/>
              <a:chOff x="6815458" y="5813401"/>
              <a:chExt cx="1018309" cy="108000"/>
            </a:xfrm>
          </p:grpSpPr>
          <p:cxnSp>
            <p:nvCxnSpPr>
              <p:cNvPr id="138" name="Connecteur droit 137"/>
              <p:cNvCxnSpPr/>
              <p:nvPr/>
            </p:nvCxnSpPr>
            <p:spPr>
              <a:xfrm>
                <a:off x="6815458" y="5867401"/>
                <a:ext cx="1018309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9" name="Rectangle 138"/>
              <p:cNvSpPr/>
              <p:nvPr/>
            </p:nvSpPr>
            <p:spPr>
              <a:xfrm>
                <a:off x="7265692" y="5813401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2" name="Groupe 141"/>
            <p:cNvGrpSpPr/>
            <p:nvPr/>
          </p:nvGrpSpPr>
          <p:grpSpPr>
            <a:xfrm>
              <a:off x="6872586" y="2185935"/>
              <a:ext cx="379157" cy="108000"/>
              <a:chOff x="7134497" y="5813401"/>
              <a:chExt cx="379157" cy="108000"/>
            </a:xfrm>
          </p:grpSpPr>
          <p:cxnSp>
            <p:nvCxnSpPr>
              <p:cNvPr id="143" name="Connecteur droit 142"/>
              <p:cNvCxnSpPr/>
              <p:nvPr/>
            </p:nvCxnSpPr>
            <p:spPr>
              <a:xfrm>
                <a:off x="7134497" y="5867401"/>
                <a:ext cx="379157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4" name="Rectangle 143"/>
              <p:cNvSpPr/>
              <p:nvPr/>
            </p:nvSpPr>
            <p:spPr>
              <a:xfrm>
                <a:off x="7265692" y="5813401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oupe 147"/>
            <p:cNvGrpSpPr/>
            <p:nvPr/>
          </p:nvGrpSpPr>
          <p:grpSpPr>
            <a:xfrm>
              <a:off x="6904499" y="1863290"/>
              <a:ext cx="347244" cy="108000"/>
              <a:chOff x="7134497" y="5813401"/>
              <a:chExt cx="347244" cy="108000"/>
            </a:xfrm>
          </p:grpSpPr>
          <p:cxnSp>
            <p:nvCxnSpPr>
              <p:cNvPr id="149" name="Connecteur droit 148"/>
              <p:cNvCxnSpPr/>
              <p:nvPr/>
            </p:nvCxnSpPr>
            <p:spPr>
              <a:xfrm>
                <a:off x="7134497" y="5867401"/>
                <a:ext cx="347244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0" name="Rectangle 149"/>
              <p:cNvSpPr/>
              <p:nvPr/>
            </p:nvSpPr>
            <p:spPr>
              <a:xfrm>
                <a:off x="7265692" y="5813401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56" name="Rectangle 155"/>
            <p:cNvSpPr/>
            <p:nvPr/>
          </p:nvSpPr>
          <p:spPr>
            <a:xfrm>
              <a:off x="7468198" y="5954464"/>
              <a:ext cx="231826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fr-FR" sz="1100" kern="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En faveur placebo + Chimio ± Bev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630063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527042" y="636059"/>
            <a:ext cx="10124631" cy="865498"/>
          </a:xfrm>
        </p:spPr>
        <p:txBody>
          <a:bodyPr/>
          <a:lstStyle/>
          <a:p>
            <a:r>
              <a:rPr lang="fr-FR" dirty="0" err="1"/>
              <a:t>Entinostat</a:t>
            </a:r>
            <a:r>
              <a:rPr lang="fr-FR" dirty="0"/>
              <a:t>, </a:t>
            </a:r>
            <a:r>
              <a:rPr lang="fr-FR"/>
              <a:t>nivolumab</a:t>
            </a:r>
            <a:r>
              <a:rPr lang="fr-FR" dirty="0"/>
              <a:t> et </a:t>
            </a:r>
            <a:r>
              <a:rPr lang="fr-FR" dirty="0" err="1"/>
              <a:t>ipilimumab</a:t>
            </a:r>
            <a:r>
              <a:rPr lang="fr-FR" dirty="0"/>
              <a:t> dans le cancer du sein avancé HER2 négatif </a:t>
            </a:r>
            <a:br>
              <a:rPr lang="fr-FR" dirty="0"/>
            </a:br>
            <a:r>
              <a:rPr lang="fr-FR" dirty="0"/>
              <a:t>(ETCTN-9844)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F5C10A-BE2D-4D05-9EDC-01633D2F36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42792" y="3216058"/>
            <a:ext cx="7339012" cy="425884"/>
          </a:xfrm>
        </p:spPr>
        <p:txBody>
          <a:bodyPr/>
          <a:lstStyle/>
          <a:p>
            <a:r>
              <a:rPr lang="fr-FR" dirty="0"/>
              <a:t>ET. </a:t>
            </a:r>
            <a:r>
              <a:rPr lang="fr-FR" dirty="0" err="1"/>
              <a:t>Roussos</a:t>
            </a:r>
            <a:r>
              <a:rPr lang="fr-FR" dirty="0"/>
              <a:t> </a:t>
            </a:r>
            <a:r>
              <a:rPr lang="fr-FR" dirty="0" err="1"/>
              <a:t>Toress</a:t>
            </a:r>
            <a:r>
              <a:rPr lang="fr-FR" dirty="0"/>
              <a:t>, et al., ESMO</a:t>
            </a:r>
            <a:r>
              <a:rPr lang="fr-FR" baseline="30000" dirty="0"/>
              <a:t>®</a:t>
            </a:r>
            <a:r>
              <a:rPr lang="fr-FR" dirty="0"/>
              <a:t> 2021, Abs 1484</a:t>
            </a:r>
            <a:br>
              <a:rPr lang="fr-FR" dirty="0"/>
            </a:br>
            <a:endParaRPr lang="fr-FR" b="1" dirty="0"/>
          </a:p>
        </p:txBody>
      </p:sp>
      <p:sp>
        <p:nvSpPr>
          <p:cNvPr id="9" name="Ellipse 8"/>
          <p:cNvSpPr/>
          <p:nvPr/>
        </p:nvSpPr>
        <p:spPr>
          <a:xfrm>
            <a:off x="763411" y="636059"/>
            <a:ext cx="550334" cy="5503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1025912" y="1550020"/>
            <a:ext cx="1628078" cy="1878979"/>
          </a:xfrm>
          <a:custGeom>
            <a:avLst/>
            <a:gdLst>
              <a:gd name="connsiteX0" fmla="*/ 0 w 914400"/>
              <a:gd name="connsiteY0" fmla="*/ 0 h 3077736"/>
              <a:gd name="connsiteX1" fmla="*/ 0 w 914400"/>
              <a:gd name="connsiteY1" fmla="*/ 3077736 h 3077736"/>
              <a:gd name="connsiteX2" fmla="*/ 914400 w 914400"/>
              <a:gd name="connsiteY2" fmla="*/ 3077736 h 307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3077736">
                <a:moveTo>
                  <a:pt x="0" y="0"/>
                </a:moveTo>
                <a:lnTo>
                  <a:pt x="0" y="3077736"/>
                </a:lnTo>
                <a:lnTo>
                  <a:pt x="914400" y="3077736"/>
                </a:lnTo>
              </a:path>
            </a:pathLst>
          </a:cu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79568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Etude de phase II Entinostat Nivolumab Ipilimumab</a:t>
            </a:r>
            <a:endParaRPr lang="da-DK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924DE9-F961-734A-9CD7-0ED35F4F3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ET. Roussos Torres, et al.,  ESMO</a:t>
            </a:r>
            <a:r>
              <a:rPr lang="fr-FR" baseline="30000"/>
              <a:t>®</a:t>
            </a:r>
            <a:r>
              <a:rPr lang="fr-FR"/>
              <a:t> 2021, Abs #1484</a:t>
            </a:r>
            <a:endParaRPr lang="fr-FR" dirty="0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6"/>
          </p:nvPr>
        </p:nvSpPr>
        <p:spPr>
          <a:xfrm>
            <a:off x="391046" y="797485"/>
            <a:ext cx="10332000" cy="582613"/>
          </a:xfrm>
        </p:spPr>
        <p:txBody>
          <a:bodyPr/>
          <a:lstStyle/>
          <a:p>
            <a:r>
              <a:rPr lang="da-DK"/>
              <a:t>Cohorte d’extension de dose </a:t>
            </a:r>
            <a:endParaRPr lang="da-DK" dirty="0"/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7999353" y="1531597"/>
          <a:ext cx="35640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fr-FR" sz="12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Characteristiques</a:t>
                      </a:r>
                      <a:endParaRPr lang="fr-FR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i="0" kern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n=24</a:t>
                      </a:r>
                      <a:r>
                        <a:rPr lang="da-DK" sz="1200" b="0" i="1" kern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  <a:endParaRPr lang="fr-FR" sz="1200" b="0"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a-DK" sz="1200" b="1" dirty="0"/>
                        <a:t>Age</a:t>
                      </a:r>
                    </a:p>
                    <a:p>
                      <a:r>
                        <a:rPr lang="da-DK" sz="1200" b="0" dirty="0"/>
                        <a:t>Median</a:t>
                      </a:r>
                    </a:p>
                    <a:p>
                      <a:r>
                        <a:rPr lang="da-DK" sz="1200" b="0" dirty="0"/>
                        <a:t>Range</a:t>
                      </a:r>
                      <a:endParaRPr lang="en-US" sz="1200" b="0" dirty="0"/>
                    </a:p>
                  </a:txBody>
                  <a:tcPr marL="108000" marR="36000" marT="60960" marB="6096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38-77</a:t>
                      </a:r>
                    </a:p>
                  </a:txBody>
                  <a:tcPr marL="121920" marR="121920" marT="60960" marB="60960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a-DK" sz="1200" b="1"/>
                        <a:t>ECOG Performance Status</a:t>
                      </a:r>
                    </a:p>
                    <a:p>
                      <a:r>
                        <a:rPr lang="da-DK" sz="1200" b="0"/>
                        <a:t>0</a:t>
                      </a:r>
                    </a:p>
                    <a:p>
                      <a:r>
                        <a:rPr lang="da-DK" sz="1200" b="0"/>
                        <a:t>1</a:t>
                      </a:r>
                      <a:endParaRPr lang="en-US" sz="1200" b="0"/>
                    </a:p>
                  </a:txBody>
                  <a:tcPr marL="108000" marR="36000" marT="60960" marB="6096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(25%)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(75%)</a:t>
                      </a:r>
                    </a:p>
                  </a:txBody>
                  <a:tcPr marL="121920" marR="121920" marT="60960" marB="60960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a-DK" sz="1200" b="1" dirty="0"/>
                        <a:t>Type tumoral</a:t>
                      </a:r>
                      <a:endParaRPr lang="da-DK" sz="1200" b="1" baseline="0" dirty="0"/>
                    </a:p>
                    <a:p>
                      <a:r>
                        <a:rPr lang="da-DK" sz="1200" b="0" baseline="0" dirty="0"/>
                        <a:t>Récepterus hormonaux positifs</a:t>
                      </a:r>
                    </a:p>
                    <a:p>
                      <a:r>
                        <a:rPr lang="da-DK" sz="1200" b="0" baseline="0" dirty="0"/>
                        <a:t>Triple négative (TNBC)</a:t>
                      </a:r>
                      <a:endParaRPr lang="en-US" sz="1200" b="0" dirty="0"/>
                    </a:p>
                  </a:txBody>
                  <a:tcPr marL="108000" marR="36000" marT="60960" marB="6096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(50%)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(50%)</a:t>
                      </a:r>
                    </a:p>
                  </a:txBody>
                  <a:tcPr marL="121920" marR="121920" marT="60960" marB="60960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a-DK" sz="1200" b="1" dirty="0"/>
                        <a:t>Nombre de traitement antérieurs médian</a:t>
                      </a:r>
                      <a:endParaRPr lang="en-US" sz="1200" dirty="0"/>
                    </a:p>
                  </a:txBody>
                  <a:tcPr marL="108000" marR="3600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6,5 (1-13)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17">
                <a:tc>
                  <a:txBody>
                    <a:bodyPr/>
                    <a:lstStyle/>
                    <a:p>
                      <a:r>
                        <a:rPr lang="fr-FR" sz="1200" b="1" dirty="0"/>
                        <a:t>Patients avec une maladie évaluable pour la réponse objective</a:t>
                      </a:r>
                      <a:endParaRPr lang="en-US" sz="1200" dirty="0"/>
                    </a:p>
                  </a:txBody>
                  <a:tcPr marL="108000" marR="3600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4B924DE9-F961-734A-9CD7-0ED35F4F3D22}"/>
              </a:ext>
            </a:extLst>
          </p:cNvPr>
          <p:cNvSpPr txBox="1">
            <a:spLocks/>
          </p:cNvSpPr>
          <p:nvPr/>
        </p:nvSpPr>
        <p:spPr>
          <a:xfrm>
            <a:off x="391046" y="5923965"/>
            <a:ext cx="8930753" cy="308559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*Includes those treated at DL3 [RP2D]/DL4 in dose escalation (n=6, PMID: 34135021) &amp; dose expansion treated at RP2D (n=18)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1275664" y="4936119"/>
            <a:ext cx="9799369" cy="830997"/>
            <a:chOff x="1794260" y="4936119"/>
            <a:chExt cx="9799369" cy="830997"/>
          </a:xfrm>
        </p:grpSpPr>
        <p:grpSp>
          <p:nvGrpSpPr>
            <p:cNvPr id="12" name="Groupe 11"/>
            <p:cNvGrpSpPr/>
            <p:nvPr/>
          </p:nvGrpSpPr>
          <p:grpSpPr>
            <a:xfrm>
              <a:off x="1803785" y="4936119"/>
              <a:ext cx="9789844" cy="830997"/>
              <a:chOff x="-10134600" y="232971"/>
              <a:chExt cx="9789844" cy="830997"/>
            </a:xfrm>
          </p:grpSpPr>
          <p:sp>
            <p:nvSpPr>
              <p:cNvPr id="11" name="ZoneTexte 10"/>
              <p:cNvSpPr txBox="1"/>
              <p:nvPr/>
            </p:nvSpPr>
            <p:spPr>
              <a:xfrm>
                <a:off x="-10134600" y="232971"/>
                <a:ext cx="256390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Immune-</a:t>
                </a:r>
                <a:r>
                  <a:rPr kumimoji="0" lang="fr-F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related</a:t>
                </a:r>
                <a:r>
                  <a: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(</a:t>
                </a:r>
                <a:r>
                  <a:rPr kumimoji="0" lang="fr-F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ir</a:t>
                </a:r>
                <a:r>
                  <a: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) </a:t>
                </a:r>
                <a:r>
                  <a:rPr kumimoji="0" lang="fr-F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AEs</a:t>
                </a:r>
                <a:r>
                  <a: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:</a:t>
                </a:r>
                <a:b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Hypothyroïdie (n=5, 21%)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Pneumopathie (n=2, 8%)</a:t>
                </a:r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-6646217" y="232971"/>
                <a:ext cx="314329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Insuffisance surrénale (n=1, 4%)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Colite (n=1, 4%)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TSH élevée  (n=2, 8%)</a:t>
                </a:r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-2808892" y="232971"/>
                <a:ext cx="246413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Rash (n=7):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4 (17%) </a:t>
                </a:r>
                <a:r>
                  <a:rPr kumimoji="0" lang="fr-FR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acnéïforme</a:t>
                </a:r>
                <a:endPara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 (13%) </a:t>
                </a:r>
                <a:r>
                  <a:rPr kumimoji="0" lang="fr-FR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maculopapulaire</a:t>
                </a:r>
                <a:endPara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19" name="Connecteur droit 18"/>
            <p:cNvCxnSpPr/>
            <p:nvPr/>
          </p:nvCxnSpPr>
          <p:spPr>
            <a:xfrm>
              <a:off x="1794260" y="5042437"/>
              <a:ext cx="0" cy="643988"/>
            </a:xfrm>
            <a:prstGeom prst="line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5292168" y="5042437"/>
              <a:ext cx="0" cy="643988"/>
            </a:xfrm>
            <a:prstGeom prst="line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9125761" y="5042437"/>
              <a:ext cx="0" cy="643988"/>
            </a:xfrm>
            <a:prstGeom prst="line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Espace réservé du texte 5"/>
          <p:cNvSpPr txBox="1">
            <a:spLocks/>
          </p:cNvSpPr>
          <p:nvPr/>
        </p:nvSpPr>
        <p:spPr>
          <a:xfrm>
            <a:off x="391046" y="1361048"/>
            <a:ext cx="1875904" cy="35951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>
                <a:ln>
                  <a:noFill/>
                </a:ln>
                <a:solidFill>
                  <a:srgbClr val="339FD5">
                    <a:lumMod val="50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Dose expansion</a:t>
            </a:r>
          </a:p>
        </p:txBody>
      </p:sp>
      <p:sp>
        <p:nvSpPr>
          <p:cNvPr id="21" name="Forme libre 20"/>
          <p:cNvSpPr/>
          <p:nvPr/>
        </p:nvSpPr>
        <p:spPr>
          <a:xfrm>
            <a:off x="2162175" y="1553475"/>
            <a:ext cx="5667375" cy="3087081"/>
          </a:xfrm>
          <a:custGeom>
            <a:avLst/>
            <a:gdLst>
              <a:gd name="connsiteX0" fmla="*/ 0 w 5667375"/>
              <a:gd name="connsiteY0" fmla="*/ 0 h 2895600"/>
              <a:gd name="connsiteX1" fmla="*/ 5667375 w 5667375"/>
              <a:gd name="connsiteY1" fmla="*/ 0 h 2895600"/>
              <a:gd name="connsiteX2" fmla="*/ 5667375 w 5667375"/>
              <a:gd name="connsiteY2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67375" h="2895600">
                <a:moveTo>
                  <a:pt x="0" y="0"/>
                </a:moveTo>
                <a:lnTo>
                  <a:pt x="5667375" y="0"/>
                </a:lnTo>
                <a:lnTo>
                  <a:pt x="5667375" y="28956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485776" y="1857376"/>
            <a:ext cx="1552574" cy="1323974"/>
          </a:xfrm>
          <a:prstGeom prst="roundRect">
            <a:avLst>
              <a:gd name="adj" fmla="val 10832"/>
            </a:avLst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Cohorte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Cancer du sein métastatique HER2-; </a:t>
            </a:r>
            <a:b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pas IPI antérieur</a:t>
            </a:r>
          </a:p>
        </p:txBody>
      </p:sp>
      <p:sp>
        <p:nvSpPr>
          <p:cNvPr id="29" name="Rectangle à coins arrondis 28"/>
          <p:cNvSpPr/>
          <p:nvPr/>
        </p:nvSpPr>
        <p:spPr>
          <a:xfrm>
            <a:off x="2374880" y="1857376"/>
            <a:ext cx="1285876" cy="1323974"/>
          </a:xfrm>
          <a:prstGeom prst="roundRect">
            <a:avLst>
              <a:gd name="adj" fmla="val 10832"/>
            </a:avLst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Run-in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Entinostat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5mg/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sem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x </a:t>
            </a:r>
            <a:b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2sem</a:t>
            </a:r>
          </a:p>
        </p:txBody>
      </p:sp>
      <p:sp>
        <p:nvSpPr>
          <p:cNvPr id="30" name="Rectangle à coins arrondis 29"/>
          <p:cNvSpPr/>
          <p:nvPr/>
        </p:nvSpPr>
        <p:spPr>
          <a:xfrm>
            <a:off x="3997285" y="1857376"/>
            <a:ext cx="3051215" cy="1323974"/>
          </a:xfrm>
          <a:prstGeom prst="roundRect">
            <a:avLst>
              <a:gd name="adj" fmla="val 10832"/>
            </a:avLst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Entinostat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(3mg/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sem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Nivolumab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(3mg/kg, q2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sem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Ipilimumab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(1mg/kg, q6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semmax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 doses)  </a:t>
            </a:r>
          </a:p>
        </p:txBody>
      </p:sp>
      <p:sp>
        <p:nvSpPr>
          <p:cNvPr id="31" name="Triangle isocèle 30"/>
          <p:cNvSpPr/>
          <p:nvPr/>
        </p:nvSpPr>
        <p:spPr>
          <a:xfrm rot="5400000">
            <a:off x="1888640" y="2440773"/>
            <a:ext cx="635950" cy="19893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riangle isocèle 31"/>
          <p:cNvSpPr/>
          <p:nvPr/>
        </p:nvSpPr>
        <p:spPr>
          <a:xfrm rot="5400000">
            <a:off x="3511046" y="2440773"/>
            <a:ext cx="635950" cy="19893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riangle isocèle 32"/>
          <p:cNvSpPr/>
          <p:nvPr/>
        </p:nvSpPr>
        <p:spPr>
          <a:xfrm>
            <a:off x="632166" y="3270801"/>
            <a:ext cx="217030" cy="164372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riangle isocèle 33"/>
          <p:cNvSpPr/>
          <p:nvPr/>
        </p:nvSpPr>
        <p:spPr>
          <a:xfrm>
            <a:off x="632166" y="3552723"/>
            <a:ext cx="217030" cy="16437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Espace réservé du texte 5"/>
          <p:cNvSpPr txBox="1">
            <a:spLocks/>
          </p:cNvSpPr>
          <p:nvPr/>
        </p:nvSpPr>
        <p:spPr>
          <a:xfrm>
            <a:off x="815403" y="3192341"/>
            <a:ext cx="939571" cy="35951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Biopsie</a:t>
            </a:r>
          </a:p>
        </p:txBody>
      </p:sp>
      <p:sp>
        <p:nvSpPr>
          <p:cNvPr id="36" name="Espace réservé du texte 5"/>
          <p:cNvSpPr txBox="1">
            <a:spLocks/>
          </p:cNvSpPr>
          <p:nvPr/>
        </p:nvSpPr>
        <p:spPr>
          <a:xfrm>
            <a:off x="815403" y="3492137"/>
            <a:ext cx="939571" cy="35951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Sang </a:t>
            </a:r>
          </a:p>
        </p:txBody>
      </p:sp>
      <p:sp>
        <p:nvSpPr>
          <p:cNvPr id="37" name="Triangle isocèle 36"/>
          <p:cNvSpPr/>
          <p:nvPr/>
        </p:nvSpPr>
        <p:spPr>
          <a:xfrm>
            <a:off x="2108790" y="3270801"/>
            <a:ext cx="217030" cy="164372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riangle isocèle 37"/>
          <p:cNvSpPr/>
          <p:nvPr/>
        </p:nvSpPr>
        <p:spPr>
          <a:xfrm>
            <a:off x="2108790" y="3633527"/>
            <a:ext cx="217030" cy="16437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riangle isocèle 38"/>
          <p:cNvSpPr/>
          <p:nvPr/>
        </p:nvSpPr>
        <p:spPr>
          <a:xfrm>
            <a:off x="3711458" y="3270801"/>
            <a:ext cx="217030" cy="164372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riangle isocèle 39"/>
          <p:cNvSpPr/>
          <p:nvPr/>
        </p:nvSpPr>
        <p:spPr>
          <a:xfrm>
            <a:off x="3711458" y="3633527"/>
            <a:ext cx="217030" cy="16437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Triangle isocèle 40"/>
          <p:cNvSpPr/>
          <p:nvPr/>
        </p:nvSpPr>
        <p:spPr>
          <a:xfrm>
            <a:off x="6939985" y="3270801"/>
            <a:ext cx="217030" cy="164372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Triangle isocèle 41"/>
          <p:cNvSpPr/>
          <p:nvPr/>
        </p:nvSpPr>
        <p:spPr>
          <a:xfrm>
            <a:off x="6939985" y="3633527"/>
            <a:ext cx="217030" cy="16437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Espace réservé du texte 5"/>
          <p:cNvSpPr txBox="1">
            <a:spLocks/>
          </p:cNvSpPr>
          <p:nvPr/>
        </p:nvSpPr>
        <p:spPr>
          <a:xfrm>
            <a:off x="2085975" y="3801055"/>
            <a:ext cx="262660" cy="35951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0</a:t>
            </a:r>
          </a:p>
        </p:txBody>
      </p:sp>
      <p:sp>
        <p:nvSpPr>
          <p:cNvPr id="46" name="Espace réservé du texte 5"/>
          <p:cNvSpPr txBox="1">
            <a:spLocks/>
          </p:cNvSpPr>
          <p:nvPr/>
        </p:nvSpPr>
        <p:spPr>
          <a:xfrm>
            <a:off x="3701323" y="3801055"/>
            <a:ext cx="262660" cy="35951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1</a:t>
            </a:r>
          </a:p>
        </p:txBody>
      </p:sp>
      <p:sp>
        <p:nvSpPr>
          <p:cNvPr id="47" name="Espace réservé du texte 5"/>
          <p:cNvSpPr txBox="1">
            <a:spLocks/>
          </p:cNvSpPr>
          <p:nvPr/>
        </p:nvSpPr>
        <p:spPr>
          <a:xfrm>
            <a:off x="6917170" y="3801055"/>
            <a:ext cx="262660" cy="35951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2</a:t>
            </a:r>
          </a:p>
        </p:txBody>
      </p:sp>
      <p:sp>
        <p:nvSpPr>
          <p:cNvPr id="48" name="Espace réservé du texte 5"/>
          <p:cNvSpPr txBox="1">
            <a:spLocks/>
          </p:cNvSpPr>
          <p:nvPr/>
        </p:nvSpPr>
        <p:spPr>
          <a:xfrm>
            <a:off x="714375" y="3801055"/>
            <a:ext cx="1362075" cy="35951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Timepoint</a:t>
            </a:r>
          </a:p>
        </p:txBody>
      </p:sp>
      <p:sp>
        <p:nvSpPr>
          <p:cNvPr id="49" name="Espace réservé du texte 25"/>
          <p:cNvSpPr txBox="1">
            <a:spLocks/>
          </p:cNvSpPr>
          <p:nvPr/>
        </p:nvSpPr>
        <p:spPr>
          <a:xfrm>
            <a:off x="391046" y="4186375"/>
            <a:ext cx="6765969" cy="4406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192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00C7"/>
              </a:buClr>
              <a:buSzPct val="85000"/>
              <a:buFont typeface="Wingdings" panose="05000000000000000000" pitchFamily="2" charset="2"/>
              <a:buChar char="l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L’inhibiteur d’Histone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Deacetylase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(HDAC) pourrait potentialiser les inhibiteurs de Check point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Immunitaires (ICI) </a:t>
            </a:r>
          </a:p>
        </p:txBody>
      </p:sp>
    </p:spTree>
    <p:extLst>
      <p:ext uri="{BB962C8B-B14F-4D97-AF65-F5344CB8AC3E}">
        <p14:creationId xmlns:p14="http://schemas.microsoft.com/office/powerpoint/2010/main" val="61779741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Etude de phase II Entinostat Nivolumab Ipilimumab</a:t>
            </a:r>
            <a:endParaRPr lang="da-DK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924DE9-F961-734A-9CD7-0ED35F4F3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ET. Roussos Torres, et al.,  ESMO</a:t>
            </a:r>
            <a:r>
              <a:rPr lang="fr-FR" baseline="30000"/>
              <a:t>®</a:t>
            </a:r>
            <a:r>
              <a:rPr lang="fr-FR"/>
              <a:t> 2021, Abs #1484</a:t>
            </a:r>
            <a:endParaRPr lang="fr-FR" dirty="0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5"/>
          </p:nvPr>
        </p:nvSpPr>
        <p:spPr>
          <a:xfrm>
            <a:off x="391046" y="1342774"/>
            <a:ext cx="10915172" cy="440603"/>
          </a:xfrm>
        </p:spPr>
        <p:txBody>
          <a:bodyPr/>
          <a:lstStyle/>
          <a:p>
            <a:r>
              <a:rPr lang="da-DK" sz="1800"/>
              <a:t>Taux de réponse objective de 30% 6/20%. Bénéfice clinique à 24 semaines 8/24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>
          <a:xfrm>
            <a:off x="391046" y="797485"/>
            <a:ext cx="10332000" cy="582613"/>
          </a:xfrm>
        </p:spPr>
        <p:txBody>
          <a:bodyPr/>
          <a:lstStyle/>
          <a:p>
            <a:r>
              <a:rPr lang="da-DK"/>
              <a:t>Efficacité Clinique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4B924DE9-F961-734A-9CD7-0ED35F4F3D22}"/>
              </a:ext>
            </a:extLst>
          </p:cNvPr>
          <p:cNvSpPr txBox="1">
            <a:spLocks/>
          </p:cNvSpPr>
          <p:nvPr/>
        </p:nvSpPr>
        <p:spPr>
          <a:xfrm>
            <a:off x="391046" y="5923965"/>
            <a:ext cx="8930753" cy="308559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*Continued benefit beyond data cut off.   l   **Response after treatment beyond progression.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27" name="Espace réservé du texte 25"/>
          <p:cNvSpPr txBox="1">
            <a:spLocks/>
          </p:cNvSpPr>
          <p:nvPr/>
        </p:nvSpPr>
        <p:spPr>
          <a:xfrm>
            <a:off x="391046" y="5454214"/>
            <a:ext cx="10915172" cy="440603"/>
          </a:xfrm>
          <a:prstGeom prst="rect">
            <a:avLst/>
          </a:prstGeom>
        </p:spPr>
        <p:txBody>
          <a:bodyPr/>
          <a:lstStyle>
            <a:lvl1pPr marL="280988" indent="-2809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l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9750" indent="-2428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85000"/>
              <a:buFont typeface="Wingdings" panose="05000000000000000000" pitchFamily="2" charset="2"/>
              <a:buChar char="à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85825" indent="-2571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75000"/>
              <a:buFont typeface="Wingdings 3" panose="05040102010807070707" pitchFamily="18" charset="2"/>
              <a:buChar char="u"/>
              <a:defRPr sz="1600" b="0" i="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0988" marR="0" lvl="0" indent="-2809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00C7"/>
              </a:buClr>
              <a:buSzPct val="85000"/>
              <a:buFont typeface="Wingdings" panose="05000000000000000000" pitchFamily="2" charset="2"/>
              <a:buChar char="l"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Augmentation du rapport CD8/FoxP3 après traitement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561975" y="1810525"/>
            <a:ext cx="11068050" cy="3505201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6" name="Groupe 145"/>
          <p:cNvGrpSpPr/>
          <p:nvPr/>
        </p:nvGrpSpPr>
        <p:grpSpPr>
          <a:xfrm>
            <a:off x="649083" y="1880249"/>
            <a:ext cx="10694198" cy="3347093"/>
            <a:chOff x="649083" y="1936234"/>
            <a:chExt cx="10694198" cy="3347093"/>
          </a:xfrm>
        </p:grpSpPr>
        <p:sp>
          <p:nvSpPr>
            <p:cNvPr id="2" name="ZoneTexte 1"/>
            <p:cNvSpPr txBox="1"/>
            <p:nvPr/>
          </p:nvSpPr>
          <p:spPr>
            <a:xfrm>
              <a:off x="1139922" y="4798561"/>
              <a:ext cx="48437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Patients </a:t>
              </a:r>
            </a:p>
          </p:txBody>
        </p:sp>
        <p:grpSp>
          <p:nvGrpSpPr>
            <p:cNvPr id="22" name="Groupe 21"/>
            <p:cNvGrpSpPr/>
            <p:nvPr/>
          </p:nvGrpSpPr>
          <p:grpSpPr>
            <a:xfrm>
              <a:off x="649083" y="2044999"/>
              <a:ext cx="5334599" cy="2788824"/>
              <a:chOff x="1182207" y="1900471"/>
              <a:chExt cx="5334599" cy="2788824"/>
            </a:xfrm>
          </p:grpSpPr>
          <p:grpSp>
            <p:nvGrpSpPr>
              <p:cNvPr id="7" name="Groupe 6"/>
              <p:cNvGrpSpPr/>
              <p:nvPr/>
            </p:nvGrpSpPr>
            <p:grpSpPr>
              <a:xfrm>
                <a:off x="1182207" y="1900471"/>
                <a:ext cx="3096748" cy="2788824"/>
                <a:chOff x="1182207" y="1900471"/>
                <a:chExt cx="3096748" cy="2788824"/>
              </a:xfrm>
            </p:grpSpPr>
            <p:sp>
              <p:nvSpPr>
                <p:cNvPr id="6" name="ZoneTexte 5"/>
                <p:cNvSpPr txBox="1"/>
                <p:nvPr/>
              </p:nvSpPr>
              <p:spPr>
                <a:xfrm>
                  <a:off x="1233503" y="2362874"/>
                  <a:ext cx="43954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>
                          <a:lumMod val="50000"/>
                        </a:srgb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100</a:t>
                  </a:r>
                </a:p>
              </p:txBody>
            </p:sp>
            <p:sp>
              <p:nvSpPr>
                <p:cNvPr id="16" name="ZoneTexte 15"/>
                <p:cNvSpPr txBox="1"/>
                <p:nvPr/>
              </p:nvSpPr>
              <p:spPr>
                <a:xfrm>
                  <a:off x="1318462" y="2875229"/>
                  <a:ext cx="35458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>
                          <a:lumMod val="50000"/>
                        </a:srgb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50</a:t>
                  </a:r>
                </a:p>
              </p:txBody>
            </p:sp>
            <p:sp>
              <p:nvSpPr>
                <p:cNvPr id="17" name="ZoneTexte 16"/>
                <p:cNvSpPr txBox="1"/>
                <p:nvPr/>
              </p:nvSpPr>
              <p:spPr>
                <a:xfrm>
                  <a:off x="1403420" y="3387584"/>
                  <a:ext cx="2696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>
                          <a:lumMod val="50000"/>
                        </a:srgb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8" name="ZoneTexte 17"/>
                <p:cNvSpPr txBox="1"/>
                <p:nvPr/>
              </p:nvSpPr>
              <p:spPr>
                <a:xfrm>
                  <a:off x="1267166" y="3899940"/>
                  <a:ext cx="40588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>
                          <a:lumMod val="50000"/>
                        </a:srgb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-50</a:t>
                  </a:r>
                </a:p>
              </p:txBody>
            </p:sp>
            <p:sp>
              <p:nvSpPr>
                <p:cNvPr id="19" name="ZoneTexte 18"/>
                <p:cNvSpPr txBox="1"/>
                <p:nvPr/>
              </p:nvSpPr>
              <p:spPr>
                <a:xfrm>
                  <a:off x="1182207" y="4412296"/>
                  <a:ext cx="49083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>
                          <a:lumMod val="50000"/>
                        </a:srgb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-100</a:t>
                  </a:r>
                </a:p>
              </p:txBody>
            </p:sp>
            <p:sp>
              <p:nvSpPr>
                <p:cNvPr id="20" name="ZoneTexte 19"/>
                <p:cNvSpPr txBox="1"/>
                <p:nvPr/>
              </p:nvSpPr>
              <p:spPr>
                <a:xfrm>
                  <a:off x="1269412" y="1900471"/>
                  <a:ext cx="30095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2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>
                          <a:lumMod val="50000"/>
                        </a:srgb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Meilleure réponse globale(%)</a:t>
                  </a:r>
                </a:p>
              </p:txBody>
            </p:sp>
          </p:grpSp>
          <p:cxnSp>
            <p:nvCxnSpPr>
              <p:cNvPr id="12" name="Connecteur droit 11"/>
              <p:cNvCxnSpPr/>
              <p:nvPr/>
            </p:nvCxnSpPr>
            <p:spPr>
              <a:xfrm>
                <a:off x="1654860" y="3541473"/>
                <a:ext cx="4861946" cy="18807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/>
              <p:nvPr/>
            </p:nvSpPr>
            <p:spPr>
              <a:xfrm>
                <a:off x="1742627" y="3135457"/>
                <a:ext cx="192232" cy="406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64585" y="3267941"/>
                <a:ext cx="192232" cy="27353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186543" y="3291319"/>
                <a:ext cx="192232" cy="25015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408501" y="3366655"/>
                <a:ext cx="192232" cy="17481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852417" y="3454977"/>
                <a:ext cx="192232" cy="8649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630459" y="3387583"/>
                <a:ext cx="192232" cy="15388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074375" y="3465369"/>
                <a:ext cx="192232" cy="7610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296333" y="3475759"/>
                <a:ext cx="192232" cy="6571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518291" y="3495753"/>
                <a:ext cx="192232" cy="457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962207" y="3554665"/>
                <a:ext cx="192232" cy="36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184165" y="3554665"/>
                <a:ext cx="192232" cy="18314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4406123" y="3554665"/>
                <a:ext cx="192232" cy="1831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628081" y="3554665"/>
                <a:ext cx="192232" cy="36238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850039" y="3554665"/>
                <a:ext cx="192232" cy="38316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5071997" y="3554665"/>
                <a:ext cx="192232" cy="41953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293955" y="3554665"/>
                <a:ext cx="192232" cy="70788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515913" y="3554665"/>
                <a:ext cx="192232" cy="70788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737871" y="3554665"/>
                <a:ext cx="192232" cy="73645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959829" y="3554665"/>
                <a:ext cx="192232" cy="99917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181778" y="3554665"/>
                <a:ext cx="192232" cy="99917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95" name="Connecteur droit 94"/>
              <p:cNvCxnSpPr/>
              <p:nvPr/>
            </p:nvCxnSpPr>
            <p:spPr>
              <a:xfrm>
                <a:off x="1654860" y="3206820"/>
                <a:ext cx="4861946" cy="18807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cteur droit 95"/>
              <p:cNvCxnSpPr/>
              <p:nvPr/>
            </p:nvCxnSpPr>
            <p:spPr>
              <a:xfrm>
                <a:off x="1654860" y="3841012"/>
                <a:ext cx="4861946" cy="18807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e 51"/>
            <p:cNvGrpSpPr/>
            <p:nvPr/>
          </p:nvGrpSpPr>
          <p:grpSpPr>
            <a:xfrm>
              <a:off x="5062326" y="2425048"/>
              <a:ext cx="1017548" cy="561692"/>
              <a:chOff x="5260422" y="2280520"/>
              <a:chExt cx="1017548" cy="561692"/>
            </a:xfrm>
          </p:grpSpPr>
          <p:sp>
            <p:nvSpPr>
              <p:cNvPr id="49" name="ZoneTexte 48"/>
              <p:cNvSpPr txBox="1"/>
              <p:nvPr/>
            </p:nvSpPr>
            <p:spPr>
              <a:xfrm>
                <a:off x="5512097" y="2280520"/>
                <a:ext cx="765873" cy="561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RH+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TNBC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5260422" y="2349226"/>
                <a:ext cx="251675" cy="16696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260422" y="2602779"/>
                <a:ext cx="251675" cy="16696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54" name="Connecteur droit 53"/>
            <p:cNvCxnSpPr/>
            <p:nvPr/>
          </p:nvCxnSpPr>
          <p:spPr>
            <a:xfrm>
              <a:off x="6240515" y="1936234"/>
              <a:ext cx="0" cy="3347093"/>
            </a:xfrm>
            <a:prstGeom prst="lin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58" name="ZoneTexte 57"/>
            <p:cNvSpPr txBox="1"/>
            <p:nvPr/>
          </p:nvSpPr>
          <p:spPr>
            <a:xfrm>
              <a:off x="6786267" y="4992770"/>
              <a:ext cx="4476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Mois</a:t>
              </a:r>
            </a:p>
          </p:txBody>
        </p:sp>
        <p:grpSp>
          <p:nvGrpSpPr>
            <p:cNvPr id="64" name="Groupe 63"/>
            <p:cNvGrpSpPr/>
            <p:nvPr/>
          </p:nvGrpSpPr>
          <p:grpSpPr>
            <a:xfrm>
              <a:off x="6295427" y="2044999"/>
              <a:ext cx="4529344" cy="3036035"/>
              <a:chOff x="1182207" y="1900471"/>
              <a:chExt cx="4529344" cy="3036035"/>
            </a:xfrm>
          </p:grpSpPr>
          <p:sp>
            <p:nvSpPr>
              <p:cNvPr id="87" name="ZoneTexte 86"/>
              <p:cNvSpPr txBox="1"/>
              <p:nvPr/>
            </p:nvSpPr>
            <p:spPr>
              <a:xfrm>
                <a:off x="1233503" y="2362874"/>
                <a:ext cx="4395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100</a:t>
                </a:r>
              </a:p>
            </p:txBody>
          </p:sp>
          <p:sp>
            <p:nvSpPr>
              <p:cNvPr id="88" name="ZoneTexte 87"/>
              <p:cNvSpPr txBox="1"/>
              <p:nvPr/>
            </p:nvSpPr>
            <p:spPr>
              <a:xfrm>
                <a:off x="1318462" y="2875229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50</a:t>
                </a:r>
              </a:p>
            </p:txBody>
          </p:sp>
          <p:sp>
            <p:nvSpPr>
              <p:cNvPr id="89" name="ZoneTexte 88"/>
              <p:cNvSpPr txBox="1"/>
              <p:nvPr/>
            </p:nvSpPr>
            <p:spPr>
              <a:xfrm>
                <a:off x="1403420" y="3387584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90" name="ZoneTexte 89"/>
              <p:cNvSpPr txBox="1"/>
              <p:nvPr/>
            </p:nvSpPr>
            <p:spPr>
              <a:xfrm>
                <a:off x="1267166" y="3899940"/>
                <a:ext cx="40588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-50</a:t>
                </a:r>
              </a:p>
            </p:txBody>
          </p:sp>
          <p:sp>
            <p:nvSpPr>
              <p:cNvPr id="91" name="ZoneTexte 90"/>
              <p:cNvSpPr txBox="1"/>
              <p:nvPr/>
            </p:nvSpPr>
            <p:spPr>
              <a:xfrm>
                <a:off x="1182207" y="4412296"/>
                <a:ext cx="4908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-100</a:t>
                </a:r>
              </a:p>
            </p:txBody>
          </p:sp>
          <p:sp>
            <p:nvSpPr>
              <p:cNvPr id="92" name="ZoneTexte 91"/>
              <p:cNvSpPr txBox="1"/>
              <p:nvPr/>
            </p:nvSpPr>
            <p:spPr>
              <a:xfrm>
                <a:off x="1269413" y="1900471"/>
                <a:ext cx="29391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Pourcentage de changement</a:t>
                </a:r>
              </a:p>
            </p:txBody>
          </p:sp>
          <p:sp>
            <p:nvSpPr>
              <p:cNvPr id="104" name="ZoneTexte 103"/>
              <p:cNvSpPr txBox="1"/>
              <p:nvPr/>
            </p:nvSpPr>
            <p:spPr>
              <a:xfrm>
                <a:off x="1693293" y="4659507"/>
                <a:ext cx="2696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105" name="ZoneTexte 104"/>
              <p:cNvSpPr txBox="1"/>
              <p:nvPr/>
            </p:nvSpPr>
            <p:spPr>
              <a:xfrm>
                <a:off x="2623877" y="4659507"/>
                <a:ext cx="2696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106" name="ZoneTexte 105"/>
              <p:cNvSpPr txBox="1"/>
              <p:nvPr/>
            </p:nvSpPr>
            <p:spPr>
              <a:xfrm>
                <a:off x="5356967" y="4659507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20</a:t>
                </a:r>
              </a:p>
            </p:txBody>
          </p:sp>
          <p:sp>
            <p:nvSpPr>
              <p:cNvPr id="107" name="ZoneTexte 106"/>
              <p:cNvSpPr txBox="1"/>
              <p:nvPr/>
            </p:nvSpPr>
            <p:spPr>
              <a:xfrm>
                <a:off x="4422336" y="4659507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15</a:t>
                </a:r>
              </a:p>
            </p:txBody>
          </p:sp>
          <p:sp>
            <p:nvSpPr>
              <p:cNvPr id="108" name="ZoneTexte 107"/>
              <p:cNvSpPr txBox="1"/>
              <p:nvPr/>
            </p:nvSpPr>
            <p:spPr>
              <a:xfrm>
                <a:off x="3507936" y="4659507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10</a:t>
                </a:r>
              </a:p>
            </p:txBody>
          </p:sp>
        </p:grpSp>
        <p:cxnSp>
          <p:nvCxnSpPr>
            <p:cNvPr id="65" name="Connecteur droit 64"/>
            <p:cNvCxnSpPr/>
            <p:nvPr/>
          </p:nvCxnSpPr>
          <p:spPr>
            <a:xfrm>
              <a:off x="6768080" y="3686001"/>
              <a:ext cx="4538138" cy="1755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Forme libre 102"/>
            <p:cNvSpPr/>
            <p:nvPr/>
          </p:nvSpPr>
          <p:spPr>
            <a:xfrm>
              <a:off x="6747095" y="2417523"/>
              <a:ext cx="4515633" cy="2367419"/>
            </a:xfrm>
            <a:custGeom>
              <a:avLst/>
              <a:gdLst>
                <a:gd name="connsiteX0" fmla="*/ 0 w 4515633"/>
                <a:gd name="connsiteY0" fmla="*/ 0 h 2367419"/>
                <a:gd name="connsiteX1" fmla="*/ 0 w 4515633"/>
                <a:gd name="connsiteY1" fmla="*/ 2367419 h 2367419"/>
                <a:gd name="connsiteX2" fmla="*/ 4515633 w 4515633"/>
                <a:gd name="connsiteY2" fmla="*/ 2367419 h 2367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15633" h="2367419">
                  <a:moveTo>
                    <a:pt x="0" y="0"/>
                  </a:moveTo>
                  <a:lnTo>
                    <a:pt x="0" y="2367419"/>
                  </a:lnTo>
                  <a:lnTo>
                    <a:pt x="4515633" y="2367419"/>
                  </a:lnTo>
                </a:path>
              </a:pathLst>
            </a:cu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10" name="Connecteur droit 109"/>
            <p:cNvCxnSpPr/>
            <p:nvPr/>
          </p:nvCxnSpPr>
          <p:spPr>
            <a:xfrm>
              <a:off x="6768080" y="3363232"/>
              <a:ext cx="4538138" cy="1755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>
            <a:xfrm>
              <a:off x="6768080" y="3980124"/>
              <a:ext cx="4538138" cy="1755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Groupe 132"/>
            <p:cNvGrpSpPr/>
            <p:nvPr/>
          </p:nvGrpSpPr>
          <p:grpSpPr>
            <a:xfrm>
              <a:off x="6922736" y="3014283"/>
              <a:ext cx="1711466" cy="1412060"/>
              <a:chOff x="6922736" y="3014283"/>
              <a:chExt cx="1711466" cy="1412060"/>
            </a:xfrm>
          </p:grpSpPr>
          <p:cxnSp>
            <p:nvCxnSpPr>
              <p:cNvPr id="128" name="Connecteur droit 127"/>
              <p:cNvCxnSpPr>
                <a:stCxn id="120" idx="0"/>
              </p:cNvCxnSpPr>
              <p:nvPr/>
            </p:nvCxnSpPr>
            <p:spPr>
              <a:xfrm>
                <a:off x="6926782" y="3702106"/>
                <a:ext cx="383692" cy="2702"/>
              </a:xfrm>
              <a:prstGeom prst="line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2" name="Groupe 131"/>
              <p:cNvGrpSpPr/>
              <p:nvPr/>
            </p:nvGrpSpPr>
            <p:grpSpPr>
              <a:xfrm>
                <a:off x="6922736" y="3014283"/>
                <a:ext cx="1711466" cy="1412060"/>
                <a:chOff x="6922736" y="3014283"/>
                <a:chExt cx="1711466" cy="1412060"/>
              </a:xfrm>
            </p:grpSpPr>
            <p:sp>
              <p:nvSpPr>
                <p:cNvPr id="118" name="Forme libre 117"/>
                <p:cNvSpPr/>
                <p:nvPr/>
              </p:nvSpPr>
              <p:spPr>
                <a:xfrm>
                  <a:off x="6922736" y="3014283"/>
                  <a:ext cx="752560" cy="1039827"/>
                </a:xfrm>
                <a:custGeom>
                  <a:avLst/>
                  <a:gdLst>
                    <a:gd name="connsiteX0" fmla="*/ 0 w 752560"/>
                    <a:gd name="connsiteY0" fmla="*/ 675685 h 1039827"/>
                    <a:gd name="connsiteX1" fmla="*/ 432924 w 752560"/>
                    <a:gd name="connsiteY1" fmla="*/ 1039827 h 1039827"/>
                    <a:gd name="connsiteX2" fmla="*/ 752560 w 752560"/>
                    <a:gd name="connsiteY2" fmla="*/ 0 h 1039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2560" h="1039827">
                      <a:moveTo>
                        <a:pt x="0" y="675685"/>
                      </a:moveTo>
                      <a:lnTo>
                        <a:pt x="432924" y="1039827"/>
                      </a:lnTo>
                      <a:lnTo>
                        <a:pt x="752560" y="0"/>
                      </a:lnTo>
                    </a:path>
                  </a:pathLst>
                </a:custGeom>
                <a:noFill/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Forme libre 118"/>
                <p:cNvSpPr/>
                <p:nvPr/>
              </p:nvSpPr>
              <p:spPr>
                <a:xfrm>
                  <a:off x="6938920" y="3702106"/>
                  <a:ext cx="1695282" cy="724237"/>
                </a:xfrm>
                <a:custGeom>
                  <a:avLst/>
                  <a:gdLst>
                    <a:gd name="connsiteX0" fmla="*/ 0 w 1695282"/>
                    <a:gd name="connsiteY0" fmla="*/ 0 h 724237"/>
                    <a:gd name="connsiteX1" fmla="*/ 388418 w 1695282"/>
                    <a:gd name="connsiteY1" fmla="*/ 420786 h 724237"/>
                    <a:gd name="connsiteX2" fmla="*/ 788974 w 1695282"/>
                    <a:gd name="connsiteY2" fmla="*/ 566443 h 724237"/>
                    <a:gd name="connsiteX3" fmla="*/ 1092425 w 1695282"/>
                    <a:gd name="connsiteY3" fmla="*/ 619041 h 724237"/>
                    <a:gd name="connsiteX4" fmla="*/ 1278542 w 1695282"/>
                    <a:gd name="connsiteY4" fmla="*/ 614995 h 724237"/>
                    <a:gd name="connsiteX5" fmla="*/ 1695282 w 1695282"/>
                    <a:gd name="connsiteY5" fmla="*/ 724237 h 724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95282" h="724237">
                      <a:moveTo>
                        <a:pt x="0" y="0"/>
                      </a:moveTo>
                      <a:lnTo>
                        <a:pt x="388418" y="420786"/>
                      </a:lnTo>
                      <a:lnTo>
                        <a:pt x="788974" y="566443"/>
                      </a:lnTo>
                      <a:lnTo>
                        <a:pt x="1092425" y="619041"/>
                      </a:lnTo>
                      <a:lnTo>
                        <a:pt x="1278542" y="614995"/>
                      </a:lnTo>
                      <a:lnTo>
                        <a:pt x="1695282" y="724237"/>
                      </a:lnTo>
                    </a:path>
                  </a:pathLst>
                </a:custGeom>
                <a:noFill/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Forme libre 119"/>
                <p:cNvSpPr/>
                <p:nvPr/>
              </p:nvSpPr>
              <p:spPr>
                <a:xfrm>
                  <a:off x="6926782" y="3576680"/>
                  <a:ext cx="655455" cy="125426"/>
                </a:xfrm>
                <a:custGeom>
                  <a:avLst/>
                  <a:gdLst>
                    <a:gd name="connsiteX0" fmla="*/ 0 w 655455"/>
                    <a:gd name="connsiteY0" fmla="*/ 125426 h 125426"/>
                    <a:gd name="connsiteX1" fmla="*/ 436970 w 655455"/>
                    <a:gd name="connsiteY1" fmla="*/ 0 h 125426"/>
                    <a:gd name="connsiteX2" fmla="*/ 655455 w 655455"/>
                    <a:gd name="connsiteY2" fmla="*/ 24276 h 125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55455" h="125426">
                      <a:moveTo>
                        <a:pt x="0" y="125426"/>
                      </a:moveTo>
                      <a:lnTo>
                        <a:pt x="436970" y="0"/>
                      </a:lnTo>
                      <a:lnTo>
                        <a:pt x="655455" y="24276"/>
                      </a:lnTo>
                    </a:path>
                  </a:pathLst>
                </a:custGeom>
                <a:noFill/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122" name="Connecteur droit 121"/>
                <p:cNvCxnSpPr>
                  <a:stCxn id="120" idx="0"/>
                </p:cNvCxnSpPr>
                <p:nvPr/>
              </p:nvCxnSpPr>
              <p:spPr>
                <a:xfrm flipV="1">
                  <a:off x="6926782" y="3511183"/>
                  <a:ext cx="218297" cy="190923"/>
                </a:xfrm>
                <a:prstGeom prst="line">
                  <a:avLst/>
                </a:prstGeom>
                <a:ln w="28575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Connecteur droit 123"/>
                <p:cNvCxnSpPr>
                  <a:stCxn id="120" idx="0"/>
                </p:cNvCxnSpPr>
                <p:nvPr/>
              </p:nvCxnSpPr>
              <p:spPr>
                <a:xfrm flipV="1">
                  <a:off x="6926782" y="3412469"/>
                  <a:ext cx="430948" cy="289637"/>
                </a:xfrm>
                <a:prstGeom prst="line">
                  <a:avLst/>
                </a:prstGeom>
                <a:ln w="28575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Connecteur droit 125"/>
                <p:cNvCxnSpPr>
                  <a:stCxn id="120" idx="0"/>
                </p:cNvCxnSpPr>
                <p:nvPr/>
              </p:nvCxnSpPr>
              <p:spPr>
                <a:xfrm flipV="1">
                  <a:off x="6926782" y="3609897"/>
                  <a:ext cx="409683" cy="92209"/>
                </a:xfrm>
                <a:prstGeom prst="line">
                  <a:avLst/>
                </a:prstGeom>
                <a:ln w="28575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Connecteur droit 129"/>
                <p:cNvCxnSpPr>
                  <a:stCxn id="120" idx="0"/>
                </p:cNvCxnSpPr>
                <p:nvPr/>
              </p:nvCxnSpPr>
              <p:spPr>
                <a:xfrm>
                  <a:off x="6926782" y="3702106"/>
                  <a:ext cx="383692" cy="180227"/>
                </a:xfrm>
                <a:prstGeom prst="line">
                  <a:avLst/>
                </a:prstGeom>
                <a:ln w="28575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6" name="Groupe 135"/>
            <p:cNvGrpSpPr/>
            <p:nvPr/>
          </p:nvGrpSpPr>
          <p:grpSpPr>
            <a:xfrm>
              <a:off x="6923279" y="3058789"/>
              <a:ext cx="4151214" cy="1654822"/>
              <a:chOff x="6926782" y="3058789"/>
              <a:chExt cx="4151214" cy="1654822"/>
            </a:xfrm>
          </p:grpSpPr>
          <p:sp>
            <p:nvSpPr>
              <p:cNvPr id="112" name="Forme libre 111"/>
              <p:cNvSpPr/>
              <p:nvPr/>
            </p:nvSpPr>
            <p:spPr>
              <a:xfrm>
                <a:off x="6938920" y="3058789"/>
                <a:ext cx="3455299" cy="1064103"/>
              </a:xfrm>
              <a:custGeom>
                <a:avLst/>
                <a:gdLst>
                  <a:gd name="connsiteX0" fmla="*/ 0 w 3455299"/>
                  <a:gd name="connsiteY0" fmla="*/ 635225 h 1064103"/>
                  <a:gd name="connsiteX1" fmla="*/ 372234 w 3455299"/>
                  <a:gd name="connsiteY1" fmla="*/ 0 h 1064103"/>
                  <a:gd name="connsiteX2" fmla="*/ 1760018 w 3455299"/>
                  <a:gd name="connsiteY2" fmla="*/ 930584 h 1064103"/>
                  <a:gd name="connsiteX3" fmla="*/ 2338599 w 3455299"/>
                  <a:gd name="connsiteY3" fmla="*/ 1064103 h 1064103"/>
                  <a:gd name="connsiteX4" fmla="*/ 2678464 w 3455299"/>
                  <a:gd name="connsiteY4" fmla="*/ 360096 h 1064103"/>
                  <a:gd name="connsiteX5" fmla="*/ 3014284 w 3455299"/>
                  <a:gd name="connsiteY5" fmla="*/ 481476 h 1064103"/>
                  <a:gd name="connsiteX6" fmla="*/ 3455299 w 3455299"/>
                  <a:gd name="connsiteY6" fmla="*/ 222531 h 1064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55299" h="1064103">
                    <a:moveTo>
                      <a:pt x="0" y="635225"/>
                    </a:moveTo>
                    <a:lnTo>
                      <a:pt x="372234" y="0"/>
                    </a:lnTo>
                    <a:lnTo>
                      <a:pt x="1760018" y="930584"/>
                    </a:lnTo>
                    <a:lnTo>
                      <a:pt x="2338599" y="1064103"/>
                    </a:lnTo>
                    <a:lnTo>
                      <a:pt x="2678464" y="360096"/>
                    </a:lnTo>
                    <a:lnTo>
                      <a:pt x="3014284" y="481476"/>
                    </a:lnTo>
                    <a:lnTo>
                      <a:pt x="3455299" y="222531"/>
                    </a:lnTo>
                  </a:path>
                </a:pathLst>
              </a:custGeom>
              <a:noFill/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" name="Forme libre 112"/>
              <p:cNvSpPr/>
              <p:nvPr/>
            </p:nvSpPr>
            <p:spPr>
              <a:xfrm>
                <a:off x="6938920" y="3689968"/>
                <a:ext cx="2112022" cy="1023643"/>
              </a:xfrm>
              <a:custGeom>
                <a:avLst/>
                <a:gdLst>
                  <a:gd name="connsiteX0" fmla="*/ 0 w 2112022"/>
                  <a:gd name="connsiteY0" fmla="*/ 0 h 1023643"/>
                  <a:gd name="connsiteX1" fmla="*/ 436970 w 2112022"/>
                  <a:gd name="connsiteY1" fmla="*/ 910354 h 1023643"/>
                  <a:gd name="connsiteX2" fmla="*/ 817296 w 2112022"/>
                  <a:gd name="connsiteY2" fmla="*/ 922492 h 1023643"/>
                  <a:gd name="connsiteX3" fmla="*/ 971045 w 2112022"/>
                  <a:gd name="connsiteY3" fmla="*/ 966998 h 1023643"/>
                  <a:gd name="connsiteX4" fmla="*/ 2112022 w 2112022"/>
                  <a:gd name="connsiteY4" fmla="*/ 1023643 h 1023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2022" h="1023643">
                    <a:moveTo>
                      <a:pt x="0" y="0"/>
                    </a:moveTo>
                    <a:lnTo>
                      <a:pt x="436970" y="910354"/>
                    </a:lnTo>
                    <a:lnTo>
                      <a:pt x="817296" y="922492"/>
                    </a:lnTo>
                    <a:lnTo>
                      <a:pt x="971045" y="966998"/>
                    </a:lnTo>
                    <a:lnTo>
                      <a:pt x="2112022" y="1023643"/>
                    </a:lnTo>
                  </a:path>
                </a:pathLst>
              </a:custGeom>
              <a:noFill/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" name="Forme libre 113"/>
              <p:cNvSpPr/>
              <p:nvPr/>
            </p:nvSpPr>
            <p:spPr>
              <a:xfrm>
                <a:off x="6938920" y="3694014"/>
                <a:ext cx="890124" cy="712099"/>
              </a:xfrm>
              <a:custGeom>
                <a:avLst/>
                <a:gdLst>
                  <a:gd name="connsiteX0" fmla="*/ 0 w 890124"/>
                  <a:gd name="connsiteY0" fmla="*/ 0 h 712099"/>
                  <a:gd name="connsiteX1" fmla="*/ 384372 w 890124"/>
                  <a:gd name="connsiteY1" fmla="*/ 619041 h 712099"/>
                  <a:gd name="connsiteX2" fmla="*/ 716145 w 890124"/>
                  <a:gd name="connsiteY2" fmla="*/ 712099 h 712099"/>
                  <a:gd name="connsiteX3" fmla="*/ 890124 w 890124"/>
                  <a:gd name="connsiteY3" fmla="*/ 614995 h 712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0124" h="712099">
                    <a:moveTo>
                      <a:pt x="0" y="0"/>
                    </a:moveTo>
                    <a:lnTo>
                      <a:pt x="384372" y="619041"/>
                    </a:lnTo>
                    <a:lnTo>
                      <a:pt x="716145" y="712099"/>
                    </a:lnTo>
                    <a:lnTo>
                      <a:pt x="890124" y="614995"/>
                    </a:lnTo>
                  </a:path>
                </a:pathLst>
              </a:custGeom>
              <a:noFill/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" name="Forme libre 114"/>
              <p:cNvSpPr/>
              <p:nvPr/>
            </p:nvSpPr>
            <p:spPr>
              <a:xfrm>
                <a:off x="6934874" y="3694014"/>
                <a:ext cx="3580726" cy="708053"/>
              </a:xfrm>
              <a:custGeom>
                <a:avLst/>
                <a:gdLst>
                  <a:gd name="connsiteX0" fmla="*/ 0 w 3580726"/>
                  <a:gd name="connsiteY0" fmla="*/ 0 h 708053"/>
                  <a:gd name="connsiteX1" fmla="*/ 445062 w 3580726"/>
                  <a:gd name="connsiteY1" fmla="*/ 408648 h 708053"/>
                  <a:gd name="connsiteX2" fmla="*/ 821342 w 3580726"/>
                  <a:gd name="connsiteY2" fmla="*/ 574535 h 708053"/>
                  <a:gd name="connsiteX3" fmla="*/ 1108609 w 3580726"/>
                  <a:gd name="connsiteY3" fmla="*/ 578581 h 708053"/>
                  <a:gd name="connsiteX4" fmla="*/ 1302818 w 3580726"/>
                  <a:gd name="connsiteY4" fmla="*/ 590719 h 708053"/>
                  <a:gd name="connsiteX5" fmla="*/ 1634591 w 3580726"/>
                  <a:gd name="connsiteY5" fmla="*/ 631179 h 708053"/>
                  <a:gd name="connsiteX6" fmla="*/ 1764064 w 3580726"/>
                  <a:gd name="connsiteY6" fmla="*/ 708053 h 708053"/>
                  <a:gd name="connsiteX7" fmla="*/ 2176758 w 3580726"/>
                  <a:gd name="connsiteY7" fmla="*/ 675685 h 708053"/>
                  <a:gd name="connsiteX8" fmla="*/ 3580726 w 3580726"/>
                  <a:gd name="connsiteY8" fmla="*/ 699961 h 70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80726" h="708053">
                    <a:moveTo>
                      <a:pt x="0" y="0"/>
                    </a:moveTo>
                    <a:lnTo>
                      <a:pt x="445062" y="408648"/>
                    </a:lnTo>
                    <a:lnTo>
                      <a:pt x="821342" y="574535"/>
                    </a:lnTo>
                    <a:lnTo>
                      <a:pt x="1108609" y="578581"/>
                    </a:lnTo>
                    <a:lnTo>
                      <a:pt x="1302818" y="590719"/>
                    </a:lnTo>
                    <a:lnTo>
                      <a:pt x="1634591" y="631179"/>
                    </a:lnTo>
                    <a:lnTo>
                      <a:pt x="1764064" y="708053"/>
                    </a:lnTo>
                    <a:lnTo>
                      <a:pt x="2176758" y="675685"/>
                    </a:lnTo>
                    <a:lnTo>
                      <a:pt x="3580726" y="699961"/>
                    </a:lnTo>
                  </a:path>
                </a:pathLst>
              </a:custGeom>
              <a:noFill/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" name="Forme libre 115"/>
              <p:cNvSpPr/>
              <p:nvPr/>
            </p:nvSpPr>
            <p:spPr>
              <a:xfrm>
                <a:off x="6930828" y="3698060"/>
                <a:ext cx="4147168" cy="376280"/>
              </a:xfrm>
              <a:custGeom>
                <a:avLst/>
                <a:gdLst>
                  <a:gd name="connsiteX0" fmla="*/ 0 w 4147168"/>
                  <a:gd name="connsiteY0" fmla="*/ 0 h 376280"/>
                  <a:gd name="connsiteX1" fmla="*/ 424832 w 4147168"/>
                  <a:gd name="connsiteY1" fmla="*/ 52598 h 376280"/>
                  <a:gd name="connsiteX2" fmla="*/ 764698 w 4147168"/>
                  <a:gd name="connsiteY2" fmla="*/ 40460 h 376280"/>
                  <a:gd name="connsiteX3" fmla="*/ 1096471 w 4147168"/>
                  <a:gd name="connsiteY3" fmla="*/ 194209 h 376280"/>
                  <a:gd name="connsiteX4" fmla="*/ 1565809 w 4147168"/>
                  <a:gd name="connsiteY4" fmla="*/ 238715 h 376280"/>
                  <a:gd name="connsiteX5" fmla="*/ 2613728 w 4147168"/>
                  <a:gd name="connsiteY5" fmla="*/ 250853 h 376280"/>
                  <a:gd name="connsiteX6" fmla="*/ 3119480 w 4147168"/>
                  <a:gd name="connsiteY6" fmla="*/ 376280 h 376280"/>
                  <a:gd name="connsiteX7" fmla="*/ 4147168 w 4147168"/>
                  <a:gd name="connsiteY7" fmla="*/ 230623 h 376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7168" h="376280">
                    <a:moveTo>
                      <a:pt x="0" y="0"/>
                    </a:moveTo>
                    <a:lnTo>
                      <a:pt x="424832" y="52598"/>
                    </a:lnTo>
                    <a:lnTo>
                      <a:pt x="764698" y="40460"/>
                    </a:lnTo>
                    <a:lnTo>
                      <a:pt x="1096471" y="194209"/>
                    </a:lnTo>
                    <a:lnTo>
                      <a:pt x="1565809" y="238715"/>
                    </a:lnTo>
                    <a:lnTo>
                      <a:pt x="2613728" y="250853"/>
                    </a:lnTo>
                    <a:lnTo>
                      <a:pt x="3119480" y="376280"/>
                    </a:lnTo>
                    <a:lnTo>
                      <a:pt x="4147168" y="230623"/>
                    </a:lnTo>
                  </a:path>
                </a:pathLst>
              </a:custGeom>
              <a:noFill/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" name="Forme libre 116"/>
              <p:cNvSpPr/>
              <p:nvPr/>
            </p:nvSpPr>
            <p:spPr>
              <a:xfrm>
                <a:off x="6934874" y="3285366"/>
                <a:ext cx="1501073" cy="408648"/>
              </a:xfrm>
              <a:custGeom>
                <a:avLst/>
                <a:gdLst>
                  <a:gd name="connsiteX0" fmla="*/ 0 w 1501073"/>
                  <a:gd name="connsiteY0" fmla="*/ 408648 h 408648"/>
                  <a:gd name="connsiteX1" fmla="*/ 756606 w 1501073"/>
                  <a:gd name="connsiteY1" fmla="*/ 396510 h 408648"/>
                  <a:gd name="connsiteX2" fmla="*/ 1359462 w 1501073"/>
                  <a:gd name="connsiteY2" fmla="*/ 84967 h 408648"/>
                  <a:gd name="connsiteX3" fmla="*/ 1501073 w 1501073"/>
                  <a:gd name="connsiteY3" fmla="*/ 0 h 40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1073" h="408648">
                    <a:moveTo>
                      <a:pt x="0" y="408648"/>
                    </a:moveTo>
                    <a:lnTo>
                      <a:pt x="756606" y="396510"/>
                    </a:lnTo>
                    <a:lnTo>
                      <a:pt x="1359462" y="84967"/>
                    </a:lnTo>
                    <a:lnTo>
                      <a:pt x="1501073" y="0"/>
                    </a:lnTo>
                  </a:path>
                </a:pathLst>
              </a:custGeom>
              <a:noFill/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135" name="Connecteur droit 134"/>
              <p:cNvCxnSpPr>
                <a:stCxn id="120" idx="0"/>
              </p:cNvCxnSpPr>
              <p:nvPr/>
            </p:nvCxnSpPr>
            <p:spPr>
              <a:xfrm flipV="1">
                <a:off x="6926782" y="3511183"/>
                <a:ext cx="409683" cy="190923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8" name="ZoneTexte 137"/>
            <p:cNvSpPr txBox="1"/>
            <p:nvPr/>
          </p:nvSpPr>
          <p:spPr>
            <a:xfrm>
              <a:off x="10546938" y="4272454"/>
              <a:ext cx="11055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139" name="ZoneTexte 138"/>
            <p:cNvSpPr txBox="1"/>
            <p:nvPr/>
          </p:nvSpPr>
          <p:spPr>
            <a:xfrm>
              <a:off x="9078993" y="4580231"/>
              <a:ext cx="11055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*</a:t>
              </a:r>
            </a:p>
          </p:txBody>
        </p:sp>
        <p:grpSp>
          <p:nvGrpSpPr>
            <p:cNvPr id="143" name="Groupe 142"/>
            <p:cNvGrpSpPr/>
            <p:nvPr/>
          </p:nvGrpSpPr>
          <p:grpSpPr>
            <a:xfrm>
              <a:off x="10390716" y="2425048"/>
              <a:ext cx="952565" cy="561692"/>
              <a:chOff x="10390716" y="2425048"/>
              <a:chExt cx="952565" cy="561692"/>
            </a:xfrm>
          </p:grpSpPr>
          <p:sp>
            <p:nvSpPr>
              <p:cNvPr id="61" name="ZoneTexte 60"/>
              <p:cNvSpPr txBox="1"/>
              <p:nvPr/>
            </p:nvSpPr>
            <p:spPr>
              <a:xfrm>
                <a:off x="10577408" y="2425048"/>
                <a:ext cx="765873" cy="561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RH+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TNBC</a:t>
                </a:r>
              </a:p>
            </p:txBody>
          </p:sp>
          <p:cxnSp>
            <p:nvCxnSpPr>
              <p:cNvPr id="141" name="Connecteur droit 140"/>
              <p:cNvCxnSpPr/>
              <p:nvPr/>
            </p:nvCxnSpPr>
            <p:spPr>
              <a:xfrm flipH="1">
                <a:off x="10390716" y="2575034"/>
                <a:ext cx="224732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Connecteur droit 141"/>
              <p:cNvCxnSpPr/>
              <p:nvPr/>
            </p:nvCxnSpPr>
            <p:spPr>
              <a:xfrm flipH="1">
                <a:off x="10390716" y="2838451"/>
                <a:ext cx="224732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Forme libre 143"/>
            <p:cNvSpPr/>
            <p:nvPr/>
          </p:nvSpPr>
          <p:spPr>
            <a:xfrm>
              <a:off x="1133021" y="2417523"/>
              <a:ext cx="4515633" cy="2367419"/>
            </a:xfrm>
            <a:custGeom>
              <a:avLst/>
              <a:gdLst>
                <a:gd name="connsiteX0" fmla="*/ 0 w 4515633"/>
                <a:gd name="connsiteY0" fmla="*/ 0 h 2367419"/>
                <a:gd name="connsiteX1" fmla="*/ 0 w 4515633"/>
                <a:gd name="connsiteY1" fmla="*/ 2367419 h 2367419"/>
                <a:gd name="connsiteX2" fmla="*/ 4515633 w 4515633"/>
                <a:gd name="connsiteY2" fmla="*/ 2367419 h 2367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15633" h="2367419">
                  <a:moveTo>
                    <a:pt x="0" y="0"/>
                  </a:moveTo>
                  <a:lnTo>
                    <a:pt x="0" y="2367419"/>
                  </a:lnTo>
                  <a:lnTo>
                    <a:pt x="4515633" y="2367419"/>
                  </a:lnTo>
                </a:path>
              </a:pathLst>
            </a:cu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892782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527042" y="636059"/>
            <a:ext cx="10124631" cy="865498"/>
          </a:xfrm>
        </p:spPr>
        <p:txBody>
          <a:bodyPr/>
          <a:lstStyle/>
          <a:p>
            <a:r>
              <a:rPr lang="fr-FR" dirty="0"/>
              <a:t>Impact d’un traitement par inhibiteur de point de contrôle immunitaire selon les altérations du nombre de copies de CD274: analyse rétrospective de la cohorte </a:t>
            </a:r>
            <a:r>
              <a:rPr lang="fr-FR" dirty="0" err="1"/>
              <a:t>ProfiLER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F5C10A-BE2D-4D05-9EDC-01633D2F36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42792" y="3490957"/>
            <a:ext cx="7339012" cy="425884"/>
          </a:xfrm>
        </p:spPr>
        <p:txBody>
          <a:bodyPr/>
          <a:lstStyle/>
          <a:p>
            <a:r>
              <a:rPr lang="fr-FR" dirty="0"/>
              <a:t>K. </a:t>
            </a:r>
            <a:r>
              <a:rPr lang="fr-FR" dirty="0" err="1"/>
              <a:t>Hodroj</a:t>
            </a:r>
            <a:r>
              <a:rPr lang="fr-FR" dirty="0"/>
              <a:t>, et al., ESMO</a:t>
            </a:r>
            <a:r>
              <a:rPr lang="fr-FR" baseline="30000" dirty="0"/>
              <a:t>®</a:t>
            </a:r>
            <a:r>
              <a:rPr lang="fr-FR" dirty="0"/>
              <a:t> 2021, Abs 2531</a:t>
            </a:r>
            <a:br>
              <a:rPr lang="fr-FR" dirty="0"/>
            </a:br>
            <a:endParaRPr lang="fr-FR" b="1" dirty="0"/>
          </a:p>
        </p:txBody>
      </p:sp>
      <p:sp>
        <p:nvSpPr>
          <p:cNvPr id="9" name="Ellipse 8"/>
          <p:cNvSpPr/>
          <p:nvPr/>
        </p:nvSpPr>
        <p:spPr>
          <a:xfrm>
            <a:off x="763411" y="636059"/>
            <a:ext cx="550334" cy="5503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1025912" y="1550021"/>
            <a:ext cx="1628078" cy="2153878"/>
          </a:xfrm>
          <a:custGeom>
            <a:avLst/>
            <a:gdLst>
              <a:gd name="connsiteX0" fmla="*/ 0 w 914400"/>
              <a:gd name="connsiteY0" fmla="*/ 0 h 3077736"/>
              <a:gd name="connsiteX1" fmla="*/ 0 w 914400"/>
              <a:gd name="connsiteY1" fmla="*/ 3077736 h 3077736"/>
              <a:gd name="connsiteX2" fmla="*/ 914400 w 914400"/>
              <a:gd name="connsiteY2" fmla="*/ 3077736 h 307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3077736">
                <a:moveTo>
                  <a:pt x="0" y="0"/>
                </a:moveTo>
                <a:lnTo>
                  <a:pt x="0" y="3077736"/>
                </a:lnTo>
                <a:lnTo>
                  <a:pt x="914400" y="3077736"/>
                </a:lnTo>
              </a:path>
            </a:pathLst>
          </a:cu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9989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Anomalies du nombre de copies de CD 274</a:t>
            </a:r>
            <a:endParaRPr lang="da-DK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924DE9-F961-734A-9CD7-0ED35F4F3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K. Hodroj, et al.,  ESMO</a:t>
            </a:r>
            <a:r>
              <a:rPr lang="fr-FR" baseline="30000"/>
              <a:t>®</a:t>
            </a:r>
            <a:r>
              <a:rPr lang="fr-FR"/>
              <a:t> 2021, Abs #2531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924910" y="2663293"/>
            <a:ext cx="10849995" cy="315097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r-FR" sz="1800" dirty="0"/>
              <a:t>Les analyses  exploratoires de l’étude  SAFIR02-Breast ont montré que les gains/amplifications de CD274 </a:t>
            </a:r>
            <a:r>
              <a:rPr lang="fr-FR" sz="1600" dirty="0"/>
              <a:t>(gène codant pour PD-L1) </a:t>
            </a:r>
            <a:r>
              <a:rPr lang="fr-FR" sz="1800" dirty="0"/>
              <a:t>était un biomarqueur potentiel de la réponse aux inhibiteurs de points de Contrôle Immunitaires (ICI)</a:t>
            </a:r>
          </a:p>
          <a:p>
            <a:pPr>
              <a:spcBef>
                <a:spcPts val="1800"/>
              </a:spcBef>
            </a:pPr>
            <a:r>
              <a:rPr lang="fr-FR" sz="1800" dirty="0"/>
              <a:t>Selon la </a:t>
            </a:r>
            <a:r>
              <a:rPr lang="fr-FR" sz="1800" dirty="0" err="1"/>
              <a:t>database</a:t>
            </a:r>
            <a:r>
              <a:rPr lang="fr-FR" sz="1800" dirty="0"/>
              <a:t> de </a:t>
            </a:r>
            <a:r>
              <a:rPr lang="fr-FR" sz="1800" dirty="0" err="1"/>
              <a:t>Foundation</a:t>
            </a:r>
            <a:r>
              <a:rPr lang="fr-FR" sz="1800" dirty="0"/>
              <a:t> </a:t>
            </a:r>
            <a:r>
              <a:rPr lang="fr-FR" sz="1800" dirty="0" err="1"/>
              <a:t>Medicine</a:t>
            </a:r>
            <a:r>
              <a:rPr lang="fr-FR" sz="1800" dirty="0"/>
              <a:t> </a:t>
            </a:r>
            <a:r>
              <a:rPr lang="fr-FR" sz="1600" dirty="0"/>
              <a:t>(FMI) les </a:t>
            </a:r>
            <a:r>
              <a:rPr lang="fr-FR" sz="1800" b="1" dirty="0">
                <a:solidFill>
                  <a:schemeClr val="accent4"/>
                </a:solidFill>
              </a:rPr>
              <a:t>amplifications de </a:t>
            </a:r>
            <a:r>
              <a:rPr lang="fr-FR" sz="1800" dirty="0"/>
              <a:t>CD274 </a:t>
            </a:r>
            <a:r>
              <a:rPr lang="fr-FR" sz="1600" dirty="0"/>
              <a:t>(nombre de copies ≥ 6) surviendraient dans </a:t>
            </a:r>
            <a:r>
              <a:rPr lang="fr-FR" sz="1800" b="1" dirty="0">
                <a:solidFill>
                  <a:schemeClr val="accent4"/>
                </a:solidFill>
              </a:rPr>
              <a:t>0,7% </a:t>
            </a:r>
            <a:r>
              <a:rPr lang="fr-FR" sz="1600" dirty="0" err="1"/>
              <a:t>ass</a:t>
            </a:r>
            <a:r>
              <a:rPr lang="fr-FR" sz="1600" dirty="0"/>
              <a:t> des </a:t>
            </a:r>
            <a:r>
              <a:rPr lang="fr-FR" sz="1600" dirty="0" err="1"/>
              <a:t>tumerus</a:t>
            </a:r>
            <a:r>
              <a:rPr lang="fr-FR" sz="1600" dirty="0"/>
              <a:t> solides  ( sur 118 187échatillons tumoraux) et </a:t>
            </a:r>
            <a:br>
              <a:rPr lang="fr-FR" sz="1800" dirty="0"/>
            </a:br>
            <a:r>
              <a:rPr lang="fr-FR" sz="1800" dirty="0"/>
              <a:t>dans la </a:t>
            </a:r>
            <a:r>
              <a:rPr lang="fr-FR" sz="1800" dirty="0" err="1"/>
              <a:t>database</a:t>
            </a:r>
            <a:r>
              <a:rPr lang="fr-FR" sz="1800" dirty="0"/>
              <a:t> du Cancer </a:t>
            </a:r>
            <a:r>
              <a:rPr lang="fr-FR" sz="1800" dirty="0" err="1"/>
              <a:t>Genome</a:t>
            </a:r>
            <a:r>
              <a:rPr lang="fr-FR" sz="1800" dirty="0"/>
              <a:t> Atlas </a:t>
            </a:r>
            <a:r>
              <a:rPr lang="fr-FR" sz="1600" dirty="0"/>
              <a:t>(TCGA) les </a:t>
            </a:r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gains</a:t>
            </a:r>
            <a:r>
              <a:rPr lang="fr-FR" sz="1600" dirty="0"/>
              <a:t> de </a:t>
            </a:r>
            <a:r>
              <a:rPr lang="fr-FR" sz="1800" dirty="0"/>
              <a:t>CD274 </a:t>
            </a:r>
            <a:r>
              <a:rPr lang="fr-FR" sz="1600" dirty="0"/>
              <a:t>(nombre of copies ≥ 3) </a:t>
            </a:r>
            <a:r>
              <a:rPr lang="fr-FR" sz="1800" dirty="0"/>
              <a:t>auraient une prévalence de 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12%</a:t>
            </a:r>
            <a:r>
              <a:rPr lang="fr-FR" sz="1800" b="1" dirty="0">
                <a:solidFill>
                  <a:schemeClr val="accent5"/>
                </a:solidFill>
              </a:rPr>
              <a:t> </a:t>
            </a:r>
            <a:r>
              <a:rPr lang="fr-FR" sz="1600" dirty="0"/>
              <a:t>(évalués sur  9 771 tumeurs)</a:t>
            </a:r>
          </a:p>
          <a:p>
            <a:pPr>
              <a:spcBef>
                <a:spcPts val="1200"/>
              </a:spcBef>
            </a:pPr>
            <a:r>
              <a:rPr lang="fr-FR" sz="1800" dirty="0" err="1"/>
              <a:t>ProfiLER</a:t>
            </a:r>
            <a:r>
              <a:rPr lang="fr-FR" sz="1800" dirty="0"/>
              <a:t> est un essai prospectif dans les </a:t>
            </a:r>
            <a:r>
              <a:rPr lang="fr-FR" sz="1800" dirty="0" err="1"/>
              <a:t>tumerus</a:t>
            </a:r>
            <a:r>
              <a:rPr lang="fr-FR" sz="1800" dirty="0"/>
              <a:t> avancées ouvert au Centre Léon Bérard </a:t>
            </a:r>
            <a:r>
              <a:rPr lang="fr-FR" sz="1600" dirty="0"/>
              <a:t>(CLB) </a:t>
            </a:r>
            <a:br>
              <a:rPr lang="fr-FR" sz="1600" dirty="0"/>
            </a:br>
            <a:r>
              <a:rPr lang="fr-FR" sz="1600" dirty="0"/>
              <a:t>avec des analyses moléculaires </a:t>
            </a:r>
            <a:r>
              <a:rPr lang="fr-FR" sz="1600" dirty="0" err="1"/>
              <a:t>sonsistant</a:t>
            </a:r>
            <a:r>
              <a:rPr lang="fr-FR" sz="1600" dirty="0"/>
              <a:t> en du NGS avec des panels de 69 gènes</a:t>
            </a:r>
            <a:endParaRPr lang="fr-FR" sz="1800" dirty="0"/>
          </a:p>
          <a:p>
            <a:pPr>
              <a:spcBef>
                <a:spcPts val="1200"/>
              </a:spcBef>
            </a:pPr>
            <a:r>
              <a:rPr lang="fr-FR" sz="1800" dirty="0"/>
              <a:t>Les gains/amplifications de CD274 sont –ils un biomarqueur agnostique prédictif dans la cohorte </a:t>
            </a:r>
            <a:r>
              <a:rPr lang="fr-FR" sz="1800" dirty="0" err="1"/>
              <a:t>ProfiLER</a:t>
            </a:r>
            <a:r>
              <a:rPr lang="fr-FR" sz="1800" dirty="0"/>
              <a:t>?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/>
              <a:t>Rationnel</a:t>
            </a:r>
          </a:p>
        </p:txBody>
      </p:sp>
      <p:sp>
        <p:nvSpPr>
          <p:cNvPr id="15" name="Espace réservé du texte 5"/>
          <p:cNvSpPr txBox="1">
            <a:spLocks/>
          </p:cNvSpPr>
          <p:nvPr/>
        </p:nvSpPr>
        <p:spPr>
          <a:xfrm>
            <a:off x="503852" y="1838510"/>
            <a:ext cx="1531061" cy="35951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>
                <a:ln>
                  <a:noFill/>
                </a:ln>
                <a:solidFill>
                  <a:srgbClr val="339FD5">
                    <a:lumMod val="50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Background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2136710" y="1701025"/>
            <a:ext cx="0" cy="634481"/>
          </a:xfrm>
          <a:prstGeom prst="lin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2359085" y="1838021"/>
          <a:ext cx="9300168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7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0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3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64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63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  <a:latin typeface="+mj-lt"/>
                        </a:rPr>
                        <a:t>9p24,3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  <a:latin typeface="+mj-lt"/>
                        </a:rPr>
                        <a:t>9p24,2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  <a:latin typeface="+mj-lt"/>
                        </a:rPr>
                        <a:t>9p24,1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latin typeface="+mj-lt"/>
                        </a:rPr>
                        <a:t>9p23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  <a:latin typeface="+mj-lt"/>
                        </a:rPr>
                        <a:t>9p22,3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  <a:latin typeface="+mj-lt"/>
                        </a:rPr>
                        <a:t>9p22,2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latin typeface="+mj-lt"/>
                        </a:rPr>
                        <a:t>9p21,3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9" name="Groupe 18"/>
          <p:cNvGrpSpPr/>
          <p:nvPr/>
        </p:nvGrpSpPr>
        <p:grpSpPr>
          <a:xfrm>
            <a:off x="4491409" y="1856021"/>
            <a:ext cx="232475" cy="324000"/>
            <a:chOff x="4491409" y="1476000"/>
            <a:chExt cx="232475" cy="324000"/>
          </a:xfrm>
        </p:grpSpPr>
        <p:cxnSp>
          <p:nvCxnSpPr>
            <p:cNvPr id="18" name="Connecteur droit 17"/>
            <p:cNvCxnSpPr/>
            <p:nvPr/>
          </p:nvCxnSpPr>
          <p:spPr>
            <a:xfrm>
              <a:off x="4491409" y="1476000"/>
              <a:ext cx="0" cy="32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4618495" y="1476000"/>
              <a:ext cx="0" cy="32400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4664990" y="1476000"/>
              <a:ext cx="0" cy="32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4723884" y="1476000"/>
              <a:ext cx="0" cy="32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e 24"/>
          <p:cNvGrpSpPr/>
          <p:nvPr/>
        </p:nvGrpSpPr>
        <p:grpSpPr>
          <a:xfrm>
            <a:off x="4380370" y="1613509"/>
            <a:ext cx="522745" cy="215666"/>
            <a:chOff x="4380370" y="1311042"/>
            <a:chExt cx="522745" cy="138112"/>
          </a:xfrm>
        </p:grpSpPr>
        <p:sp>
          <p:nvSpPr>
            <p:cNvPr id="20" name="Forme libre 19"/>
            <p:cNvSpPr/>
            <p:nvPr/>
          </p:nvSpPr>
          <p:spPr>
            <a:xfrm>
              <a:off x="4380370" y="1311042"/>
              <a:ext cx="238125" cy="138112"/>
            </a:xfrm>
            <a:custGeom>
              <a:avLst/>
              <a:gdLst>
                <a:gd name="connsiteX0" fmla="*/ 0 w 238125"/>
                <a:gd name="connsiteY0" fmla="*/ 0 h 138112"/>
                <a:gd name="connsiteX1" fmla="*/ 238125 w 238125"/>
                <a:gd name="connsiteY1" fmla="*/ 0 h 138112"/>
                <a:gd name="connsiteX2" fmla="*/ 238125 w 238125"/>
                <a:gd name="connsiteY2" fmla="*/ 138112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25" h="138112">
                  <a:moveTo>
                    <a:pt x="0" y="0"/>
                  </a:moveTo>
                  <a:lnTo>
                    <a:pt x="238125" y="0"/>
                  </a:lnTo>
                  <a:lnTo>
                    <a:pt x="238125" y="138112"/>
                  </a:lnTo>
                </a:path>
              </a:pathLst>
            </a:custGeom>
            <a:noFill/>
            <a:ln>
              <a:solidFill>
                <a:schemeClr val="accent4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orme libre 26"/>
            <p:cNvSpPr/>
            <p:nvPr/>
          </p:nvSpPr>
          <p:spPr>
            <a:xfrm flipH="1">
              <a:off x="4664990" y="1311042"/>
              <a:ext cx="238125" cy="138112"/>
            </a:xfrm>
            <a:custGeom>
              <a:avLst/>
              <a:gdLst>
                <a:gd name="connsiteX0" fmla="*/ 0 w 238125"/>
                <a:gd name="connsiteY0" fmla="*/ 0 h 138112"/>
                <a:gd name="connsiteX1" fmla="*/ 238125 w 238125"/>
                <a:gd name="connsiteY1" fmla="*/ 0 h 138112"/>
                <a:gd name="connsiteX2" fmla="*/ 238125 w 238125"/>
                <a:gd name="connsiteY2" fmla="*/ 138112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25" h="138112">
                  <a:moveTo>
                    <a:pt x="0" y="0"/>
                  </a:moveTo>
                  <a:lnTo>
                    <a:pt x="238125" y="0"/>
                  </a:lnTo>
                  <a:lnTo>
                    <a:pt x="238125" y="138112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8" name="Espace réservé du texte 5"/>
          <p:cNvSpPr txBox="1">
            <a:spLocks/>
          </p:cNvSpPr>
          <p:nvPr/>
        </p:nvSpPr>
        <p:spPr>
          <a:xfrm>
            <a:off x="2634706" y="1424423"/>
            <a:ext cx="1745664" cy="35951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600" b="1" i="1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CD274 (PD-L1)</a:t>
            </a:r>
          </a:p>
        </p:txBody>
      </p:sp>
      <p:sp>
        <p:nvSpPr>
          <p:cNvPr id="29" name="Espace réservé du texte 5"/>
          <p:cNvSpPr txBox="1">
            <a:spLocks/>
          </p:cNvSpPr>
          <p:nvPr/>
        </p:nvSpPr>
        <p:spPr>
          <a:xfrm>
            <a:off x="4903115" y="1424423"/>
            <a:ext cx="1745664" cy="35951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6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PDCD1LG2 (PD-L2)</a:t>
            </a:r>
          </a:p>
        </p:txBody>
      </p:sp>
      <p:sp>
        <p:nvSpPr>
          <p:cNvPr id="30" name="Rectangle à coins arrondis 29"/>
          <p:cNvSpPr/>
          <p:nvPr/>
        </p:nvSpPr>
        <p:spPr>
          <a:xfrm>
            <a:off x="289249" y="1398760"/>
            <a:ext cx="11613502" cy="98340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62385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Anomalies du nombre de copies de CD 274</a:t>
            </a:r>
            <a:endParaRPr lang="da-DK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924DE9-F961-734A-9CD7-0ED35F4F3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K. Hodroj, et al.,  ESMO</a:t>
            </a:r>
            <a:r>
              <a:rPr lang="fr-FR" baseline="30000"/>
              <a:t>®</a:t>
            </a:r>
            <a:r>
              <a:rPr lang="fr-FR"/>
              <a:t> 2021, Abs #2531</a:t>
            </a:r>
            <a:endParaRPr lang="fr-FR" dirty="0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/>
              <a:t>Méthodes</a:t>
            </a:r>
            <a:endParaRPr lang="da-DK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239232" y="1869596"/>
          <a:ext cx="52560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endParaRPr lang="fr-FR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Immune checkpoint (IPI) +</a:t>
                      </a:r>
                      <a:endParaRPr lang="fr-FR" sz="1200" b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Immune checkpoint (IPI) -</a:t>
                      </a:r>
                      <a:endParaRPr lang="fr-FR" sz="1200" b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i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  <a:r>
                        <a:rPr lang="da-DK" sz="12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da-DK" sz="1200" b="0" kern="1200" dirty="0" err="1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value</a:t>
                      </a:r>
                      <a:endParaRPr lang="fr-FR" sz="1200" b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a-DK" sz="1200" b="1" dirty="0"/>
                        <a:t>Nombre de patients</a:t>
                      </a:r>
                      <a:endParaRPr lang="en-US" sz="1200" b="1" dirty="0"/>
                    </a:p>
                  </a:txBody>
                  <a:tcPr marL="108000" marR="3600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227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a-DK" sz="1200" b="1" dirty="0"/>
                        <a:t>Age médian au diagnostic </a:t>
                      </a:r>
                      <a:r>
                        <a:rPr lang="da-DK" sz="1200" dirty="0"/>
                        <a:t>(min-max)</a:t>
                      </a:r>
                      <a:endParaRPr lang="en-US" sz="1200" dirty="0"/>
                    </a:p>
                  </a:txBody>
                  <a:tcPr marL="108000" marR="3600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57,3 </a:t>
                      </a:r>
                      <a:b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(18,7-78,4)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 </a:t>
                      </a:r>
                      <a:b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(4,1-83,2)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a-DK" sz="1200" b="1" dirty="0"/>
                        <a:t>Femme</a:t>
                      </a:r>
                      <a:endParaRPr lang="en-US" sz="1200" b="1" dirty="0"/>
                    </a:p>
                  </a:txBody>
                  <a:tcPr marL="108000" marR="3600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 (55,6%)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135 (59,47%)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17">
                <a:tc>
                  <a:txBody>
                    <a:bodyPr/>
                    <a:lstStyle/>
                    <a:p>
                      <a:r>
                        <a:rPr lang="da-DK" sz="1200" b="1" dirty="0"/>
                        <a:t>Type de cancer </a:t>
                      </a:r>
                      <a:endParaRPr lang="en-US" sz="1200" b="1" dirty="0"/>
                    </a:p>
                    <a:p>
                      <a:r>
                        <a:rPr lang="da-DK" sz="1200" dirty="0"/>
                        <a:t>ORL</a:t>
                      </a:r>
                    </a:p>
                    <a:p>
                      <a:r>
                        <a:rPr lang="da-DK" sz="1200" dirty="0"/>
                        <a:t>Sein </a:t>
                      </a:r>
                    </a:p>
                    <a:p>
                      <a:r>
                        <a:rPr lang="da-DK" sz="1200" dirty="0"/>
                        <a:t>Ovaire </a:t>
                      </a:r>
                    </a:p>
                    <a:p>
                      <a:r>
                        <a:rPr lang="da-DK" sz="1200" dirty="0"/>
                        <a:t>autres</a:t>
                      </a:r>
                      <a:endParaRPr lang="en-US" sz="1200" dirty="0"/>
                    </a:p>
                  </a:txBody>
                  <a:tcPr marL="108000" marR="36000" marT="60960" marB="6096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(38,9%)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(22,2%)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(13,0%)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(25,9%)</a:t>
                      </a:r>
                    </a:p>
                  </a:txBody>
                  <a:tcPr marL="121920" marR="121920" marT="60960" marB="60960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(9,3%)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 (18,9%)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 (11,5%)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137 (60,4%)</a:t>
                      </a:r>
                    </a:p>
                  </a:txBody>
                  <a:tcPr marL="121920" marR="121920" marT="60960" marB="60960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&lt;0,0001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0,0001</a:t>
                      </a:r>
                    </a:p>
                  </a:txBody>
                  <a:tcPr marL="121920" marR="121920" marT="60960" marB="60960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5637153" y="1869596"/>
          <a:ext cx="6336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endParaRPr lang="fr-FR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kern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CD274 Gain/amplification</a:t>
                      </a:r>
                      <a:endParaRPr lang="fr-FR" sz="1200" b="0"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kern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CD247 Normal/loss</a:t>
                      </a:r>
                      <a:endParaRPr lang="fr-FR" sz="1200" b="0"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i="1" kern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  <a:r>
                        <a:rPr lang="da-DK" sz="1200" b="0" kern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-value</a:t>
                      </a:r>
                      <a:endParaRPr lang="fr-FR" sz="1200" b="0"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a-DK" sz="1200" b="1" dirty="0"/>
                        <a:t>Nombre de patients</a:t>
                      </a:r>
                      <a:endParaRPr lang="en-US" sz="1200" b="1" dirty="0"/>
                    </a:p>
                  </a:txBody>
                  <a:tcPr marL="108000" marR="3600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a-DK" sz="1200" b="1" dirty="0"/>
                        <a:t>Age médian au diagnostic </a:t>
                      </a:r>
                      <a:br>
                        <a:rPr lang="da-DK" sz="1200" b="1" dirty="0"/>
                      </a:br>
                      <a:r>
                        <a:rPr lang="da-DK" sz="1200" dirty="0"/>
                        <a:t>(min - max)</a:t>
                      </a:r>
                      <a:endParaRPr lang="en-US" sz="1200" dirty="0"/>
                    </a:p>
                  </a:txBody>
                  <a:tcPr marL="108000" marR="3600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57,3 (19-78)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59,8 (26-86)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a-DK" sz="1200" b="1" dirty="0"/>
                        <a:t>Femme</a:t>
                      </a:r>
                      <a:endParaRPr lang="en-US" sz="1200" b="1" dirty="0"/>
                    </a:p>
                  </a:txBody>
                  <a:tcPr marL="108000" marR="3600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 (55,6%)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 (43,3%)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a-DK" sz="1200" b="1" dirty="0"/>
                        <a:t>IPI</a:t>
                      </a:r>
                    </a:p>
                    <a:p>
                      <a:r>
                        <a:rPr lang="da-DK" sz="1200" dirty="0"/>
                        <a:t>Toute combination avec anti-CTLA-4</a:t>
                      </a:r>
                    </a:p>
                    <a:p>
                      <a:r>
                        <a:rPr lang="da-DK" sz="1200" dirty="0"/>
                        <a:t>Nombre de lignes médianes d’IPI (min-max)</a:t>
                      </a:r>
                      <a:endParaRPr lang="en-US" sz="1200" dirty="0"/>
                    </a:p>
                  </a:txBody>
                  <a:tcPr marL="108000" marR="3600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(18,5%)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(1-7)</a:t>
                      </a:r>
                    </a:p>
                  </a:txBody>
                  <a:tcPr marL="121920" marR="121920" marT="60960" marB="60960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 (30%)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(1-6)</a:t>
                      </a:r>
                    </a:p>
                  </a:txBody>
                  <a:tcPr marL="121920" marR="121920" marT="60960" marB="60960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0,13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17">
                <a:tc>
                  <a:txBody>
                    <a:bodyPr/>
                    <a:lstStyle/>
                    <a:p>
                      <a:r>
                        <a:rPr lang="da-DK" sz="1200" b="1" dirty="0"/>
                        <a:t>Cancer type</a:t>
                      </a:r>
                    </a:p>
                    <a:p>
                      <a:r>
                        <a:rPr lang="da-DK" sz="1200" dirty="0"/>
                        <a:t>ORL</a:t>
                      </a:r>
                    </a:p>
                    <a:p>
                      <a:r>
                        <a:rPr lang="da-DK" sz="1200" dirty="0"/>
                        <a:t>Sein </a:t>
                      </a:r>
                    </a:p>
                    <a:p>
                      <a:r>
                        <a:rPr lang="da-DK" sz="1200" dirty="0"/>
                        <a:t>Ovaire </a:t>
                      </a:r>
                    </a:p>
                    <a:p>
                      <a:r>
                        <a:rPr lang="da-DK" sz="1200" dirty="0"/>
                        <a:t>autres</a:t>
                      </a:r>
                      <a:endParaRPr lang="en-US" sz="1200" dirty="0"/>
                    </a:p>
                  </a:txBody>
                  <a:tcPr marL="108000" marR="36000" marT="60960" marB="6096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(38,9%)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(22,2%)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(13,0%)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(25,9%)</a:t>
                      </a:r>
                    </a:p>
                  </a:txBody>
                  <a:tcPr marL="121920" marR="121920" marT="60960" marB="60960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 (76,7%)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 (12,2%)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(11,1%)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21920" marR="121920" marT="60960" marB="60960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&lt;0,0001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22432" y="1380585"/>
            <a:ext cx="5194051" cy="43088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Tableau 1.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Caractéristiques générales des patients avec  gain/amplification de CD274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538119" y="1165141"/>
            <a:ext cx="6435034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Tableau 2.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Caractéristiques comparatives des patients  traités par des ICI basés sur PD-L1 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(altérations du nombre de copies )</a:t>
            </a:r>
          </a:p>
        </p:txBody>
      </p:sp>
    </p:spTree>
    <p:extLst>
      <p:ext uri="{BB962C8B-B14F-4D97-AF65-F5344CB8AC3E}">
        <p14:creationId xmlns:p14="http://schemas.microsoft.com/office/powerpoint/2010/main" val="34417563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Graphique 63">
            <a:extLst>
              <a:ext uri="{FF2B5EF4-FFF2-40B4-BE49-F238E27FC236}">
                <a16:creationId xmlns:a16="http://schemas.microsoft.com/office/drawing/2014/main" id="{2BCD78E7-9FF8-D548-92BB-0F6F248D50BD}"/>
              </a:ext>
            </a:extLst>
          </p:cNvPr>
          <p:cNvGraphicFramePr/>
          <p:nvPr/>
        </p:nvGraphicFramePr>
        <p:xfrm>
          <a:off x="871344" y="1418974"/>
          <a:ext cx="4866483" cy="3361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Groupe 14"/>
          <p:cNvGrpSpPr/>
          <p:nvPr/>
        </p:nvGrpSpPr>
        <p:grpSpPr>
          <a:xfrm>
            <a:off x="816926" y="4906327"/>
            <a:ext cx="4901582" cy="333425"/>
            <a:chOff x="816926" y="4458377"/>
            <a:chExt cx="4901582" cy="333425"/>
          </a:xfrm>
        </p:grpSpPr>
        <p:sp>
          <p:nvSpPr>
            <p:cNvPr id="11" name="ZoneTexte 10"/>
            <p:cNvSpPr txBox="1"/>
            <p:nvPr/>
          </p:nvSpPr>
          <p:spPr>
            <a:xfrm>
              <a:off x="1163290" y="4458377"/>
              <a:ext cx="310192" cy="3334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339FD5">
                      <a:lumMod val="75000"/>
                    </a:srgb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227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54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399125" y="4458377"/>
              <a:ext cx="310192" cy="3334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339FD5">
                      <a:lumMod val="75000"/>
                    </a:srgb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181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49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1634960" y="4458377"/>
              <a:ext cx="310192" cy="3334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339FD5">
                      <a:lumMod val="75000"/>
                    </a:srgb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127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38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1870795" y="4458377"/>
              <a:ext cx="310192" cy="3334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339FD5">
                      <a:lumMod val="75000"/>
                    </a:srgb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85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29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2106630" y="4458377"/>
              <a:ext cx="310192" cy="3334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339FD5">
                      <a:lumMod val="75000"/>
                    </a:srgb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57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2342465" y="4458377"/>
              <a:ext cx="310192" cy="3334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339FD5">
                      <a:lumMod val="75000"/>
                    </a:srgb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37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2578300" y="4458377"/>
              <a:ext cx="310192" cy="3334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339FD5">
                      <a:lumMod val="75000"/>
                    </a:srgb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27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2814135" y="4458377"/>
              <a:ext cx="310192" cy="3334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339FD5">
                      <a:lumMod val="75000"/>
                    </a:srgb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18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3049970" y="4458377"/>
              <a:ext cx="310192" cy="3334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339FD5">
                      <a:lumMod val="75000"/>
                    </a:srgb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3285805" y="4458377"/>
              <a:ext cx="310192" cy="3334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339FD5">
                      <a:lumMod val="75000"/>
                    </a:srgb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7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3521640" y="4458377"/>
              <a:ext cx="310192" cy="3334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339FD5">
                      <a:lumMod val="75000"/>
                    </a:srgb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3757475" y="4458377"/>
              <a:ext cx="310192" cy="3334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339FD5">
                      <a:lumMod val="75000"/>
                    </a:srgb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3993310" y="4458377"/>
              <a:ext cx="310192" cy="3334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339FD5">
                      <a:lumMod val="75000"/>
                    </a:srgb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4229145" y="4458377"/>
              <a:ext cx="310192" cy="3334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339FD5">
                      <a:lumMod val="75000"/>
                    </a:srgb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4464980" y="4458377"/>
              <a:ext cx="310192" cy="3334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339FD5">
                      <a:lumMod val="75000"/>
                    </a:srgb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4700815" y="4458377"/>
              <a:ext cx="310192" cy="3334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339FD5">
                      <a:lumMod val="75000"/>
                    </a:srgb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4936650" y="4458377"/>
              <a:ext cx="310192" cy="3334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339FD5">
                    <a:lumMod val="75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5172485" y="4458377"/>
              <a:ext cx="310192" cy="3334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339FD5">
                    <a:lumMod val="75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5408316" y="4458377"/>
              <a:ext cx="310192" cy="3334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339FD5">
                    <a:lumMod val="75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816926" y="4458377"/>
              <a:ext cx="310192" cy="3334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339FD5">
                      <a:lumMod val="75000"/>
                    </a:srgb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Non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Oui </a:t>
              </a:r>
            </a:p>
          </p:txBody>
        </p:sp>
      </p:grpSp>
      <p:sp>
        <p:nvSpPr>
          <p:cNvPr id="91" name="Forme libre 90"/>
          <p:cNvSpPr/>
          <p:nvPr/>
        </p:nvSpPr>
        <p:spPr>
          <a:xfrm>
            <a:off x="7593676" y="1675015"/>
            <a:ext cx="3695008" cy="2331720"/>
          </a:xfrm>
          <a:custGeom>
            <a:avLst/>
            <a:gdLst>
              <a:gd name="connsiteX0" fmla="*/ 33251 w 3695008"/>
              <a:gd name="connsiteY0" fmla="*/ 0 h 2331720"/>
              <a:gd name="connsiteX1" fmla="*/ 45720 w 3695008"/>
              <a:gd name="connsiteY1" fmla="*/ 103909 h 2331720"/>
              <a:gd name="connsiteX2" fmla="*/ 137160 w 3695008"/>
              <a:gd name="connsiteY2" fmla="*/ 103909 h 2331720"/>
              <a:gd name="connsiteX3" fmla="*/ 137160 w 3695008"/>
              <a:gd name="connsiteY3" fmla="*/ 220287 h 2331720"/>
              <a:gd name="connsiteX4" fmla="*/ 211975 w 3695008"/>
              <a:gd name="connsiteY4" fmla="*/ 220287 h 2331720"/>
              <a:gd name="connsiteX5" fmla="*/ 211975 w 3695008"/>
              <a:gd name="connsiteY5" fmla="*/ 299258 h 2331720"/>
              <a:gd name="connsiteX6" fmla="*/ 261851 w 3695008"/>
              <a:gd name="connsiteY6" fmla="*/ 299258 h 2331720"/>
              <a:gd name="connsiteX7" fmla="*/ 261851 w 3695008"/>
              <a:gd name="connsiteY7" fmla="*/ 344978 h 2331720"/>
              <a:gd name="connsiteX8" fmla="*/ 295102 w 3695008"/>
              <a:gd name="connsiteY8" fmla="*/ 344978 h 2331720"/>
              <a:gd name="connsiteX9" fmla="*/ 295102 w 3695008"/>
              <a:gd name="connsiteY9" fmla="*/ 399010 h 2331720"/>
              <a:gd name="connsiteX10" fmla="*/ 378229 w 3695008"/>
              <a:gd name="connsiteY10" fmla="*/ 399010 h 2331720"/>
              <a:gd name="connsiteX11" fmla="*/ 378229 w 3695008"/>
              <a:gd name="connsiteY11" fmla="*/ 565265 h 2331720"/>
              <a:gd name="connsiteX12" fmla="*/ 407324 w 3695008"/>
              <a:gd name="connsiteY12" fmla="*/ 565265 h 2331720"/>
              <a:gd name="connsiteX13" fmla="*/ 407324 w 3695008"/>
              <a:gd name="connsiteY13" fmla="*/ 594360 h 2331720"/>
              <a:gd name="connsiteX14" fmla="*/ 457200 w 3695008"/>
              <a:gd name="connsiteY14" fmla="*/ 594360 h 2331720"/>
              <a:gd name="connsiteX15" fmla="*/ 457200 w 3695008"/>
              <a:gd name="connsiteY15" fmla="*/ 635923 h 2331720"/>
              <a:gd name="connsiteX16" fmla="*/ 515389 w 3695008"/>
              <a:gd name="connsiteY16" fmla="*/ 635923 h 2331720"/>
              <a:gd name="connsiteX17" fmla="*/ 515389 w 3695008"/>
              <a:gd name="connsiteY17" fmla="*/ 789709 h 2331720"/>
              <a:gd name="connsiteX18" fmla="*/ 706582 w 3695008"/>
              <a:gd name="connsiteY18" fmla="*/ 789709 h 2331720"/>
              <a:gd name="connsiteX19" fmla="*/ 706582 w 3695008"/>
              <a:gd name="connsiteY19" fmla="*/ 831272 h 2331720"/>
              <a:gd name="connsiteX20" fmla="*/ 831273 w 3695008"/>
              <a:gd name="connsiteY20" fmla="*/ 831272 h 2331720"/>
              <a:gd name="connsiteX21" fmla="*/ 831273 w 3695008"/>
              <a:gd name="connsiteY21" fmla="*/ 906087 h 2331720"/>
              <a:gd name="connsiteX22" fmla="*/ 885306 w 3695008"/>
              <a:gd name="connsiteY22" fmla="*/ 906087 h 2331720"/>
              <a:gd name="connsiteX23" fmla="*/ 885306 w 3695008"/>
              <a:gd name="connsiteY23" fmla="*/ 1001683 h 2331720"/>
              <a:gd name="connsiteX24" fmla="*/ 1213659 w 3695008"/>
              <a:gd name="connsiteY24" fmla="*/ 1001683 h 2331720"/>
              <a:gd name="connsiteX25" fmla="*/ 1209502 w 3695008"/>
              <a:gd name="connsiteY25" fmla="*/ 1039090 h 2331720"/>
              <a:gd name="connsiteX26" fmla="*/ 1209502 w 3695008"/>
              <a:gd name="connsiteY26" fmla="*/ 1084810 h 2331720"/>
              <a:gd name="connsiteX27" fmla="*/ 1550324 w 3695008"/>
              <a:gd name="connsiteY27" fmla="*/ 1084810 h 2331720"/>
              <a:gd name="connsiteX28" fmla="*/ 1550324 w 3695008"/>
              <a:gd name="connsiteY28" fmla="*/ 1188720 h 2331720"/>
              <a:gd name="connsiteX29" fmla="*/ 1753986 w 3695008"/>
              <a:gd name="connsiteY29" fmla="*/ 1188720 h 2331720"/>
              <a:gd name="connsiteX30" fmla="*/ 1753986 w 3695008"/>
              <a:gd name="connsiteY30" fmla="*/ 1438101 h 2331720"/>
              <a:gd name="connsiteX31" fmla="*/ 2015837 w 3695008"/>
              <a:gd name="connsiteY31" fmla="*/ 1438101 h 2331720"/>
              <a:gd name="connsiteX32" fmla="*/ 2015837 w 3695008"/>
              <a:gd name="connsiteY32" fmla="*/ 1521229 h 2331720"/>
              <a:gd name="connsiteX33" fmla="*/ 2265219 w 3695008"/>
              <a:gd name="connsiteY33" fmla="*/ 1521229 h 2331720"/>
              <a:gd name="connsiteX34" fmla="*/ 2265219 w 3695008"/>
              <a:gd name="connsiteY34" fmla="*/ 1633450 h 2331720"/>
              <a:gd name="connsiteX35" fmla="*/ 3695008 w 3695008"/>
              <a:gd name="connsiteY35" fmla="*/ 1633450 h 2331720"/>
              <a:gd name="connsiteX36" fmla="*/ 3695008 w 3695008"/>
              <a:gd name="connsiteY36" fmla="*/ 2331720 h 2331720"/>
              <a:gd name="connsiteX37" fmla="*/ 2281844 w 3695008"/>
              <a:gd name="connsiteY37" fmla="*/ 2331720 h 2331720"/>
              <a:gd name="connsiteX38" fmla="*/ 2281844 w 3695008"/>
              <a:gd name="connsiteY38" fmla="*/ 2298469 h 2331720"/>
              <a:gd name="connsiteX39" fmla="*/ 2207029 w 3695008"/>
              <a:gd name="connsiteY39" fmla="*/ 2298469 h 2331720"/>
              <a:gd name="connsiteX40" fmla="*/ 2207029 w 3695008"/>
              <a:gd name="connsiteY40" fmla="*/ 2277687 h 2331720"/>
              <a:gd name="connsiteX41" fmla="*/ 1982586 w 3695008"/>
              <a:gd name="connsiteY41" fmla="*/ 2277687 h 2331720"/>
              <a:gd name="connsiteX42" fmla="*/ 1982586 w 3695008"/>
              <a:gd name="connsiteY42" fmla="*/ 2194560 h 2331720"/>
              <a:gd name="connsiteX43" fmla="*/ 1778924 w 3695008"/>
              <a:gd name="connsiteY43" fmla="*/ 2194560 h 2331720"/>
              <a:gd name="connsiteX44" fmla="*/ 1778924 w 3695008"/>
              <a:gd name="connsiteY44" fmla="*/ 1970116 h 2331720"/>
              <a:gd name="connsiteX45" fmla="*/ 1571106 w 3695008"/>
              <a:gd name="connsiteY45" fmla="*/ 1970116 h 2331720"/>
              <a:gd name="connsiteX46" fmla="*/ 1571106 w 3695008"/>
              <a:gd name="connsiteY46" fmla="*/ 1816330 h 2331720"/>
              <a:gd name="connsiteX47" fmla="*/ 1188720 w 3695008"/>
              <a:gd name="connsiteY47" fmla="*/ 1816330 h 2331720"/>
              <a:gd name="connsiteX48" fmla="*/ 1122219 w 3695008"/>
              <a:gd name="connsiteY48" fmla="*/ 1774767 h 2331720"/>
              <a:gd name="connsiteX49" fmla="*/ 1080655 w 3695008"/>
              <a:gd name="connsiteY49" fmla="*/ 1745672 h 2331720"/>
              <a:gd name="connsiteX50" fmla="*/ 1064029 w 3695008"/>
              <a:gd name="connsiteY50" fmla="*/ 1733203 h 2331720"/>
              <a:gd name="connsiteX51" fmla="*/ 893619 w 3695008"/>
              <a:gd name="connsiteY51" fmla="*/ 1733203 h 2331720"/>
              <a:gd name="connsiteX52" fmla="*/ 893619 w 3695008"/>
              <a:gd name="connsiteY52" fmla="*/ 1666701 h 2331720"/>
              <a:gd name="connsiteX53" fmla="*/ 822960 w 3695008"/>
              <a:gd name="connsiteY53" fmla="*/ 1666701 h 2331720"/>
              <a:gd name="connsiteX54" fmla="*/ 822960 w 3695008"/>
              <a:gd name="connsiteY54" fmla="*/ 1600200 h 2331720"/>
              <a:gd name="connsiteX55" fmla="*/ 694113 w 3695008"/>
              <a:gd name="connsiteY55" fmla="*/ 1600200 h 2331720"/>
              <a:gd name="connsiteX56" fmla="*/ 694113 w 3695008"/>
              <a:gd name="connsiteY56" fmla="*/ 1521229 h 2331720"/>
              <a:gd name="connsiteX57" fmla="*/ 581891 w 3695008"/>
              <a:gd name="connsiteY57" fmla="*/ 1521229 h 2331720"/>
              <a:gd name="connsiteX58" fmla="*/ 581891 w 3695008"/>
              <a:gd name="connsiteY58" fmla="*/ 1479665 h 2331720"/>
              <a:gd name="connsiteX59" fmla="*/ 544484 w 3695008"/>
              <a:gd name="connsiteY59" fmla="*/ 1479665 h 2331720"/>
              <a:gd name="connsiteX60" fmla="*/ 544484 w 3695008"/>
              <a:gd name="connsiteY60" fmla="*/ 1359130 h 2331720"/>
              <a:gd name="connsiteX61" fmla="*/ 461357 w 3695008"/>
              <a:gd name="connsiteY61" fmla="*/ 1359130 h 2331720"/>
              <a:gd name="connsiteX62" fmla="*/ 461357 w 3695008"/>
              <a:gd name="connsiteY62" fmla="*/ 1292629 h 2331720"/>
              <a:gd name="connsiteX63" fmla="*/ 423949 w 3695008"/>
              <a:gd name="connsiteY63" fmla="*/ 1292629 h 2331720"/>
              <a:gd name="connsiteX64" fmla="*/ 423949 w 3695008"/>
              <a:gd name="connsiteY64" fmla="*/ 1072341 h 2331720"/>
              <a:gd name="connsiteX65" fmla="*/ 349135 w 3695008"/>
              <a:gd name="connsiteY65" fmla="*/ 1072341 h 2331720"/>
              <a:gd name="connsiteX66" fmla="*/ 349135 w 3695008"/>
              <a:gd name="connsiteY66" fmla="*/ 1043247 h 2331720"/>
              <a:gd name="connsiteX67" fmla="*/ 303415 w 3695008"/>
              <a:gd name="connsiteY67" fmla="*/ 1043247 h 2331720"/>
              <a:gd name="connsiteX68" fmla="*/ 303415 w 3695008"/>
              <a:gd name="connsiteY68" fmla="*/ 976745 h 2331720"/>
              <a:gd name="connsiteX69" fmla="*/ 274320 w 3695008"/>
              <a:gd name="connsiteY69" fmla="*/ 976745 h 2331720"/>
              <a:gd name="connsiteX70" fmla="*/ 274320 w 3695008"/>
              <a:gd name="connsiteY70" fmla="*/ 914400 h 2331720"/>
              <a:gd name="connsiteX71" fmla="*/ 195349 w 3695008"/>
              <a:gd name="connsiteY71" fmla="*/ 914400 h 2331720"/>
              <a:gd name="connsiteX72" fmla="*/ 195349 w 3695008"/>
              <a:gd name="connsiteY72" fmla="*/ 881149 h 2331720"/>
              <a:gd name="connsiteX73" fmla="*/ 149629 w 3695008"/>
              <a:gd name="connsiteY73" fmla="*/ 881149 h 2331720"/>
              <a:gd name="connsiteX74" fmla="*/ 149629 w 3695008"/>
              <a:gd name="connsiteY74" fmla="*/ 714894 h 2331720"/>
              <a:gd name="connsiteX75" fmla="*/ 120535 w 3695008"/>
              <a:gd name="connsiteY75" fmla="*/ 652549 h 2331720"/>
              <a:gd name="connsiteX76" fmla="*/ 108066 w 3695008"/>
              <a:gd name="connsiteY76" fmla="*/ 619298 h 2331720"/>
              <a:gd name="connsiteX77" fmla="*/ 103909 w 3695008"/>
              <a:gd name="connsiteY77" fmla="*/ 590203 h 2331720"/>
              <a:gd name="connsiteX78" fmla="*/ 95597 w 3695008"/>
              <a:gd name="connsiteY78" fmla="*/ 556952 h 2331720"/>
              <a:gd name="connsiteX79" fmla="*/ 91440 w 3695008"/>
              <a:gd name="connsiteY79" fmla="*/ 540327 h 2331720"/>
              <a:gd name="connsiteX80" fmla="*/ 87284 w 3695008"/>
              <a:gd name="connsiteY80" fmla="*/ 527858 h 2331720"/>
              <a:gd name="connsiteX81" fmla="*/ 78971 w 3695008"/>
              <a:gd name="connsiteY81" fmla="*/ 498763 h 2331720"/>
              <a:gd name="connsiteX82" fmla="*/ 70659 w 3695008"/>
              <a:gd name="connsiteY82" fmla="*/ 453043 h 2331720"/>
              <a:gd name="connsiteX83" fmla="*/ 62346 w 3695008"/>
              <a:gd name="connsiteY83" fmla="*/ 419792 h 2331720"/>
              <a:gd name="connsiteX84" fmla="*/ 54033 w 3695008"/>
              <a:gd name="connsiteY84" fmla="*/ 407323 h 2331720"/>
              <a:gd name="connsiteX85" fmla="*/ 37408 w 3695008"/>
              <a:gd name="connsiteY85" fmla="*/ 365760 h 2331720"/>
              <a:gd name="connsiteX86" fmla="*/ 33251 w 3695008"/>
              <a:gd name="connsiteY86" fmla="*/ 336665 h 2331720"/>
              <a:gd name="connsiteX87" fmla="*/ 20782 w 3695008"/>
              <a:gd name="connsiteY87" fmla="*/ 295101 h 2331720"/>
              <a:gd name="connsiteX88" fmla="*/ 12469 w 3695008"/>
              <a:gd name="connsiteY88" fmla="*/ 266007 h 2331720"/>
              <a:gd name="connsiteX89" fmla="*/ 4157 w 3695008"/>
              <a:gd name="connsiteY89" fmla="*/ 216130 h 2331720"/>
              <a:gd name="connsiteX90" fmla="*/ 0 w 3695008"/>
              <a:gd name="connsiteY90" fmla="*/ 191192 h 2331720"/>
              <a:gd name="connsiteX91" fmla="*/ 0 w 3695008"/>
              <a:gd name="connsiteY91" fmla="*/ 141316 h 2331720"/>
              <a:gd name="connsiteX92" fmla="*/ 0 w 3695008"/>
              <a:gd name="connsiteY92" fmla="*/ 133003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695008" h="2331720">
                <a:moveTo>
                  <a:pt x="33251" y="0"/>
                </a:moveTo>
                <a:lnTo>
                  <a:pt x="45720" y="103909"/>
                </a:lnTo>
                <a:lnTo>
                  <a:pt x="137160" y="103909"/>
                </a:lnTo>
                <a:lnTo>
                  <a:pt x="137160" y="220287"/>
                </a:lnTo>
                <a:lnTo>
                  <a:pt x="211975" y="220287"/>
                </a:lnTo>
                <a:lnTo>
                  <a:pt x="211975" y="299258"/>
                </a:lnTo>
                <a:lnTo>
                  <a:pt x="261851" y="299258"/>
                </a:lnTo>
                <a:lnTo>
                  <a:pt x="261851" y="344978"/>
                </a:lnTo>
                <a:lnTo>
                  <a:pt x="295102" y="344978"/>
                </a:lnTo>
                <a:lnTo>
                  <a:pt x="295102" y="399010"/>
                </a:lnTo>
                <a:lnTo>
                  <a:pt x="378229" y="399010"/>
                </a:lnTo>
                <a:lnTo>
                  <a:pt x="378229" y="565265"/>
                </a:lnTo>
                <a:lnTo>
                  <a:pt x="407324" y="565265"/>
                </a:lnTo>
                <a:lnTo>
                  <a:pt x="407324" y="594360"/>
                </a:lnTo>
                <a:lnTo>
                  <a:pt x="457200" y="594360"/>
                </a:lnTo>
                <a:lnTo>
                  <a:pt x="457200" y="635923"/>
                </a:lnTo>
                <a:lnTo>
                  <a:pt x="515389" y="635923"/>
                </a:lnTo>
                <a:lnTo>
                  <a:pt x="515389" y="789709"/>
                </a:lnTo>
                <a:lnTo>
                  <a:pt x="706582" y="789709"/>
                </a:lnTo>
                <a:lnTo>
                  <a:pt x="706582" y="831272"/>
                </a:lnTo>
                <a:lnTo>
                  <a:pt x="831273" y="831272"/>
                </a:lnTo>
                <a:lnTo>
                  <a:pt x="831273" y="906087"/>
                </a:lnTo>
                <a:lnTo>
                  <a:pt x="885306" y="906087"/>
                </a:lnTo>
                <a:lnTo>
                  <a:pt x="885306" y="1001683"/>
                </a:lnTo>
                <a:lnTo>
                  <a:pt x="1213659" y="1001683"/>
                </a:lnTo>
                <a:lnTo>
                  <a:pt x="1209502" y="1039090"/>
                </a:lnTo>
                <a:lnTo>
                  <a:pt x="1209502" y="1084810"/>
                </a:lnTo>
                <a:lnTo>
                  <a:pt x="1550324" y="1084810"/>
                </a:lnTo>
                <a:lnTo>
                  <a:pt x="1550324" y="1188720"/>
                </a:lnTo>
                <a:lnTo>
                  <a:pt x="1753986" y="1188720"/>
                </a:lnTo>
                <a:lnTo>
                  <a:pt x="1753986" y="1438101"/>
                </a:lnTo>
                <a:lnTo>
                  <a:pt x="2015837" y="1438101"/>
                </a:lnTo>
                <a:lnTo>
                  <a:pt x="2015837" y="1521229"/>
                </a:lnTo>
                <a:lnTo>
                  <a:pt x="2265219" y="1521229"/>
                </a:lnTo>
                <a:lnTo>
                  <a:pt x="2265219" y="1633450"/>
                </a:lnTo>
                <a:lnTo>
                  <a:pt x="3695008" y="1633450"/>
                </a:lnTo>
                <a:lnTo>
                  <a:pt x="3695008" y="2331720"/>
                </a:lnTo>
                <a:lnTo>
                  <a:pt x="2281844" y="2331720"/>
                </a:lnTo>
                <a:lnTo>
                  <a:pt x="2281844" y="2298469"/>
                </a:lnTo>
                <a:lnTo>
                  <a:pt x="2207029" y="2298469"/>
                </a:lnTo>
                <a:lnTo>
                  <a:pt x="2207029" y="2277687"/>
                </a:lnTo>
                <a:lnTo>
                  <a:pt x="1982586" y="2277687"/>
                </a:lnTo>
                <a:lnTo>
                  <a:pt x="1982586" y="2194560"/>
                </a:lnTo>
                <a:lnTo>
                  <a:pt x="1778924" y="2194560"/>
                </a:lnTo>
                <a:lnTo>
                  <a:pt x="1778924" y="1970116"/>
                </a:lnTo>
                <a:lnTo>
                  <a:pt x="1571106" y="1970116"/>
                </a:lnTo>
                <a:lnTo>
                  <a:pt x="1571106" y="1816330"/>
                </a:lnTo>
                <a:lnTo>
                  <a:pt x="1188720" y="1816330"/>
                </a:lnTo>
                <a:lnTo>
                  <a:pt x="1122219" y="1774767"/>
                </a:lnTo>
                <a:cubicBezTo>
                  <a:pt x="1108364" y="1765069"/>
                  <a:pt x="1092613" y="1757630"/>
                  <a:pt x="1080655" y="1745672"/>
                </a:cubicBezTo>
                <a:cubicBezTo>
                  <a:pt x="1067206" y="1732223"/>
                  <a:pt x="1074064" y="1733203"/>
                  <a:pt x="1064029" y="1733203"/>
                </a:cubicBezTo>
                <a:lnTo>
                  <a:pt x="893619" y="1733203"/>
                </a:lnTo>
                <a:lnTo>
                  <a:pt x="893619" y="1666701"/>
                </a:lnTo>
                <a:lnTo>
                  <a:pt x="822960" y="1666701"/>
                </a:lnTo>
                <a:lnTo>
                  <a:pt x="822960" y="1600200"/>
                </a:lnTo>
                <a:lnTo>
                  <a:pt x="694113" y="1600200"/>
                </a:lnTo>
                <a:lnTo>
                  <a:pt x="694113" y="1521229"/>
                </a:lnTo>
                <a:lnTo>
                  <a:pt x="581891" y="1521229"/>
                </a:lnTo>
                <a:lnTo>
                  <a:pt x="581891" y="1479665"/>
                </a:lnTo>
                <a:lnTo>
                  <a:pt x="544484" y="1479665"/>
                </a:lnTo>
                <a:lnTo>
                  <a:pt x="544484" y="1359130"/>
                </a:lnTo>
                <a:lnTo>
                  <a:pt x="461357" y="1359130"/>
                </a:lnTo>
                <a:lnTo>
                  <a:pt x="461357" y="1292629"/>
                </a:lnTo>
                <a:lnTo>
                  <a:pt x="423949" y="1292629"/>
                </a:lnTo>
                <a:lnTo>
                  <a:pt x="423949" y="1072341"/>
                </a:lnTo>
                <a:lnTo>
                  <a:pt x="349135" y="1072341"/>
                </a:lnTo>
                <a:lnTo>
                  <a:pt x="349135" y="1043247"/>
                </a:lnTo>
                <a:lnTo>
                  <a:pt x="303415" y="1043247"/>
                </a:lnTo>
                <a:lnTo>
                  <a:pt x="303415" y="976745"/>
                </a:lnTo>
                <a:lnTo>
                  <a:pt x="274320" y="976745"/>
                </a:lnTo>
                <a:lnTo>
                  <a:pt x="274320" y="914400"/>
                </a:lnTo>
                <a:lnTo>
                  <a:pt x="195349" y="914400"/>
                </a:lnTo>
                <a:lnTo>
                  <a:pt x="195349" y="881149"/>
                </a:lnTo>
                <a:lnTo>
                  <a:pt x="149629" y="881149"/>
                </a:lnTo>
                <a:lnTo>
                  <a:pt x="149629" y="714894"/>
                </a:lnTo>
                <a:lnTo>
                  <a:pt x="120535" y="652549"/>
                </a:lnTo>
                <a:cubicBezTo>
                  <a:pt x="116379" y="641465"/>
                  <a:pt x="111116" y="630736"/>
                  <a:pt x="108066" y="619298"/>
                </a:cubicBezTo>
                <a:cubicBezTo>
                  <a:pt x="105542" y="609832"/>
                  <a:pt x="105830" y="599810"/>
                  <a:pt x="103909" y="590203"/>
                </a:cubicBezTo>
                <a:cubicBezTo>
                  <a:pt x="101668" y="579000"/>
                  <a:pt x="98368" y="568036"/>
                  <a:pt x="95597" y="556952"/>
                </a:cubicBezTo>
                <a:cubicBezTo>
                  <a:pt x="94212" y="551410"/>
                  <a:pt x="93246" y="545746"/>
                  <a:pt x="91440" y="540327"/>
                </a:cubicBezTo>
                <a:cubicBezTo>
                  <a:pt x="90055" y="536171"/>
                  <a:pt x="88487" y="532071"/>
                  <a:pt x="87284" y="527858"/>
                </a:cubicBezTo>
                <a:cubicBezTo>
                  <a:pt x="76855" y="491351"/>
                  <a:pt x="88931" y="528639"/>
                  <a:pt x="78971" y="498763"/>
                </a:cubicBezTo>
                <a:cubicBezTo>
                  <a:pt x="69374" y="421982"/>
                  <a:pt x="80268" y="491477"/>
                  <a:pt x="70659" y="453043"/>
                </a:cubicBezTo>
                <a:cubicBezTo>
                  <a:pt x="68289" y="443564"/>
                  <a:pt x="67095" y="429289"/>
                  <a:pt x="62346" y="419792"/>
                </a:cubicBezTo>
                <a:cubicBezTo>
                  <a:pt x="60112" y="415324"/>
                  <a:pt x="56804" y="411479"/>
                  <a:pt x="54033" y="407323"/>
                </a:cubicBezTo>
                <a:cubicBezTo>
                  <a:pt x="43761" y="376507"/>
                  <a:pt x="49638" y="390222"/>
                  <a:pt x="37408" y="365760"/>
                </a:cubicBezTo>
                <a:cubicBezTo>
                  <a:pt x="36022" y="356062"/>
                  <a:pt x="35004" y="346304"/>
                  <a:pt x="33251" y="336665"/>
                </a:cubicBezTo>
                <a:cubicBezTo>
                  <a:pt x="28851" y="312466"/>
                  <a:pt x="28016" y="324037"/>
                  <a:pt x="20782" y="295101"/>
                </a:cubicBezTo>
                <a:cubicBezTo>
                  <a:pt x="15563" y="274226"/>
                  <a:pt x="18433" y="283895"/>
                  <a:pt x="12469" y="266007"/>
                </a:cubicBezTo>
                <a:lnTo>
                  <a:pt x="4157" y="216130"/>
                </a:lnTo>
                <a:cubicBezTo>
                  <a:pt x="2772" y="207817"/>
                  <a:pt x="0" y="199619"/>
                  <a:pt x="0" y="191192"/>
                </a:cubicBezTo>
                <a:lnTo>
                  <a:pt x="0" y="141316"/>
                </a:lnTo>
                <a:lnTo>
                  <a:pt x="0" y="133003"/>
                </a:lnTo>
              </a:path>
            </a:pathLst>
          </a:custGeom>
          <a:solidFill>
            <a:srgbClr val="2279A4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Forme libre 91"/>
          <p:cNvSpPr/>
          <p:nvPr/>
        </p:nvSpPr>
        <p:spPr>
          <a:xfrm>
            <a:off x="7572895" y="1770611"/>
            <a:ext cx="3300152" cy="2535382"/>
          </a:xfrm>
          <a:custGeom>
            <a:avLst/>
            <a:gdLst>
              <a:gd name="connsiteX0" fmla="*/ 4156 w 3300152"/>
              <a:gd name="connsiteY0" fmla="*/ 0 h 2535382"/>
              <a:gd name="connsiteX1" fmla="*/ 58189 w 3300152"/>
              <a:gd name="connsiteY1" fmla="*/ 87284 h 2535382"/>
              <a:gd name="connsiteX2" fmla="*/ 116378 w 3300152"/>
              <a:gd name="connsiteY2" fmla="*/ 261851 h 2535382"/>
              <a:gd name="connsiteX3" fmla="*/ 191192 w 3300152"/>
              <a:gd name="connsiteY3" fmla="*/ 411480 h 2535382"/>
              <a:gd name="connsiteX4" fmla="*/ 191192 w 3300152"/>
              <a:gd name="connsiteY4" fmla="*/ 482138 h 2535382"/>
              <a:gd name="connsiteX5" fmla="*/ 274320 w 3300152"/>
              <a:gd name="connsiteY5" fmla="*/ 482138 h 2535382"/>
              <a:gd name="connsiteX6" fmla="*/ 274320 w 3300152"/>
              <a:gd name="connsiteY6" fmla="*/ 556953 h 2535382"/>
              <a:gd name="connsiteX7" fmla="*/ 324196 w 3300152"/>
              <a:gd name="connsiteY7" fmla="*/ 556953 h 2535382"/>
              <a:gd name="connsiteX8" fmla="*/ 324196 w 3300152"/>
              <a:gd name="connsiteY8" fmla="*/ 635924 h 2535382"/>
              <a:gd name="connsiteX9" fmla="*/ 407323 w 3300152"/>
              <a:gd name="connsiteY9" fmla="*/ 635924 h 2535382"/>
              <a:gd name="connsiteX10" fmla="*/ 407323 w 3300152"/>
              <a:gd name="connsiteY10" fmla="*/ 735676 h 2535382"/>
              <a:gd name="connsiteX11" fmla="*/ 515389 w 3300152"/>
              <a:gd name="connsiteY11" fmla="*/ 735676 h 2535382"/>
              <a:gd name="connsiteX12" fmla="*/ 515389 w 3300152"/>
              <a:gd name="connsiteY12" fmla="*/ 831273 h 2535382"/>
              <a:gd name="connsiteX13" fmla="*/ 552796 w 3300152"/>
              <a:gd name="connsiteY13" fmla="*/ 831273 h 2535382"/>
              <a:gd name="connsiteX14" fmla="*/ 552796 w 3300152"/>
              <a:gd name="connsiteY14" fmla="*/ 985058 h 2535382"/>
              <a:gd name="connsiteX15" fmla="*/ 710738 w 3300152"/>
              <a:gd name="connsiteY15" fmla="*/ 985058 h 2535382"/>
              <a:gd name="connsiteX16" fmla="*/ 710738 w 3300152"/>
              <a:gd name="connsiteY16" fmla="*/ 1039091 h 2535382"/>
              <a:gd name="connsiteX17" fmla="*/ 847898 w 3300152"/>
              <a:gd name="connsiteY17" fmla="*/ 1039091 h 2535382"/>
              <a:gd name="connsiteX18" fmla="*/ 847898 w 3300152"/>
              <a:gd name="connsiteY18" fmla="*/ 1159625 h 2535382"/>
              <a:gd name="connsiteX19" fmla="*/ 935181 w 3300152"/>
              <a:gd name="connsiteY19" fmla="*/ 1159625 h 2535382"/>
              <a:gd name="connsiteX20" fmla="*/ 935181 w 3300152"/>
              <a:gd name="connsiteY20" fmla="*/ 1305098 h 2535382"/>
              <a:gd name="connsiteX21" fmla="*/ 1043247 w 3300152"/>
              <a:gd name="connsiteY21" fmla="*/ 1305098 h 2535382"/>
              <a:gd name="connsiteX22" fmla="*/ 1043247 w 3300152"/>
              <a:gd name="connsiteY22" fmla="*/ 1375756 h 2535382"/>
              <a:gd name="connsiteX23" fmla="*/ 1172094 w 3300152"/>
              <a:gd name="connsiteY23" fmla="*/ 1375756 h 2535382"/>
              <a:gd name="connsiteX24" fmla="*/ 1172094 w 3300152"/>
              <a:gd name="connsiteY24" fmla="*/ 1454727 h 2535382"/>
              <a:gd name="connsiteX25" fmla="*/ 1263534 w 3300152"/>
              <a:gd name="connsiteY25" fmla="*/ 1454727 h 2535382"/>
              <a:gd name="connsiteX26" fmla="*/ 1263534 w 3300152"/>
              <a:gd name="connsiteY26" fmla="*/ 1504604 h 2535382"/>
              <a:gd name="connsiteX27" fmla="*/ 1409007 w 3300152"/>
              <a:gd name="connsiteY27" fmla="*/ 1504604 h 2535382"/>
              <a:gd name="connsiteX28" fmla="*/ 1409007 w 3300152"/>
              <a:gd name="connsiteY28" fmla="*/ 1616825 h 2535382"/>
              <a:gd name="connsiteX29" fmla="*/ 1475509 w 3300152"/>
              <a:gd name="connsiteY29" fmla="*/ 1616825 h 2535382"/>
              <a:gd name="connsiteX30" fmla="*/ 1475509 w 3300152"/>
              <a:gd name="connsiteY30" fmla="*/ 1704109 h 2535382"/>
              <a:gd name="connsiteX31" fmla="*/ 1587730 w 3300152"/>
              <a:gd name="connsiteY31" fmla="*/ 1704109 h 2535382"/>
              <a:gd name="connsiteX32" fmla="*/ 1587730 w 3300152"/>
              <a:gd name="connsiteY32" fmla="*/ 1870364 h 2535382"/>
              <a:gd name="connsiteX33" fmla="*/ 2215341 w 3300152"/>
              <a:gd name="connsiteY33" fmla="*/ 1870364 h 2535382"/>
              <a:gd name="connsiteX34" fmla="*/ 2215341 w 3300152"/>
              <a:gd name="connsiteY34" fmla="*/ 1932709 h 2535382"/>
              <a:gd name="connsiteX35" fmla="*/ 2281843 w 3300152"/>
              <a:gd name="connsiteY35" fmla="*/ 1932709 h 2535382"/>
              <a:gd name="connsiteX36" fmla="*/ 2281843 w 3300152"/>
              <a:gd name="connsiteY36" fmla="*/ 2019993 h 2535382"/>
              <a:gd name="connsiteX37" fmla="*/ 2381596 w 3300152"/>
              <a:gd name="connsiteY37" fmla="*/ 2019993 h 2535382"/>
              <a:gd name="connsiteX38" fmla="*/ 2381596 w 3300152"/>
              <a:gd name="connsiteY38" fmla="*/ 2078182 h 2535382"/>
              <a:gd name="connsiteX39" fmla="*/ 3300152 w 3300152"/>
              <a:gd name="connsiteY39" fmla="*/ 2078182 h 2535382"/>
              <a:gd name="connsiteX40" fmla="*/ 3300152 w 3300152"/>
              <a:gd name="connsiteY40" fmla="*/ 2535382 h 2535382"/>
              <a:gd name="connsiteX41" fmla="*/ 2443941 w 3300152"/>
              <a:gd name="connsiteY41" fmla="*/ 2535382 h 2535382"/>
              <a:gd name="connsiteX42" fmla="*/ 2443941 w 3300152"/>
              <a:gd name="connsiteY42" fmla="*/ 2427316 h 2535382"/>
              <a:gd name="connsiteX43" fmla="*/ 2265218 w 3300152"/>
              <a:gd name="connsiteY43" fmla="*/ 2427316 h 2535382"/>
              <a:gd name="connsiteX44" fmla="*/ 2265218 w 3300152"/>
              <a:gd name="connsiteY44" fmla="*/ 2323407 h 2535382"/>
              <a:gd name="connsiteX45" fmla="*/ 1612669 w 3300152"/>
              <a:gd name="connsiteY45" fmla="*/ 2323407 h 2535382"/>
              <a:gd name="connsiteX46" fmla="*/ 1612669 w 3300152"/>
              <a:gd name="connsiteY46" fmla="*/ 2244436 h 2535382"/>
              <a:gd name="connsiteX47" fmla="*/ 1550323 w 3300152"/>
              <a:gd name="connsiteY47" fmla="*/ 2244436 h 2535382"/>
              <a:gd name="connsiteX48" fmla="*/ 1550323 w 3300152"/>
              <a:gd name="connsiteY48" fmla="*/ 2173778 h 2535382"/>
              <a:gd name="connsiteX49" fmla="*/ 1471352 w 3300152"/>
              <a:gd name="connsiteY49" fmla="*/ 2173778 h 2535382"/>
              <a:gd name="connsiteX50" fmla="*/ 1471352 w 3300152"/>
              <a:gd name="connsiteY50" fmla="*/ 2090651 h 2535382"/>
              <a:gd name="connsiteX51" fmla="*/ 1413163 w 3300152"/>
              <a:gd name="connsiteY51" fmla="*/ 2090651 h 2535382"/>
              <a:gd name="connsiteX52" fmla="*/ 1367443 w 3300152"/>
              <a:gd name="connsiteY52" fmla="*/ 2040774 h 2535382"/>
              <a:gd name="connsiteX53" fmla="*/ 1284316 w 3300152"/>
              <a:gd name="connsiteY53" fmla="*/ 2032462 h 2535382"/>
              <a:gd name="connsiteX54" fmla="*/ 1267690 w 3300152"/>
              <a:gd name="connsiteY54" fmla="*/ 2028305 h 2535382"/>
              <a:gd name="connsiteX55" fmla="*/ 1255221 w 3300152"/>
              <a:gd name="connsiteY55" fmla="*/ 2019993 h 2535382"/>
              <a:gd name="connsiteX56" fmla="*/ 1226127 w 3300152"/>
              <a:gd name="connsiteY56" fmla="*/ 2007524 h 2535382"/>
              <a:gd name="connsiteX57" fmla="*/ 1213658 w 3300152"/>
              <a:gd name="connsiteY57" fmla="*/ 1999211 h 2535382"/>
              <a:gd name="connsiteX58" fmla="*/ 1201189 w 3300152"/>
              <a:gd name="connsiteY58" fmla="*/ 1986742 h 2535382"/>
              <a:gd name="connsiteX59" fmla="*/ 1188720 w 3300152"/>
              <a:gd name="connsiteY59" fmla="*/ 1982585 h 2535382"/>
              <a:gd name="connsiteX60" fmla="*/ 1172094 w 3300152"/>
              <a:gd name="connsiteY60" fmla="*/ 1970116 h 2535382"/>
              <a:gd name="connsiteX61" fmla="*/ 1159625 w 3300152"/>
              <a:gd name="connsiteY61" fmla="*/ 1965960 h 2535382"/>
              <a:gd name="connsiteX62" fmla="*/ 1151312 w 3300152"/>
              <a:gd name="connsiteY62" fmla="*/ 1953491 h 2535382"/>
              <a:gd name="connsiteX63" fmla="*/ 1126374 w 3300152"/>
              <a:gd name="connsiteY63" fmla="*/ 1941022 h 2535382"/>
              <a:gd name="connsiteX64" fmla="*/ 1088967 w 3300152"/>
              <a:gd name="connsiteY64" fmla="*/ 1916084 h 2535382"/>
              <a:gd name="connsiteX65" fmla="*/ 1076498 w 3300152"/>
              <a:gd name="connsiteY65" fmla="*/ 1911927 h 2535382"/>
              <a:gd name="connsiteX66" fmla="*/ 1051560 w 3300152"/>
              <a:gd name="connsiteY66" fmla="*/ 1882833 h 2535382"/>
              <a:gd name="connsiteX67" fmla="*/ 1047403 w 3300152"/>
              <a:gd name="connsiteY67" fmla="*/ 1870364 h 2535382"/>
              <a:gd name="connsiteX68" fmla="*/ 1039090 w 3300152"/>
              <a:gd name="connsiteY68" fmla="*/ 1841269 h 2535382"/>
              <a:gd name="connsiteX69" fmla="*/ 1030778 w 3300152"/>
              <a:gd name="connsiteY69" fmla="*/ 1828800 h 2535382"/>
              <a:gd name="connsiteX70" fmla="*/ 1018309 w 3300152"/>
              <a:gd name="connsiteY70" fmla="*/ 1824644 h 2535382"/>
              <a:gd name="connsiteX71" fmla="*/ 993370 w 3300152"/>
              <a:gd name="connsiteY71" fmla="*/ 1799705 h 2535382"/>
              <a:gd name="connsiteX72" fmla="*/ 985058 w 3300152"/>
              <a:gd name="connsiteY72" fmla="*/ 1770611 h 2535382"/>
              <a:gd name="connsiteX73" fmla="*/ 976745 w 3300152"/>
              <a:gd name="connsiteY73" fmla="*/ 1749829 h 2535382"/>
              <a:gd name="connsiteX74" fmla="*/ 960120 w 3300152"/>
              <a:gd name="connsiteY74" fmla="*/ 1724891 h 2535382"/>
              <a:gd name="connsiteX75" fmla="*/ 947650 w 3300152"/>
              <a:gd name="connsiteY75" fmla="*/ 1720734 h 2535382"/>
              <a:gd name="connsiteX76" fmla="*/ 943494 w 3300152"/>
              <a:gd name="connsiteY76" fmla="*/ 1708265 h 2535382"/>
              <a:gd name="connsiteX77" fmla="*/ 931025 w 3300152"/>
              <a:gd name="connsiteY77" fmla="*/ 1699953 h 2535382"/>
              <a:gd name="connsiteX78" fmla="*/ 868680 w 3300152"/>
              <a:gd name="connsiteY78" fmla="*/ 1699953 h 2535382"/>
              <a:gd name="connsiteX79" fmla="*/ 868680 w 3300152"/>
              <a:gd name="connsiteY79" fmla="*/ 1633451 h 2535382"/>
              <a:gd name="connsiteX80" fmla="*/ 768927 w 3300152"/>
              <a:gd name="connsiteY80" fmla="*/ 1633451 h 2535382"/>
              <a:gd name="connsiteX81" fmla="*/ 768927 w 3300152"/>
              <a:gd name="connsiteY81" fmla="*/ 1571105 h 2535382"/>
              <a:gd name="connsiteX82" fmla="*/ 615141 w 3300152"/>
              <a:gd name="connsiteY82" fmla="*/ 1571105 h 2535382"/>
              <a:gd name="connsiteX83" fmla="*/ 615141 w 3300152"/>
              <a:gd name="connsiteY83" fmla="*/ 1425633 h 2535382"/>
              <a:gd name="connsiteX84" fmla="*/ 540327 w 3300152"/>
              <a:gd name="connsiteY84" fmla="*/ 1425633 h 2535382"/>
              <a:gd name="connsiteX85" fmla="*/ 540327 w 3300152"/>
              <a:gd name="connsiteY85" fmla="*/ 1280160 h 2535382"/>
              <a:gd name="connsiteX86" fmla="*/ 473825 w 3300152"/>
              <a:gd name="connsiteY86" fmla="*/ 1280160 h 2535382"/>
              <a:gd name="connsiteX87" fmla="*/ 473825 w 3300152"/>
              <a:gd name="connsiteY87" fmla="*/ 1172094 h 2535382"/>
              <a:gd name="connsiteX88" fmla="*/ 436418 w 3300152"/>
              <a:gd name="connsiteY88" fmla="*/ 1172094 h 2535382"/>
              <a:gd name="connsiteX89" fmla="*/ 436418 w 3300152"/>
              <a:gd name="connsiteY89" fmla="*/ 1109749 h 2535382"/>
              <a:gd name="connsiteX90" fmla="*/ 386541 w 3300152"/>
              <a:gd name="connsiteY90" fmla="*/ 1109749 h 2535382"/>
              <a:gd name="connsiteX91" fmla="*/ 386541 w 3300152"/>
              <a:gd name="connsiteY91" fmla="*/ 1076498 h 2535382"/>
              <a:gd name="connsiteX92" fmla="*/ 320040 w 3300152"/>
              <a:gd name="connsiteY92" fmla="*/ 1076498 h 2535382"/>
              <a:gd name="connsiteX93" fmla="*/ 320040 w 3300152"/>
              <a:gd name="connsiteY93" fmla="*/ 1001684 h 2535382"/>
              <a:gd name="connsiteX94" fmla="*/ 257694 w 3300152"/>
              <a:gd name="connsiteY94" fmla="*/ 1001684 h 2535382"/>
              <a:gd name="connsiteX95" fmla="*/ 257694 w 3300152"/>
              <a:gd name="connsiteY95" fmla="*/ 918556 h 2535382"/>
              <a:gd name="connsiteX96" fmla="*/ 174567 w 3300152"/>
              <a:gd name="connsiteY96" fmla="*/ 918556 h 2535382"/>
              <a:gd name="connsiteX97" fmla="*/ 174567 w 3300152"/>
              <a:gd name="connsiteY97" fmla="*/ 727364 h 2535382"/>
              <a:gd name="connsiteX98" fmla="*/ 157941 w 3300152"/>
              <a:gd name="connsiteY98" fmla="*/ 710738 h 2535382"/>
              <a:gd name="connsiteX99" fmla="*/ 157941 w 3300152"/>
              <a:gd name="connsiteY99" fmla="*/ 648393 h 2535382"/>
              <a:gd name="connsiteX100" fmla="*/ 108065 w 3300152"/>
              <a:gd name="connsiteY100" fmla="*/ 648393 h 2535382"/>
              <a:gd name="connsiteX101" fmla="*/ 108065 w 3300152"/>
              <a:gd name="connsiteY101" fmla="*/ 581891 h 2535382"/>
              <a:gd name="connsiteX102" fmla="*/ 91440 w 3300152"/>
              <a:gd name="connsiteY102" fmla="*/ 565266 h 2535382"/>
              <a:gd name="connsiteX103" fmla="*/ 91440 w 3300152"/>
              <a:gd name="connsiteY103" fmla="*/ 494607 h 2535382"/>
              <a:gd name="connsiteX104" fmla="*/ 78970 w 3300152"/>
              <a:gd name="connsiteY104" fmla="*/ 461356 h 2535382"/>
              <a:gd name="connsiteX105" fmla="*/ 62345 w 3300152"/>
              <a:gd name="connsiteY105" fmla="*/ 428105 h 2535382"/>
              <a:gd name="connsiteX106" fmla="*/ 54032 w 3300152"/>
              <a:gd name="connsiteY106" fmla="*/ 403167 h 2535382"/>
              <a:gd name="connsiteX107" fmla="*/ 49876 w 3300152"/>
              <a:gd name="connsiteY107" fmla="*/ 390698 h 2535382"/>
              <a:gd name="connsiteX108" fmla="*/ 41563 w 3300152"/>
              <a:gd name="connsiteY108" fmla="*/ 266007 h 2535382"/>
              <a:gd name="connsiteX109" fmla="*/ 37407 w 3300152"/>
              <a:gd name="connsiteY109" fmla="*/ 253538 h 2535382"/>
              <a:gd name="connsiteX110" fmla="*/ 29094 w 3300152"/>
              <a:gd name="connsiteY110" fmla="*/ 241069 h 2535382"/>
              <a:gd name="connsiteX111" fmla="*/ 16625 w 3300152"/>
              <a:gd name="connsiteY111" fmla="*/ 174567 h 2535382"/>
              <a:gd name="connsiteX112" fmla="*/ 8312 w 3300152"/>
              <a:gd name="connsiteY112" fmla="*/ 141316 h 2535382"/>
              <a:gd name="connsiteX113" fmla="*/ 0 w 3300152"/>
              <a:gd name="connsiteY113" fmla="*/ 128847 h 2535382"/>
              <a:gd name="connsiteX114" fmla="*/ 4156 w 3300152"/>
              <a:gd name="connsiteY114" fmla="*/ 95596 h 253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3300152" h="2535382">
                <a:moveTo>
                  <a:pt x="4156" y="0"/>
                </a:moveTo>
                <a:lnTo>
                  <a:pt x="58189" y="87284"/>
                </a:lnTo>
                <a:lnTo>
                  <a:pt x="116378" y="261851"/>
                </a:lnTo>
                <a:lnTo>
                  <a:pt x="191192" y="411480"/>
                </a:lnTo>
                <a:lnTo>
                  <a:pt x="191192" y="482138"/>
                </a:lnTo>
                <a:lnTo>
                  <a:pt x="274320" y="482138"/>
                </a:lnTo>
                <a:lnTo>
                  <a:pt x="274320" y="556953"/>
                </a:lnTo>
                <a:lnTo>
                  <a:pt x="324196" y="556953"/>
                </a:lnTo>
                <a:lnTo>
                  <a:pt x="324196" y="635924"/>
                </a:lnTo>
                <a:lnTo>
                  <a:pt x="407323" y="635924"/>
                </a:lnTo>
                <a:lnTo>
                  <a:pt x="407323" y="735676"/>
                </a:lnTo>
                <a:lnTo>
                  <a:pt x="515389" y="735676"/>
                </a:lnTo>
                <a:lnTo>
                  <a:pt x="515389" y="831273"/>
                </a:lnTo>
                <a:lnTo>
                  <a:pt x="552796" y="831273"/>
                </a:lnTo>
                <a:lnTo>
                  <a:pt x="552796" y="985058"/>
                </a:lnTo>
                <a:lnTo>
                  <a:pt x="710738" y="985058"/>
                </a:lnTo>
                <a:lnTo>
                  <a:pt x="710738" y="1039091"/>
                </a:lnTo>
                <a:lnTo>
                  <a:pt x="847898" y="1039091"/>
                </a:lnTo>
                <a:lnTo>
                  <a:pt x="847898" y="1159625"/>
                </a:lnTo>
                <a:lnTo>
                  <a:pt x="935181" y="1159625"/>
                </a:lnTo>
                <a:lnTo>
                  <a:pt x="935181" y="1305098"/>
                </a:lnTo>
                <a:lnTo>
                  <a:pt x="1043247" y="1305098"/>
                </a:lnTo>
                <a:lnTo>
                  <a:pt x="1043247" y="1375756"/>
                </a:lnTo>
                <a:lnTo>
                  <a:pt x="1172094" y="1375756"/>
                </a:lnTo>
                <a:lnTo>
                  <a:pt x="1172094" y="1454727"/>
                </a:lnTo>
                <a:lnTo>
                  <a:pt x="1263534" y="1454727"/>
                </a:lnTo>
                <a:lnTo>
                  <a:pt x="1263534" y="1504604"/>
                </a:lnTo>
                <a:lnTo>
                  <a:pt x="1409007" y="1504604"/>
                </a:lnTo>
                <a:lnTo>
                  <a:pt x="1409007" y="1616825"/>
                </a:lnTo>
                <a:lnTo>
                  <a:pt x="1475509" y="1616825"/>
                </a:lnTo>
                <a:lnTo>
                  <a:pt x="1475509" y="1704109"/>
                </a:lnTo>
                <a:lnTo>
                  <a:pt x="1587730" y="1704109"/>
                </a:lnTo>
                <a:lnTo>
                  <a:pt x="1587730" y="1870364"/>
                </a:lnTo>
                <a:lnTo>
                  <a:pt x="2215341" y="1870364"/>
                </a:lnTo>
                <a:lnTo>
                  <a:pt x="2215341" y="1932709"/>
                </a:lnTo>
                <a:lnTo>
                  <a:pt x="2281843" y="1932709"/>
                </a:lnTo>
                <a:lnTo>
                  <a:pt x="2281843" y="2019993"/>
                </a:lnTo>
                <a:lnTo>
                  <a:pt x="2381596" y="2019993"/>
                </a:lnTo>
                <a:lnTo>
                  <a:pt x="2381596" y="2078182"/>
                </a:lnTo>
                <a:lnTo>
                  <a:pt x="3300152" y="2078182"/>
                </a:lnTo>
                <a:lnTo>
                  <a:pt x="3300152" y="2535382"/>
                </a:lnTo>
                <a:lnTo>
                  <a:pt x="2443941" y="2535382"/>
                </a:lnTo>
                <a:lnTo>
                  <a:pt x="2443941" y="2427316"/>
                </a:lnTo>
                <a:lnTo>
                  <a:pt x="2265218" y="2427316"/>
                </a:lnTo>
                <a:lnTo>
                  <a:pt x="2265218" y="2323407"/>
                </a:lnTo>
                <a:lnTo>
                  <a:pt x="1612669" y="2323407"/>
                </a:lnTo>
                <a:lnTo>
                  <a:pt x="1612669" y="2244436"/>
                </a:lnTo>
                <a:lnTo>
                  <a:pt x="1550323" y="2244436"/>
                </a:lnTo>
                <a:lnTo>
                  <a:pt x="1550323" y="2173778"/>
                </a:lnTo>
                <a:lnTo>
                  <a:pt x="1471352" y="2173778"/>
                </a:lnTo>
                <a:lnTo>
                  <a:pt x="1471352" y="2090651"/>
                </a:lnTo>
                <a:lnTo>
                  <a:pt x="1413163" y="2090651"/>
                </a:lnTo>
                <a:lnTo>
                  <a:pt x="1367443" y="2040774"/>
                </a:lnTo>
                <a:cubicBezTo>
                  <a:pt x="1339734" y="2038003"/>
                  <a:pt x="1311948" y="2035916"/>
                  <a:pt x="1284316" y="2032462"/>
                </a:cubicBezTo>
                <a:cubicBezTo>
                  <a:pt x="1278648" y="2031753"/>
                  <a:pt x="1272941" y="2030555"/>
                  <a:pt x="1267690" y="2028305"/>
                </a:cubicBezTo>
                <a:cubicBezTo>
                  <a:pt x="1263099" y="2026337"/>
                  <a:pt x="1259558" y="2022471"/>
                  <a:pt x="1255221" y="2019993"/>
                </a:cubicBezTo>
                <a:cubicBezTo>
                  <a:pt x="1240837" y="2011774"/>
                  <a:pt x="1240119" y="2012187"/>
                  <a:pt x="1226127" y="2007524"/>
                </a:cubicBezTo>
                <a:cubicBezTo>
                  <a:pt x="1221971" y="2004753"/>
                  <a:pt x="1217496" y="2002409"/>
                  <a:pt x="1213658" y="1999211"/>
                </a:cubicBezTo>
                <a:cubicBezTo>
                  <a:pt x="1209142" y="1995448"/>
                  <a:pt x="1206080" y="1990003"/>
                  <a:pt x="1201189" y="1986742"/>
                </a:cubicBezTo>
                <a:cubicBezTo>
                  <a:pt x="1197544" y="1984312"/>
                  <a:pt x="1192876" y="1983971"/>
                  <a:pt x="1188720" y="1982585"/>
                </a:cubicBezTo>
                <a:cubicBezTo>
                  <a:pt x="1183178" y="1978429"/>
                  <a:pt x="1178109" y="1973553"/>
                  <a:pt x="1172094" y="1970116"/>
                </a:cubicBezTo>
                <a:cubicBezTo>
                  <a:pt x="1168290" y="1967942"/>
                  <a:pt x="1163046" y="1968697"/>
                  <a:pt x="1159625" y="1965960"/>
                </a:cubicBezTo>
                <a:cubicBezTo>
                  <a:pt x="1155724" y="1962839"/>
                  <a:pt x="1154844" y="1957023"/>
                  <a:pt x="1151312" y="1953491"/>
                </a:cubicBezTo>
                <a:cubicBezTo>
                  <a:pt x="1143254" y="1945433"/>
                  <a:pt x="1136516" y="1944403"/>
                  <a:pt x="1126374" y="1941022"/>
                </a:cubicBezTo>
                <a:cubicBezTo>
                  <a:pt x="1108647" y="1917385"/>
                  <a:pt x="1120478" y="1926588"/>
                  <a:pt x="1088967" y="1916084"/>
                </a:cubicBezTo>
                <a:lnTo>
                  <a:pt x="1076498" y="1911927"/>
                </a:lnTo>
                <a:cubicBezTo>
                  <a:pt x="1066671" y="1902100"/>
                  <a:pt x="1058670" y="1895274"/>
                  <a:pt x="1051560" y="1882833"/>
                </a:cubicBezTo>
                <a:cubicBezTo>
                  <a:pt x="1049386" y="1879029"/>
                  <a:pt x="1048662" y="1874560"/>
                  <a:pt x="1047403" y="1870364"/>
                </a:cubicBezTo>
                <a:cubicBezTo>
                  <a:pt x="1044505" y="1860703"/>
                  <a:pt x="1042836" y="1850634"/>
                  <a:pt x="1039090" y="1841269"/>
                </a:cubicBezTo>
                <a:cubicBezTo>
                  <a:pt x="1037235" y="1836631"/>
                  <a:pt x="1034679" y="1831920"/>
                  <a:pt x="1030778" y="1828800"/>
                </a:cubicBezTo>
                <a:cubicBezTo>
                  <a:pt x="1027357" y="1826063"/>
                  <a:pt x="1022465" y="1826029"/>
                  <a:pt x="1018309" y="1824644"/>
                </a:cubicBezTo>
                <a:cubicBezTo>
                  <a:pt x="1009996" y="1816331"/>
                  <a:pt x="996221" y="1811110"/>
                  <a:pt x="993370" y="1799705"/>
                </a:cubicBezTo>
                <a:cubicBezTo>
                  <a:pt x="990096" y="1786608"/>
                  <a:pt x="989529" y="1782534"/>
                  <a:pt x="985058" y="1770611"/>
                </a:cubicBezTo>
                <a:cubicBezTo>
                  <a:pt x="982438" y="1763625"/>
                  <a:pt x="980318" y="1756379"/>
                  <a:pt x="976745" y="1749829"/>
                </a:cubicBezTo>
                <a:cubicBezTo>
                  <a:pt x="971961" y="1741058"/>
                  <a:pt x="969598" y="1728051"/>
                  <a:pt x="960120" y="1724891"/>
                </a:cubicBezTo>
                <a:lnTo>
                  <a:pt x="947650" y="1720734"/>
                </a:lnTo>
                <a:cubicBezTo>
                  <a:pt x="946265" y="1716578"/>
                  <a:pt x="946231" y="1711686"/>
                  <a:pt x="943494" y="1708265"/>
                </a:cubicBezTo>
                <a:cubicBezTo>
                  <a:pt x="940374" y="1704364"/>
                  <a:pt x="931025" y="1699953"/>
                  <a:pt x="931025" y="1699953"/>
                </a:cubicBezTo>
                <a:lnTo>
                  <a:pt x="868680" y="1699953"/>
                </a:lnTo>
                <a:lnTo>
                  <a:pt x="868680" y="1633451"/>
                </a:lnTo>
                <a:lnTo>
                  <a:pt x="768927" y="1633451"/>
                </a:lnTo>
                <a:lnTo>
                  <a:pt x="768927" y="1571105"/>
                </a:lnTo>
                <a:lnTo>
                  <a:pt x="615141" y="1571105"/>
                </a:lnTo>
                <a:lnTo>
                  <a:pt x="615141" y="1425633"/>
                </a:lnTo>
                <a:lnTo>
                  <a:pt x="540327" y="1425633"/>
                </a:lnTo>
                <a:lnTo>
                  <a:pt x="540327" y="1280160"/>
                </a:lnTo>
                <a:lnTo>
                  <a:pt x="473825" y="1280160"/>
                </a:lnTo>
                <a:lnTo>
                  <a:pt x="473825" y="1172094"/>
                </a:lnTo>
                <a:lnTo>
                  <a:pt x="436418" y="1172094"/>
                </a:lnTo>
                <a:lnTo>
                  <a:pt x="436418" y="1109749"/>
                </a:lnTo>
                <a:lnTo>
                  <a:pt x="386541" y="1109749"/>
                </a:lnTo>
                <a:lnTo>
                  <a:pt x="386541" y="1076498"/>
                </a:lnTo>
                <a:lnTo>
                  <a:pt x="320040" y="1076498"/>
                </a:lnTo>
                <a:lnTo>
                  <a:pt x="320040" y="1001684"/>
                </a:lnTo>
                <a:lnTo>
                  <a:pt x="257694" y="1001684"/>
                </a:lnTo>
                <a:lnTo>
                  <a:pt x="257694" y="918556"/>
                </a:lnTo>
                <a:lnTo>
                  <a:pt x="174567" y="918556"/>
                </a:lnTo>
                <a:lnTo>
                  <a:pt x="174567" y="727364"/>
                </a:lnTo>
                <a:lnTo>
                  <a:pt x="157941" y="710738"/>
                </a:lnTo>
                <a:lnTo>
                  <a:pt x="157941" y="648393"/>
                </a:lnTo>
                <a:lnTo>
                  <a:pt x="108065" y="648393"/>
                </a:lnTo>
                <a:lnTo>
                  <a:pt x="108065" y="581891"/>
                </a:lnTo>
                <a:lnTo>
                  <a:pt x="91440" y="565266"/>
                </a:lnTo>
                <a:lnTo>
                  <a:pt x="91440" y="494607"/>
                </a:lnTo>
                <a:lnTo>
                  <a:pt x="78970" y="461356"/>
                </a:lnTo>
                <a:cubicBezTo>
                  <a:pt x="73428" y="450272"/>
                  <a:pt x="67226" y="439495"/>
                  <a:pt x="62345" y="428105"/>
                </a:cubicBezTo>
                <a:cubicBezTo>
                  <a:pt x="58893" y="420051"/>
                  <a:pt x="56803" y="411480"/>
                  <a:pt x="54032" y="403167"/>
                </a:cubicBezTo>
                <a:lnTo>
                  <a:pt x="49876" y="390698"/>
                </a:lnTo>
                <a:cubicBezTo>
                  <a:pt x="48292" y="352687"/>
                  <a:pt x="50452" y="306005"/>
                  <a:pt x="41563" y="266007"/>
                </a:cubicBezTo>
                <a:cubicBezTo>
                  <a:pt x="40613" y="261730"/>
                  <a:pt x="39366" y="257457"/>
                  <a:pt x="37407" y="253538"/>
                </a:cubicBezTo>
                <a:cubicBezTo>
                  <a:pt x="35173" y="249070"/>
                  <a:pt x="31865" y="245225"/>
                  <a:pt x="29094" y="241069"/>
                </a:cubicBezTo>
                <a:cubicBezTo>
                  <a:pt x="18816" y="210233"/>
                  <a:pt x="27100" y="237418"/>
                  <a:pt x="16625" y="174567"/>
                </a:cubicBezTo>
                <a:cubicBezTo>
                  <a:pt x="15438" y="167446"/>
                  <a:pt x="12329" y="149350"/>
                  <a:pt x="8312" y="141316"/>
                </a:cubicBezTo>
                <a:cubicBezTo>
                  <a:pt x="6078" y="136848"/>
                  <a:pt x="0" y="128847"/>
                  <a:pt x="0" y="128847"/>
                </a:cubicBezTo>
                <a:lnTo>
                  <a:pt x="4156" y="95596"/>
                </a:lnTo>
              </a:path>
            </a:pathLst>
          </a:custGeom>
          <a:solidFill>
            <a:schemeClr val="accent4"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7" name="Groupe 86"/>
          <p:cNvGrpSpPr/>
          <p:nvPr/>
        </p:nvGrpSpPr>
        <p:grpSpPr>
          <a:xfrm>
            <a:off x="1334193" y="1519305"/>
            <a:ext cx="4077392" cy="2743200"/>
            <a:chOff x="1334193" y="1558636"/>
            <a:chExt cx="4077392" cy="2743200"/>
          </a:xfrm>
        </p:grpSpPr>
        <p:sp>
          <p:nvSpPr>
            <p:cNvPr id="85" name="Forme libre 84"/>
            <p:cNvSpPr/>
            <p:nvPr/>
          </p:nvSpPr>
          <p:spPr>
            <a:xfrm>
              <a:off x="1334193" y="1558636"/>
              <a:ext cx="4077392" cy="2647604"/>
            </a:xfrm>
            <a:custGeom>
              <a:avLst/>
              <a:gdLst>
                <a:gd name="connsiteX0" fmla="*/ 0 w 4077392"/>
                <a:gd name="connsiteY0" fmla="*/ 0 h 2647604"/>
                <a:gd name="connsiteX1" fmla="*/ 83127 w 4077392"/>
                <a:gd name="connsiteY1" fmla="*/ 0 h 2647604"/>
                <a:gd name="connsiteX2" fmla="*/ 83127 w 4077392"/>
                <a:gd name="connsiteY2" fmla="*/ 24939 h 2647604"/>
                <a:gd name="connsiteX3" fmla="*/ 162098 w 4077392"/>
                <a:gd name="connsiteY3" fmla="*/ 24939 h 2647604"/>
                <a:gd name="connsiteX4" fmla="*/ 162098 w 4077392"/>
                <a:gd name="connsiteY4" fmla="*/ 116379 h 2647604"/>
                <a:gd name="connsiteX5" fmla="*/ 253538 w 4077392"/>
                <a:gd name="connsiteY5" fmla="*/ 116379 h 2647604"/>
                <a:gd name="connsiteX6" fmla="*/ 253538 w 4077392"/>
                <a:gd name="connsiteY6" fmla="*/ 216131 h 2647604"/>
                <a:gd name="connsiteX7" fmla="*/ 290945 w 4077392"/>
                <a:gd name="connsiteY7" fmla="*/ 216131 h 2647604"/>
                <a:gd name="connsiteX8" fmla="*/ 290945 w 4077392"/>
                <a:gd name="connsiteY8" fmla="*/ 357448 h 2647604"/>
                <a:gd name="connsiteX9" fmla="*/ 353291 w 4077392"/>
                <a:gd name="connsiteY9" fmla="*/ 357448 h 2647604"/>
                <a:gd name="connsiteX10" fmla="*/ 353291 w 4077392"/>
                <a:gd name="connsiteY10" fmla="*/ 498764 h 2647604"/>
                <a:gd name="connsiteX11" fmla="*/ 453043 w 4077392"/>
                <a:gd name="connsiteY11" fmla="*/ 498764 h 2647604"/>
                <a:gd name="connsiteX12" fmla="*/ 453043 w 4077392"/>
                <a:gd name="connsiteY12" fmla="*/ 619299 h 2647604"/>
                <a:gd name="connsiteX13" fmla="*/ 544483 w 4077392"/>
                <a:gd name="connsiteY13" fmla="*/ 619299 h 2647604"/>
                <a:gd name="connsiteX14" fmla="*/ 544483 w 4077392"/>
                <a:gd name="connsiteY14" fmla="*/ 677488 h 2647604"/>
                <a:gd name="connsiteX15" fmla="*/ 606829 w 4077392"/>
                <a:gd name="connsiteY15" fmla="*/ 677488 h 2647604"/>
                <a:gd name="connsiteX16" fmla="*/ 606829 w 4077392"/>
                <a:gd name="connsiteY16" fmla="*/ 773084 h 2647604"/>
                <a:gd name="connsiteX17" fmla="*/ 685800 w 4077392"/>
                <a:gd name="connsiteY17" fmla="*/ 773084 h 2647604"/>
                <a:gd name="connsiteX18" fmla="*/ 685800 w 4077392"/>
                <a:gd name="connsiteY18" fmla="*/ 889462 h 2647604"/>
                <a:gd name="connsiteX19" fmla="*/ 727363 w 4077392"/>
                <a:gd name="connsiteY19" fmla="*/ 901931 h 2647604"/>
                <a:gd name="connsiteX20" fmla="*/ 739832 w 4077392"/>
                <a:gd name="connsiteY20" fmla="*/ 914400 h 2647604"/>
                <a:gd name="connsiteX21" fmla="*/ 756458 w 4077392"/>
                <a:gd name="connsiteY21" fmla="*/ 926869 h 2647604"/>
                <a:gd name="connsiteX22" fmla="*/ 773083 w 4077392"/>
                <a:gd name="connsiteY22" fmla="*/ 964277 h 2647604"/>
                <a:gd name="connsiteX23" fmla="*/ 793865 w 4077392"/>
                <a:gd name="connsiteY23" fmla="*/ 1018309 h 2647604"/>
                <a:gd name="connsiteX24" fmla="*/ 810491 w 4077392"/>
                <a:gd name="connsiteY24" fmla="*/ 1043248 h 2647604"/>
                <a:gd name="connsiteX25" fmla="*/ 835429 w 4077392"/>
                <a:gd name="connsiteY25" fmla="*/ 1051560 h 2647604"/>
                <a:gd name="connsiteX26" fmla="*/ 856211 w 4077392"/>
                <a:gd name="connsiteY26" fmla="*/ 1072342 h 2647604"/>
                <a:gd name="connsiteX27" fmla="*/ 864523 w 4077392"/>
                <a:gd name="connsiteY27" fmla="*/ 1088968 h 2647604"/>
                <a:gd name="connsiteX28" fmla="*/ 897774 w 4077392"/>
                <a:gd name="connsiteY28" fmla="*/ 1097280 h 2647604"/>
                <a:gd name="connsiteX29" fmla="*/ 993371 w 4077392"/>
                <a:gd name="connsiteY29" fmla="*/ 1097280 h 2647604"/>
                <a:gd name="connsiteX30" fmla="*/ 993371 w 4077392"/>
                <a:gd name="connsiteY30" fmla="*/ 1184564 h 2647604"/>
                <a:gd name="connsiteX31" fmla="*/ 1043247 w 4077392"/>
                <a:gd name="connsiteY31" fmla="*/ 1184564 h 2647604"/>
                <a:gd name="connsiteX32" fmla="*/ 1043247 w 4077392"/>
                <a:gd name="connsiteY32" fmla="*/ 1334193 h 2647604"/>
                <a:gd name="connsiteX33" fmla="*/ 1379912 w 4077392"/>
                <a:gd name="connsiteY33" fmla="*/ 1334193 h 2647604"/>
                <a:gd name="connsiteX34" fmla="*/ 1379912 w 4077392"/>
                <a:gd name="connsiteY34" fmla="*/ 1425633 h 2647604"/>
                <a:gd name="connsiteX35" fmla="*/ 1438102 w 4077392"/>
                <a:gd name="connsiteY35" fmla="*/ 1425633 h 2647604"/>
                <a:gd name="connsiteX36" fmla="*/ 1438102 w 4077392"/>
                <a:gd name="connsiteY36" fmla="*/ 1537855 h 2647604"/>
                <a:gd name="connsiteX37" fmla="*/ 1525385 w 4077392"/>
                <a:gd name="connsiteY37" fmla="*/ 1537855 h 2647604"/>
                <a:gd name="connsiteX38" fmla="*/ 1525385 w 4077392"/>
                <a:gd name="connsiteY38" fmla="*/ 1633451 h 2647604"/>
                <a:gd name="connsiteX39" fmla="*/ 1712422 w 4077392"/>
                <a:gd name="connsiteY39" fmla="*/ 1633451 h 2647604"/>
                <a:gd name="connsiteX40" fmla="*/ 1712422 w 4077392"/>
                <a:gd name="connsiteY40" fmla="*/ 1857895 h 2647604"/>
                <a:gd name="connsiteX41" fmla="*/ 4077392 w 4077392"/>
                <a:gd name="connsiteY41" fmla="*/ 1857895 h 2647604"/>
                <a:gd name="connsiteX42" fmla="*/ 4077392 w 4077392"/>
                <a:gd name="connsiteY42" fmla="*/ 2647604 h 2647604"/>
                <a:gd name="connsiteX43" fmla="*/ 2198716 w 4077392"/>
                <a:gd name="connsiteY43" fmla="*/ 2647604 h 2647604"/>
                <a:gd name="connsiteX44" fmla="*/ 2136371 w 4077392"/>
                <a:gd name="connsiteY44" fmla="*/ 2647604 h 2647604"/>
                <a:gd name="connsiteX45" fmla="*/ 1949334 w 4077392"/>
                <a:gd name="connsiteY45" fmla="*/ 2647604 h 2647604"/>
                <a:gd name="connsiteX46" fmla="*/ 1733203 w 4077392"/>
                <a:gd name="connsiteY46" fmla="*/ 2647604 h 2647604"/>
                <a:gd name="connsiteX47" fmla="*/ 1733203 w 4077392"/>
                <a:gd name="connsiteY47" fmla="*/ 2527069 h 2647604"/>
                <a:gd name="connsiteX48" fmla="*/ 1654232 w 4077392"/>
                <a:gd name="connsiteY48" fmla="*/ 2477193 h 2647604"/>
                <a:gd name="connsiteX49" fmla="*/ 1625138 w 4077392"/>
                <a:gd name="connsiteY49" fmla="*/ 2456411 h 2647604"/>
                <a:gd name="connsiteX50" fmla="*/ 1612669 w 4077392"/>
                <a:gd name="connsiteY50" fmla="*/ 2452255 h 2647604"/>
                <a:gd name="connsiteX51" fmla="*/ 1583574 w 4077392"/>
                <a:gd name="connsiteY51" fmla="*/ 2431473 h 2647604"/>
                <a:gd name="connsiteX52" fmla="*/ 1571105 w 4077392"/>
                <a:gd name="connsiteY52" fmla="*/ 2423160 h 2647604"/>
                <a:gd name="connsiteX53" fmla="*/ 1554480 w 4077392"/>
                <a:gd name="connsiteY53" fmla="*/ 2419004 h 2647604"/>
                <a:gd name="connsiteX54" fmla="*/ 1546167 w 4077392"/>
                <a:gd name="connsiteY54" fmla="*/ 2406535 h 2647604"/>
                <a:gd name="connsiteX55" fmla="*/ 1533698 w 4077392"/>
                <a:gd name="connsiteY55" fmla="*/ 2402379 h 2647604"/>
                <a:gd name="connsiteX56" fmla="*/ 1521229 w 4077392"/>
                <a:gd name="connsiteY56" fmla="*/ 2394066 h 2647604"/>
                <a:gd name="connsiteX57" fmla="*/ 1500447 w 4077392"/>
                <a:gd name="connsiteY57" fmla="*/ 2373284 h 2647604"/>
                <a:gd name="connsiteX58" fmla="*/ 1475509 w 4077392"/>
                <a:gd name="connsiteY58" fmla="*/ 2352502 h 2647604"/>
                <a:gd name="connsiteX59" fmla="*/ 1454727 w 4077392"/>
                <a:gd name="connsiteY59" fmla="*/ 2335877 h 2647604"/>
                <a:gd name="connsiteX60" fmla="*/ 1442258 w 4077392"/>
                <a:gd name="connsiteY60" fmla="*/ 2319251 h 2647604"/>
                <a:gd name="connsiteX61" fmla="*/ 1429789 w 4077392"/>
                <a:gd name="connsiteY61" fmla="*/ 2315095 h 2647604"/>
                <a:gd name="connsiteX62" fmla="*/ 1404851 w 4077392"/>
                <a:gd name="connsiteY62" fmla="*/ 2310939 h 2647604"/>
                <a:gd name="connsiteX63" fmla="*/ 1379912 w 4077392"/>
                <a:gd name="connsiteY63" fmla="*/ 2302626 h 2647604"/>
                <a:gd name="connsiteX64" fmla="*/ 1350818 w 4077392"/>
                <a:gd name="connsiteY64" fmla="*/ 2290157 h 2647604"/>
                <a:gd name="connsiteX65" fmla="*/ 1350818 w 4077392"/>
                <a:gd name="connsiteY65" fmla="*/ 2144684 h 2647604"/>
                <a:gd name="connsiteX66" fmla="*/ 1197032 w 4077392"/>
                <a:gd name="connsiteY66" fmla="*/ 2144684 h 2647604"/>
                <a:gd name="connsiteX67" fmla="*/ 1197032 w 4077392"/>
                <a:gd name="connsiteY67" fmla="*/ 2086495 h 2647604"/>
                <a:gd name="connsiteX68" fmla="*/ 1105592 w 4077392"/>
                <a:gd name="connsiteY68" fmla="*/ 2086495 h 2647604"/>
                <a:gd name="connsiteX69" fmla="*/ 960120 w 4077392"/>
                <a:gd name="connsiteY69" fmla="*/ 1916084 h 2647604"/>
                <a:gd name="connsiteX70" fmla="*/ 931025 w 4077392"/>
                <a:gd name="connsiteY70" fmla="*/ 1886989 h 2647604"/>
                <a:gd name="connsiteX71" fmla="*/ 926869 w 4077392"/>
                <a:gd name="connsiteY71" fmla="*/ 1862051 h 2647604"/>
                <a:gd name="connsiteX72" fmla="*/ 918556 w 4077392"/>
                <a:gd name="connsiteY72" fmla="*/ 1845426 h 2647604"/>
                <a:gd name="connsiteX73" fmla="*/ 889462 w 4077392"/>
                <a:gd name="connsiteY73" fmla="*/ 1803862 h 2647604"/>
                <a:gd name="connsiteX74" fmla="*/ 876992 w 4077392"/>
                <a:gd name="connsiteY74" fmla="*/ 1791393 h 2647604"/>
                <a:gd name="connsiteX75" fmla="*/ 864523 w 4077392"/>
                <a:gd name="connsiteY75" fmla="*/ 1783080 h 2647604"/>
                <a:gd name="connsiteX76" fmla="*/ 827116 w 4077392"/>
                <a:gd name="connsiteY76" fmla="*/ 1737360 h 2647604"/>
                <a:gd name="connsiteX77" fmla="*/ 814647 w 4077392"/>
                <a:gd name="connsiteY77" fmla="*/ 1729048 h 2647604"/>
                <a:gd name="connsiteX78" fmla="*/ 798022 w 4077392"/>
                <a:gd name="connsiteY78" fmla="*/ 1708266 h 2647604"/>
                <a:gd name="connsiteX79" fmla="*/ 781396 w 4077392"/>
                <a:gd name="connsiteY79" fmla="*/ 1683328 h 2647604"/>
                <a:gd name="connsiteX80" fmla="*/ 768927 w 4077392"/>
                <a:gd name="connsiteY80" fmla="*/ 1641764 h 2647604"/>
                <a:gd name="connsiteX81" fmla="*/ 760614 w 4077392"/>
                <a:gd name="connsiteY81" fmla="*/ 1620982 h 2647604"/>
                <a:gd name="connsiteX82" fmla="*/ 752302 w 4077392"/>
                <a:gd name="connsiteY82" fmla="*/ 1596044 h 2647604"/>
                <a:gd name="connsiteX83" fmla="*/ 727363 w 4077392"/>
                <a:gd name="connsiteY83" fmla="*/ 1575262 h 2647604"/>
                <a:gd name="connsiteX84" fmla="*/ 710738 w 4077392"/>
                <a:gd name="connsiteY84" fmla="*/ 1550324 h 2647604"/>
                <a:gd name="connsiteX85" fmla="*/ 706582 w 4077392"/>
                <a:gd name="connsiteY85" fmla="*/ 1537855 h 2647604"/>
                <a:gd name="connsiteX86" fmla="*/ 698269 w 4077392"/>
                <a:gd name="connsiteY86" fmla="*/ 1525386 h 2647604"/>
                <a:gd name="connsiteX87" fmla="*/ 677487 w 4077392"/>
                <a:gd name="connsiteY87" fmla="*/ 1496291 h 2647604"/>
                <a:gd name="connsiteX88" fmla="*/ 673331 w 4077392"/>
                <a:gd name="connsiteY88" fmla="*/ 1479666 h 2647604"/>
                <a:gd name="connsiteX89" fmla="*/ 665018 w 4077392"/>
                <a:gd name="connsiteY89" fmla="*/ 1467197 h 2647604"/>
                <a:gd name="connsiteX90" fmla="*/ 644236 w 4077392"/>
                <a:gd name="connsiteY90" fmla="*/ 1438102 h 2647604"/>
                <a:gd name="connsiteX91" fmla="*/ 627611 w 4077392"/>
                <a:gd name="connsiteY91" fmla="*/ 1404851 h 2647604"/>
                <a:gd name="connsiteX92" fmla="*/ 615142 w 4077392"/>
                <a:gd name="connsiteY92" fmla="*/ 1396539 h 2647604"/>
                <a:gd name="connsiteX93" fmla="*/ 602672 w 4077392"/>
                <a:gd name="connsiteY93" fmla="*/ 1384069 h 2647604"/>
                <a:gd name="connsiteX94" fmla="*/ 594360 w 4077392"/>
                <a:gd name="connsiteY94" fmla="*/ 1350819 h 2647604"/>
                <a:gd name="connsiteX95" fmla="*/ 586047 w 4077392"/>
                <a:gd name="connsiteY95" fmla="*/ 1338349 h 2647604"/>
                <a:gd name="connsiteX96" fmla="*/ 581891 w 4077392"/>
                <a:gd name="connsiteY96" fmla="*/ 1317568 h 2647604"/>
                <a:gd name="connsiteX97" fmla="*/ 573578 w 4077392"/>
                <a:gd name="connsiteY97" fmla="*/ 1305099 h 2647604"/>
                <a:gd name="connsiteX98" fmla="*/ 536171 w 4077392"/>
                <a:gd name="connsiteY98" fmla="*/ 1263535 h 2647604"/>
                <a:gd name="connsiteX99" fmla="*/ 519545 w 4077392"/>
                <a:gd name="connsiteY99" fmla="*/ 1226128 h 2647604"/>
                <a:gd name="connsiteX100" fmla="*/ 507076 w 4077392"/>
                <a:gd name="connsiteY100" fmla="*/ 1201189 h 2647604"/>
                <a:gd name="connsiteX101" fmla="*/ 494607 w 4077392"/>
                <a:gd name="connsiteY101" fmla="*/ 1197033 h 2647604"/>
                <a:gd name="connsiteX102" fmla="*/ 457200 w 4077392"/>
                <a:gd name="connsiteY102" fmla="*/ 1172095 h 2647604"/>
                <a:gd name="connsiteX103" fmla="*/ 444731 w 4077392"/>
                <a:gd name="connsiteY103" fmla="*/ 1163782 h 2647604"/>
                <a:gd name="connsiteX104" fmla="*/ 432262 w 4077392"/>
                <a:gd name="connsiteY104" fmla="*/ 1155469 h 2647604"/>
                <a:gd name="connsiteX105" fmla="*/ 415636 w 4077392"/>
                <a:gd name="connsiteY105" fmla="*/ 1118062 h 2647604"/>
                <a:gd name="connsiteX106" fmla="*/ 411480 w 4077392"/>
                <a:gd name="connsiteY106" fmla="*/ 1105593 h 2647604"/>
                <a:gd name="connsiteX107" fmla="*/ 390698 w 4077392"/>
                <a:gd name="connsiteY107" fmla="*/ 1080655 h 2647604"/>
                <a:gd name="connsiteX108" fmla="*/ 386542 w 4077392"/>
                <a:gd name="connsiteY108" fmla="*/ 1064029 h 2647604"/>
                <a:gd name="connsiteX109" fmla="*/ 361603 w 4077392"/>
                <a:gd name="connsiteY109" fmla="*/ 1039091 h 2647604"/>
                <a:gd name="connsiteX110" fmla="*/ 357447 w 4077392"/>
                <a:gd name="connsiteY110" fmla="*/ 1014153 h 2647604"/>
                <a:gd name="connsiteX111" fmla="*/ 353291 w 4077392"/>
                <a:gd name="connsiteY111" fmla="*/ 1001684 h 2647604"/>
                <a:gd name="connsiteX112" fmla="*/ 344978 w 4077392"/>
                <a:gd name="connsiteY112" fmla="*/ 968433 h 2647604"/>
                <a:gd name="connsiteX113" fmla="*/ 332509 w 4077392"/>
                <a:gd name="connsiteY113" fmla="*/ 951808 h 2647604"/>
                <a:gd name="connsiteX114" fmla="*/ 328352 w 4077392"/>
                <a:gd name="connsiteY114" fmla="*/ 926869 h 2647604"/>
                <a:gd name="connsiteX115" fmla="*/ 320040 w 4077392"/>
                <a:gd name="connsiteY115" fmla="*/ 901931 h 2647604"/>
                <a:gd name="connsiteX116" fmla="*/ 315883 w 4077392"/>
                <a:gd name="connsiteY116" fmla="*/ 773084 h 2647604"/>
                <a:gd name="connsiteX117" fmla="*/ 307571 w 4077392"/>
                <a:gd name="connsiteY117" fmla="*/ 756459 h 2647604"/>
                <a:gd name="connsiteX118" fmla="*/ 299258 w 4077392"/>
                <a:gd name="connsiteY118" fmla="*/ 735677 h 2647604"/>
                <a:gd name="connsiteX119" fmla="*/ 295102 w 4077392"/>
                <a:gd name="connsiteY119" fmla="*/ 719051 h 2647604"/>
                <a:gd name="connsiteX120" fmla="*/ 282632 w 4077392"/>
                <a:gd name="connsiteY120" fmla="*/ 685800 h 2647604"/>
                <a:gd name="connsiteX121" fmla="*/ 274320 w 4077392"/>
                <a:gd name="connsiteY121" fmla="*/ 660862 h 2647604"/>
                <a:gd name="connsiteX122" fmla="*/ 261851 w 4077392"/>
                <a:gd name="connsiteY122" fmla="*/ 644237 h 2647604"/>
                <a:gd name="connsiteX123" fmla="*/ 249382 w 4077392"/>
                <a:gd name="connsiteY123" fmla="*/ 615142 h 2647604"/>
                <a:gd name="connsiteX124" fmla="*/ 232756 w 4077392"/>
                <a:gd name="connsiteY124" fmla="*/ 577735 h 2647604"/>
                <a:gd name="connsiteX125" fmla="*/ 220287 w 4077392"/>
                <a:gd name="connsiteY125" fmla="*/ 552797 h 2647604"/>
                <a:gd name="connsiteX126" fmla="*/ 195349 w 4077392"/>
                <a:gd name="connsiteY126" fmla="*/ 515389 h 2647604"/>
                <a:gd name="connsiteX127" fmla="*/ 178723 w 4077392"/>
                <a:gd name="connsiteY127" fmla="*/ 482139 h 2647604"/>
                <a:gd name="connsiteX128" fmla="*/ 162098 w 4077392"/>
                <a:gd name="connsiteY128" fmla="*/ 444731 h 2647604"/>
                <a:gd name="connsiteX129" fmla="*/ 157942 w 4077392"/>
                <a:gd name="connsiteY129" fmla="*/ 432262 h 2647604"/>
                <a:gd name="connsiteX130" fmla="*/ 178723 w 4077392"/>
                <a:gd name="connsiteY130" fmla="*/ 407324 h 2647604"/>
                <a:gd name="connsiteX131" fmla="*/ 83127 w 4077392"/>
                <a:gd name="connsiteY131" fmla="*/ 407324 h 2647604"/>
                <a:gd name="connsiteX132" fmla="*/ 83127 w 4077392"/>
                <a:gd name="connsiteY132" fmla="*/ 286789 h 2647604"/>
                <a:gd name="connsiteX133" fmla="*/ 58189 w 4077392"/>
                <a:gd name="connsiteY133" fmla="*/ 261851 h 2647604"/>
                <a:gd name="connsiteX134" fmla="*/ 54032 w 4077392"/>
                <a:gd name="connsiteY134" fmla="*/ 20782 h 2647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4077392" h="2647604">
                  <a:moveTo>
                    <a:pt x="0" y="0"/>
                  </a:moveTo>
                  <a:lnTo>
                    <a:pt x="83127" y="0"/>
                  </a:lnTo>
                  <a:lnTo>
                    <a:pt x="83127" y="24939"/>
                  </a:lnTo>
                  <a:lnTo>
                    <a:pt x="162098" y="24939"/>
                  </a:lnTo>
                  <a:lnTo>
                    <a:pt x="162098" y="116379"/>
                  </a:lnTo>
                  <a:lnTo>
                    <a:pt x="253538" y="116379"/>
                  </a:lnTo>
                  <a:lnTo>
                    <a:pt x="253538" y="216131"/>
                  </a:lnTo>
                  <a:lnTo>
                    <a:pt x="290945" y="216131"/>
                  </a:lnTo>
                  <a:lnTo>
                    <a:pt x="290945" y="357448"/>
                  </a:lnTo>
                  <a:lnTo>
                    <a:pt x="353291" y="357448"/>
                  </a:lnTo>
                  <a:lnTo>
                    <a:pt x="353291" y="498764"/>
                  </a:lnTo>
                  <a:lnTo>
                    <a:pt x="453043" y="498764"/>
                  </a:lnTo>
                  <a:lnTo>
                    <a:pt x="453043" y="619299"/>
                  </a:lnTo>
                  <a:lnTo>
                    <a:pt x="544483" y="619299"/>
                  </a:lnTo>
                  <a:lnTo>
                    <a:pt x="544483" y="677488"/>
                  </a:lnTo>
                  <a:lnTo>
                    <a:pt x="606829" y="677488"/>
                  </a:lnTo>
                  <a:lnTo>
                    <a:pt x="606829" y="773084"/>
                  </a:lnTo>
                  <a:lnTo>
                    <a:pt x="685800" y="773084"/>
                  </a:lnTo>
                  <a:lnTo>
                    <a:pt x="685800" y="889462"/>
                  </a:lnTo>
                  <a:cubicBezTo>
                    <a:pt x="699654" y="893618"/>
                    <a:pt x="714230" y="895870"/>
                    <a:pt x="727363" y="901931"/>
                  </a:cubicBezTo>
                  <a:cubicBezTo>
                    <a:pt x="732700" y="904394"/>
                    <a:pt x="735369" y="910575"/>
                    <a:pt x="739832" y="914400"/>
                  </a:cubicBezTo>
                  <a:cubicBezTo>
                    <a:pt x="745092" y="918908"/>
                    <a:pt x="750916" y="922713"/>
                    <a:pt x="756458" y="926869"/>
                  </a:cubicBezTo>
                  <a:cubicBezTo>
                    <a:pt x="766351" y="956547"/>
                    <a:pt x="759911" y="944517"/>
                    <a:pt x="773083" y="964277"/>
                  </a:cubicBezTo>
                  <a:cubicBezTo>
                    <a:pt x="782549" y="1011604"/>
                    <a:pt x="771405" y="995849"/>
                    <a:pt x="793865" y="1018309"/>
                  </a:cubicBezTo>
                  <a:cubicBezTo>
                    <a:pt x="797771" y="1030025"/>
                    <a:pt x="797755" y="1036172"/>
                    <a:pt x="810491" y="1043248"/>
                  </a:cubicBezTo>
                  <a:cubicBezTo>
                    <a:pt x="818151" y="1047503"/>
                    <a:pt x="835429" y="1051560"/>
                    <a:pt x="835429" y="1051560"/>
                  </a:cubicBezTo>
                  <a:cubicBezTo>
                    <a:pt x="849495" y="1060938"/>
                    <a:pt x="847686" y="1057423"/>
                    <a:pt x="856211" y="1072342"/>
                  </a:cubicBezTo>
                  <a:cubicBezTo>
                    <a:pt x="859285" y="1077722"/>
                    <a:pt x="860142" y="1084587"/>
                    <a:pt x="864523" y="1088968"/>
                  </a:cubicBezTo>
                  <a:cubicBezTo>
                    <a:pt x="875313" y="1099758"/>
                    <a:pt x="884606" y="1097280"/>
                    <a:pt x="897774" y="1097280"/>
                  </a:cubicBezTo>
                  <a:lnTo>
                    <a:pt x="993371" y="1097280"/>
                  </a:lnTo>
                  <a:lnTo>
                    <a:pt x="993371" y="1184564"/>
                  </a:lnTo>
                  <a:lnTo>
                    <a:pt x="1043247" y="1184564"/>
                  </a:lnTo>
                  <a:lnTo>
                    <a:pt x="1043247" y="1334193"/>
                  </a:lnTo>
                  <a:lnTo>
                    <a:pt x="1379912" y="1334193"/>
                  </a:lnTo>
                  <a:lnTo>
                    <a:pt x="1379912" y="1425633"/>
                  </a:lnTo>
                  <a:lnTo>
                    <a:pt x="1438102" y="1425633"/>
                  </a:lnTo>
                  <a:lnTo>
                    <a:pt x="1438102" y="1537855"/>
                  </a:lnTo>
                  <a:lnTo>
                    <a:pt x="1525385" y="1537855"/>
                  </a:lnTo>
                  <a:lnTo>
                    <a:pt x="1525385" y="1633451"/>
                  </a:lnTo>
                  <a:lnTo>
                    <a:pt x="1712422" y="1633451"/>
                  </a:lnTo>
                  <a:lnTo>
                    <a:pt x="1712422" y="1857895"/>
                  </a:lnTo>
                  <a:lnTo>
                    <a:pt x="4077392" y="1857895"/>
                  </a:lnTo>
                  <a:lnTo>
                    <a:pt x="4077392" y="2647604"/>
                  </a:lnTo>
                  <a:lnTo>
                    <a:pt x="2198716" y="2647604"/>
                  </a:lnTo>
                  <a:lnTo>
                    <a:pt x="2136371" y="2647604"/>
                  </a:lnTo>
                  <a:lnTo>
                    <a:pt x="1949334" y="2647604"/>
                  </a:lnTo>
                  <a:lnTo>
                    <a:pt x="1733203" y="2647604"/>
                  </a:lnTo>
                  <a:lnTo>
                    <a:pt x="1733203" y="2527069"/>
                  </a:lnTo>
                  <a:lnTo>
                    <a:pt x="1654232" y="2477193"/>
                  </a:lnTo>
                  <a:cubicBezTo>
                    <a:pt x="1644534" y="2470266"/>
                    <a:pt x="1635358" y="2462543"/>
                    <a:pt x="1625138" y="2456411"/>
                  </a:cubicBezTo>
                  <a:cubicBezTo>
                    <a:pt x="1621381" y="2454157"/>
                    <a:pt x="1616588" y="2454214"/>
                    <a:pt x="1612669" y="2452255"/>
                  </a:cubicBezTo>
                  <a:cubicBezTo>
                    <a:pt x="1606143" y="2448992"/>
                    <a:pt x="1587962" y="2434607"/>
                    <a:pt x="1583574" y="2431473"/>
                  </a:cubicBezTo>
                  <a:cubicBezTo>
                    <a:pt x="1579509" y="2428570"/>
                    <a:pt x="1575696" y="2425128"/>
                    <a:pt x="1571105" y="2423160"/>
                  </a:cubicBezTo>
                  <a:cubicBezTo>
                    <a:pt x="1565855" y="2420910"/>
                    <a:pt x="1560022" y="2420389"/>
                    <a:pt x="1554480" y="2419004"/>
                  </a:cubicBezTo>
                  <a:cubicBezTo>
                    <a:pt x="1551709" y="2414848"/>
                    <a:pt x="1550068" y="2409656"/>
                    <a:pt x="1546167" y="2406535"/>
                  </a:cubicBezTo>
                  <a:cubicBezTo>
                    <a:pt x="1542746" y="2403798"/>
                    <a:pt x="1537617" y="2404338"/>
                    <a:pt x="1533698" y="2402379"/>
                  </a:cubicBezTo>
                  <a:cubicBezTo>
                    <a:pt x="1529230" y="2400145"/>
                    <a:pt x="1525385" y="2396837"/>
                    <a:pt x="1521229" y="2394066"/>
                  </a:cubicBezTo>
                  <a:cubicBezTo>
                    <a:pt x="1505989" y="2371206"/>
                    <a:pt x="1521229" y="2390602"/>
                    <a:pt x="1500447" y="2373284"/>
                  </a:cubicBezTo>
                  <a:cubicBezTo>
                    <a:pt x="1468445" y="2346615"/>
                    <a:pt x="1506467" y="2373142"/>
                    <a:pt x="1475509" y="2352502"/>
                  </a:cubicBezTo>
                  <a:cubicBezTo>
                    <a:pt x="1450047" y="2314311"/>
                    <a:pt x="1484844" y="2360975"/>
                    <a:pt x="1454727" y="2335877"/>
                  </a:cubicBezTo>
                  <a:cubicBezTo>
                    <a:pt x="1449405" y="2331442"/>
                    <a:pt x="1447580" y="2323686"/>
                    <a:pt x="1442258" y="2319251"/>
                  </a:cubicBezTo>
                  <a:cubicBezTo>
                    <a:pt x="1438892" y="2316446"/>
                    <a:pt x="1434066" y="2316045"/>
                    <a:pt x="1429789" y="2315095"/>
                  </a:cubicBezTo>
                  <a:cubicBezTo>
                    <a:pt x="1421562" y="2313267"/>
                    <a:pt x="1413164" y="2312324"/>
                    <a:pt x="1404851" y="2310939"/>
                  </a:cubicBezTo>
                  <a:cubicBezTo>
                    <a:pt x="1396538" y="2308168"/>
                    <a:pt x="1387749" y="2306545"/>
                    <a:pt x="1379912" y="2302626"/>
                  </a:cubicBezTo>
                  <a:cubicBezTo>
                    <a:pt x="1359368" y="2292354"/>
                    <a:pt x="1353589" y="2302626"/>
                    <a:pt x="1350818" y="2290157"/>
                  </a:cubicBezTo>
                  <a:lnTo>
                    <a:pt x="1350818" y="2144684"/>
                  </a:lnTo>
                  <a:lnTo>
                    <a:pt x="1197032" y="2144684"/>
                  </a:lnTo>
                  <a:lnTo>
                    <a:pt x="1197032" y="2086495"/>
                  </a:lnTo>
                  <a:lnTo>
                    <a:pt x="1105592" y="2086495"/>
                  </a:lnTo>
                  <a:lnTo>
                    <a:pt x="960120" y="1916084"/>
                  </a:lnTo>
                  <a:cubicBezTo>
                    <a:pt x="950422" y="1906386"/>
                    <a:pt x="938213" y="1898670"/>
                    <a:pt x="931025" y="1886989"/>
                  </a:cubicBezTo>
                  <a:cubicBezTo>
                    <a:pt x="926608" y="1879812"/>
                    <a:pt x="929291" y="1870123"/>
                    <a:pt x="926869" y="1862051"/>
                  </a:cubicBezTo>
                  <a:cubicBezTo>
                    <a:pt x="925089" y="1856116"/>
                    <a:pt x="921744" y="1850739"/>
                    <a:pt x="918556" y="1845426"/>
                  </a:cubicBezTo>
                  <a:cubicBezTo>
                    <a:pt x="913789" y="1837480"/>
                    <a:pt x="897039" y="1812701"/>
                    <a:pt x="889462" y="1803862"/>
                  </a:cubicBezTo>
                  <a:cubicBezTo>
                    <a:pt x="885636" y="1799399"/>
                    <a:pt x="881508" y="1795156"/>
                    <a:pt x="876992" y="1791393"/>
                  </a:cubicBezTo>
                  <a:cubicBezTo>
                    <a:pt x="873154" y="1788195"/>
                    <a:pt x="867865" y="1786793"/>
                    <a:pt x="864523" y="1783080"/>
                  </a:cubicBezTo>
                  <a:cubicBezTo>
                    <a:pt x="844779" y="1761142"/>
                    <a:pt x="845682" y="1752831"/>
                    <a:pt x="827116" y="1737360"/>
                  </a:cubicBezTo>
                  <a:cubicBezTo>
                    <a:pt x="823279" y="1734162"/>
                    <a:pt x="818803" y="1731819"/>
                    <a:pt x="814647" y="1729048"/>
                  </a:cubicBezTo>
                  <a:cubicBezTo>
                    <a:pt x="805288" y="1700970"/>
                    <a:pt x="818267" y="1731403"/>
                    <a:pt x="798022" y="1708266"/>
                  </a:cubicBezTo>
                  <a:cubicBezTo>
                    <a:pt x="791443" y="1700747"/>
                    <a:pt x="781396" y="1683328"/>
                    <a:pt x="781396" y="1683328"/>
                  </a:cubicBezTo>
                  <a:cubicBezTo>
                    <a:pt x="777313" y="1666994"/>
                    <a:pt x="775675" y="1658634"/>
                    <a:pt x="768927" y="1641764"/>
                  </a:cubicBezTo>
                  <a:cubicBezTo>
                    <a:pt x="766156" y="1634837"/>
                    <a:pt x="763164" y="1627994"/>
                    <a:pt x="760614" y="1620982"/>
                  </a:cubicBezTo>
                  <a:cubicBezTo>
                    <a:pt x="757620" y="1612747"/>
                    <a:pt x="758498" y="1602240"/>
                    <a:pt x="752302" y="1596044"/>
                  </a:cubicBezTo>
                  <a:cubicBezTo>
                    <a:pt x="736300" y="1580043"/>
                    <a:pt x="744723" y="1586836"/>
                    <a:pt x="727363" y="1575262"/>
                  </a:cubicBezTo>
                  <a:cubicBezTo>
                    <a:pt x="721821" y="1566949"/>
                    <a:pt x="713897" y="1559802"/>
                    <a:pt x="710738" y="1550324"/>
                  </a:cubicBezTo>
                  <a:cubicBezTo>
                    <a:pt x="709353" y="1546168"/>
                    <a:pt x="708541" y="1541774"/>
                    <a:pt x="706582" y="1537855"/>
                  </a:cubicBezTo>
                  <a:cubicBezTo>
                    <a:pt x="704348" y="1533387"/>
                    <a:pt x="700503" y="1529854"/>
                    <a:pt x="698269" y="1525386"/>
                  </a:cubicBezTo>
                  <a:cubicBezTo>
                    <a:pt x="684287" y="1497424"/>
                    <a:pt x="698717" y="1510445"/>
                    <a:pt x="677487" y="1496291"/>
                  </a:cubicBezTo>
                  <a:cubicBezTo>
                    <a:pt x="676102" y="1490749"/>
                    <a:pt x="675581" y="1484916"/>
                    <a:pt x="673331" y="1479666"/>
                  </a:cubicBezTo>
                  <a:cubicBezTo>
                    <a:pt x="671363" y="1475075"/>
                    <a:pt x="667496" y="1471534"/>
                    <a:pt x="665018" y="1467197"/>
                  </a:cubicBezTo>
                  <a:cubicBezTo>
                    <a:pt x="650428" y="1441666"/>
                    <a:pt x="664547" y="1458413"/>
                    <a:pt x="644236" y="1438102"/>
                  </a:cubicBezTo>
                  <a:cubicBezTo>
                    <a:pt x="640268" y="1428183"/>
                    <a:pt x="635910" y="1413150"/>
                    <a:pt x="627611" y="1404851"/>
                  </a:cubicBezTo>
                  <a:cubicBezTo>
                    <a:pt x="624079" y="1401319"/>
                    <a:pt x="618979" y="1399737"/>
                    <a:pt x="615142" y="1396539"/>
                  </a:cubicBezTo>
                  <a:cubicBezTo>
                    <a:pt x="610626" y="1392776"/>
                    <a:pt x="606829" y="1388226"/>
                    <a:pt x="602672" y="1384069"/>
                  </a:cubicBezTo>
                  <a:cubicBezTo>
                    <a:pt x="601091" y="1376166"/>
                    <a:pt x="598620" y="1359339"/>
                    <a:pt x="594360" y="1350819"/>
                  </a:cubicBezTo>
                  <a:cubicBezTo>
                    <a:pt x="592126" y="1346351"/>
                    <a:pt x="588818" y="1342506"/>
                    <a:pt x="586047" y="1338349"/>
                  </a:cubicBezTo>
                  <a:cubicBezTo>
                    <a:pt x="584662" y="1331422"/>
                    <a:pt x="584371" y="1324182"/>
                    <a:pt x="581891" y="1317568"/>
                  </a:cubicBezTo>
                  <a:cubicBezTo>
                    <a:pt x="580137" y="1312891"/>
                    <a:pt x="576516" y="1309139"/>
                    <a:pt x="573578" y="1305099"/>
                  </a:cubicBezTo>
                  <a:cubicBezTo>
                    <a:pt x="547285" y="1268947"/>
                    <a:pt x="559575" y="1279138"/>
                    <a:pt x="536171" y="1263535"/>
                  </a:cubicBezTo>
                  <a:cubicBezTo>
                    <a:pt x="526278" y="1233858"/>
                    <a:pt x="532719" y="1245888"/>
                    <a:pt x="519545" y="1226128"/>
                  </a:cubicBezTo>
                  <a:cubicBezTo>
                    <a:pt x="516807" y="1217913"/>
                    <a:pt x="514401" y="1207049"/>
                    <a:pt x="507076" y="1201189"/>
                  </a:cubicBezTo>
                  <a:cubicBezTo>
                    <a:pt x="503655" y="1198452"/>
                    <a:pt x="498763" y="1198418"/>
                    <a:pt x="494607" y="1197033"/>
                  </a:cubicBezTo>
                  <a:lnTo>
                    <a:pt x="457200" y="1172095"/>
                  </a:lnTo>
                  <a:lnTo>
                    <a:pt x="444731" y="1163782"/>
                  </a:lnTo>
                  <a:lnTo>
                    <a:pt x="432262" y="1155469"/>
                  </a:lnTo>
                  <a:cubicBezTo>
                    <a:pt x="419089" y="1135710"/>
                    <a:pt x="425528" y="1147738"/>
                    <a:pt x="415636" y="1118062"/>
                  </a:cubicBezTo>
                  <a:cubicBezTo>
                    <a:pt x="414251" y="1113906"/>
                    <a:pt x="414578" y="1108691"/>
                    <a:pt x="411480" y="1105593"/>
                  </a:cubicBezTo>
                  <a:cubicBezTo>
                    <a:pt x="395479" y="1089592"/>
                    <a:pt x="402272" y="1098015"/>
                    <a:pt x="390698" y="1080655"/>
                  </a:cubicBezTo>
                  <a:cubicBezTo>
                    <a:pt x="389313" y="1075113"/>
                    <a:pt x="389818" y="1068709"/>
                    <a:pt x="386542" y="1064029"/>
                  </a:cubicBezTo>
                  <a:cubicBezTo>
                    <a:pt x="379800" y="1054398"/>
                    <a:pt x="361603" y="1039091"/>
                    <a:pt x="361603" y="1039091"/>
                  </a:cubicBezTo>
                  <a:cubicBezTo>
                    <a:pt x="360218" y="1030778"/>
                    <a:pt x="359275" y="1022380"/>
                    <a:pt x="357447" y="1014153"/>
                  </a:cubicBezTo>
                  <a:cubicBezTo>
                    <a:pt x="356497" y="1009876"/>
                    <a:pt x="354354" y="1005934"/>
                    <a:pt x="353291" y="1001684"/>
                  </a:cubicBezTo>
                  <a:cubicBezTo>
                    <a:pt x="351772" y="995608"/>
                    <a:pt x="349199" y="975820"/>
                    <a:pt x="344978" y="968433"/>
                  </a:cubicBezTo>
                  <a:cubicBezTo>
                    <a:pt x="341541" y="962419"/>
                    <a:pt x="336665" y="957350"/>
                    <a:pt x="332509" y="951808"/>
                  </a:cubicBezTo>
                  <a:cubicBezTo>
                    <a:pt x="331123" y="943495"/>
                    <a:pt x="330396" y="935045"/>
                    <a:pt x="328352" y="926869"/>
                  </a:cubicBezTo>
                  <a:cubicBezTo>
                    <a:pt x="326227" y="918368"/>
                    <a:pt x="320040" y="901931"/>
                    <a:pt x="320040" y="901931"/>
                  </a:cubicBezTo>
                  <a:cubicBezTo>
                    <a:pt x="318654" y="858982"/>
                    <a:pt x="319553" y="815898"/>
                    <a:pt x="315883" y="773084"/>
                  </a:cubicBezTo>
                  <a:cubicBezTo>
                    <a:pt x="315354" y="766911"/>
                    <a:pt x="310087" y="762121"/>
                    <a:pt x="307571" y="756459"/>
                  </a:cubicBezTo>
                  <a:cubicBezTo>
                    <a:pt x="304541" y="749641"/>
                    <a:pt x="301617" y="742755"/>
                    <a:pt x="299258" y="735677"/>
                  </a:cubicBezTo>
                  <a:cubicBezTo>
                    <a:pt x="297452" y="730258"/>
                    <a:pt x="296671" y="724544"/>
                    <a:pt x="295102" y="719051"/>
                  </a:cubicBezTo>
                  <a:cubicBezTo>
                    <a:pt x="290987" y="704649"/>
                    <a:pt x="288482" y="701888"/>
                    <a:pt x="282632" y="685800"/>
                  </a:cubicBezTo>
                  <a:cubicBezTo>
                    <a:pt x="279638" y="677565"/>
                    <a:pt x="279577" y="667872"/>
                    <a:pt x="274320" y="660862"/>
                  </a:cubicBezTo>
                  <a:lnTo>
                    <a:pt x="261851" y="644237"/>
                  </a:lnTo>
                  <a:cubicBezTo>
                    <a:pt x="250854" y="600255"/>
                    <a:pt x="265784" y="652047"/>
                    <a:pt x="249382" y="615142"/>
                  </a:cubicBezTo>
                  <a:cubicBezTo>
                    <a:pt x="229600" y="570632"/>
                    <a:pt x="251567" y="605951"/>
                    <a:pt x="232756" y="577735"/>
                  </a:cubicBezTo>
                  <a:cubicBezTo>
                    <a:pt x="226347" y="558507"/>
                    <a:pt x="231798" y="571214"/>
                    <a:pt x="220287" y="552797"/>
                  </a:cubicBezTo>
                  <a:cubicBezTo>
                    <a:pt x="200243" y="520726"/>
                    <a:pt x="216105" y="543065"/>
                    <a:pt x="195349" y="515389"/>
                  </a:cubicBezTo>
                  <a:cubicBezTo>
                    <a:pt x="185140" y="474558"/>
                    <a:pt x="199921" y="524538"/>
                    <a:pt x="178723" y="482139"/>
                  </a:cubicBezTo>
                  <a:cubicBezTo>
                    <a:pt x="149049" y="422789"/>
                    <a:pt x="186549" y="481406"/>
                    <a:pt x="162098" y="444731"/>
                  </a:cubicBezTo>
                  <a:cubicBezTo>
                    <a:pt x="160713" y="440575"/>
                    <a:pt x="146858" y="432955"/>
                    <a:pt x="157942" y="432262"/>
                  </a:cubicBezTo>
                  <a:lnTo>
                    <a:pt x="178723" y="407324"/>
                  </a:lnTo>
                  <a:lnTo>
                    <a:pt x="83127" y="407324"/>
                  </a:lnTo>
                  <a:lnTo>
                    <a:pt x="83127" y="286789"/>
                  </a:lnTo>
                  <a:lnTo>
                    <a:pt x="58189" y="261851"/>
                  </a:lnTo>
                  <a:cubicBezTo>
                    <a:pt x="56803" y="181495"/>
                    <a:pt x="55418" y="101138"/>
                    <a:pt x="54032" y="20782"/>
                  </a:cubicBezTo>
                </a:path>
              </a:pathLst>
            </a:custGeom>
            <a:solidFill>
              <a:schemeClr val="accent4">
                <a:alpha val="1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orme libre 85"/>
            <p:cNvSpPr/>
            <p:nvPr/>
          </p:nvSpPr>
          <p:spPr>
            <a:xfrm>
              <a:off x="1508760" y="1961804"/>
              <a:ext cx="3125585" cy="2340032"/>
            </a:xfrm>
            <a:custGeom>
              <a:avLst/>
              <a:gdLst>
                <a:gd name="connsiteX0" fmla="*/ 3125585 w 3125585"/>
                <a:gd name="connsiteY0" fmla="*/ 2119745 h 2340032"/>
                <a:gd name="connsiteX1" fmla="*/ 3125585 w 3125585"/>
                <a:gd name="connsiteY1" fmla="*/ 2340032 h 2340032"/>
                <a:gd name="connsiteX2" fmla="*/ 1995055 w 3125585"/>
                <a:gd name="connsiteY2" fmla="*/ 2340032 h 2340032"/>
                <a:gd name="connsiteX3" fmla="*/ 1995055 w 3125585"/>
                <a:gd name="connsiteY3" fmla="*/ 2319251 h 2340032"/>
                <a:gd name="connsiteX4" fmla="*/ 1845425 w 3125585"/>
                <a:gd name="connsiteY4" fmla="*/ 2319251 h 2340032"/>
                <a:gd name="connsiteX5" fmla="*/ 1845425 w 3125585"/>
                <a:gd name="connsiteY5" fmla="*/ 2290156 h 2340032"/>
                <a:gd name="connsiteX6" fmla="*/ 1571105 w 3125585"/>
                <a:gd name="connsiteY6" fmla="*/ 2290156 h 2340032"/>
                <a:gd name="connsiteX7" fmla="*/ 1571105 w 3125585"/>
                <a:gd name="connsiteY7" fmla="*/ 2236123 h 2340032"/>
                <a:gd name="connsiteX8" fmla="*/ 1517073 w 3125585"/>
                <a:gd name="connsiteY8" fmla="*/ 2182091 h 2340032"/>
                <a:gd name="connsiteX9" fmla="*/ 1475509 w 3125585"/>
                <a:gd name="connsiteY9" fmla="*/ 2169621 h 2340032"/>
                <a:gd name="connsiteX10" fmla="*/ 1463040 w 3125585"/>
                <a:gd name="connsiteY10" fmla="*/ 2157152 h 2340032"/>
                <a:gd name="connsiteX11" fmla="*/ 1450571 w 3125585"/>
                <a:gd name="connsiteY11" fmla="*/ 2148840 h 2340032"/>
                <a:gd name="connsiteX12" fmla="*/ 1421476 w 3125585"/>
                <a:gd name="connsiteY12" fmla="*/ 2128058 h 2340032"/>
                <a:gd name="connsiteX13" fmla="*/ 1409007 w 3125585"/>
                <a:gd name="connsiteY13" fmla="*/ 2123901 h 2340032"/>
                <a:gd name="connsiteX14" fmla="*/ 1396538 w 3125585"/>
                <a:gd name="connsiteY14" fmla="*/ 2111432 h 2340032"/>
                <a:gd name="connsiteX15" fmla="*/ 1367444 w 3125585"/>
                <a:gd name="connsiteY15" fmla="*/ 2094807 h 2340032"/>
                <a:gd name="connsiteX16" fmla="*/ 1354975 w 3125585"/>
                <a:gd name="connsiteY16" fmla="*/ 2086494 h 2340032"/>
                <a:gd name="connsiteX17" fmla="*/ 1292629 w 3125585"/>
                <a:gd name="connsiteY17" fmla="*/ 2086494 h 2340032"/>
                <a:gd name="connsiteX18" fmla="*/ 1180407 w 3125585"/>
                <a:gd name="connsiteY18" fmla="*/ 2086494 h 2340032"/>
                <a:gd name="connsiteX19" fmla="*/ 1180407 w 3125585"/>
                <a:gd name="connsiteY19" fmla="*/ 2007523 h 2340032"/>
                <a:gd name="connsiteX20" fmla="*/ 1072342 w 3125585"/>
                <a:gd name="connsiteY20" fmla="*/ 2007523 h 2340032"/>
                <a:gd name="connsiteX21" fmla="*/ 1072342 w 3125585"/>
                <a:gd name="connsiteY21" fmla="*/ 1932709 h 2340032"/>
                <a:gd name="connsiteX22" fmla="*/ 951807 w 3125585"/>
                <a:gd name="connsiteY22" fmla="*/ 1932709 h 2340032"/>
                <a:gd name="connsiteX23" fmla="*/ 951807 w 3125585"/>
                <a:gd name="connsiteY23" fmla="*/ 1845425 h 2340032"/>
                <a:gd name="connsiteX24" fmla="*/ 876993 w 3125585"/>
                <a:gd name="connsiteY24" fmla="*/ 1845425 h 2340032"/>
                <a:gd name="connsiteX25" fmla="*/ 876993 w 3125585"/>
                <a:gd name="connsiteY25" fmla="*/ 1729047 h 2340032"/>
                <a:gd name="connsiteX26" fmla="*/ 835429 w 3125585"/>
                <a:gd name="connsiteY26" fmla="*/ 1729047 h 2340032"/>
                <a:gd name="connsiteX27" fmla="*/ 835429 w 3125585"/>
                <a:gd name="connsiteY27" fmla="*/ 1699952 h 2340032"/>
                <a:gd name="connsiteX28" fmla="*/ 731520 w 3125585"/>
                <a:gd name="connsiteY28" fmla="*/ 1596043 h 2340032"/>
                <a:gd name="connsiteX29" fmla="*/ 698269 w 3125585"/>
                <a:gd name="connsiteY29" fmla="*/ 1583574 h 2340032"/>
                <a:gd name="connsiteX30" fmla="*/ 694113 w 3125585"/>
                <a:gd name="connsiteY30" fmla="*/ 1571105 h 2340032"/>
                <a:gd name="connsiteX31" fmla="*/ 689956 w 3125585"/>
                <a:gd name="connsiteY31" fmla="*/ 1554480 h 2340032"/>
                <a:gd name="connsiteX32" fmla="*/ 681644 w 3125585"/>
                <a:gd name="connsiteY32" fmla="*/ 1542011 h 2340032"/>
                <a:gd name="connsiteX33" fmla="*/ 673331 w 3125585"/>
                <a:gd name="connsiteY33" fmla="*/ 1517072 h 2340032"/>
                <a:gd name="connsiteX34" fmla="*/ 669175 w 3125585"/>
                <a:gd name="connsiteY34" fmla="*/ 1504603 h 2340032"/>
                <a:gd name="connsiteX35" fmla="*/ 656705 w 3125585"/>
                <a:gd name="connsiteY35" fmla="*/ 1492134 h 2340032"/>
                <a:gd name="connsiteX36" fmla="*/ 648393 w 3125585"/>
                <a:gd name="connsiteY36" fmla="*/ 1479665 h 2340032"/>
                <a:gd name="connsiteX37" fmla="*/ 635924 w 3125585"/>
                <a:gd name="connsiteY37" fmla="*/ 1471352 h 2340032"/>
                <a:gd name="connsiteX38" fmla="*/ 619298 w 3125585"/>
                <a:gd name="connsiteY38" fmla="*/ 1446414 h 2340032"/>
                <a:gd name="connsiteX39" fmla="*/ 610985 w 3125585"/>
                <a:gd name="connsiteY39" fmla="*/ 1433945 h 2340032"/>
                <a:gd name="connsiteX40" fmla="*/ 602673 w 3125585"/>
                <a:gd name="connsiteY40" fmla="*/ 1400694 h 2340032"/>
                <a:gd name="connsiteX41" fmla="*/ 598516 w 3125585"/>
                <a:gd name="connsiteY41" fmla="*/ 1388225 h 2340032"/>
                <a:gd name="connsiteX42" fmla="*/ 590204 w 3125585"/>
                <a:gd name="connsiteY42" fmla="*/ 1379912 h 2340032"/>
                <a:gd name="connsiteX43" fmla="*/ 548640 w 3125585"/>
                <a:gd name="connsiteY43" fmla="*/ 1330036 h 2340032"/>
                <a:gd name="connsiteX44" fmla="*/ 527858 w 3125585"/>
                <a:gd name="connsiteY44" fmla="*/ 1276003 h 2340032"/>
                <a:gd name="connsiteX45" fmla="*/ 519545 w 3125585"/>
                <a:gd name="connsiteY45" fmla="*/ 1263534 h 2340032"/>
                <a:gd name="connsiteX46" fmla="*/ 507076 w 3125585"/>
                <a:gd name="connsiteY46" fmla="*/ 1255221 h 2340032"/>
                <a:gd name="connsiteX47" fmla="*/ 490451 w 3125585"/>
                <a:gd name="connsiteY47" fmla="*/ 1230283 h 2340032"/>
                <a:gd name="connsiteX48" fmla="*/ 469669 w 3125585"/>
                <a:gd name="connsiteY48" fmla="*/ 1209501 h 2340032"/>
                <a:gd name="connsiteX49" fmla="*/ 457200 w 3125585"/>
                <a:gd name="connsiteY49" fmla="*/ 1201189 h 2340032"/>
                <a:gd name="connsiteX50" fmla="*/ 394855 w 3125585"/>
                <a:gd name="connsiteY50" fmla="*/ 1080654 h 2340032"/>
                <a:gd name="connsiteX51" fmla="*/ 340822 w 3125585"/>
                <a:gd name="connsiteY51" fmla="*/ 993371 h 2340032"/>
                <a:gd name="connsiteX52" fmla="*/ 340822 w 3125585"/>
                <a:gd name="connsiteY52" fmla="*/ 964276 h 2340032"/>
                <a:gd name="connsiteX53" fmla="*/ 295102 w 3125585"/>
                <a:gd name="connsiteY53" fmla="*/ 964276 h 2340032"/>
                <a:gd name="connsiteX54" fmla="*/ 295102 w 3125585"/>
                <a:gd name="connsiteY54" fmla="*/ 789709 h 2340032"/>
                <a:gd name="connsiteX55" fmla="*/ 232756 w 3125585"/>
                <a:gd name="connsiteY55" fmla="*/ 789709 h 2340032"/>
                <a:gd name="connsiteX56" fmla="*/ 232756 w 3125585"/>
                <a:gd name="connsiteY56" fmla="*/ 669174 h 2340032"/>
                <a:gd name="connsiteX57" fmla="*/ 178724 w 3125585"/>
                <a:gd name="connsiteY57" fmla="*/ 669174 h 2340032"/>
                <a:gd name="connsiteX58" fmla="*/ 178724 w 3125585"/>
                <a:gd name="connsiteY58" fmla="*/ 561109 h 2340032"/>
                <a:gd name="connsiteX59" fmla="*/ 137160 w 3125585"/>
                <a:gd name="connsiteY59" fmla="*/ 561109 h 2340032"/>
                <a:gd name="connsiteX60" fmla="*/ 137160 w 3125585"/>
                <a:gd name="connsiteY60" fmla="*/ 507076 h 2340032"/>
                <a:gd name="connsiteX61" fmla="*/ 58189 w 3125585"/>
                <a:gd name="connsiteY61" fmla="*/ 507076 h 2340032"/>
                <a:gd name="connsiteX62" fmla="*/ 58189 w 3125585"/>
                <a:gd name="connsiteY62" fmla="*/ 311727 h 2340032"/>
                <a:gd name="connsiteX63" fmla="*/ 58189 w 3125585"/>
                <a:gd name="connsiteY63" fmla="*/ 232756 h 2340032"/>
                <a:gd name="connsiteX64" fmla="*/ 0 w 3125585"/>
                <a:gd name="connsiteY64" fmla="*/ 0 h 2340032"/>
                <a:gd name="connsiteX65" fmla="*/ 87284 w 3125585"/>
                <a:gd name="connsiteY65" fmla="*/ 166254 h 2340032"/>
                <a:gd name="connsiteX66" fmla="*/ 191193 w 3125585"/>
                <a:gd name="connsiteY66" fmla="*/ 382385 h 2340032"/>
                <a:gd name="connsiteX67" fmla="*/ 286789 w 3125585"/>
                <a:gd name="connsiteY67" fmla="*/ 586047 h 2340032"/>
                <a:gd name="connsiteX68" fmla="*/ 311727 w 3125585"/>
                <a:gd name="connsiteY68" fmla="*/ 615141 h 2340032"/>
                <a:gd name="connsiteX69" fmla="*/ 328353 w 3125585"/>
                <a:gd name="connsiteY69" fmla="*/ 644236 h 2340032"/>
                <a:gd name="connsiteX70" fmla="*/ 353291 w 3125585"/>
                <a:gd name="connsiteY70" fmla="*/ 673331 h 2340032"/>
                <a:gd name="connsiteX71" fmla="*/ 374073 w 3125585"/>
                <a:gd name="connsiteY71" fmla="*/ 710738 h 2340032"/>
                <a:gd name="connsiteX72" fmla="*/ 386542 w 3125585"/>
                <a:gd name="connsiteY72" fmla="*/ 719051 h 2340032"/>
                <a:gd name="connsiteX73" fmla="*/ 411480 w 3125585"/>
                <a:gd name="connsiteY73" fmla="*/ 760614 h 2340032"/>
                <a:gd name="connsiteX74" fmla="*/ 419793 w 3125585"/>
                <a:gd name="connsiteY74" fmla="*/ 785552 h 2340032"/>
                <a:gd name="connsiteX75" fmla="*/ 428105 w 3125585"/>
                <a:gd name="connsiteY75" fmla="*/ 798021 h 2340032"/>
                <a:gd name="connsiteX76" fmla="*/ 444731 w 3125585"/>
                <a:gd name="connsiteY76" fmla="*/ 835429 h 2340032"/>
                <a:gd name="connsiteX77" fmla="*/ 461356 w 3125585"/>
                <a:gd name="connsiteY77" fmla="*/ 860367 h 2340032"/>
                <a:gd name="connsiteX78" fmla="*/ 465513 w 3125585"/>
                <a:gd name="connsiteY78" fmla="*/ 872836 h 2340032"/>
                <a:gd name="connsiteX79" fmla="*/ 494607 w 3125585"/>
                <a:gd name="connsiteY79" fmla="*/ 910243 h 2340032"/>
                <a:gd name="connsiteX80" fmla="*/ 511233 w 3125585"/>
                <a:gd name="connsiteY80" fmla="*/ 935181 h 2340032"/>
                <a:gd name="connsiteX81" fmla="*/ 532015 w 3125585"/>
                <a:gd name="connsiteY81" fmla="*/ 964276 h 2340032"/>
                <a:gd name="connsiteX82" fmla="*/ 536171 w 3125585"/>
                <a:gd name="connsiteY82" fmla="*/ 976745 h 2340032"/>
                <a:gd name="connsiteX83" fmla="*/ 556953 w 3125585"/>
                <a:gd name="connsiteY83" fmla="*/ 1005840 h 2340032"/>
                <a:gd name="connsiteX84" fmla="*/ 561109 w 3125585"/>
                <a:gd name="connsiteY84" fmla="*/ 1018309 h 2340032"/>
                <a:gd name="connsiteX85" fmla="*/ 573578 w 3125585"/>
                <a:gd name="connsiteY85" fmla="*/ 1034934 h 2340032"/>
                <a:gd name="connsiteX86" fmla="*/ 577735 w 3125585"/>
                <a:gd name="connsiteY86" fmla="*/ 1059872 h 2340032"/>
                <a:gd name="connsiteX87" fmla="*/ 594360 w 3125585"/>
                <a:gd name="connsiteY87" fmla="*/ 1088967 h 2340032"/>
                <a:gd name="connsiteX88" fmla="*/ 606829 w 3125585"/>
                <a:gd name="connsiteY88" fmla="*/ 1101436 h 2340032"/>
                <a:gd name="connsiteX89" fmla="*/ 631767 w 3125585"/>
                <a:gd name="connsiteY89" fmla="*/ 1118061 h 2340032"/>
                <a:gd name="connsiteX90" fmla="*/ 656705 w 3125585"/>
                <a:gd name="connsiteY90" fmla="*/ 1159625 h 2340032"/>
                <a:gd name="connsiteX91" fmla="*/ 660862 w 3125585"/>
                <a:gd name="connsiteY91" fmla="*/ 1176251 h 2340032"/>
                <a:gd name="connsiteX92" fmla="*/ 673331 w 3125585"/>
                <a:gd name="connsiteY92" fmla="*/ 1184563 h 2340032"/>
                <a:gd name="connsiteX93" fmla="*/ 698269 w 3125585"/>
                <a:gd name="connsiteY93" fmla="*/ 1205345 h 2340032"/>
                <a:gd name="connsiteX94" fmla="*/ 706582 w 3125585"/>
                <a:gd name="connsiteY94" fmla="*/ 1217814 h 2340032"/>
                <a:gd name="connsiteX95" fmla="*/ 719051 w 3125585"/>
                <a:gd name="connsiteY95" fmla="*/ 1226127 h 2340032"/>
                <a:gd name="connsiteX96" fmla="*/ 727364 w 3125585"/>
                <a:gd name="connsiteY96" fmla="*/ 1251065 h 2340032"/>
                <a:gd name="connsiteX97" fmla="*/ 743989 w 3125585"/>
                <a:gd name="connsiteY97" fmla="*/ 1280160 h 2340032"/>
                <a:gd name="connsiteX98" fmla="*/ 752302 w 3125585"/>
                <a:gd name="connsiteY98" fmla="*/ 1292629 h 2340032"/>
                <a:gd name="connsiteX99" fmla="*/ 777240 w 3125585"/>
                <a:gd name="connsiteY99" fmla="*/ 1309254 h 2340032"/>
                <a:gd name="connsiteX100" fmla="*/ 781396 w 3125585"/>
                <a:gd name="connsiteY100" fmla="*/ 1313411 h 2340032"/>
                <a:gd name="connsiteX101" fmla="*/ 810491 w 3125585"/>
                <a:gd name="connsiteY101" fmla="*/ 1313411 h 2340032"/>
                <a:gd name="connsiteX102" fmla="*/ 810491 w 3125585"/>
                <a:gd name="connsiteY102" fmla="*/ 1379912 h 2340032"/>
                <a:gd name="connsiteX103" fmla="*/ 868680 w 3125585"/>
                <a:gd name="connsiteY103" fmla="*/ 1379912 h 2340032"/>
                <a:gd name="connsiteX104" fmla="*/ 868680 w 3125585"/>
                <a:gd name="connsiteY104" fmla="*/ 1458883 h 2340032"/>
                <a:gd name="connsiteX105" fmla="*/ 947651 w 3125585"/>
                <a:gd name="connsiteY105" fmla="*/ 1533698 h 2340032"/>
                <a:gd name="connsiteX106" fmla="*/ 976745 w 3125585"/>
                <a:gd name="connsiteY106" fmla="*/ 1566949 h 2340032"/>
                <a:gd name="connsiteX107" fmla="*/ 997527 w 3125585"/>
                <a:gd name="connsiteY107" fmla="*/ 1587731 h 2340032"/>
                <a:gd name="connsiteX108" fmla="*/ 1005840 w 3125585"/>
                <a:gd name="connsiteY108" fmla="*/ 1600200 h 2340032"/>
                <a:gd name="connsiteX109" fmla="*/ 1018309 w 3125585"/>
                <a:gd name="connsiteY109" fmla="*/ 1604356 h 2340032"/>
                <a:gd name="connsiteX110" fmla="*/ 1039091 w 3125585"/>
                <a:gd name="connsiteY110" fmla="*/ 1620981 h 2340032"/>
                <a:gd name="connsiteX111" fmla="*/ 1143000 w 3125585"/>
                <a:gd name="connsiteY111" fmla="*/ 1620981 h 2340032"/>
                <a:gd name="connsiteX112" fmla="*/ 1143000 w 3125585"/>
                <a:gd name="connsiteY112" fmla="*/ 1708265 h 2340032"/>
                <a:gd name="connsiteX113" fmla="*/ 1271847 w 3125585"/>
                <a:gd name="connsiteY113" fmla="*/ 1708265 h 2340032"/>
                <a:gd name="connsiteX114" fmla="*/ 1271847 w 3125585"/>
                <a:gd name="connsiteY114" fmla="*/ 1774767 h 2340032"/>
                <a:gd name="connsiteX115" fmla="*/ 1342505 w 3125585"/>
                <a:gd name="connsiteY115" fmla="*/ 1774767 h 2340032"/>
                <a:gd name="connsiteX116" fmla="*/ 1342505 w 3125585"/>
                <a:gd name="connsiteY116" fmla="*/ 1828800 h 2340032"/>
                <a:gd name="connsiteX117" fmla="*/ 1400695 w 3125585"/>
                <a:gd name="connsiteY117" fmla="*/ 1828800 h 2340032"/>
                <a:gd name="connsiteX118" fmla="*/ 1400695 w 3125585"/>
                <a:gd name="connsiteY118" fmla="*/ 1895301 h 2340032"/>
                <a:gd name="connsiteX119" fmla="*/ 1512916 w 3125585"/>
                <a:gd name="connsiteY119" fmla="*/ 1895301 h 2340032"/>
                <a:gd name="connsiteX120" fmla="*/ 1512916 w 3125585"/>
                <a:gd name="connsiteY120" fmla="*/ 1974272 h 2340032"/>
                <a:gd name="connsiteX121" fmla="*/ 1566949 w 3125585"/>
                <a:gd name="connsiteY121" fmla="*/ 1974272 h 2340032"/>
                <a:gd name="connsiteX122" fmla="*/ 1566949 w 3125585"/>
                <a:gd name="connsiteY122" fmla="*/ 2053243 h 2340032"/>
                <a:gd name="connsiteX123" fmla="*/ 1882833 w 3125585"/>
                <a:gd name="connsiteY123" fmla="*/ 2053243 h 2340032"/>
                <a:gd name="connsiteX124" fmla="*/ 1882833 w 3125585"/>
                <a:gd name="connsiteY124" fmla="*/ 2111432 h 2340032"/>
                <a:gd name="connsiteX125" fmla="*/ 3125585 w 3125585"/>
                <a:gd name="connsiteY125" fmla="*/ 2119745 h 234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3125585" h="2340032">
                  <a:moveTo>
                    <a:pt x="3125585" y="2119745"/>
                  </a:moveTo>
                  <a:lnTo>
                    <a:pt x="3125585" y="2340032"/>
                  </a:lnTo>
                  <a:lnTo>
                    <a:pt x="1995055" y="2340032"/>
                  </a:lnTo>
                  <a:lnTo>
                    <a:pt x="1995055" y="2319251"/>
                  </a:lnTo>
                  <a:lnTo>
                    <a:pt x="1845425" y="2319251"/>
                  </a:lnTo>
                  <a:lnTo>
                    <a:pt x="1845425" y="2290156"/>
                  </a:lnTo>
                  <a:lnTo>
                    <a:pt x="1571105" y="2290156"/>
                  </a:lnTo>
                  <a:lnTo>
                    <a:pt x="1571105" y="2236123"/>
                  </a:lnTo>
                  <a:lnTo>
                    <a:pt x="1517073" y="2182091"/>
                  </a:lnTo>
                  <a:cubicBezTo>
                    <a:pt x="1503218" y="2177934"/>
                    <a:pt x="1488642" y="2175683"/>
                    <a:pt x="1475509" y="2169621"/>
                  </a:cubicBezTo>
                  <a:cubicBezTo>
                    <a:pt x="1470172" y="2167158"/>
                    <a:pt x="1467556" y="2160915"/>
                    <a:pt x="1463040" y="2157152"/>
                  </a:cubicBezTo>
                  <a:cubicBezTo>
                    <a:pt x="1459203" y="2153954"/>
                    <a:pt x="1454636" y="2151743"/>
                    <a:pt x="1450571" y="2148840"/>
                  </a:cubicBezTo>
                  <a:cubicBezTo>
                    <a:pt x="1446181" y="2145705"/>
                    <a:pt x="1428004" y="2131322"/>
                    <a:pt x="1421476" y="2128058"/>
                  </a:cubicBezTo>
                  <a:cubicBezTo>
                    <a:pt x="1417557" y="2126099"/>
                    <a:pt x="1413163" y="2125287"/>
                    <a:pt x="1409007" y="2123901"/>
                  </a:cubicBezTo>
                  <a:cubicBezTo>
                    <a:pt x="1404851" y="2119745"/>
                    <a:pt x="1401054" y="2115195"/>
                    <a:pt x="1396538" y="2111432"/>
                  </a:cubicBezTo>
                  <a:cubicBezTo>
                    <a:pt x="1385495" y="2102229"/>
                    <a:pt x="1380374" y="2102196"/>
                    <a:pt x="1367444" y="2094807"/>
                  </a:cubicBezTo>
                  <a:cubicBezTo>
                    <a:pt x="1363107" y="2092329"/>
                    <a:pt x="1354975" y="2086494"/>
                    <a:pt x="1354975" y="2086494"/>
                  </a:cubicBezTo>
                  <a:lnTo>
                    <a:pt x="1292629" y="2086494"/>
                  </a:lnTo>
                  <a:lnTo>
                    <a:pt x="1180407" y="2086494"/>
                  </a:lnTo>
                  <a:lnTo>
                    <a:pt x="1180407" y="2007523"/>
                  </a:lnTo>
                  <a:lnTo>
                    <a:pt x="1072342" y="2007523"/>
                  </a:lnTo>
                  <a:lnTo>
                    <a:pt x="1072342" y="1932709"/>
                  </a:lnTo>
                  <a:lnTo>
                    <a:pt x="951807" y="1932709"/>
                  </a:lnTo>
                  <a:lnTo>
                    <a:pt x="951807" y="1845425"/>
                  </a:lnTo>
                  <a:lnTo>
                    <a:pt x="876993" y="1845425"/>
                  </a:lnTo>
                  <a:lnTo>
                    <a:pt x="876993" y="1729047"/>
                  </a:lnTo>
                  <a:lnTo>
                    <a:pt x="835429" y="1729047"/>
                  </a:lnTo>
                  <a:lnTo>
                    <a:pt x="835429" y="1699952"/>
                  </a:lnTo>
                  <a:lnTo>
                    <a:pt x="731520" y="1596043"/>
                  </a:lnTo>
                  <a:cubicBezTo>
                    <a:pt x="720436" y="1591887"/>
                    <a:pt x="708118" y="1590140"/>
                    <a:pt x="698269" y="1583574"/>
                  </a:cubicBezTo>
                  <a:cubicBezTo>
                    <a:pt x="694624" y="1581144"/>
                    <a:pt x="695317" y="1575318"/>
                    <a:pt x="694113" y="1571105"/>
                  </a:cubicBezTo>
                  <a:cubicBezTo>
                    <a:pt x="692544" y="1565613"/>
                    <a:pt x="692206" y="1559730"/>
                    <a:pt x="689956" y="1554480"/>
                  </a:cubicBezTo>
                  <a:cubicBezTo>
                    <a:pt x="687988" y="1549889"/>
                    <a:pt x="683673" y="1546576"/>
                    <a:pt x="681644" y="1542011"/>
                  </a:cubicBezTo>
                  <a:cubicBezTo>
                    <a:pt x="678085" y="1534004"/>
                    <a:pt x="676102" y="1525385"/>
                    <a:pt x="673331" y="1517072"/>
                  </a:cubicBezTo>
                  <a:cubicBezTo>
                    <a:pt x="671946" y="1512916"/>
                    <a:pt x="672273" y="1507701"/>
                    <a:pt x="669175" y="1504603"/>
                  </a:cubicBezTo>
                  <a:cubicBezTo>
                    <a:pt x="665018" y="1500447"/>
                    <a:pt x="660468" y="1496650"/>
                    <a:pt x="656705" y="1492134"/>
                  </a:cubicBezTo>
                  <a:cubicBezTo>
                    <a:pt x="653507" y="1488297"/>
                    <a:pt x="651925" y="1483197"/>
                    <a:pt x="648393" y="1479665"/>
                  </a:cubicBezTo>
                  <a:cubicBezTo>
                    <a:pt x="644861" y="1476133"/>
                    <a:pt x="640080" y="1474123"/>
                    <a:pt x="635924" y="1471352"/>
                  </a:cubicBezTo>
                  <a:lnTo>
                    <a:pt x="619298" y="1446414"/>
                  </a:lnTo>
                  <a:lnTo>
                    <a:pt x="610985" y="1433945"/>
                  </a:lnTo>
                  <a:cubicBezTo>
                    <a:pt x="608214" y="1422861"/>
                    <a:pt x="606286" y="1411532"/>
                    <a:pt x="602673" y="1400694"/>
                  </a:cubicBezTo>
                  <a:cubicBezTo>
                    <a:pt x="601287" y="1396538"/>
                    <a:pt x="600770" y="1391982"/>
                    <a:pt x="598516" y="1388225"/>
                  </a:cubicBezTo>
                  <a:cubicBezTo>
                    <a:pt x="596500" y="1384865"/>
                    <a:pt x="592975" y="1382683"/>
                    <a:pt x="590204" y="1379912"/>
                  </a:cubicBezTo>
                  <a:lnTo>
                    <a:pt x="548640" y="1330036"/>
                  </a:lnTo>
                  <a:cubicBezTo>
                    <a:pt x="540233" y="1304814"/>
                    <a:pt x="539210" y="1295870"/>
                    <a:pt x="527858" y="1276003"/>
                  </a:cubicBezTo>
                  <a:cubicBezTo>
                    <a:pt x="525380" y="1271666"/>
                    <a:pt x="523077" y="1267066"/>
                    <a:pt x="519545" y="1263534"/>
                  </a:cubicBezTo>
                  <a:cubicBezTo>
                    <a:pt x="516013" y="1260002"/>
                    <a:pt x="511232" y="1257992"/>
                    <a:pt x="507076" y="1255221"/>
                  </a:cubicBezTo>
                  <a:cubicBezTo>
                    <a:pt x="494101" y="1216292"/>
                    <a:pt x="515357" y="1273868"/>
                    <a:pt x="490451" y="1230283"/>
                  </a:cubicBezTo>
                  <a:cubicBezTo>
                    <a:pt x="476597" y="1206037"/>
                    <a:pt x="500150" y="1217122"/>
                    <a:pt x="469669" y="1209501"/>
                  </a:cubicBezTo>
                  <a:lnTo>
                    <a:pt x="457200" y="1201189"/>
                  </a:lnTo>
                  <a:lnTo>
                    <a:pt x="394855" y="1080654"/>
                  </a:lnTo>
                  <a:lnTo>
                    <a:pt x="340822" y="993371"/>
                  </a:lnTo>
                  <a:lnTo>
                    <a:pt x="340822" y="964276"/>
                  </a:lnTo>
                  <a:lnTo>
                    <a:pt x="295102" y="964276"/>
                  </a:lnTo>
                  <a:lnTo>
                    <a:pt x="295102" y="789709"/>
                  </a:lnTo>
                  <a:lnTo>
                    <a:pt x="232756" y="789709"/>
                  </a:lnTo>
                  <a:lnTo>
                    <a:pt x="232756" y="669174"/>
                  </a:lnTo>
                  <a:lnTo>
                    <a:pt x="178724" y="669174"/>
                  </a:lnTo>
                  <a:lnTo>
                    <a:pt x="178724" y="561109"/>
                  </a:lnTo>
                  <a:lnTo>
                    <a:pt x="137160" y="561109"/>
                  </a:lnTo>
                  <a:lnTo>
                    <a:pt x="137160" y="507076"/>
                  </a:lnTo>
                  <a:lnTo>
                    <a:pt x="58189" y="507076"/>
                  </a:lnTo>
                  <a:lnTo>
                    <a:pt x="58189" y="311727"/>
                  </a:lnTo>
                  <a:lnTo>
                    <a:pt x="58189" y="232756"/>
                  </a:lnTo>
                  <a:lnTo>
                    <a:pt x="0" y="0"/>
                  </a:lnTo>
                  <a:lnTo>
                    <a:pt x="87284" y="166254"/>
                  </a:lnTo>
                  <a:lnTo>
                    <a:pt x="191193" y="382385"/>
                  </a:lnTo>
                  <a:lnTo>
                    <a:pt x="286789" y="586047"/>
                  </a:lnTo>
                  <a:cubicBezTo>
                    <a:pt x="295102" y="595745"/>
                    <a:pt x="303748" y="605167"/>
                    <a:pt x="311727" y="615141"/>
                  </a:cubicBezTo>
                  <a:cubicBezTo>
                    <a:pt x="321850" y="627795"/>
                    <a:pt x="319823" y="629308"/>
                    <a:pt x="328353" y="644236"/>
                  </a:cubicBezTo>
                  <a:cubicBezTo>
                    <a:pt x="336794" y="659009"/>
                    <a:pt x="339751" y="659791"/>
                    <a:pt x="353291" y="673331"/>
                  </a:cubicBezTo>
                  <a:cubicBezTo>
                    <a:pt x="357622" y="686326"/>
                    <a:pt x="361821" y="702570"/>
                    <a:pt x="374073" y="710738"/>
                  </a:cubicBezTo>
                  <a:lnTo>
                    <a:pt x="386542" y="719051"/>
                  </a:lnTo>
                  <a:cubicBezTo>
                    <a:pt x="396298" y="733685"/>
                    <a:pt x="405090" y="744641"/>
                    <a:pt x="411480" y="760614"/>
                  </a:cubicBezTo>
                  <a:cubicBezTo>
                    <a:pt x="414734" y="768750"/>
                    <a:pt x="414933" y="778261"/>
                    <a:pt x="419793" y="785552"/>
                  </a:cubicBezTo>
                  <a:cubicBezTo>
                    <a:pt x="422564" y="789708"/>
                    <a:pt x="426076" y="793456"/>
                    <a:pt x="428105" y="798021"/>
                  </a:cubicBezTo>
                  <a:cubicBezTo>
                    <a:pt x="447887" y="842532"/>
                    <a:pt x="425920" y="807213"/>
                    <a:pt x="444731" y="835429"/>
                  </a:cubicBezTo>
                  <a:cubicBezTo>
                    <a:pt x="454612" y="865074"/>
                    <a:pt x="440602" y="829237"/>
                    <a:pt x="461356" y="860367"/>
                  </a:cubicBezTo>
                  <a:cubicBezTo>
                    <a:pt x="463786" y="864012"/>
                    <a:pt x="463385" y="869006"/>
                    <a:pt x="465513" y="872836"/>
                  </a:cubicBezTo>
                  <a:cubicBezTo>
                    <a:pt x="477943" y="895209"/>
                    <a:pt x="479460" y="895096"/>
                    <a:pt x="494607" y="910243"/>
                  </a:cubicBezTo>
                  <a:cubicBezTo>
                    <a:pt x="503525" y="936994"/>
                    <a:pt x="491772" y="907934"/>
                    <a:pt x="511233" y="935181"/>
                  </a:cubicBezTo>
                  <a:cubicBezTo>
                    <a:pt x="538582" y="973472"/>
                    <a:pt x="499596" y="931860"/>
                    <a:pt x="532015" y="964276"/>
                  </a:cubicBezTo>
                  <a:cubicBezTo>
                    <a:pt x="533400" y="968432"/>
                    <a:pt x="534212" y="972826"/>
                    <a:pt x="536171" y="976745"/>
                  </a:cubicBezTo>
                  <a:cubicBezTo>
                    <a:pt x="539208" y="982819"/>
                    <a:pt x="554132" y="1002079"/>
                    <a:pt x="556953" y="1005840"/>
                  </a:cubicBezTo>
                  <a:cubicBezTo>
                    <a:pt x="558338" y="1009996"/>
                    <a:pt x="558935" y="1014505"/>
                    <a:pt x="561109" y="1018309"/>
                  </a:cubicBezTo>
                  <a:cubicBezTo>
                    <a:pt x="564546" y="1024323"/>
                    <a:pt x="571005" y="1028502"/>
                    <a:pt x="573578" y="1034934"/>
                  </a:cubicBezTo>
                  <a:cubicBezTo>
                    <a:pt x="576708" y="1042759"/>
                    <a:pt x="575313" y="1051800"/>
                    <a:pt x="577735" y="1059872"/>
                  </a:cubicBezTo>
                  <a:cubicBezTo>
                    <a:pt x="579642" y="1066228"/>
                    <a:pt x="589575" y="1083225"/>
                    <a:pt x="594360" y="1088967"/>
                  </a:cubicBezTo>
                  <a:cubicBezTo>
                    <a:pt x="598123" y="1093483"/>
                    <a:pt x="602189" y="1097827"/>
                    <a:pt x="606829" y="1101436"/>
                  </a:cubicBezTo>
                  <a:cubicBezTo>
                    <a:pt x="614715" y="1107570"/>
                    <a:pt x="631767" y="1118061"/>
                    <a:pt x="631767" y="1118061"/>
                  </a:cubicBezTo>
                  <a:cubicBezTo>
                    <a:pt x="640055" y="1130494"/>
                    <a:pt x="651227" y="1145016"/>
                    <a:pt x="656705" y="1159625"/>
                  </a:cubicBezTo>
                  <a:cubicBezTo>
                    <a:pt x="658711" y="1164974"/>
                    <a:pt x="657693" y="1171498"/>
                    <a:pt x="660862" y="1176251"/>
                  </a:cubicBezTo>
                  <a:cubicBezTo>
                    <a:pt x="663633" y="1180407"/>
                    <a:pt x="669494" y="1181365"/>
                    <a:pt x="673331" y="1184563"/>
                  </a:cubicBezTo>
                  <a:cubicBezTo>
                    <a:pt x="705341" y="1211237"/>
                    <a:pt x="667304" y="1184701"/>
                    <a:pt x="698269" y="1205345"/>
                  </a:cubicBezTo>
                  <a:cubicBezTo>
                    <a:pt x="701040" y="1209501"/>
                    <a:pt x="703050" y="1214282"/>
                    <a:pt x="706582" y="1217814"/>
                  </a:cubicBezTo>
                  <a:cubicBezTo>
                    <a:pt x="710114" y="1221346"/>
                    <a:pt x="716403" y="1221891"/>
                    <a:pt x="719051" y="1226127"/>
                  </a:cubicBezTo>
                  <a:cubicBezTo>
                    <a:pt x="723695" y="1233557"/>
                    <a:pt x="722504" y="1243774"/>
                    <a:pt x="727364" y="1251065"/>
                  </a:cubicBezTo>
                  <a:cubicBezTo>
                    <a:pt x="747622" y="1281454"/>
                    <a:pt x="722888" y="1243233"/>
                    <a:pt x="743989" y="1280160"/>
                  </a:cubicBezTo>
                  <a:cubicBezTo>
                    <a:pt x="746467" y="1284497"/>
                    <a:pt x="748543" y="1289340"/>
                    <a:pt x="752302" y="1292629"/>
                  </a:cubicBezTo>
                  <a:cubicBezTo>
                    <a:pt x="759821" y="1299208"/>
                    <a:pt x="770176" y="1302189"/>
                    <a:pt x="777240" y="1309254"/>
                  </a:cubicBezTo>
                  <a:lnTo>
                    <a:pt x="781396" y="1313411"/>
                  </a:lnTo>
                  <a:lnTo>
                    <a:pt x="810491" y="1313411"/>
                  </a:lnTo>
                  <a:lnTo>
                    <a:pt x="810491" y="1379912"/>
                  </a:lnTo>
                  <a:lnTo>
                    <a:pt x="868680" y="1379912"/>
                  </a:lnTo>
                  <a:lnTo>
                    <a:pt x="868680" y="1458883"/>
                  </a:lnTo>
                  <a:lnTo>
                    <a:pt x="947651" y="1533698"/>
                  </a:lnTo>
                  <a:cubicBezTo>
                    <a:pt x="957349" y="1544782"/>
                    <a:pt x="967419" y="1555551"/>
                    <a:pt x="976745" y="1566949"/>
                  </a:cubicBezTo>
                  <a:cubicBezTo>
                    <a:pt x="993370" y="1587268"/>
                    <a:pt x="975361" y="1572953"/>
                    <a:pt x="997527" y="1587731"/>
                  </a:cubicBezTo>
                  <a:cubicBezTo>
                    <a:pt x="1000298" y="1591887"/>
                    <a:pt x="1001939" y="1597079"/>
                    <a:pt x="1005840" y="1600200"/>
                  </a:cubicBezTo>
                  <a:cubicBezTo>
                    <a:pt x="1009261" y="1602937"/>
                    <a:pt x="1014390" y="1602397"/>
                    <a:pt x="1018309" y="1604356"/>
                  </a:cubicBezTo>
                  <a:cubicBezTo>
                    <a:pt x="1028793" y="1609598"/>
                    <a:pt x="1031360" y="1613251"/>
                    <a:pt x="1039091" y="1620981"/>
                  </a:cubicBezTo>
                  <a:lnTo>
                    <a:pt x="1143000" y="1620981"/>
                  </a:lnTo>
                  <a:lnTo>
                    <a:pt x="1143000" y="1708265"/>
                  </a:lnTo>
                  <a:lnTo>
                    <a:pt x="1271847" y="1708265"/>
                  </a:lnTo>
                  <a:lnTo>
                    <a:pt x="1271847" y="1774767"/>
                  </a:lnTo>
                  <a:lnTo>
                    <a:pt x="1342505" y="1774767"/>
                  </a:lnTo>
                  <a:lnTo>
                    <a:pt x="1342505" y="1828800"/>
                  </a:lnTo>
                  <a:lnTo>
                    <a:pt x="1400695" y="1828800"/>
                  </a:lnTo>
                  <a:lnTo>
                    <a:pt x="1400695" y="1895301"/>
                  </a:lnTo>
                  <a:lnTo>
                    <a:pt x="1512916" y="1895301"/>
                  </a:lnTo>
                  <a:lnTo>
                    <a:pt x="1512916" y="1974272"/>
                  </a:lnTo>
                  <a:lnTo>
                    <a:pt x="1566949" y="1974272"/>
                  </a:lnTo>
                  <a:lnTo>
                    <a:pt x="1566949" y="2053243"/>
                  </a:lnTo>
                  <a:lnTo>
                    <a:pt x="1882833" y="2053243"/>
                  </a:lnTo>
                  <a:lnTo>
                    <a:pt x="1882833" y="2111432"/>
                  </a:lnTo>
                  <a:lnTo>
                    <a:pt x="3125585" y="2119745"/>
                  </a:lnTo>
                  <a:close/>
                </a:path>
              </a:pathLst>
            </a:custGeom>
            <a:solidFill>
              <a:srgbClr val="2279A4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4" name="Titr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Anomalies du nombre de copies de CD 274</a:t>
            </a:r>
            <a:endParaRPr lang="da-DK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924DE9-F961-734A-9CD7-0ED35F4F3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K. Hodroj, et al.,  ESMO</a:t>
            </a:r>
            <a:r>
              <a:rPr lang="fr-FR" baseline="30000"/>
              <a:t>®</a:t>
            </a:r>
            <a:r>
              <a:rPr lang="fr-FR"/>
              <a:t> 2021, Abs #2531</a:t>
            </a:r>
            <a:endParaRPr lang="fr-FR" dirty="0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6"/>
          </p:nvPr>
        </p:nvSpPr>
        <p:spPr>
          <a:xfrm>
            <a:off x="391046" y="797485"/>
            <a:ext cx="10332000" cy="440765"/>
          </a:xfrm>
        </p:spPr>
        <p:txBody>
          <a:bodyPr/>
          <a:lstStyle/>
          <a:p>
            <a:r>
              <a:rPr lang="da-DK"/>
              <a:t>Résultats</a:t>
            </a:r>
            <a:endParaRPr lang="da-DK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408852" y="1316906"/>
            <a:ext cx="5541606" cy="4155816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98517" y="5519376"/>
            <a:ext cx="5541607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Figure 1.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Survie globale chez les patients avec gain/amplification du nombre de copies de CD274 selon le traitement par un Inhibiteur de point de Contrôle Immunitaire</a:t>
            </a:r>
            <a:b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traité(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curve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vs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39FD5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 traité (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9FD5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blue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39FD5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9FD5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curve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39FD5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148233" y="5519376"/>
            <a:ext cx="6159058" cy="60016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Figure 2.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Survie globale chez les patients traités par Inhibiteur de point de Contrôle Immunitaire</a:t>
            </a:r>
            <a:b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selon le statut du nombre de copies de CD274 [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normal/perte (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curve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</a:t>
            </a:r>
            <a:b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vs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39FD5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gain/amplification (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9FD5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blue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39FD5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9FD5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curve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39FD5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673558" y="1520576"/>
            <a:ext cx="4891498" cy="3332411"/>
            <a:chOff x="296089" y="2688538"/>
            <a:chExt cx="5764087" cy="2844413"/>
          </a:xfrm>
        </p:grpSpPr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 rot="16200000">
              <a:off x="-756582" y="3741209"/>
              <a:ext cx="2404554" cy="299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ヒラギノ角ゴ Pro W3" charset="0"/>
                  <a:cs typeface="Arial"/>
                </a:rPr>
                <a:t>Probabilité</a:t>
              </a:r>
              <a:r>
                <a:rPr kumimoji="0" lang="da-DK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ヒラギノ角ゴ Pro W3" charset="0"/>
                  <a:cs typeface="Arial"/>
                </a:rPr>
                <a:t> de </a:t>
              </a:r>
              <a:r>
                <a:rPr kumimoji="0" lang="da-DK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ヒラギノ角ゴ Pro W3" charset="0"/>
                  <a:cs typeface="Arial"/>
                </a:rPr>
                <a:t>survie</a:t>
              </a:r>
              <a:endPara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ヒラギノ角ゴ Pro W3" charset="0"/>
                <a:cs typeface="Arial"/>
              </a:endParaRPr>
            </a:p>
          </p:txBody>
        </p:sp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1014378" y="5309651"/>
              <a:ext cx="5045798" cy="223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ヒラギノ角ゴ Pro W3" charset="0"/>
                  <a:cs typeface="Arial"/>
                </a:rPr>
                <a:t>SG (</a:t>
              </a:r>
              <a:r>
                <a:rPr kumimoji="0" lang="da-DK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ヒラギノ角ゴ Pro W3" charset="0"/>
                  <a:cs typeface="Arial"/>
                </a:rPr>
                <a:t>mois</a:t>
              </a:r>
              <a:r>
                <a:rPr kumimoji="0" lang="da-DK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ヒラギノ角ゴ Pro W3" charset="0"/>
                  <a:cs typeface="Arial"/>
                </a:rPr>
                <a:t>)</a:t>
              </a:r>
            </a:p>
          </p:txBody>
        </p:sp>
      </p:grpSp>
      <p:sp>
        <p:nvSpPr>
          <p:cNvPr id="47" name="Espace réservé du texte 25"/>
          <p:cNvSpPr txBox="1">
            <a:spLocks/>
          </p:cNvSpPr>
          <p:nvPr/>
        </p:nvSpPr>
        <p:spPr>
          <a:xfrm>
            <a:off x="3672847" y="2118689"/>
            <a:ext cx="2277611" cy="4977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HR 1,52 ; [1,05-2,18]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6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p</a:t>
            </a:r>
            <a:r>
              <a:rPr kumimoji="0" lang="da-DK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=0,023</a:t>
            </a:r>
            <a:endParaRPr kumimoji="0" lang="da-DK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Narrow" panose="020B0604020202020204" pitchFamily="34" charset="0"/>
            </a:endParaRPr>
          </a:p>
        </p:txBody>
      </p:sp>
      <p:grpSp>
        <p:nvGrpSpPr>
          <p:cNvPr id="52" name="Groupe 51"/>
          <p:cNvGrpSpPr/>
          <p:nvPr/>
        </p:nvGrpSpPr>
        <p:grpSpPr>
          <a:xfrm>
            <a:off x="2785125" y="1466793"/>
            <a:ext cx="3076809" cy="524674"/>
            <a:chOff x="2785125" y="2298038"/>
            <a:chExt cx="3076809" cy="524674"/>
          </a:xfrm>
        </p:grpSpPr>
        <p:sp>
          <p:nvSpPr>
            <p:cNvPr id="48" name="Espace réservé du texte 25"/>
            <p:cNvSpPr txBox="1">
              <a:spLocks/>
            </p:cNvSpPr>
            <p:nvPr/>
          </p:nvSpPr>
          <p:spPr>
            <a:xfrm>
              <a:off x="3012599" y="2298038"/>
              <a:ext cx="2849335" cy="524674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400" b="1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a-DK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CD274 gain/amplification &amp; ICI+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a-DK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9FD5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CD274 gain/amplification &amp; ICI-</a:t>
              </a:r>
            </a:p>
          </p:txBody>
        </p:sp>
        <p:cxnSp>
          <p:nvCxnSpPr>
            <p:cNvPr id="50" name="Connecteur droit 49"/>
            <p:cNvCxnSpPr/>
            <p:nvPr/>
          </p:nvCxnSpPr>
          <p:spPr>
            <a:xfrm>
              <a:off x="2785125" y="2673091"/>
              <a:ext cx="24649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2785125" y="2434552"/>
              <a:ext cx="24649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à coins arrondis 52"/>
          <p:cNvSpPr/>
          <p:nvPr/>
        </p:nvSpPr>
        <p:spPr>
          <a:xfrm>
            <a:off x="6242392" y="1316906"/>
            <a:ext cx="5541606" cy="4155816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8" name="Groupe 57"/>
          <p:cNvGrpSpPr/>
          <p:nvPr/>
        </p:nvGrpSpPr>
        <p:grpSpPr>
          <a:xfrm>
            <a:off x="5893902" y="4906327"/>
            <a:ext cx="5696126" cy="487313"/>
            <a:chOff x="-268483" y="4458377"/>
            <a:chExt cx="5696126" cy="487313"/>
          </a:xfrm>
        </p:grpSpPr>
        <p:sp>
          <p:nvSpPr>
            <p:cNvPr id="59" name="ZoneTexte 58"/>
            <p:cNvSpPr txBox="1"/>
            <p:nvPr/>
          </p:nvSpPr>
          <p:spPr>
            <a:xfrm>
              <a:off x="1163290" y="4458377"/>
              <a:ext cx="310192" cy="3334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339FD5">
                      <a:lumMod val="75000"/>
                    </a:srgb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54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90</a:t>
              </a: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1834548" y="4458377"/>
              <a:ext cx="310192" cy="3334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339FD5">
                      <a:lumMod val="75000"/>
                    </a:srgb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27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2490069" y="4458377"/>
              <a:ext cx="310192" cy="3334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339FD5">
                      <a:lumMod val="75000"/>
                    </a:srgb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18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3157469" y="4458377"/>
              <a:ext cx="310192" cy="3334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339FD5">
                      <a:lumMod val="75000"/>
                    </a:srgb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3810796" y="4458377"/>
              <a:ext cx="310192" cy="3334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339FD5">
                      <a:lumMod val="75000"/>
                    </a:srgb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4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4464123" y="4458377"/>
              <a:ext cx="310192" cy="3334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339FD5">
                      <a:lumMod val="75000"/>
                    </a:srgb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5117451" y="4458377"/>
              <a:ext cx="310192" cy="3334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339FD5">
                      <a:lumMod val="75000"/>
                    </a:srgb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-268483" y="4458377"/>
              <a:ext cx="1395601" cy="4873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339FD5">
                      <a:lumMod val="75000"/>
                    </a:srgb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Gain/amplification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Non gain/</a:t>
              </a:r>
              <a:b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</a:b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non amplification</a:t>
              </a:r>
            </a:p>
          </p:txBody>
        </p:sp>
      </p:grpSp>
      <p:sp>
        <p:nvSpPr>
          <p:cNvPr id="79" name="Espace réservé du texte 25"/>
          <p:cNvSpPr txBox="1">
            <a:spLocks/>
          </p:cNvSpPr>
          <p:nvPr/>
        </p:nvSpPr>
        <p:spPr>
          <a:xfrm>
            <a:off x="9506387" y="2118689"/>
            <a:ext cx="2277611" cy="4977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HR 0,63; [0,42-0,95]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6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p</a:t>
            </a:r>
            <a:r>
              <a:rPr kumimoji="0" lang="da-DK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=0,026</a:t>
            </a:r>
            <a:endParaRPr kumimoji="0" lang="da-DK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Narrow" panose="020B0604020202020204" pitchFamily="34" charset="0"/>
            </a:endParaRPr>
          </a:p>
        </p:txBody>
      </p:sp>
      <p:grpSp>
        <p:nvGrpSpPr>
          <p:cNvPr id="80" name="Groupe 79"/>
          <p:cNvGrpSpPr/>
          <p:nvPr/>
        </p:nvGrpSpPr>
        <p:grpSpPr>
          <a:xfrm>
            <a:off x="8618665" y="1466793"/>
            <a:ext cx="3076809" cy="524674"/>
            <a:chOff x="2785125" y="2298038"/>
            <a:chExt cx="3076809" cy="524674"/>
          </a:xfrm>
        </p:grpSpPr>
        <p:sp>
          <p:nvSpPr>
            <p:cNvPr id="81" name="Espace réservé du texte 25"/>
            <p:cNvSpPr txBox="1">
              <a:spLocks/>
            </p:cNvSpPr>
            <p:nvPr/>
          </p:nvSpPr>
          <p:spPr>
            <a:xfrm>
              <a:off x="3012599" y="2298038"/>
              <a:ext cx="2849335" cy="524674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400" b="1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a-DK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CD274 normal/</a:t>
              </a:r>
              <a:r>
                <a:rPr kumimoji="0" lang="da-DK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loss</a:t>
              </a:r>
              <a:r>
                <a:rPr kumimoji="0" lang="da-DK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 &amp; IO+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a-DK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9FD5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CD274 </a:t>
              </a:r>
              <a:r>
                <a:rPr kumimoji="0" lang="da-DK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9FD5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gain</a:t>
              </a:r>
              <a:r>
                <a:rPr kumimoji="0" lang="da-DK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9FD5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/</a:t>
              </a:r>
              <a:r>
                <a:rPr kumimoji="0" lang="da-DK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9FD5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amplification</a:t>
              </a:r>
              <a:r>
                <a:rPr kumimoji="0" lang="da-DK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9FD5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 &amp; IO+</a:t>
              </a:r>
            </a:p>
          </p:txBody>
        </p:sp>
        <p:cxnSp>
          <p:nvCxnSpPr>
            <p:cNvPr id="82" name="Connecteur droit 81"/>
            <p:cNvCxnSpPr/>
            <p:nvPr/>
          </p:nvCxnSpPr>
          <p:spPr>
            <a:xfrm>
              <a:off x="2785125" y="2673091"/>
              <a:ext cx="24649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>
              <a:off x="2785125" y="2434552"/>
              <a:ext cx="24649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Forme libre 88"/>
          <p:cNvSpPr/>
          <p:nvPr/>
        </p:nvSpPr>
        <p:spPr>
          <a:xfrm>
            <a:off x="7502236" y="1525385"/>
            <a:ext cx="3782291" cy="2173779"/>
          </a:xfrm>
          <a:custGeom>
            <a:avLst/>
            <a:gdLst>
              <a:gd name="connsiteX0" fmla="*/ 0 w 3782291"/>
              <a:gd name="connsiteY0" fmla="*/ 0 h 2173779"/>
              <a:gd name="connsiteX1" fmla="*/ 87284 w 3782291"/>
              <a:gd name="connsiteY1" fmla="*/ 0 h 2173779"/>
              <a:gd name="connsiteX2" fmla="*/ 87284 w 3782291"/>
              <a:gd name="connsiteY2" fmla="*/ 49877 h 2173779"/>
              <a:gd name="connsiteX3" fmla="*/ 120535 w 3782291"/>
              <a:gd name="connsiteY3" fmla="*/ 49877 h 2173779"/>
              <a:gd name="connsiteX4" fmla="*/ 120535 w 3782291"/>
              <a:gd name="connsiteY4" fmla="*/ 249382 h 2173779"/>
              <a:gd name="connsiteX5" fmla="*/ 157942 w 3782291"/>
              <a:gd name="connsiteY5" fmla="*/ 249382 h 2173779"/>
              <a:gd name="connsiteX6" fmla="*/ 157942 w 3782291"/>
              <a:gd name="connsiteY6" fmla="*/ 415637 h 2173779"/>
              <a:gd name="connsiteX7" fmla="*/ 195349 w 3782291"/>
              <a:gd name="connsiteY7" fmla="*/ 415637 h 2173779"/>
              <a:gd name="connsiteX8" fmla="*/ 195349 w 3782291"/>
              <a:gd name="connsiteY8" fmla="*/ 473826 h 2173779"/>
              <a:gd name="connsiteX9" fmla="*/ 232757 w 3782291"/>
              <a:gd name="connsiteY9" fmla="*/ 473826 h 2173779"/>
              <a:gd name="connsiteX10" fmla="*/ 232757 w 3782291"/>
              <a:gd name="connsiteY10" fmla="*/ 532015 h 2173779"/>
              <a:gd name="connsiteX11" fmla="*/ 253539 w 3782291"/>
              <a:gd name="connsiteY11" fmla="*/ 532015 h 2173779"/>
              <a:gd name="connsiteX12" fmla="*/ 253539 w 3782291"/>
              <a:gd name="connsiteY12" fmla="*/ 619299 h 2173779"/>
              <a:gd name="connsiteX13" fmla="*/ 303415 w 3782291"/>
              <a:gd name="connsiteY13" fmla="*/ 619299 h 2173779"/>
              <a:gd name="connsiteX14" fmla="*/ 303415 w 3782291"/>
              <a:gd name="connsiteY14" fmla="*/ 681644 h 2173779"/>
              <a:gd name="connsiteX15" fmla="*/ 353291 w 3782291"/>
              <a:gd name="connsiteY15" fmla="*/ 681644 h 2173779"/>
              <a:gd name="connsiteX16" fmla="*/ 353291 w 3782291"/>
              <a:gd name="connsiteY16" fmla="*/ 727364 h 2173779"/>
              <a:gd name="connsiteX17" fmla="*/ 399011 w 3782291"/>
              <a:gd name="connsiteY17" fmla="*/ 727364 h 2173779"/>
              <a:gd name="connsiteX18" fmla="*/ 399011 w 3782291"/>
              <a:gd name="connsiteY18" fmla="*/ 785553 h 2173779"/>
              <a:gd name="connsiteX19" fmla="*/ 399011 w 3782291"/>
              <a:gd name="connsiteY19" fmla="*/ 785553 h 2173779"/>
              <a:gd name="connsiteX20" fmla="*/ 428106 w 3782291"/>
              <a:gd name="connsiteY20" fmla="*/ 814648 h 2173779"/>
              <a:gd name="connsiteX21" fmla="*/ 465513 w 3782291"/>
              <a:gd name="connsiteY21" fmla="*/ 852055 h 2173779"/>
              <a:gd name="connsiteX22" fmla="*/ 502920 w 3782291"/>
              <a:gd name="connsiteY22" fmla="*/ 856211 h 2173779"/>
              <a:gd name="connsiteX23" fmla="*/ 502920 w 3782291"/>
              <a:gd name="connsiteY23" fmla="*/ 1064030 h 2173779"/>
              <a:gd name="connsiteX24" fmla="*/ 561109 w 3782291"/>
              <a:gd name="connsiteY24" fmla="*/ 1064030 h 2173779"/>
              <a:gd name="connsiteX25" fmla="*/ 561109 w 3782291"/>
              <a:gd name="connsiteY25" fmla="*/ 1105593 h 2173779"/>
              <a:gd name="connsiteX26" fmla="*/ 610986 w 3782291"/>
              <a:gd name="connsiteY26" fmla="*/ 1105593 h 2173779"/>
              <a:gd name="connsiteX27" fmla="*/ 610986 w 3782291"/>
              <a:gd name="connsiteY27" fmla="*/ 1221971 h 2173779"/>
              <a:gd name="connsiteX28" fmla="*/ 652549 w 3782291"/>
              <a:gd name="connsiteY28" fmla="*/ 1221971 h 2173779"/>
              <a:gd name="connsiteX29" fmla="*/ 652549 w 3782291"/>
              <a:gd name="connsiteY29" fmla="*/ 1292630 h 2173779"/>
              <a:gd name="connsiteX30" fmla="*/ 798022 w 3782291"/>
              <a:gd name="connsiteY30" fmla="*/ 1292630 h 2173779"/>
              <a:gd name="connsiteX31" fmla="*/ 798022 w 3782291"/>
              <a:gd name="connsiteY31" fmla="*/ 1342506 h 2173779"/>
              <a:gd name="connsiteX32" fmla="*/ 918557 w 3782291"/>
              <a:gd name="connsiteY32" fmla="*/ 1342506 h 2173779"/>
              <a:gd name="connsiteX33" fmla="*/ 918557 w 3782291"/>
              <a:gd name="connsiteY33" fmla="*/ 1413164 h 2173779"/>
              <a:gd name="connsiteX34" fmla="*/ 989215 w 3782291"/>
              <a:gd name="connsiteY34" fmla="*/ 1413164 h 2173779"/>
              <a:gd name="connsiteX35" fmla="*/ 989215 w 3782291"/>
              <a:gd name="connsiteY35" fmla="*/ 1512917 h 2173779"/>
              <a:gd name="connsiteX36" fmla="*/ 1284317 w 3782291"/>
              <a:gd name="connsiteY36" fmla="*/ 1512917 h 2173779"/>
              <a:gd name="connsiteX37" fmla="*/ 1284317 w 3782291"/>
              <a:gd name="connsiteY37" fmla="*/ 1583575 h 2173779"/>
              <a:gd name="connsiteX38" fmla="*/ 1650077 w 3782291"/>
              <a:gd name="connsiteY38" fmla="*/ 1583575 h 2173779"/>
              <a:gd name="connsiteX39" fmla="*/ 1650077 w 3782291"/>
              <a:gd name="connsiteY39" fmla="*/ 1745673 h 2173779"/>
              <a:gd name="connsiteX40" fmla="*/ 1845426 w 3782291"/>
              <a:gd name="connsiteY40" fmla="*/ 1745673 h 2173779"/>
              <a:gd name="connsiteX41" fmla="*/ 1845426 w 3782291"/>
              <a:gd name="connsiteY41" fmla="*/ 1982586 h 2173779"/>
              <a:gd name="connsiteX42" fmla="*/ 2086495 w 3782291"/>
              <a:gd name="connsiteY42" fmla="*/ 1982586 h 2173779"/>
              <a:gd name="connsiteX43" fmla="*/ 2086495 w 3782291"/>
              <a:gd name="connsiteY43" fmla="*/ 2065713 h 2173779"/>
              <a:gd name="connsiteX44" fmla="*/ 2364971 w 3782291"/>
              <a:gd name="connsiteY44" fmla="*/ 2065713 h 2173779"/>
              <a:gd name="connsiteX45" fmla="*/ 2364971 w 3782291"/>
              <a:gd name="connsiteY45" fmla="*/ 2111433 h 2173779"/>
              <a:gd name="connsiteX46" fmla="*/ 2364971 w 3782291"/>
              <a:gd name="connsiteY46" fmla="*/ 2173779 h 2173779"/>
              <a:gd name="connsiteX47" fmla="*/ 3782291 w 3782291"/>
              <a:gd name="connsiteY47" fmla="*/ 2173779 h 217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782291" h="2173779">
                <a:moveTo>
                  <a:pt x="0" y="0"/>
                </a:moveTo>
                <a:lnTo>
                  <a:pt x="87284" y="0"/>
                </a:lnTo>
                <a:lnTo>
                  <a:pt x="87284" y="49877"/>
                </a:lnTo>
                <a:lnTo>
                  <a:pt x="120535" y="49877"/>
                </a:lnTo>
                <a:lnTo>
                  <a:pt x="120535" y="249382"/>
                </a:lnTo>
                <a:lnTo>
                  <a:pt x="157942" y="249382"/>
                </a:lnTo>
                <a:lnTo>
                  <a:pt x="157942" y="415637"/>
                </a:lnTo>
                <a:lnTo>
                  <a:pt x="195349" y="415637"/>
                </a:lnTo>
                <a:lnTo>
                  <a:pt x="195349" y="473826"/>
                </a:lnTo>
                <a:lnTo>
                  <a:pt x="232757" y="473826"/>
                </a:lnTo>
                <a:lnTo>
                  <a:pt x="232757" y="532015"/>
                </a:lnTo>
                <a:lnTo>
                  <a:pt x="253539" y="532015"/>
                </a:lnTo>
                <a:lnTo>
                  <a:pt x="253539" y="619299"/>
                </a:lnTo>
                <a:lnTo>
                  <a:pt x="303415" y="619299"/>
                </a:lnTo>
                <a:lnTo>
                  <a:pt x="303415" y="681644"/>
                </a:lnTo>
                <a:lnTo>
                  <a:pt x="353291" y="681644"/>
                </a:lnTo>
                <a:lnTo>
                  <a:pt x="353291" y="727364"/>
                </a:lnTo>
                <a:lnTo>
                  <a:pt x="399011" y="727364"/>
                </a:lnTo>
                <a:lnTo>
                  <a:pt x="399011" y="785553"/>
                </a:lnTo>
                <a:lnTo>
                  <a:pt x="399011" y="785553"/>
                </a:lnTo>
                <a:lnTo>
                  <a:pt x="428106" y="814648"/>
                </a:lnTo>
                <a:lnTo>
                  <a:pt x="465513" y="852055"/>
                </a:lnTo>
                <a:lnTo>
                  <a:pt x="502920" y="856211"/>
                </a:lnTo>
                <a:lnTo>
                  <a:pt x="502920" y="1064030"/>
                </a:lnTo>
                <a:lnTo>
                  <a:pt x="561109" y="1064030"/>
                </a:lnTo>
                <a:lnTo>
                  <a:pt x="561109" y="1105593"/>
                </a:lnTo>
                <a:lnTo>
                  <a:pt x="610986" y="1105593"/>
                </a:lnTo>
                <a:lnTo>
                  <a:pt x="610986" y="1221971"/>
                </a:lnTo>
                <a:lnTo>
                  <a:pt x="652549" y="1221971"/>
                </a:lnTo>
                <a:lnTo>
                  <a:pt x="652549" y="1292630"/>
                </a:lnTo>
                <a:lnTo>
                  <a:pt x="798022" y="1292630"/>
                </a:lnTo>
                <a:lnTo>
                  <a:pt x="798022" y="1342506"/>
                </a:lnTo>
                <a:lnTo>
                  <a:pt x="918557" y="1342506"/>
                </a:lnTo>
                <a:lnTo>
                  <a:pt x="918557" y="1413164"/>
                </a:lnTo>
                <a:lnTo>
                  <a:pt x="989215" y="1413164"/>
                </a:lnTo>
                <a:lnTo>
                  <a:pt x="989215" y="1512917"/>
                </a:lnTo>
                <a:lnTo>
                  <a:pt x="1284317" y="1512917"/>
                </a:lnTo>
                <a:lnTo>
                  <a:pt x="1284317" y="1583575"/>
                </a:lnTo>
                <a:lnTo>
                  <a:pt x="1650077" y="1583575"/>
                </a:lnTo>
                <a:lnTo>
                  <a:pt x="1650077" y="1745673"/>
                </a:lnTo>
                <a:lnTo>
                  <a:pt x="1845426" y="1745673"/>
                </a:lnTo>
                <a:lnTo>
                  <a:pt x="1845426" y="1982586"/>
                </a:lnTo>
                <a:lnTo>
                  <a:pt x="2086495" y="1982586"/>
                </a:lnTo>
                <a:lnTo>
                  <a:pt x="2086495" y="2065713"/>
                </a:lnTo>
                <a:lnTo>
                  <a:pt x="2364971" y="2065713"/>
                </a:lnTo>
                <a:lnTo>
                  <a:pt x="2364971" y="2111433"/>
                </a:lnTo>
                <a:lnTo>
                  <a:pt x="2364971" y="2173779"/>
                </a:lnTo>
                <a:lnTo>
                  <a:pt x="3782291" y="2173779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2DB0D6BB-17B8-4E46-8BCE-391F00AF3F7E}"/>
              </a:ext>
            </a:extLst>
          </p:cNvPr>
          <p:cNvGrpSpPr/>
          <p:nvPr/>
        </p:nvGrpSpPr>
        <p:grpSpPr>
          <a:xfrm>
            <a:off x="6816624" y="1418974"/>
            <a:ext cx="5064269" cy="3434014"/>
            <a:chOff x="296089" y="2601814"/>
            <a:chExt cx="5967678" cy="2931137"/>
          </a:xfrm>
        </p:grpSpPr>
        <p:graphicFrame>
          <p:nvGraphicFramePr>
            <p:cNvPr id="69" name="Graphique 68">
              <a:extLst>
                <a:ext uri="{FF2B5EF4-FFF2-40B4-BE49-F238E27FC236}">
                  <a16:creationId xmlns:a16="http://schemas.microsoft.com/office/drawing/2014/main" id="{C13FAA40-855D-0949-81FF-B23B825A7B7D}"/>
                </a:ext>
              </a:extLst>
            </p:cNvPr>
            <p:cNvGraphicFramePr/>
            <p:nvPr/>
          </p:nvGraphicFramePr>
          <p:xfrm>
            <a:off x="529158" y="2601814"/>
            <a:ext cx="5734609" cy="28688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0" name="Text Box 4">
              <a:extLst>
                <a:ext uri="{FF2B5EF4-FFF2-40B4-BE49-F238E27FC236}">
                  <a16:creationId xmlns:a16="http://schemas.microsoft.com/office/drawing/2014/main" id="{00A4B696-1BC4-4749-BA74-3BC5481C9E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756582" y="3741209"/>
              <a:ext cx="2404554" cy="299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ヒラギノ角ゴ Pro W3" charset="0"/>
                  <a:cs typeface="Arial"/>
                </a:rPr>
                <a:t>Probabilité</a:t>
              </a:r>
              <a:r>
                <a:rPr kumimoji="0" lang="da-DK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ヒラギノ角ゴ Pro W3" charset="0"/>
                  <a:cs typeface="Arial"/>
                </a:rPr>
                <a:t> de </a:t>
              </a:r>
              <a:r>
                <a:rPr kumimoji="0" lang="da-DK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ヒラギノ角ゴ Pro W3" charset="0"/>
                  <a:cs typeface="Arial"/>
                </a:rPr>
                <a:t>survie</a:t>
              </a:r>
              <a:endPara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ヒラギノ角ゴ Pro W3" charset="0"/>
                <a:cs typeface="Arial"/>
              </a:endParaRPr>
            </a:p>
          </p:txBody>
        </p:sp>
        <p:sp>
          <p:nvSpPr>
            <p:cNvPr id="72" name="Text Box 4">
              <a:extLst>
                <a:ext uri="{FF2B5EF4-FFF2-40B4-BE49-F238E27FC236}">
                  <a16:creationId xmlns:a16="http://schemas.microsoft.com/office/drawing/2014/main" id="{D253C5F5-1A90-C049-9646-21A4006EA3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379" y="5309651"/>
              <a:ext cx="4707256" cy="223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ヒラギノ角ゴ Pro W3" charset="0"/>
                  <a:cs typeface="Arial"/>
                </a:rPr>
                <a:t>SG (</a:t>
              </a:r>
              <a:r>
                <a:rPr kumimoji="0" lang="da-DK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ヒラギノ角ゴ Pro W3" charset="0"/>
                  <a:cs typeface="Arial"/>
                </a:rPr>
                <a:t>mois</a:t>
              </a:r>
              <a:r>
                <a:rPr kumimoji="0" lang="da-DK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ヒラギノ角ゴ Pro W3" charset="0"/>
                  <a:cs typeface="Arial"/>
                </a:rPr>
                <a:t>)</a:t>
              </a:r>
            </a:p>
          </p:txBody>
        </p:sp>
      </p:grpSp>
      <p:sp>
        <p:nvSpPr>
          <p:cNvPr id="73" name="Forme libre 72">
            <a:extLst>
              <a:ext uri="{FF2B5EF4-FFF2-40B4-BE49-F238E27FC236}">
                <a16:creationId xmlns:a16="http://schemas.microsoft.com/office/drawing/2014/main" id="{1DB075DA-73C8-3D44-BA5C-A18DA4EFF373}"/>
              </a:ext>
            </a:extLst>
          </p:cNvPr>
          <p:cNvSpPr/>
          <p:nvPr/>
        </p:nvSpPr>
        <p:spPr>
          <a:xfrm>
            <a:off x="7510549" y="1525385"/>
            <a:ext cx="3366655" cy="2664230"/>
          </a:xfrm>
          <a:custGeom>
            <a:avLst/>
            <a:gdLst>
              <a:gd name="connsiteX0" fmla="*/ 0 w 3366655"/>
              <a:gd name="connsiteY0" fmla="*/ 0 h 2664230"/>
              <a:gd name="connsiteX1" fmla="*/ 0 w 3366655"/>
              <a:gd name="connsiteY1" fmla="*/ 0 h 2664230"/>
              <a:gd name="connsiteX2" fmla="*/ 20782 w 3366655"/>
              <a:gd name="connsiteY2" fmla="*/ 29095 h 2664230"/>
              <a:gd name="connsiteX3" fmla="*/ 29095 w 3366655"/>
              <a:gd name="connsiteY3" fmla="*/ 54033 h 2664230"/>
              <a:gd name="connsiteX4" fmla="*/ 37407 w 3366655"/>
              <a:gd name="connsiteY4" fmla="*/ 83128 h 2664230"/>
              <a:gd name="connsiteX5" fmla="*/ 41564 w 3366655"/>
              <a:gd name="connsiteY5" fmla="*/ 95597 h 2664230"/>
              <a:gd name="connsiteX6" fmla="*/ 45720 w 3366655"/>
              <a:gd name="connsiteY6" fmla="*/ 178724 h 2664230"/>
              <a:gd name="connsiteX7" fmla="*/ 54033 w 3366655"/>
              <a:gd name="connsiteY7" fmla="*/ 203662 h 2664230"/>
              <a:gd name="connsiteX8" fmla="*/ 58189 w 3366655"/>
              <a:gd name="connsiteY8" fmla="*/ 228600 h 2664230"/>
              <a:gd name="connsiteX9" fmla="*/ 62346 w 3366655"/>
              <a:gd name="connsiteY9" fmla="*/ 274320 h 2664230"/>
              <a:gd name="connsiteX10" fmla="*/ 66502 w 3366655"/>
              <a:gd name="connsiteY10" fmla="*/ 290946 h 2664230"/>
              <a:gd name="connsiteX11" fmla="*/ 78971 w 3366655"/>
              <a:gd name="connsiteY11" fmla="*/ 328353 h 2664230"/>
              <a:gd name="connsiteX12" fmla="*/ 83127 w 3366655"/>
              <a:gd name="connsiteY12" fmla="*/ 340822 h 2664230"/>
              <a:gd name="connsiteX13" fmla="*/ 91440 w 3366655"/>
              <a:gd name="connsiteY13" fmla="*/ 386542 h 2664230"/>
              <a:gd name="connsiteX14" fmla="*/ 99753 w 3366655"/>
              <a:gd name="connsiteY14" fmla="*/ 423950 h 2664230"/>
              <a:gd name="connsiteX15" fmla="*/ 108066 w 3366655"/>
              <a:gd name="connsiteY15" fmla="*/ 490451 h 2664230"/>
              <a:gd name="connsiteX16" fmla="*/ 116378 w 3366655"/>
              <a:gd name="connsiteY16" fmla="*/ 507077 h 2664230"/>
              <a:gd name="connsiteX17" fmla="*/ 120535 w 3366655"/>
              <a:gd name="connsiteY17" fmla="*/ 519546 h 2664230"/>
              <a:gd name="connsiteX18" fmla="*/ 128847 w 3366655"/>
              <a:gd name="connsiteY18" fmla="*/ 532015 h 2664230"/>
              <a:gd name="connsiteX19" fmla="*/ 133004 w 3366655"/>
              <a:gd name="connsiteY19" fmla="*/ 544484 h 2664230"/>
              <a:gd name="connsiteX20" fmla="*/ 137160 w 3366655"/>
              <a:gd name="connsiteY20" fmla="*/ 561110 h 2664230"/>
              <a:gd name="connsiteX21" fmla="*/ 149629 w 3366655"/>
              <a:gd name="connsiteY21" fmla="*/ 569422 h 2664230"/>
              <a:gd name="connsiteX22" fmla="*/ 153786 w 3366655"/>
              <a:gd name="connsiteY22" fmla="*/ 615142 h 2664230"/>
              <a:gd name="connsiteX23" fmla="*/ 157942 w 3366655"/>
              <a:gd name="connsiteY23" fmla="*/ 627611 h 2664230"/>
              <a:gd name="connsiteX24" fmla="*/ 174567 w 3366655"/>
              <a:gd name="connsiteY24" fmla="*/ 631768 h 2664230"/>
              <a:gd name="connsiteX25" fmla="*/ 187036 w 3366655"/>
              <a:gd name="connsiteY25" fmla="*/ 635924 h 2664230"/>
              <a:gd name="connsiteX26" fmla="*/ 195349 w 3366655"/>
              <a:gd name="connsiteY26" fmla="*/ 648393 h 2664230"/>
              <a:gd name="connsiteX27" fmla="*/ 203662 w 3366655"/>
              <a:gd name="connsiteY27" fmla="*/ 743990 h 2664230"/>
              <a:gd name="connsiteX28" fmla="*/ 211975 w 3366655"/>
              <a:gd name="connsiteY28" fmla="*/ 768928 h 2664230"/>
              <a:gd name="connsiteX29" fmla="*/ 216131 w 3366655"/>
              <a:gd name="connsiteY29" fmla="*/ 781397 h 2664230"/>
              <a:gd name="connsiteX30" fmla="*/ 228600 w 3366655"/>
              <a:gd name="connsiteY30" fmla="*/ 793866 h 2664230"/>
              <a:gd name="connsiteX31" fmla="*/ 232756 w 3366655"/>
              <a:gd name="connsiteY31" fmla="*/ 835430 h 2664230"/>
              <a:gd name="connsiteX32" fmla="*/ 266007 w 3366655"/>
              <a:gd name="connsiteY32" fmla="*/ 835430 h 2664230"/>
              <a:gd name="connsiteX33" fmla="*/ 266007 w 3366655"/>
              <a:gd name="connsiteY33" fmla="*/ 868680 h 2664230"/>
              <a:gd name="connsiteX34" fmla="*/ 290946 w 3366655"/>
              <a:gd name="connsiteY34" fmla="*/ 868680 h 2664230"/>
              <a:gd name="connsiteX35" fmla="*/ 290946 w 3366655"/>
              <a:gd name="connsiteY35" fmla="*/ 931026 h 2664230"/>
              <a:gd name="connsiteX36" fmla="*/ 290946 w 3366655"/>
              <a:gd name="connsiteY36" fmla="*/ 976746 h 2664230"/>
              <a:gd name="connsiteX37" fmla="*/ 378229 w 3366655"/>
              <a:gd name="connsiteY37" fmla="*/ 976746 h 2664230"/>
              <a:gd name="connsiteX38" fmla="*/ 378229 w 3366655"/>
              <a:gd name="connsiteY38" fmla="*/ 1043248 h 2664230"/>
              <a:gd name="connsiteX39" fmla="*/ 423949 w 3366655"/>
              <a:gd name="connsiteY39" fmla="*/ 1043248 h 2664230"/>
              <a:gd name="connsiteX40" fmla="*/ 423949 w 3366655"/>
              <a:gd name="connsiteY40" fmla="*/ 1097280 h 2664230"/>
              <a:gd name="connsiteX41" fmla="*/ 461356 w 3366655"/>
              <a:gd name="connsiteY41" fmla="*/ 1097280 h 2664230"/>
              <a:gd name="connsiteX42" fmla="*/ 461356 w 3366655"/>
              <a:gd name="connsiteY42" fmla="*/ 1118062 h 2664230"/>
              <a:gd name="connsiteX43" fmla="*/ 498764 w 3366655"/>
              <a:gd name="connsiteY43" fmla="*/ 1118062 h 2664230"/>
              <a:gd name="connsiteX44" fmla="*/ 498764 w 3366655"/>
              <a:gd name="connsiteY44" fmla="*/ 1159626 h 2664230"/>
              <a:gd name="connsiteX45" fmla="*/ 498764 w 3366655"/>
              <a:gd name="connsiteY45" fmla="*/ 1159626 h 2664230"/>
              <a:gd name="connsiteX46" fmla="*/ 532015 w 3366655"/>
              <a:gd name="connsiteY46" fmla="*/ 1192877 h 2664230"/>
              <a:gd name="connsiteX47" fmla="*/ 561109 w 3366655"/>
              <a:gd name="connsiteY47" fmla="*/ 1221971 h 2664230"/>
              <a:gd name="connsiteX48" fmla="*/ 561109 w 3366655"/>
              <a:gd name="connsiteY48" fmla="*/ 1280160 h 2664230"/>
              <a:gd name="connsiteX49" fmla="*/ 602673 w 3366655"/>
              <a:gd name="connsiteY49" fmla="*/ 1280160 h 2664230"/>
              <a:gd name="connsiteX50" fmla="*/ 619298 w 3366655"/>
              <a:gd name="connsiteY50" fmla="*/ 1367444 h 2664230"/>
              <a:gd name="connsiteX51" fmla="*/ 623455 w 3366655"/>
              <a:gd name="connsiteY51" fmla="*/ 1442259 h 2664230"/>
              <a:gd name="connsiteX52" fmla="*/ 635924 w 3366655"/>
              <a:gd name="connsiteY52" fmla="*/ 1454728 h 2664230"/>
              <a:gd name="connsiteX53" fmla="*/ 640080 w 3366655"/>
              <a:gd name="connsiteY53" fmla="*/ 1467197 h 2664230"/>
              <a:gd name="connsiteX54" fmla="*/ 648393 w 3366655"/>
              <a:gd name="connsiteY54" fmla="*/ 1483822 h 2664230"/>
              <a:gd name="connsiteX55" fmla="*/ 656706 w 3366655"/>
              <a:gd name="connsiteY55" fmla="*/ 1496291 h 2664230"/>
              <a:gd name="connsiteX56" fmla="*/ 773084 w 3366655"/>
              <a:gd name="connsiteY56" fmla="*/ 1496291 h 2664230"/>
              <a:gd name="connsiteX57" fmla="*/ 773084 w 3366655"/>
              <a:gd name="connsiteY57" fmla="*/ 1542011 h 2664230"/>
              <a:gd name="connsiteX58" fmla="*/ 814647 w 3366655"/>
              <a:gd name="connsiteY58" fmla="*/ 1542011 h 2664230"/>
              <a:gd name="connsiteX59" fmla="*/ 814647 w 3366655"/>
              <a:gd name="connsiteY59" fmla="*/ 1575262 h 2664230"/>
              <a:gd name="connsiteX60" fmla="*/ 897775 w 3366655"/>
              <a:gd name="connsiteY60" fmla="*/ 1575262 h 2664230"/>
              <a:gd name="connsiteX61" fmla="*/ 897775 w 3366655"/>
              <a:gd name="connsiteY61" fmla="*/ 1654233 h 2664230"/>
              <a:gd name="connsiteX62" fmla="*/ 976746 w 3366655"/>
              <a:gd name="connsiteY62" fmla="*/ 1654233 h 2664230"/>
              <a:gd name="connsiteX63" fmla="*/ 976746 w 3366655"/>
              <a:gd name="connsiteY63" fmla="*/ 1729048 h 2664230"/>
              <a:gd name="connsiteX64" fmla="*/ 1014153 w 3366655"/>
              <a:gd name="connsiteY64" fmla="*/ 1729048 h 2664230"/>
              <a:gd name="connsiteX65" fmla="*/ 1014153 w 3366655"/>
              <a:gd name="connsiteY65" fmla="*/ 1795550 h 2664230"/>
              <a:gd name="connsiteX66" fmla="*/ 1043247 w 3366655"/>
              <a:gd name="connsiteY66" fmla="*/ 1795550 h 2664230"/>
              <a:gd name="connsiteX67" fmla="*/ 1043247 w 3366655"/>
              <a:gd name="connsiteY67" fmla="*/ 1828800 h 2664230"/>
              <a:gd name="connsiteX68" fmla="*/ 1088967 w 3366655"/>
              <a:gd name="connsiteY68" fmla="*/ 1828800 h 2664230"/>
              <a:gd name="connsiteX69" fmla="*/ 1088967 w 3366655"/>
              <a:gd name="connsiteY69" fmla="*/ 1862051 h 2664230"/>
              <a:gd name="connsiteX70" fmla="*/ 1138844 w 3366655"/>
              <a:gd name="connsiteY70" fmla="*/ 1862051 h 2664230"/>
              <a:gd name="connsiteX71" fmla="*/ 1138844 w 3366655"/>
              <a:gd name="connsiteY71" fmla="*/ 1899459 h 2664230"/>
              <a:gd name="connsiteX72" fmla="*/ 1205346 w 3366655"/>
              <a:gd name="connsiteY72" fmla="*/ 1899459 h 2664230"/>
              <a:gd name="connsiteX73" fmla="*/ 1205346 w 3366655"/>
              <a:gd name="connsiteY73" fmla="*/ 1945179 h 2664230"/>
              <a:gd name="connsiteX74" fmla="*/ 1242753 w 3366655"/>
              <a:gd name="connsiteY74" fmla="*/ 1945179 h 2664230"/>
              <a:gd name="connsiteX75" fmla="*/ 1242753 w 3366655"/>
              <a:gd name="connsiteY75" fmla="*/ 1990899 h 2664230"/>
              <a:gd name="connsiteX76" fmla="*/ 1288473 w 3366655"/>
              <a:gd name="connsiteY76" fmla="*/ 1990899 h 2664230"/>
              <a:gd name="connsiteX77" fmla="*/ 1288473 w 3366655"/>
              <a:gd name="connsiteY77" fmla="*/ 2019993 h 2664230"/>
              <a:gd name="connsiteX78" fmla="*/ 1450571 w 3366655"/>
              <a:gd name="connsiteY78" fmla="*/ 2019993 h 2664230"/>
              <a:gd name="connsiteX79" fmla="*/ 1450571 w 3366655"/>
              <a:gd name="connsiteY79" fmla="*/ 2078182 h 2664230"/>
              <a:gd name="connsiteX80" fmla="*/ 1487978 w 3366655"/>
              <a:gd name="connsiteY80" fmla="*/ 2078182 h 2664230"/>
              <a:gd name="connsiteX81" fmla="*/ 1487978 w 3366655"/>
              <a:gd name="connsiteY81" fmla="*/ 2123902 h 2664230"/>
              <a:gd name="connsiteX82" fmla="*/ 1521229 w 3366655"/>
              <a:gd name="connsiteY82" fmla="*/ 2123902 h 2664230"/>
              <a:gd name="connsiteX83" fmla="*/ 1521229 w 3366655"/>
              <a:gd name="connsiteY83" fmla="*/ 2182091 h 2664230"/>
              <a:gd name="connsiteX84" fmla="*/ 1566949 w 3366655"/>
              <a:gd name="connsiteY84" fmla="*/ 2182091 h 2664230"/>
              <a:gd name="connsiteX85" fmla="*/ 1566949 w 3366655"/>
              <a:gd name="connsiteY85" fmla="*/ 2219499 h 2664230"/>
              <a:gd name="connsiteX86" fmla="*/ 1616826 w 3366655"/>
              <a:gd name="connsiteY86" fmla="*/ 2219499 h 2664230"/>
              <a:gd name="connsiteX87" fmla="*/ 1616826 w 3366655"/>
              <a:gd name="connsiteY87" fmla="*/ 2265219 h 2664230"/>
              <a:gd name="connsiteX88" fmla="*/ 1675015 w 3366655"/>
              <a:gd name="connsiteY88" fmla="*/ 2265219 h 2664230"/>
              <a:gd name="connsiteX89" fmla="*/ 1675015 w 3366655"/>
              <a:gd name="connsiteY89" fmla="*/ 2352502 h 2664230"/>
              <a:gd name="connsiteX90" fmla="*/ 2294313 w 3366655"/>
              <a:gd name="connsiteY90" fmla="*/ 2352502 h 2664230"/>
              <a:gd name="connsiteX91" fmla="*/ 2294313 w 3366655"/>
              <a:gd name="connsiteY91" fmla="*/ 2448099 h 2664230"/>
              <a:gd name="connsiteX92" fmla="*/ 2377440 w 3366655"/>
              <a:gd name="connsiteY92" fmla="*/ 2448099 h 2664230"/>
              <a:gd name="connsiteX93" fmla="*/ 2377440 w 3366655"/>
              <a:gd name="connsiteY93" fmla="*/ 2539539 h 2664230"/>
              <a:gd name="connsiteX94" fmla="*/ 2443942 w 3366655"/>
              <a:gd name="connsiteY94" fmla="*/ 2539539 h 2664230"/>
              <a:gd name="connsiteX95" fmla="*/ 2443942 w 3366655"/>
              <a:gd name="connsiteY95" fmla="*/ 2664230 h 2664230"/>
              <a:gd name="connsiteX96" fmla="*/ 3366655 w 3366655"/>
              <a:gd name="connsiteY96" fmla="*/ 2664230 h 266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66655" h="2664230">
                <a:moveTo>
                  <a:pt x="0" y="0"/>
                </a:moveTo>
                <a:lnTo>
                  <a:pt x="0" y="0"/>
                </a:lnTo>
                <a:cubicBezTo>
                  <a:pt x="6927" y="9698"/>
                  <a:pt x="15131" y="18601"/>
                  <a:pt x="20782" y="29095"/>
                </a:cubicBezTo>
                <a:cubicBezTo>
                  <a:pt x="24936" y="36810"/>
                  <a:pt x="26324" y="45720"/>
                  <a:pt x="29095" y="54033"/>
                </a:cubicBezTo>
                <a:cubicBezTo>
                  <a:pt x="39061" y="83932"/>
                  <a:pt x="26968" y="46591"/>
                  <a:pt x="37407" y="83128"/>
                </a:cubicBezTo>
                <a:cubicBezTo>
                  <a:pt x="38611" y="87341"/>
                  <a:pt x="40178" y="91441"/>
                  <a:pt x="41564" y="95597"/>
                </a:cubicBezTo>
                <a:cubicBezTo>
                  <a:pt x="42949" y="123306"/>
                  <a:pt x="42540" y="151163"/>
                  <a:pt x="45720" y="178724"/>
                </a:cubicBezTo>
                <a:cubicBezTo>
                  <a:pt x="46724" y="187429"/>
                  <a:pt x="54033" y="203662"/>
                  <a:pt x="54033" y="203662"/>
                </a:cubicBezTo>
                <a:cubicBezTo>
                  <a:pt x="55418" y="211975"/>
                  <a:pt x="57204" y="220230"/>
                  <a:pt x="58189" y="228600"/>
                </a:cubicBezTo>
                <a:cubicBezTo>
                  <a:pt x="59977" y="243798"/>
                  <a:pt x="60323" y="259151"/>
                  <a:pt x="62346" y="274320"/>
                </a:cubicBezTo>
                <a:cubicBezTo>
                  <a:pt x="63101" y="279982"/>
                  <a:pt x="64861" y="285474"/>
                  <a:pt x="66502" y="290946"/>
                </a:cubicBezTo>
                <a:cubicBezTo>
                  <a:pt x="70279" y="303535"/>
                  <a:pt x="74815" y="315884"/>
                  <a:pt x="78971" y="328353"/>
                </a:cubicBezTo>
                <a:cubicBezTo>
                  <a:pt x="80356" y="332509"/>
                  <a:pt x="82407" y="336501"/>
                  <a:pt x="83127" y="340822"/>
                </a:cubicBezTo>
                <a:cubicBezTo>
                  <a:pt x="95395" y="414417"/>
                  <a:pt x="79806" y="322549"/>
                  <a:pt x="91440" y="386542"/>
                </a:cubicBezTo>
                <a:cubicBezTo>
                  <a:pt x="97291" y="418727"/>
                  <a:pt x="92424" y="401965"/>
                  <a:pt x="99753" y="423950"/>
                </a:cubicBezTo>
                <a:cubicBezTo>
                  <a:pt x="100246" y="428383"/>
                  <a:pt x="105840" y="482288"/>
                  <a:pt x="108066" y="490451"/>
                </a:cubicBezTo>
                <a:cubicBezTo>
                  <a:pt x="109696" y="496429"/>
                  <a:pt x="113937" y="501382"/>
                  <a:pt x="116378" y="507077"/>
                </a:cubicBezTo>
                <a:cubicBezTo>
                  <a:pt x="118104" y="511104"/>
                  <a:pt x="118576" y="515627"/>
                  <a:pt x="120535" y="519546"/>
                </a:cubicBezTo>
                <a:cubicBezTo>
                  <a:pt x="122769" y="524014"/>
                  <a:pt x="126613" y="527547"/>
                  <a:pt x="128847" y="532015"/>
                </a:cubicBezTo>
                <a:cubicBezTo>
                  <a:pt x="130806" y="535934"/>
                  <a:pt x="131800" y="540271"/>
                  <a:pt x="133004" y="544484"/>
                </a:cubicBezTo>
                <a:cubicBezTo>
                  <a:pt x="134573" y="549977"/>
                  <a:pt x="133991" y="556357"/>
                  <a:pt x="137160" y="561110"/>
                </a:cubicBezTo>
                <a:cubicBezTo>
                  <a:pt x="139931" y="565266"/>
                  <a:pt x="145473" y="566651"/>
                  <a:pt x="149629" y="569422"/>
                </a:cubicBezTo>
                <a:cubicBezTo>
                  <a:pt x="151015" y="584662"/>
                  <a:pt x="151622" y="599993"/>
                  <a:pt x="153786" y="615142"/>
                </a:cubicBezTo>
                <a:cubicBezTo>
                  <a:pt x="154406" y="619479"/>
                  <a:pt x="154521" y="624874"/>
                  <a:pt x="157942" y="627611"/>
                </a:cubicBezTo>
                <a:cubicBezTo>
                  <a:pt x="162402" y="631180"/>
                  <a:pt x="169075" y="630199"/>
                  <a:pt x="174567" y="631768"/>
                </a:cubicBezTo>
                <a:cubicBezTo>
                  <a:pt x="178780" y="632972"/>
                  <a:pt x="182880" y="634539"/>
                  <a:pt x="187036" y="635924"/>
                </a:cubicBezTo>
                <a:cubicBezTo>
                  <a:pt x="189807" y="640080"/>
                  <a:pt x="194643" y="643448"/>
                  <a:pt x="195349" y="648393"/>
                </a:cubicBezTo>
                <a:cubicBezTo>
                  <a:pt x="202098" y="695634"/>
                  <a:pt x="193986" y="708510"/>
                  <a:pt x="203662" y="743990"/>
                </a:cubicBezTo>
                <a:cubicBezTo>
                  <a:pt x="205968" y="752444"/>
                  <a:pt x="209204" y="760615"/>
                  <a:pt x="211975" y="768928"/>
                </a:cubicBezTo>
                <a:cubicBezTo>
                  <a:pt x="213360" y="773084"/>
                  <a:pt x="213033" y="778299"/>
                  <a:pt x="216131" y="781397"/>
                </a:cubicBezTo>
                <a:cubicBezTo>
                  <a:pt x="220287" y="785553"/>
                  <a:pt x="221673" y="788324"/>
                  <a:pt x="228600" y="793866"/>
                </a:cubicBezTo>
                <a:lnTo>
                  <a:pt x="232756" y="835430"/>
                </a:lnTo>
                <a:lnTo>
                  <a:pt x="266007" y="835430"/>
                </a:lnTo>
                <a:lnTo>
                  <a:pt x="266007" y="868680"/>
                </a:lnTo>
                <a:lnTo>
                  <a:pt x="290946" y="868680"/>
                </a:lnTo>
                <a:lnTo>
                  <a:pt x="290946" y="931026"/>
                </a:lnTo>
                <a:lnTo>
                  <a:pt x="290946" y="976746"/>
                </a:lnTo>
                <a:lnTo>
                  <a:pt x="378229" y="976746"/>
                </a:lnTo>
                <a:lnTo>
                  <a:pt x="378229" y="1043248"/>
                </a:lnTo>
                <a:lnTo>
                  <a:pt x="423949" y="1043248"/>
                </a:lnTo>
                <a:lnTo>
                  <a:pt x="423949" y="1097280"/>
                </a:lnTo>
                <a:lnTo>
                  <a:pt x="461356" y="1097280"/>
                </a:lnTo>
                <a:lnTo>
                  <a:pt x="461356" y="1118062"/>
                </a:lnTo>
                <a:lnTo>
                  <a:pt x="498764" y="1118062"/>
                </a:lnTo>
                <a:lnTo>
                  <a:pt x="498764" y="1159626"/>
                </a:lnTo>
                <a:lnTo>
                  <a:pt x="498764" y="1159626"/>
                </a:lnTo>
                <a:lnTo>
                  <a:pt x="532015" y="1192877"/>
                </a:lnTo>
                <a:lnTo>
                  <a:pt x="561109" y="1221971"/>
                </a:lnTo>
                <a:lnTo>
                  <a:pt x="561109" y="1280160"/>
                </a:lnTo>
                <a:lnTo>
                  <a:pt x="602673" y="1280160"/>
                </a:lnTo>
                <a:lnTo>
                  <a:pt x="619298" y="1367444"/>
                </a:lnTo>
                <a:cubicBezTo>
                  <a:pt x="620684" y="1392382"/>
                  <a:pt x="618781" y="1417723"/>
                  <a:pt x="623455" y="1442259"/>
                </a:cubicBezTo>
                <a:cubicBezTo>
                  <a:pt x="624555" y="1448033"/>
                  <a:pt x="632664" y="1449837"/>
                  <a:pt x="635924" y="1454728"/>
                </a:cubicBezTo>
                <a:cubicBezTo>
                  <a:pt x="638354" y="1458373"/>
                  <a:pt x="638354" y="1463170"/>
                  <a:pt x="640080" y="1467197"/>
                </a:cubicBezTo>
                <a:cubicBezTo>
                  <a:pt x="642521" y="1472892"/>
                  <a:pt x="645952" y="1478127"/>
                  <a:pt x="648393" y="1483822"/>
                </a:cubicBezTo>
                <a:cubicBezTo>
                  <a:pt x="654300" y="1497606"/>
                  <a:pt x="647753" y="1496291"/>
                  <a:pt x="656706" y="1496291"/>
                </a:cubicBezTo>
                <a:lnTo>
                  <a:pt x="773084" y="1496291"/>
                </a:lnTo>
                <a:lnTo>
                  <a:pt x="773084" y="1542011"/>
                </a:lnTo>
                <a:lnTo>
                  <a:pt x="814647" y="1542011"/>
                </a:lnTo>
                <a:lnTo>
                  <a:pt x="814647" y="1575262"/>
                </a:lnTo>
                <a:lnTo>
                  <a:pt x="897775" y="1575262"/>
                </a:lnTo>
                <a:lnTo>
                  <a:pt x="897775" y="1654233"/>
                </a:lnTo>
                <a:lnTo>
                  <a:pt x="976746" y="1654233"/>
                </a:lnTo>
                <a:lnTo>
                  <a:pt x="976746" y="1729048"/>
                </a:lnTo>
                <a:lnTo>
                  <a:pt x="1014153" y="1729048"/>
                </a:lnTo>
                <a:lnTo>
                  <a:pt x="1014153" y="1795550"/>
                </a:lnTo>
                <a:lnTo>
                  <a:pt x="1043247" y="1795550"/>
                </a:lnTo>
                <a:lnTo>
                  <a:pt x="1043247" y="1828800"/>
                </a:lnTo>
                <a:lnTo>
                  <a:pt x="1088967" y="1828800"/>
                </a:lnTo>
                <a:lnTo>
                  <a:pt x="1088967" y="1862051"/>
                </a:lnTo>
                <a:lnTo>
                  <a:pt x="1138844" y="1862051"/>
                </a:lnTo>
                <a:lnTo>
                  <a:pt x="1138844" y="1899459"/>
                </a:lnTo>
                <a:lnTo>
                  <a:pt x="1205346" y="1899459"/>
                </a:lnTo>
                <a:lnTo>
                  <a:pt x="1205346" y="1945179"/>
                </a:lnTo>
                <a:lnTo>
                  <a:pt x="1242753" y="1945179"/>
                </a:lnTo>
                <a:lnTo>
                  <a:pt x="1242753" y="1990899"/>
                </a:lnTo>
                <a:lnTo>
                  <a:pt x="1288473" y="1990899"/>
                </a:lnTo>
                <a:lnTo>
                  <a:pt x="1288473" y="2019993"/>
                </a:lnTo>
                <a:lnTo>
                  <a:pt x="1450571" y="2019993"/>
                </a:lnTo>
                <a:lnTo>
                  <a:pt x="1450571" y="2078182"/>
                </a:lnTo>
                <a:lnTo>
                  <a:pt x="1487978" y="2078182"/>
                </a:lnTo>
                <a:lnTo>
                  <a:pt x="1487978" y="2123902"/>
                </a:lnTo>
                <a:lnTo>
                  <a:pt x="1521229" y="2123902"/>
                </a:lnTo>
                <a:lnTo>
                  <a:pt x="1521229" y="2182091"/>
                </a:lnTo>
                <a:lnTo>
                  <a:pt x="1566949" y="2182091"/>
                </a:lnTo>
                <a:lnTo>
                  <a:pt x="1566949" y="2219499"/>
                </a:lnTo>
                <a:lnTo>
                  <a:pt x="1616826" y="2219499"/>
                </a:lnTo>
                <a:lnTo>
                  <a:pt x="1616826" y="2265219"/>
                </a:lnTo>
                <a:lnTo>
                  <a:pt x="1675015" y="2265219"/>
                </a:lnTo>
                <a:lnTo>
                  <a:pt x="1675015" y="2352502"/>
                </a:lnTo>
                <a:lnTo>
                  <a:pt x="2294313" y="2352502"/>
                </a:lnTo>
                <a:lnTo>
                  <a:pt x="2294313" y="2448099"/>
                </a:lnTo>
                <a:lnTo>
                  <a:pt x="2377440" y="2448099"/>
                </a:lnTo>
                <a:lnTo>
                  <a:pt x="2377440" y="2539539"/>
                </a:lnTo>
                <a:lnTo>
                  <a:pt x="2443942" y="2539539"/>
                </a:lnTo>
                <a:lnTo>
                  <a:pt x="2443942" y="2664230"/>
                </a:lnTo>
                <a:lnTo>
                  <a:pt x="3366655" y="2664230"/>
                </a:lnTo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24025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633365DC-197D-C643-A086-CD9D7AD4F4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200" dirty="0"/>
              <a:t>Compte-rendu </a:t>
            </a:r>
            <a:br>
              <a:rPr lang="fr-FR" sz="3200" dirty="0"/>
            </a:br>
            <a:r>
              <a:rPr lang="fr-FR" dirty="0"/>
              <a:t>Congrès Européen de </a:t>
            </a:r>
            <a:r>
              <a:rPr lang="fr-FR"/>
              <a:t>Cancérologie </a:t>
            </a:r>
            <a:endParaRPr lang="fr-FR" dirty="0"/>
          </a:p>
          <a:p>
            <a:pPr algn="l"/>
            <a:endParaRPr lang="fr-FR" sz="32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53C036-208F-7A45-969C-41B7B8DB13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Highlights</a:t>
            </a:r>
            <a:endParaRPr lang="fr-FR" dirty="0"/>
          </a:p>
          <a:p>
            <a:r>
              <a:rPr lang="fr-FR" dirty="0"/>
              <a:t>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59564C-0436-844A-8E3F-6DEED438BFF6}"/>
              </a:ext>
            </a:extLst>
          </p:cNvPr>
          <p:cNvSpPr/>
          <p:nvPr/>
        </p:nvSpPr>
        <p:spPr>
          <a:xfrm>
            <a:off x="325805" y="5839870"/>
            <a:ext cx="11263681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Ce contenu est un un rapport et/ou un résumé de communications d’un congrès dont l'objectif est de fournir des informations sur l'état actuel de la recherche </a:t>
            </a: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; </a:t>
            </a:r>
            <a:b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les 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données présentées ici sont susceptibles de ne pas être validées par les autorités sanitaires et, à ce titre, ne doivent pas être mises en pratique.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25805" y="386444"/>
            <a:ext cx="11824504" cy="1325563"/>
          </a:xfrm>
        </p:spPr>
        <p:txBody>
          <a:bodyPr/>
          <a:lstStyle/>
          <a:p>
            <a:r>
              <a:rPr lang="fr-FR" sz="4300" dirty="0"/>
              <a:t>Dernières actualités </a:t>
            </a:r>
            <a:r>
              <a:rPr lang="fr-FR" sz="4300" dirty="0">
                <a:solidFill>
                  <a:srgbClr val="9B11C7"/>
                </a:solidFill>
              </a:rPr>
              <a:t>Focus Immunothérapie</a:t>
            </a:r>
            <a:br>
              <a:rPr lang="fr-FR" dirty="0"/>
            </a:br>
            <a:r>
              <a:rPr lang="fr-FR" sz="2800" i="1" dirty="0"/>
              <a:t>Cancers du sein et gynécologiques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03756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à coins arrondis 38"/>
          <p:cNvSpPr/>
          <p:nvPr/>
        </p:nvSpPr>
        <p:spPr>
          <a:xfrm>
            <a:off x="6203297" y="2095296"/>
            <a:ext cx="5499407" cy="378000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513697" y="2095296"/>
            <a:ext cx="5499407" cy="378000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Keynote-826 : ajout </a:t>
            </a:r>
            <a:r>
              <a:rPr lang="fr-FR" dirty="0" err="1"/>
              <a:t>pembrolizumab</a:t>
            </a:r>
            <a:r>
              <a:rPr lang="fr-FR" dirty="0"/>
              <a:t> : amélioration significative de la survie globale </a:t>
            </a:r>
            <a:r>
              <a:rPr lang="fr-FR" sz="2400" dirty="0"/>
              <a:t>(</a:t>
            </a:r>
            <a:r>
              <a:rPr lang="fr-FR" sz="2400" dirty="0" err="1"/>
              <a:t>co</a:t>
            </a:r>
            <a:r>
              <a:rPr lang="fr-FR" sz="2400" dirty="0"/>
              <a:t>-critère principal)</a:t>
            </a:r>
            <a:endParaRPr lang="en-US" sz="240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N. Colombo, et al., ESMO</a:t>
            </a:r>
            <a:r>
              <a:rPr lang="fr-FR" baseline="30000"/>
              <a:t>®</a:t>
            </a:r>
            <a:r>
              <a:rPr lang="fr-FR"/>
              <a:t> 2021, Abs# </a:t>
            </a:r>
            <a:r>
              <a:rPr lang="fr-FR" i="0"/>
              <a:t>LBA2_PR</a:t>
            </a:r>
            <a:endParaRPr lang="fr-FR" i="0" dirty="0"/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Population PD-L1 positive </a:t>
            </a:r>
            <a:r>
              <a:rPr lang="da-DK"/>
              <a:t>/ population globale</a:t>
            </a:r>
            <a:endParaRPr lang="en-US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2451C3A-2299-884E-A6D9-95A925480DAF}"/>
              </a:ext>
            </a:extLst>
          </p:cNvPr>
          <p:cNvSpPr txBox="1"/>
          <p:nvPr/>
        </p:nvSpPr>
        <p:spPr>
          <a:xfrm>
            <a:off x="783155" y="1833686"/>
            <a:ext cx="1422747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1400" b="1">
                <a:latin typeface="Arial" panose="020B0604020202020204" pitchFamily="34" charset="0"/>
                <a:cs typeface="Arial" panose="020B0604020202020204" pitchFamily="34" charset="0"/>
              </a:rPr>
              <a:t>PD-L1 CPS ≥1 </a:t>
            </a:r>
            <a:br>
              <a:rPr lang="fr-FR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b="1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246065"/>
              </p:ext>
            </p:extLst>
          </p:nvPr>
        </p:nvGraphicFramePr>
        <p:xfrm>
          <a:off x="638964" y="5158270"/>
          <a:ext cx="5192879" cy="661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8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7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7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1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81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81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81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17970">
                <a:tc gridSpan="1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Nb </a:t>
                      </a:r>
                      <a:r>
                        <a:rPr lang="fr-FR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à risque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381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273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260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250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229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204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181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132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82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34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6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946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275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261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235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206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168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140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55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3" name="Connecteur droit 22"/>
          <p:cNvCxnSpPr/>
          <p:nvPr/>
        </p:nvCxnSpPr>
        <p:spPr>
          <a:xfrm>
            <a:off x="1545329" y="5333561"/>
            <a:ext cx="4360042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655941" y="4998079"/>
            <a:ext cx="33066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a-DK" sz="11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Mois </a:t>
            </a:r>
            <a:r>
              <a:rPr lang="da-DK" sz="1100" dirty="0" err="1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après</a:t>
            </a:r>
            <a:r>
              <a:rPr lang="da-DK" sz="11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 la </a:t>
            </a:r>
            <a:r>
              <a:rPr lang="da-DK" sz="1100" dirty="0" err="1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randomisation</a:t>
            </a:r>
            <a:endParaRPr lang="da-DK" sz="1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632822" y="2485881"/>
            <a:ext cx="5126457" cy="2556917"/>
            <a:chOff x="632519" y="2485881"/>
            <a:chExt cx="5379176" cy="2556917"/>
          </a:xfrm>
        </p:grpSpPr>
        <p:graphicFrame>
          <p:nvGraphicFramePr>
            <p:cNvPr id="26" name="Graphique 25"/>
            <p:cNvGraphicFramePr/>
            <p:nvPr>
              <p:extLst>
                <p:ext uri="{D42A27DB-BD31-4B8C-83A1-F6EECF244321}">
                  <p14:modId xmlns:p14="http://schemas.microsoft.com/office/powerpoint/2010/main" val="1509855417"/>
                </p:ext>
              </p:extLst>
            </p:nvPr>
          </p:nvGraphicFramePr>
          <p:xfrm>
            <a:off x="706236" y="2485881"/>
            <a:ext cx="5305459" cy="25569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Text Box 4"/>
            <p:cNvSpPr txBox="1">
              <a:spLocks noChangeArrowheads="1"/>
            </p:cNvSpPr>
            <p:nvPr/>
          </p:nvSpPr>
          <p:spPr bwMode="auto">
            <a:xfrm rot="16200000">
              <a:off x="-298439" y="3492855"/>
              <a:ext cx="2136424" cy="2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ctr" eaLnBrk="1" hangingPunct="1"/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SG (%)</a:t>
              </a:r>
            </a:p>
          </p:txBody>
        </p:sp>
      </p:grpSp>
      <p:cxnSp>
        <p:nvCxnSpPr>
          <p:cNvPr id="31" name="Connecteur droit 30"/>
          <p:cNvCxnSpPr/>
          <p:nvPr/>
        </p:nvCxnSpPr>
        <p:spPr>
          <a:xfrm flipV="1">
            <a:off x="2966051" y="3044142"/>
            <a:ext cx="0" cy="1654177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au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771732"/>
              </p:ext>
            </p:extLst>
          </p:nvPr>
        </p:nvGraphicFramePr>
        <p:xfrm>
          <a:off x="2609375" y="1780232"/>
          <a:ext cx="3376442" cy="112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12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4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3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049"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endParaRPr lang="fr-FR" sz="1000" b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8000" marR="48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fr-FR" sz="900" b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Pts/Event.</a:t>
                      </a:r>
                      <a:endParaRPr lang="fr-FR" sz="9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fr-FR" sz="900" b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(%)</a:t>
                      </a:r>
                      <a:endParaRPr lang="fr-FR" sz="9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Mediane</a:t>
                      </a:r>
                      <a:r>
                        <a:rPr lang="fr-FR" sz="9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, mois </a:t>
                      </a:r>
                      <a:br>
                        <a:rPr lang="fr-FR" sz="9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9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HR </a:t>
                      </a:r>
                      <a:br>
                        <a:rPr lang="fr-FR" sz="900" b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900" b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fr-FR" sz="900" b="0" i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valeur-p</a:t>
                      </a:r>
                      <a:endParaRPr lang="fr-FR" sz="9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444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Pembro + Chimio ± Bev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43,2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(19,8-NR)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0,64</a:t>
                      </a: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(0,50-0,81)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444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Placebo + Chimio ± Bev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56,0</a:t>
                      </a:r>
                      <a:endParaRPr lang="fr-FR" sz="10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16,3</a:t>
                      </a: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(14,5-19,4)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fr-FR" sz="11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fr-FR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" name="ZoneTexte 32">
            <a:extLst>
              <a:ext uri="{FF2B5EF4-FFF2-40B4-BE49-F238E27FC236}">
                <a16:creationId xmlns:a16="http://schemas.microsoft.com/office/drawing/2014/main" id="{52451C3A-2299-884E-A6D9-95A925480DAF}"/>
              </a:ext>
            </a:extLst>
          </p:cNvPr>
          <p:cNvSpPr txBox="1"/>
          <p:nvPr/>
        </p:nvSpPr>
        <p:spPr>
          <a:xfrm>
            <a:off x="2066845" y="3428645"/>
            <a:ext cx="1338899" cy="748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Taux à 12 mois (95% CI)</a:t>
            </a:r>
          </a:p>
          <a:p>
            <a:pPr>
              <a:spcBef>
                <a:spcPts val="200"/>
              </a:spcBef>
            </a:pPr>
            <a:r>
              <a:rPr lang="fr-FR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75,3</a:t>
            </a:r>
            <a:r>
              <a:rPr lang="fr-FR" sz="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fr-FR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(69,7-80,0)</a:t>
            </a:r>
          </a:p>
          <a:p>
            <a:r>
              <a:rPr lang="fr-FR" sz="10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63,1</a:t>
            </a:r>
            <a:r>
              <a:rPr lang="fr-FR" sz="9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fr-FR" sz="10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(57,0-68,5)</a:t>
            </a: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165445" y="6025282"/>
            <a:ext cx="3306656" cy="22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eaLnBrk="1" hangingPunct="1">
              <a:lnSpc>
                <a:spcPts val="1000"/>
              </a:lnSpc>
            </a:pPr>
            <a:r>
              <a:rPr lang="da-DK" sz="1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Data cutoff date: May 3, 2021</a:t>
            </a:r>
            <a:endParaRPr lang="da-DK" sz="1000" dirty="0">
              <a:solidFill>
                <a:schemeClr val="bg1">
                  <a:lumMod val="50000"/>
                </a:schemeClr>
              </a:solidFill>
              <a:latin typeface="+mj-lt"/>
              <a:ea typeface="+mn-ea"/>
              <a:cs typeface="Arial"/>
            </a:endParaRPr>
          </a:p>
        </p:txBody>
      </p:sp>
      <p:sp>
        <p:nvSpPr>
          <p:cNvPr id="4" name="Forme libre 3"/>
          <p:cNvSpPr/>
          <p:nvPr/>
        </p:nvSpPr>
        <p:spPr>
          <a:xfrm>
            <a:off x="1246208" y="2596587"/>
            <a:ext cx="4186177" cy="1481560"/>
          </a:xfrm>
          <a:custGeom>
            <a:avLst/>
            <a:gdLst>
              <a:gd name="connsiteX0" fmla="*/ 0 w 4186177"/>
              <a:gd name="connsiteY0" fmla="*/ 0 h 1481560"/>
              <a:gd name="connsiteX1" fmla="*/ 208344 w 4186177"/>
              <a:gd name="connsiteY1" fmla="*/ 65590 h 1481560"/>
              <a:gd name="connsiteX2" fmla="*/ 308658 w 4186177"/>
              <a:gd name="connsiteY2" fmla="*/ 88740 h 1481560"/>
              <a:gd name="connsiteX3" fmla="*/ 347240 w 4186177"/>
              <a:gd name="connsiteY3" fmla="*/ 96456 h 1481560"/>
              <a:gd name="connsiteX4" fmla="*/ 408972 w 4186177"/>
              <a:gd name="connsiteY4" fmla="*/ 111889 h 1481560"/>
              <a:gd name="connsiteX5" fmla="*/ 443696 w 4186177"/>
              <a:gd name="connsiteY5" fmla="*/ 127322 h 1481560"/>
              <a:gd name="connsiteX6" fmla="*/ 505427 w 4186177"/>
              <a:gd name="connsiteY6" fmla="*/ 142755 h 1481560"/>
              <a:gd name="connsiteX7" fmla="*/ 559443 w 4186177"/>
              <a:gd name="connsiteY7" fmla="*/ 158188 h 1481560"/>
              <a:gd name="connsiteX8" fmla="*/ 594167 w 4186177"/>
              <a:gd name="connsiteY8" fmla="*/ 181337 h 1481560"/>
              <a:gd name="connsiteX9" fmla="*/ 594167 w 4186177"/>
              <a:gd name="connsiteY9" fmla="*/ 181337 h 1481560"/>
              <a:gd name="connsiteX10" fmla="*/ 675189 w 4186177"/>
              <a:gd name="connsiteY10" fmla="*/ 223778 h 1481560"/>
              <a:gd name="connsiteX11" fmla="*/ 709914 w 4186177"/>
              <a:gd name="connsiteY11" fmla="*/ 246927 h 1481560"/>
              <a:gd name="connsiteX12" fmla="*/ 790936 w 4186177"/>
              <a:gd name="connsiteY12" fmla="*/ 266218 h 1481560"/>
              <a:gd name="connsiteX13" fmla="*/ 821802 w 4186177"/>
              <a:gd name="connsiteY13" fmla="*/ 289367 h 1481560"/>
              <a:gd name="connsiteX14" fmla="*/ 887392 w 4186177"/>
              <a:gd name="connsiteY14" fmla="*/ 316375 h 1481560"/>
              <a:gd name="connsiteX15" fmla="*/ 941407 w 4186177"/>
              <a:gd name="connsiteY15" fmla="*/ 343383 h 1481560"/>
              <a:gd name="connsiteX16" fmla="*/ 964557 w 4186177"/>
              <a:gd name="connsiteY16" fmla="*/ 366532 h 1481560"/>
              <a:gd name="connsiteX17" fmla="*/ 1014714 w 4186177"/>
              <a:gd name="connsiteY17" fmla="*/ 366532 h 1481560"/>
              <a:gd name="connsiteX18" fmla="*/ 1041721 w 4186177"/>
              <a:gd name="connsiteY18" fmla="*/ 393540 h 1481560"/>
              <a:gd name="connsiteX19" fmla="*/ 1107311 w 4186177"/>
              <a:gd name="connsiteY19" fmla="*/ 428264 h 1481560"/>
              <a:gd name="connsiteX20" fmla="*/ 1153610 w 4186177"/>
              <a:gd name="connsiteY20" fmla="*/ 462988 h 1481560"/>
              <a:gd name="connsiteX21" fmla="*/ 1203767 w 4186177"/>
              <a:gd name="connsiteY21" fmla="*/ 482279 h 1481560"/>
              <a:gd name="connsiteX22" fmla="*/ 1246207 w 4186177"/>
              <a:gd name="connsiteY22" fmla="*/ 505428 h 1481560"/>
              <a:gd name="connsiteX23" fmla="*/ 1296364 w 4186177"/>
              <a:gd name="connsiteY23" fmla="*/ 520861 h 1481560"/>
              <a:gd name="connsiteX24" fmla="*/ 1327230 w 4186177"/>
              <a:gd name="connsiteY24" fmla="*/ 547869 h 1481560"/>
              <a:gd name="connsiteX25" fmla="*/ 1381245 w 4186177"/>
              <a:gd name="connsiteY25" fmla="*/ 578735 h 1481560"/>
              <a:gd name="connsiteX26" fmla="*/ 1458410 w 4186177"/>
              <a:gd name="connsiteY26" fmla="*/ 644324 h 1481560"/>
              <a:gd name="connsiteX27" fmla="*/ 1469984 w 4186177"/>
              <a:gd name="connsiteY27" fmla="*/ 667474 h 1481560"/>
              <a:gd name="connsiteX28" fmla="*/ 1554865 w 4186177"/>
              <a:gd name="connsiteY28" fmla="*/ 667474 h 1481560"/>
              <a:gd name="connsiteX29" fmla="*/ 1605022 w 4186177"/>
              <a:gd name="connsiteY29" fmla="*/ 686765 h 1481560"/>
              <a:gd name="connsiteX30" fmla="*/ 1670612 w 4186177"/>
              <a:gd name="connsiteY30" fmla="*/ 713772 h 1481560"/>
              <a:gd name="connsiteX31" fmla="*/ 1701478 w 4186177"/>
              <a:gd name="connsiteY31" fmla="*/ 736922 h 1481560"/>
              <a:gd name="connsiteX32" fmla="*/ 1740060 w 4186177"/>
              <a:gd name="connsiteY32" fmla="*/ 775504 h 1481560"/>
              <a:gd name="connsiteX33" fmla="*/ 1782501 w 4186177"/>
              <a:gd name="connsiteY33" fmla="*/ 783221 h 1481560"/>
              <a:gd name="connsiteX34" fmla="*/ 1809508 w 4186177"/>
              <a:gd name="connsiteY34" fmla="*/ 787079 h 1481560"/>
              <a:gd name="connsiteX35" fmla="*/ 1848091 w 4186177"/>
              <a:gd name="connsiteY35" fmla="*/ 833378 h 1481560"/>
              <a:gd name="connsiteX36" fmla="*/ 1882815 w 4186177"/>
              <a:gd name="connsiteY36" fmla="*/ 860385 h 1481560"/>
              <a:gd name="connsiteX37" fmla="*/ 1921397 w 4186177"/>
              <a:gd name="connsiteY37" fmla="*/ 864243 h 1481560"/>
              <a:gd name="connsiteX38" fmla="*/ 1998562 w 4186177"/>
              <a:gd name="connsiteY38" fmla="*/ 875818 h 1481560"/>
              <a:gd name="connsiteX39" fmla="*/ 2041002 w 4186177"/>
              <a:gd name="connsiteY39" fmla="*/ 902826 h 1481560"/>
              <a:gd name="connsiteX40" fmla="*/ 2125883 w 4186177"/>
              <a:gd name="connsiteY40" fmla="*/ 964557 h 1481560"/>
              <a:gd name="connsiteX41" fmla="*/ 2195331 w 4186177"/>
              <a:gd name="connsiteY41" fmla="*/ 979990 h 1481560"/>
              <a:gd name="connsiteX42" fmla="*/ 2280212 w 4186177"/>
              <a:gd name="connsiteY42" fmla="*/ 1006998 h 1481560"/>
              <a:gd name="connsiteX43" fmla="*/ 2361235 w 4186177"/>
              <a:gd name="connsiteY43" fmla="*/ 1061013 h 1481560"/>
              <a:gd name="connsiteX44" fmla="*/ 2430683 w 4186177"/>
              <a:gd name="connsiteY44" fmla="*/ 1126603 h 1481560"/>
              <a:gd name="connsiteX45" fmla="*/ 2666035 w 4186177"/>
              <a:gd name="connsiteY45" fmla="*/ 1130461 h 1481560"/>
              <a:gd name="connsiteX46" fmla="*/ 2735483 w 4186177"/>
              <a:gd name="connsiteY46" fmla="*/ 1169043 h 1481560"/>
              <a:gd name="connsiteX47" fmla="*/ 2828081 w 4186177"/>
              <a:gd name="connsiteY47" fmla="*/ 1196051 h 1481560"/>
              <a:gd name="connsiteX48" fmla="*/ 3040283 w 4186177"/>
              <a:gd name="connsiteY48" fmla="*/ 1196051 h 1481560"/>
              <a:gd name="connsiteX49" fmla="*/ 3140597 w 4186177"/>
              <a:gd name="connsiteY49" fmla="*/ 1196051 h 1481560"/>
              <a:gd name="connsiteX50" fmla="*/ 3418389 w 4186177"/>
              <a:gd name="connsiteY50" fmla="*/ 1196051 h 1481560"/>
              <a:gd name="connsiteX51" fmla="*/ 3418389 w 4186177"/>
              <a:gd name="connsiteY51" fmla="*/ 1230775 h 1481560"/>
              <a:gd name="connsiteX52" fmla="*/ 3622876 w 4186177"/>
              <a:gd name="connsiteY52" fmla="*/ 1230775 h 1481560"/>
              <a:gd name="connsiteX53" fmla="*/ 3622876 w 4186177"/>
              <a:gd name="connsiteY53" fmla="*/ 1273216 h 1481560"/>
              <a:gd name="connsiteX54" fmla="*/ 3669174 w 4186177"/>
              <a:gd name="connsiteY54" fmla="*/ 1273216 h 1481560"/>
              <a:gd name="connsiteX55" fmla="*/ 3669174 w 4186177"/>
              <a:gd name="connsiteY55" fmla="*/ 1334947 h 1481560"/>
              <a:gd name="connsiteX56" fmla="*/ 3669174 w 4186177"/>
              <a:gd name="connsiteY56" fmla="*/ 1373529 h 1481560"/>
              <a:gd name="connsiteX57" fmla="*/ 3800354 w 4186177"/>
              <a:gd name="connsiteY57" fmla="*/ 1373529 h 1481560"/>
              <a:gd name="connsiteX58" fmla="*/ 3800354 w 4186177"/>
              <a:gd name="connsiteY58" fmla="*/ 1481560 h 1481560"/>
              <a:gd name="connsiteX59" fmla="*/ 4186177 w 4186177"/>
              <a:gd name="connsiteY59" fmla="*/ 1481560 h 148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186177" h="1481560">
                <a:moveTo>
                  <a:pt x="0" y="0"/>
                </a:moveTo>
                <a:lnTo>
                  <a:pt x="208344" y="65590"/>
                </a:lnTo>
                <a:lnTo>
                  <a:pt x="308658" y="88740"/>
                </a:lnTo>
                <a:lnTo>
                  <a:pt x="347240" y="96456"/>
                </a:lnTo>
                <a:lnTo>
                  <a:pt x="408972" y="111889"/>
                </a:lnTo>
                <a:lnTo>
                  <a:pt x="443696" y="127322"/>
                </a:lnTo>
                <a:lnTo>
                  <a:pt x="505427" y="142755"/>
                </a:lnTo>
                <a:lnTo>
                  <a:pt x="559443" y="158188"/>
                </a:lnTo>
                <a:lnTo>
                  <a:pt x="594167" y="181337"/>
                </a:lnTo>
                <a:lnTo>
                  <a:pt x="594167" y="181337"/>
                </a:lnTo>
                <a:lnTo>
                  <a:pt x="675189" y="223778"/>
                </a:lnTo>
                <a:lnTo>
                  <a:pt x="709914" y="246927"/>
                </a:lnTo>
                <a:lnTo>
                  <a:pt x="790936" y="266218"/>
                </a:lnTo>
                <a:lnTo>
                  <a:pt x="821802" y="289367"/>
                </a:lnTo>
                <a:lnTo>
                  <a:pt x="887392" y="316375"/>
                </a:lnTo>
                <a:lnTo>
                  <a:pt x="941407" y="343383"/>
                </a:lnTo>
                <a:lnTo>
                  <a:pt x="964557" y="366532"/>
                </a:lnTo>
                <a:lnTo>
                  <a:pt x="1014714" y="366532"/>
                </a:lnTo>
                <a:lnTo>
                  <a:pt x="1041721" y="393540"/>
                </a:lnTo>
                <a:lnTo>
                  <a:pt x="1107311" y="428264"/>
                </a:lnTo>
                <a:lnTo>
                  <a:pt x="1153610" y="462988"/>
                </a:lnTo>
                <a:lnTo>
                  <a:pt x="1203767" y="482279"/>
                </a:lnTo>
                <a:lnTo>
                  <a:pt x="1246207" y="505428"/>
                </a:lnTo>
                <a:lnTo>
                  <a:pt x="1296364" y="520861"/>
                </a:lnTo>
                <a:lnTo>
                  <a:pt x="1327230" y="547869"/>
                </a:lnTo>
                <a:lnTo>
                  <a:pt x="1381245" y="578735"/>
                </a:lnTo>
                <a:lnTo>
                  <a:pt x="1458410" y="644324"/>
                </a:lnTo>
                <a:lnTo>
                  <a:pt x="1469984" y="667474"/>
                </a:lnTo>
                <a:lnTo>
                  <a:pt x="1554865" y="667474"/>
                </a:lnTo>
                <a:lnTo>
                  <a:pt x="1605022" y="686765"/>
                </a:lnTo>
                <a:lnTo>
                  <a:pt x="1670612" y="713772"/>
                </a:lnTo>
                <a:lnTo>
                  <a:pt x="1701478" y="736922"/>
                </a:lnTo>
                <a:lnTo>
                  <a:pt x="1740060" y="775504"/>
                </a:lnTo>
                <a:lnTo>
                  <a:pt x="1782501" y="783221"/>
                </a:lnTo>
                <a:lnTo>
                  <a:pt x="1809508" y="787079"/>
                </a:lnTo>
                <a:lnTo>
                  <a:pt x="1848091" y="833378"/>
                </a:lnTo>
                <a:lnTo>
                  <a:pt x="1882815" y="860385"/>
                </a:lnTo>
                <a:lnTo>
                  <a:pt x="1921397" y="864243"/>
                </a:lnTo>
                <a:lnTo>
                  <a:pt x="1998562" y="875818"/>
                </a:lnTo>
                <a:lnTo>
                  <a:pt x="2041002" y="902826"/>
                </a:lnTo>
                <a:lnTo>
                  <a:pt x="2125883" y="964557"/>
                </a:lnTo>
                <a:lnTo>
                  <a:pt x="2195331" y="979990"/>
                </a:lnTo>
                <a:lnTo>
                  <a:pt x="2280212" y="1006998"/>
                </a:lnTo>
                <a:lnTo>
                  <a:pt x="2361235" y="1061013"/>
                </a:lnTo>
                <a:lnTo>
                  <a:pt x="2430683" y="1126603"/>
                </a:lnTo>
                <a:lnTo>
                  <a:pt x="2666035" y="1130461"/>
                </a:lnTo>
                <a:lnTo>
                  <a:pt x="2735483" y="1169043"/>
                </a:lnTo>
                <a:lnTo>
                  <a:pt x="2828081" y="1196051"/>
                </a:lnTo>
                <a:lnTo>
                  <a:pt x="3040283" y="1196051"/>
                </a:lnTo>
                <a:lnTo>
                  <a:pt x="3140597" y="1196051"/>
                </a:lnTo>
                <a:lnTo>
                  <a:pt x="3418389" y="1196051"/>
                </a:lnTo>
                <a:lnTo>
                  <a:pt x="3418389" y="1230775"/>
                </a:lnTo>
                <a:lnTo>
                  <a:pt x="3622876" y="1230775"/>
                </a:lnTo>
                <a:lnTo>
                  <a:pt x="3622876" y="1273216"/>
                </a:lnTo>
                <a:lnTo>
                  <a:pt x="3669174" y="1273216"/>
                </a:lnTo>
                <a:lnTo>
                  <a:pt x="3669174" y="1334947"/>
                </a:lnTo>
                <a:lnTo>
                  <a:pt x="3669174" y="1373529"/>
                </a:lnTo>
                <a:lnTo>
                  <a:pt x="3800354" y="1373529"/>
                </a:lnTo>
                <a:lnTo>
                  <a:pt x="3800354" y="1481560"/>
                </a:lnTo>
                <a:lnTo>
                  <a:pt x="4186177" y="1481560"/>
                </a:ln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rme libre 1"/>
          <p:cNvSpPr/>
          <p:nvPr/>
        </p:nvSpPr>
        <p:spPr>
          <a:xfrm>
            <a:off x="1246208" y="2585013"/>
            <a:ext cx="4205468" cy="1045579"/>
          </a:xfrm>
          <a:custGeom>
            <a:avLst/>
            <a:gdLst>
              <a:gd name="connsiteX0" fmla="*/ 4205468 w 4205468"/>
              <a:gd name="connsiteY0" fmla="*/ 1045579 h 1045579"/>
              <a:gd name="connsiteX1" fmla="*/ 3568860 w 4205468"/>
              <a:gd name="connsiteY1" fmla="*/ 1045579 h 1045579"/>
              <a:gd name="connsiteX2" fmla="*/ 3568860 w 4205468"/>
              <a:gd name="connsiteY2" fmla="*/ 1010855 h 1045579"/>
              <a:gd name="connsiteX3" fmla="*/ 3453114 w 4205468"/>
              <a:gd name="connsiteY3" fmla="*/ 1010855 h 1045579"/>
              <a:gd name="connsiteX4" fmla="*/ 3453114 w 4205468"/>
              <a:gd name="connsiteY4" fmla="*/ 983848 h 1045579"/>
              <a:gd name="connsiteX5" fmla="*/ 3244769 w 4205468"/>
              <a:gd name="connsiteY5" fmla="*/ 983848 h 1045579"/>
              <a:gd name="connsiteX6" fmla="*/ 3244769 w 4205468"/>
              <a:gd name="connsiteY6" fmla="*/ 964557 h 1045579"/>
              <a:gd name="connsiteX7" fmla="*/ 3117448 w 4205468"/>
              <a:gd name="connsiteY7" fmla="*/ 964557 h 1045579"/>
              <a:gd name="connsiteX8" fmla="*/ 3117448 w 4205468"/>
              <a:gd name="connsiteY8" fmla="*/ 937549 h 1045579"/>
              <a:gd name="connsiteX9" fmla="*/ 2936111 w 4205468"/>
              <a:gd name="connsiteY9" fmla="*/ 937549 h 1045579"/>
              <a:gd name="connsiteX10" fmla="*/ 2870521 w 4205468"/>
              <a:gd name="connsiteY10" fmla="*/ 918258 h 1045579"/>
              <a:gd name="connsiteX11" fmla="*/ 2793357 w 4205468"/>
              <a:gd name="connsiteY11" fmla="*/ 891250 h 1045579"/>
              <a:gd name="connsiteX12" fmla="*/ 2727767 w 4205468"/>
              <a:gd name="connsiteY12" fmla="*/ 864243 h 1045579"/>
              <a:gd name="connsiteX13" fmla="*/ 2646744 w 4205468"/>
              <a:gd name="connsiteY13" fmla="*/ 833377 h 1045579"/>
              <a:gd name="connsiteX14" fmla="*/ 2573438 w 4205468"/>
              <a:gd name="connsiteY14" fmla="*/ 814086 h 1045579"/>
              <a:gd name="connsiteX15" fmla="*/ 2480840 w 4205468"/>
              <a:gd name="connsiteY15" fmla="*/ 763929 h 1045579"/>
              <a:gd name="connsiteX16" fmla="*/ 2422967 w 4205468"/>
              <a:gd name="connsiteY16" fmla="*/ 740779 h 1045579"/>
              <a:gd name="connsiteX17" fmla="*/ 2349660 w 4205468"/>
              <a:gd name="connsiteY17" fmla="*/ 736921 h 1045579"/>
              <a:gd name="connsiteX18" fmla="*/ 2303362 w 4205468"/>
              <a:gd name="connsiteY18" fmla="*/ 713772 h 1045579"/>
              <a:gd name="connsiteX19" fmla="*/ 2191473 w 4205468"/>
              <a:gd name="connsiteY19" fmla="*/ 679048 h 1045579"/>
              <a:gd name="connsiteX20" fmla="*/ 2149033 w 4205468"/>
              <a:gd name="connsiteY20" fmla="*/ 659757 h 1045579"/>
              <a:gd name="connsiteX21" fmla="*/ 2075726 w 4205468"/>
              <a:gd name="connsiteY21" fmla="*/ 617316 h 1045579"/>
              <a:gd name="connsiteX22" fmla="*/ 1971554 w 4205468"/>
              <a:gd name="connsiteY22" fmla="*/ 617316 h 1045579"/>
              <a:gd name="connsiteX23" fmla="*/ 1797934 w 4205468"/>
              <a:gd name="connsiteY23" fmla="*/ 559443 h 1045579"/>
              <a:gd name="connsiteX24" fmla="*/ 1724627 w 4205468"/>
              <a:gd name="connsiteY24" fmla="*/ 513144 h 1045579"/>
              <a:gd name="connsiteX25" fmla="*/ 1686045 w 4205468"/>
              <a:gd name="connsiteY25" fmla="*/ 482278 h 1045579"/>
              <a:gd name="connsiteX26" fmla="*/ 1578015 w 4205468"/>
              <a:gd name="connsiteY26" fmla="*/ 447554 h 1045579"/>
              <a:gd name="connsiteX27" fmla="*/ 1520141 w 4205468"/>
              <a:gd name="connsiteY27" fmla="*/ 393539 h 1045579"/>
              <a:gd name="connsiteX28" fmla="*/ 1446835 w 4205468"/>
              <a:gd name="connsiteY28" fmla="*/ 351098 h 1045579"/>
              <a:gd name="connsiteX29" fmla="*/ 1354238 w 4205468"/>
              <a:gd name="connsiteY29" fmla="*/ 335665 h 1045579"/>
              <a:gd name="connsiteX30" fmla="*/ 1265498 w 4205468"/>
              <a:gd name="connsiteY30" fmla="*/ 316374 h 1045579"/>
              <a:gd name="connsiteX31" fmla="*/ 1199908 w 4205468"/>
              <a:gd name="connsiteY31" fmla="*/ 293225 h 1045579"/>
              <a:gd name="connsiteX32" fmla="*/ 1118886 w 4205468"/>
              <a:gd name="connsiteY32" fmla="*/ 281650 h 1045579"/>
              <a:gd name="connsiteX33" fmla="*/ 1061012 w 4205468"/>
              <a:gd name="connsiteY33" fmla="*/ 250784 h 1045579"/>
              <a:gd name="connsiteX34" fmla="*/ 979989 w 4205468"/>
              <a:gd name="connsiteY34" fmla="*/ 216060 h 1045579"/>
              <a:gd name="connsiteX35" fmla="*/ 879676 w 4205468"/>
              <a:gd name="connsiteY35" fmla="*/ 196769 h 1045579"/>
              <a:gd name="connsiteX36" fmla="*/ 871959 w 4205468"/>
              <a:gd name="connsiteY36" fmla="*/ 169762 h 1045579"/>
              <a:gd name="connsiteX37" fmla="*/ 779362 w 4205468"/>
              <a:gd name="connsiteY37" fmla="*/ 169762 h 1045579"/>
              <a:gd name="connsiteX38" fmla="*/ 655898 w 4205468"/>
              <a:gd name="connsiteY38" fmla="*/ 158187 h 1045579"/>
              <a:gd name="connsiteX39" fmla="*/ 621174 w 4205468"/>
              <a:gd name="connsiteY39" fmla="*/ 131179 h 1045579"/>
              <a:gd name="connsiteX40" fmla="*/ 517002 w 4205468"/>
              <a:gd name="connsiteY40" fmla="*/ 111888 h 1045579"/>
              <a:gd name="connsiteX41" fmla="*/ 443696 w 4205468"/>
              <a:gd name="connsiteY41" fmla="*/ 96455 h 1045579"/>
              <a:gd name="connsiteX42" fmla="*/ 285508 w 4205468"/>
              <a:gd name="connsiteY42" fmla="*/ 69448 h 1045579"/>
              <a:gd name="connsiteX43" fmla="*/ 204486 w 4205468"/>
              <a:gd name="connsiteY43" fmla="*/ 65590 h 1045579"/>
              <a:gd name="connsiteX44" fmla="*/ 111888 w 4205468"/>
              <a:gd name="connsiteY44" fmla="*/ 30865 h 1045579"/>
              <a:gd name="connsiteX45" fmla="*/ 0 w 4205468"/>
              <a:gd name="connsiteY45" fmla="*/ 0 h 1045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205468" h="1045579">
                <a:moveTo>
                  <a:pt x="4205468" y="1045579"/>
                </a:moveTo>
                <a:lnTo>
                  <a:pt x="3568860" y="1045579"/>
                </a:lnTo>
                <a:lnTo>
                  <a:pt x="3568860" y="1010855"/>
                </a:lnTo>
                <a:lnTo>
                  <a:pt x="3453114" y="1010855"/>
                </a:lnTo>
                <a:lnTo>
                  <a:pt x="3453114" y="983848"/>
                </a:lnTo>
                <a:lnTo>
                  <a:pt x="3244769" y="983848"/>
                </a:lnTo>
                <a:lnTo>
                  <a:pt x="3244769" y="964557"/>
                </a:lnTo>
                <a:lnTo>
                  <a:pt x="3117448" y="964557"/>
                </a:lnTo>
                <a:lnTo>
                  <a:pt x="3117448" y="937549"/>
                </a:lnTo>
                <a:lnTo>
                  <a:pt x="2936111" y="937549"/>
                </a:lnTo>
                <a:lnTo>
                  <a:pt x="2870521" y="918258"/>
                </a:lnTo>
                <a:lnTo>
                  <a:pt x="2793357" y="891250"/>
                </a:lnTo>
                <a:lnTo>
                  <a:pt x="2727767" y="864243"/>
                </a:lnTo>
                <a:lnTo>
                  <a:pt x="2646744" y="833377"/>
                </a:lnTo>
                <a:lnTo>
                  <a:pt x="2573438" y="814086"/>
                </a:lnTo>
                <a:lnTo>
                  <a:pt x="2480840" y="763929"/>
                </a:lnTo>
                <a:lnTo>
                  <a:pt x="2422967" y="740779"/>
                </a:lnTo>
                <a:lnTo>
                  <a:pt x="2349660" y="736921"/>
                </a:lnTo>
                <a:lnTo>
                  <a:pt x="2303362" y="713772"/>
                </a:lnTo>
                <a:lnTo>
                  <a:pt x="2191473" y="679048"/>
                </a:lnTo>
                <a:lnTo>
                  <a:pt x="2149033" y="659757"/>
                </a:lnTo>
                <a:lnTo>
                  <a:pt x="2075726" y="617316"/>
                </a:lnTo>
                <a:lnTo>
                  <a:pt x="1971554" y="617316"/>
                </a:lnTo>
                <a:lnTo>
                  <a:pt x="1797934" y="559443"/>
                </a:lnTo>
                <a:lnTo>
                  <a:pt x="1724627" y="513144"/>
                </a:lnTo>
                <a:lnTo>
                  <a:pt x="1686045" y="482278"/>
                </a:lnTo>
                <a:lnTo>
                  <a:pt x="1578015" y="447554"/>
                </a:lnTo>
                <a:lnTo>
                  <a:pt x="1520141" y="393539"/>
                </a:lnTo>
                <a:lnTo>
                  <a:pt x="1446835" y="351098"/>
                </a:lnTo>
                <a:lnTo>
                  <a:pt x="1354238" y="335665"/>
                </a:lnTo>
                <a:lnTo>
                  <a:pt x="1265498" y="316374"/>
                </a:lnTo>
                <a:lnTo>
                  <a:pt x="1199908" y="293225"/>
                </a:lnTo>
                <a:lnTo>
                  <a:pt x="1118886" y="281650"/>
                </a:lnTo>
                <a:lnTo>
                  <a:pt x="1061012" y="250784"/>
                </a:lnTo>
                <a:lnTo>
                  <a:pt x="979989" y="216060"/>
                </a:lnTo>
                <a:lnTo>
                  <a:pt x="879676" y="196769"/>
                </a:lnTo>
                <a:lnTo>
                  <a:pt x="871959" y="169762"/>
                </a:lnTo>
                <a:lnTo>
                  <a:pt x="779362" y="169762"/>
                </a:lnTo>
                <a:lnTo>
                  <a:pt x="655898" y="158187"/>
                </a:lnTo>
                <a:lnTo>
                  <a:pt x="621174" y="131179"/>
                </a:lnTo>
                <a:lnTo>
                  <a:pt x="517002" y="111888"/>
                </a:lnTo>
                <a:lnTo>
                  <a:pt x="443696" y="96455"/>
                </a:lnTo>
                <a:lnTo>
                  <a:pt x="285508" y="69448"/>
                </a:lnTo>
                <a:lnTo>
                  <a:pt x="204486" y="65590"/>
                </a:lnTo>
                <a:lnTo>
                  <a:pt x="111888" y="30865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Connecteur droit 36"/>
          <p:cNvCxnSpPr/>
          <p:nvPr/>
        </p:nvCxnSpPr>
        <p:spPr>
          <a:xfrm flipV="1">
            <a:off x="4719815" y="3044142"/>
            <a:ext cx="0" cy="1654177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52451C3A-2299-884E-A6D9-95A925480DAF}"/>
              </a:ext>
            </a:extLst>
          </p:cNvPr>
          <p:cNvSpPr txBox="1"/>
          <p:nvPr/>
        </p:nvSpPr>
        <p:spPr>
          <a:xfrm>
            <a:off x="4432358" y="2846306"/>
            <a:ext cx="1338899" cy="748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Taux à 24 mois (95% CI)</a:t>
            </a:r>
          </a:p>
          <a:p>
            <a:pPr>
              <a:spcBef>
                <a:spcPts val="200"/>
              </a:spcBef>
            </a:pPr>
            <a:r>
              <a:rPr lang="fr-FR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53,0</a:t>
            </a:r>
            <a:r>
              <a:rPr lang="fr-FR" sz="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fr-FR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(46,0-59,4)</a:t>
            </a:r>
          </a:p>
          <a:p>
            <a:r>
              <a:rPr lang="fr-FR" sz="10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41,7</a:t>
            </a:r>
            <a:r>
              <a:rPr lang="fr-FR" sz="9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fr-FR" sz="10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(34,9-48,2)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52451C3A-2299-884E-A6D9-95A925480DAF}"/>
              </a:ext>
            </a:extLst>
          </p:cNvPr>
          <p:cNvSpPr txBox="1"/>
          <p:nvPr/>
        </p:nvSpPr>
        <p:spPr>
          <a:xfrm>
            <a:off x="6472755" y="1833686"/>
            <a:ext cx="1422747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1400" b="1">
                <a:latin typeface="Arial" panose="020B0604020202020204" pitchFamily="34" charset="0"/>
                <a:cs typeface="Arial" panose="020B0604020202020204" pitchFamily="34" charset="0"/>
              </a:rPr>
              <a:t>PD-L1 CPS ≥1 </a:t>
            </a:r>
            <a:br>
              <a:rPr lang="fr-FR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b="1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" name="Tableau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994016"/>
              </p:ext>
            </p:extLst>
          </p:nvPr>
        </p:nvGraphicFramePr>
        <p:xfrm>
          <a:off x="6328564" y="5158270"/>
          <a:ext cx="5192879" cy="661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8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7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7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1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81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81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81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17970">
                <a:tc gridSpan="1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Nb </a:t>
                      </a:r>
                      <a:r>
                        <a:rPr lang="fr-FR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à risque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381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308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291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277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254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228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201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145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89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36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6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946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309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295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269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234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191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160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116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60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28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42" name="Connecteur droit 41"/>
          <p:cNvCxnSpPr/>
          <p:nvPr/>
        </p:nvCxnSpPr>
        <p:spPr>
          <a:xfrm>
            <a:off x="7234929" y="5333561"/>
            <a:ext cx="4360042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7345541" y="4998079"/>
            <a:ext cx="33066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a-DK" sz="11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Mois </a:t>
            </a:r>
            <a:r>
              <a:rPr lang="da-DK" sz="1100" dirty="0" err="1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après</a:t>
            </a:r>
            <a:r>
              <a:rPr lang="da-DK" sz="11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 la </a:t>
            </a:r>
            <a:r>
              <a:rPr lang="da-DK" sz="1100" dirty="0" err="1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randomisation</a:t>
            </a:r>
            <a:endParaRPr lang="da-DK" sz="1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44" name="Groupe 43"/>
          <p:cNvGrpSpPr/>
          <p:nvPr/>
        </p:nvGrpSpPr>
        <p:grpSpPr>
          <a:xfrm>
            <a:off x="6322422" y="2485881"/>
            <a:ext cx="5126457" cy="2556917"/>
            <a:chOff x="632519" y="2485881"/>
            <a:chExt cx="5379176" cy="2556917"/>
          </a:xfrm>
        </p:grpSpPr>
        <p:graphicFrame>
          <p:nvGraphicFramePr>
            <p:cNvPr id="45" name="Graphique 44"/>
            <p:cNvGraphicFramePr/>
            <p:nvPr>
              <p:extLst>
                <p:ext uri="{D42A27DB-BD31-4B8C-83A1-F6EECF244321}">
                  <p14:modId xmlns:p14="http://schemas.microsoft.com/office/powerpoint/2010/main" val="1509855417"/>
                </p:ext>
              </p:extLst>
            </p:nvPr>
          </p:nvGraphicFramePr>
          <p:xfrm>
            <a:off x="706236" y="2485881"/>
            <a:ext cx="5305459" cy="25569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6" name="Text Box 4"/>
            <p:cNvSpPr txBox="1">
              <a:spLocks noChangeArrowheads="1"/>
            </p:cNvSpPr>
            <p:nvPr/>
          </p:nvSpPr>
          <p:spPr bwMode="auto">
            <a:xfrm rot="16200000">
              <a:off x="-298439" y="3492855"/>
              <a:ext cx="2136424" cy="2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ctr" eaLnBrk="1" hangingPunct="1"/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SG (%)</a:t>
              </a:r>
            </a:p>
          </p:txBody>
        </p:sp>
      </p:grpSp>
      <p:cxnSp>
        <p:nvCxnSpPr>
          <p:cNvPr id="47" name="Connecteur droit 46"/>
          <p:cNvCxnSpPr/>
          <p:nvPr/>
        </p:nvCxnSpPr>
        <p:spPr>
          <a:xfrm flipV="1">
            <a:off x="8655651" y="3044142"/>
            <a:ext cx="0" cy="1654177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Tableau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63618"/>
              </p:ext>
            </p:extLst>
          </p:nvPr>
        </p:nvGraphicFramePr>
        <p:xfrm>
          <a:off x="8298975" y="1780232"/>
          <a:ext cx="3376442" cy="112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12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4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3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049"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endParaRPr lang="fr-FR" sz="1000" b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8000" marR="48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fr-FR" sz="900" b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Pts/Event.</a:t>
                      </a:r>
                      <a:endParaRPr lang="fr-FR" sz="9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fr-FR" sz="900" b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(%)</a:t>
                      </a:r>
                      <a:endParaRPr lang="fr-FR" sz="9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Mediane</a:t>
                      </a:r>
                      <a:r>
                        <a:rPr lang="fr-FR" sz="9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, mois </a:t>
                      </a:r>
                      <a:br>
                        <a:rPr lang="fr-FR" sz="9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9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HR </a:t>
                      </a:r>
                      <a:br>
                        <a:rPr lang="fr-FR" sz="900" b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900" b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fr-FR" sz="900" b="0" i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valeur-p</a:t>
                      </a:r>
                      <a:endParaRPr lang="fr-FR" sz="9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444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Pembro + Chimio ± Bev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44,8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24,4</a:t>
                      </a: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(19,8-NR)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0,67</a:t>
                      </a: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(0,54-0,84)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444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Placebo + Chimio ± Bev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56,3</a:t>
                      </a:r>
                      <a:endParaRPr lang="fr-FR" sz="10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16,3</a:t>
                      </a: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(14,5-19,4)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fr-FR" sz="11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fr-FR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9" name="ZoneTexte 48">
            <a:extLst>
              <a:ext uri="{FF2B5EF4-FFF2-40B4-BE49-F238E27FC236}">
                <a16:creationId xmlns:a16="http://schemas.microsoft.com/office/drawing/2014/main" id="{52451C3A-2299-884E-A6D9-95A925480DAF}"/>
              </a:ext>
            </a:extLst>
          </p:cNvPr>
          <p:cNvSpPr txBox="1"/>
          <p:nvPr/>
        </p:nvSpPr>
        <p:spPr>
          <a:xfrm>
            <a:off x="7756445" y="3518413"/>
            <a:ext cx="1338899" cy="56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Taux à 12 mois </a:t>
            </a:r>
            <a:r>
              <a:rPr lang="fr-FR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74,8</a:t>
            </a:r>
            <a:r>
              <a:rPr lang="fr-FR" sz="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fr-FR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(69,5-79,3)</a:t>
            </a:r>
          </a:p>
          <a:p>
            <a:r>
              <a:rPr lang="fr-FR" sz="10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63,6</a:t>
            </a:r>
            <a:r>
              <a:rPr lang="fr-FR" sz="9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fr-FR" sz="10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(57,9-68,7)</a:t>
            </a:r>
          </a:p>
        </p:txBody>
      </p:sp>
      <p:cxnSp>
        <p:nvCxnSpPr>
          <p:cNvPr id="52" name="Connecteur droit 51"/>
          <p:cNvCxnSpPr/>
          <p:nvPr/>
        </p:nvCxnSpPr>
        <p:spPr>
          <a:xfrm flipV="1">
            <a:off x="10409415" y="3044142"/>
            <a:ext cx="0" cy="1654177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>
            <a:extLst>
              <a:ext uri="{FF2B5EF4-FFF2-40B4-BE49-F238E27FC236}">
                <a16:creationId xmlns:a16="http://schemas.microsoft.com/office/drawing/2014/main" id="{52451C3A-2299-884E-A6D9-95A925480DAF}"/>
              </a:ext>
            </a:extLst>
          </p:cNvPr>
          <p:cNvSpPr txBox="1"/>
          <p:nvPr/>
        </p:nvSpPr>
        <p:spPr>
          <a:xfrm>
            <a:off x="10121957" y="2953730"/>
            <a:ext cx="1591256" cy="595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Taux à 24 mois (95% CI)</a:t>
            </a:r>
          </a:p>
          <a:p>
            <a:pPr>
              <a:spcBef>
                <a:spcPts val="200"/>
              </a:spcBef>
            </a:pPr>
            <a:r>
              <a:rPr lang="fr-FR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50,4</a:t>
            </a:r>
            <a:r>
              <a:rPr lang="fr-FR" sz="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fr-FR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(43,8-56,6)</a:t>
            </a:r>
          </a:p>
          <a:p>
            <a:r>
              <a:rPr lang="fr-FR" sz="10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40,4</a:t>
            </a:r>
            <a:r>
              <a:rPr lang="fr-FR" sz="9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fr-FR" sz="10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(34,0-46,6)</a:t>
            </a:r>
          </a:p>
        </p:txBody>
      </p:sp>
      <p:sp>
        <p:nvSpPr>
          <p:cNvPr id="54" name="Forme libre 53"/>
          <p:cNvSpPr/>
          <p:nvPr/>
        </p:nvSpPr>
        <p:spPr>
          <a:xfrm>
            <a:off x="6915807" y="2540000"/>
            <a:ext cx="4204138" cy="1524000"/>
          </a:xfrm>
          <a:custGeom>
            <a:avLst/>
            <a:gdLst>
              <a:gd name="connsiteX0" fmla="*/ 0 w 4204138"/>
              <a:gd name="connsiteY0" fmla="*/ 0 h 1524000"/>
              <a:gd name="connsiteX1" fmla="*/ 455448 w 4204138"/>
              <a:gd name="connsiteY1" fmla="*/ 129628 h 1524000"/>
              <a:gd name="connsiteX2" fmla="*/ 623614 w 4204138"/>
              <a:gd name="connsiteY2" fmla="*/ 189186 h 1524000"/>
              <a:gd name="connsiteX3" fmla="*/ 704193 w 4204138"/>
              <a:gd name="connsiteY3" fmla="*/ 231228 h 1524000"/>
              <a:gd name="connsiteX4" fmla="*/ 770759 w 4204138"/>
              <a:gd name="connsiteY4" fmla="*/ 252248 h 1524000"/>
              <a:gd name="connsiteX5" fmla="*/ 826814 w 4204138"/>
              <a:gd name="connsiteY5" fmla="*/ 287283 h 1524000"/>
              <a:gd name="connsiteX6" fmla="*/ 945931 w 4204138"/>
              <a:gd name="connsiteY6" fmla="*/ 336331 h 1524000"/>
              <a:gd name="connsiteX7" fmla="*/ 1019503 w 4204138"/>
              <a:gd name="connsiteY7" fmla="*/ 374869 h 1524000"/>
              <a:gd name="connsiteX8" fmla="*/ 1103586 w 4204138"/>
              <a:gd name="connsiteY8" fmla="*/ 427421 h 1524000"/>
              <a:gd name="connsiteX9" fmla="*/ 1184165 w 4204138"/>
              <a:gd name="connsiteY9" fmla="*/ 458952 h 1524000"/>
              <a:gd name="connsiteX10" fmla="*/ 1278759 w 4204138"/>
              <a:gd name="connsiteY10" fmla="*/ 515007 h 1524000"/>
              <a:gd name="connsiteX11" fmla="*/ 1334814 w 4204138"/>
              <a:gd name="connsiteY11" fmla="*/ 557048 h 1524000"/>
              <a:gd name="connsiteX12" fmla="*/ 1404883 w 4204138"/>
              <a:gd name="connsiteY12" fmla="*/ 602593 h 1524000"/>
              <a:gd name="connsiteX13" fmla="*/ 1474952 w 4204138"/>
              <a:gd name="connsiteY13" fmla="*/ 637628 h 1524000"/>
              <a:gd name="connsiteX14" fmla="*/ 1506483 w 4204138"/>
              <a:gd name="connsiteY14" fmla="*/ 676166 h 1524000"/>
              <a:gd name="connsiteX15" fmla="*/ 1555531 w 4204138"/>
              <a:gd name="connsiteY15" fmla="*/ 672662 h 1524000"/>
              <a:gd name="connsiteX16" fmla="*/ 1608083 w 4204138"/>
              <a:gd name="connsiteY16" fmla="*/ 704193 h 1524000"/>
              <a:gd name="connsiteX17" fmla="*/ 1671145 w 4204138"/>
              <a:gd name="connsiteY17" fmla="*/ 721710 h 1524000"/>
              <a:gd name="connsiteX18" fmla="*/ 1706179 w 4204138"/>
              <a:gd name="connsiteY18" fmla="*/ 753241 h 1524000"/>
              <a:gd name="connsiteX19" fmla="*/ 1720193 w 4204138"/>
              <a:gd name="connsiteY19" fmla="*/ 777766 h 1524000"/>
              <a:gd name="connsiteX20" fmla="*/ 1772745 w 4204138"/>
              <a:gd name="connsiteY20" fmla="*/ 805793 h 1524000"/>
              <a:gd name="connsiteX21" fmla="*/ 1825296 w 4204138"/>
              <a:gd name="connsiteY21" fmla="*/ 826814 h 1524000"/>
              <a:gd name="connsiteX22" fmla="*/ 1867338 w 4204138"/>
              <a:gd name="connsiteY22" fmla="*/ 854841 h 1524000"/>
              <a:gd name="connsiteX23" fmla="*/ 1947917 w 4204138"/>
              <a:gd name="connsiteY23" fmla="*/ 896883 h 1524000"/>
              <a:gd name="connsiteX24" fmla="*/ 2042510 w 4204138"/>
              <a:gd name="connsiteY24" fmla="*/ 910897 h 1524000"/>
              <a:gd name="connsiteX25" fmla="*/ 2126593 w 4204138"/>
              <a:gd name="connsiteY25" fmla="*/ 952938 h 1524000"/>
              <a:gd name="connsiteX26" fmla="*/ 2196662 w 4204138"/>
              <a:gd name="connsiteY26" fmla="*/ 991476 h 1524000"/>
              <a:gd name="connsiteX27" fmla="*/ 2245710 w 4204138"/>
              <a:gd name="connsiteY27" fmla="*/ 1001986 h 1524000"/>
              <a:gd name="connsiteX28" fmla="*/ 2326290 w 4204138"/>
              <a:gd name="connsiteY28" fmla="*/ 1037021 h 1524000"/>
              <a:gd name="connsiteX29" fmla="*/ 2417379 w 4204138"/>
              <a:gd name="connsiteY29" fmla="*/ 1093076 h 1524000"/>
              <a:gd name="connsiteX30" fmla="*/ 2462924 w 4204138"/>
              <a:gd name="connsiteY30" fmla="*/ 1117600 h 1524000"/>
              <a:gd name="connsiteX31" fmla="*/ 2655614 w 4204138"/>
              <a:gd name="connsiteY31" fmla="*/ 1142124 h 1524000"/>
              <a:gd name="connsiteX32" fmla="*/ 2701159 w 4204138"/>
              <a:gd name="connsiteY32" fmla="*/ 1173655 h 1524000"/>
              <a:gd name="connsiteX33" fmla="*/ 2753710 w 4204138"/>
              <a:gd name="connsiteY33" fmla="*/ 1184166 h 1524000"/>
              <a:gd name="connsiteX34" fmla="*/ 2767724 w 4204138"/>
              <a:gd name="connsiteY34" fmla="*/ 1215697 h 1524000"/>
              <a:gd name="connsiteX35" fmla="*/ 2820276 w 4204138"/>
              <a:gd name="connsiteY35" fmla="*/ 1215697 h 1524000"/>
              <a:gd name="connsiteX36" fmla="*/ 2844800 w 4204138"/>
              <a:gd name="connsiteY36" fmla="*/ 1254234 h 1524000"/>
              <a:gd name="connsiteX37" fmla="*/ 3076027 w 4204138"/>
              <a:gd name="connsiteY37" fmla="*/ 1254234 h 1524000"/>
              <a:gd name="connsiteX38" fmla="*/ 3076027 w 4204138"/>
              <a:gd name="connsiteY38" fmla="*/ 1275255 h 1524000"/>
              <a:gd name="connsiteX39" fmla="*/ 3135586 w 4204138"/>
              <a:gd name="connsiteY39" fmla="*/ 1275255 h 1524000"/>
              <a:gd name="connsiteX40" fmla="*/ 3135586 w 4204138"/>
              <a:gd name="connsiteY40" fmla="*/ 1289269 h 1524000"/>
              <a:gd name="connsiteX41" fmla="*/ 3429876 w 4204138"/>
              <a:gd name="connsiteY41" fmla="*/ 1289269 h 1524000"/>
              <a:gd name="connsiteX42" fmla="*/ 3429876 w 4204138"/>
              <a:gd name="connsiteY42" fmla="*/ 1306786 h 1524000"/>
              <a:gd name="connsiteX43" fmla="*/ 3629572 w 4204138"/>
              <a:gd name="connsiteY43" fmla="*/ 1306786 h 1524000"/>
              <a:gd name="connsiteX44" fmla="*/ 3629572 w 4204138"/>
              <a:gd name="connsiteY44" fmla="*/ 1345324 h 1524000"/>
              <a:gd name="connsiteX45" fmla="*/ 3668110 w 4204138"/>
              <a:gd name="connsiteY45" fmla="*/ 1345324 h 1524000"/>
              <a:gd name="connsiteX46" fmla="*/ 3668110 w 4204138"/>
              <a:gd name="connsiteY46" fmla="*/ 1401379 h 1524000"/>
              <a:gd name="connsiteX47" fmla="*/ 3703145 w 4204138"/>
              <a:gd name="connsiteY47" fmla="*/ 1401379 h 1524000"/>
              <a:gd name="connsiteX48" fmla="*/ 3703145 w 4204138"/>
              <a:gd name="connsiteY48" fmla="*/ 1443421 h 1524000"/>
              <a:gd name="connsiteX49" fmla="*/ 3808248 w 4204138"/>
              <a:gd name="connsiteY49" fmla="*/ 1443421 h 1524000"/>
              <a:gd name="connsiteX50" fmla="*/ 3808248 w 4204138"/>
              <a:gd name="connsiteY50" fmla="*/ 1524000 h 1524000"/>
              <a:gd name="connsiteX51" fmla="*/ 4204138 w 4204138"/>
              <a:gd name="connsiteY51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204138" h="1524000">
                <a:moveTo>
                  <a:pt x="0" y="0"/>
                </a:moveTo>
                <a:lnTo>
                  <a:pt x="455448" y="129628"/>
                </a:lnTo>
                <a:lnTo>
                  <a:pt x="623614" y="189186"/>
                </a:lnTo>
                <a:lnTo>
                  <a:pt x="704193" y="231228"/>
                </a:lnTo>
                <a:lnTo>
                  <a:pt x="770759" y="252248"/>
                </a:lnTo>
                <a:lnTo>
                  <a:pt x="826814" y="287283"/>
                </a:lnTo>
                <a:lnTo>
                  <a:pt x="945931" y="336331"/>
                </a:lnTo>
                <a:lnTo>
                  <a:pt x="1019503" y="374869"/>
                </a:lnTo>
                <a:lnTo>
                  <a:pt x="1103586" y="427421"/>
                </a:lnTo>
                <a:lnTo>
                  <a:pt x="1184165" y="458952"/>
                </a:lnTo>
                <a:lnTo>
                  <a:pt x="1278759" y="515007"/>
                </a:lnTo>
                <a:lnTo>
                  <a:pt x="1334814" y="557048"/>
                </a:lnTo>
                <a:lnTo>
                  <a:pt x="1404883" y="602593"/>
                </a:lnTo>
                <a:lnTo>
                  <a:pt x="1474952" y="637628"/>
                </a:lnTo>
                <a:lnTo>
                  <a:pt x="1506483" y="676166"/>
                </a:lnTo>
                <a:lnTo>
                  <a:pt x="1555531" y="672662"/>
                </a:lnTo>
                <a:lnTo>
                  <a:pt x="1608083" y="704193"/>
                </a:lnTo>
                <a:lnTo>
                  <a:pt x="1671145" y="721710"/>
                </a:lnTo>
                <a:lnTo>
                  <a:pt x="1706179" y="753241"/>
                </a:lnTo>
                <a:lnTo>
                  <a:pt x="1720193" y="777766"/>
                </a:lnTo>
                <a:lnTo>
                  <a:pt x="1772745" y="805793"/>
                </a:lnTo>
                <a:lnTo>
                  <a:pt x="1825296" y="826814"/>
                </a:lnTo>
                <a:lnTo>
                  <a:pt x="1867338" y="854841"/>
                </a:lnTo>
                <a:lnTo>
                  <a:pt x="1947917" y="896883"/>
                </a:lnTo>
                <a:lnTo>
                  <a:pt x="2042510" y="910897"/>
                </a:lnTo>
                <a:lnTo>
                  <a:pt x="2126593" y="952938"/>
                </a:lnTo>
                <a:lnTo>
                  <a:pt x="2196662" y="991476"/>
                </a:lnTo>
                <a:lnTo>
                  <a:pt x="2245710" y="1001986"/>
                </a:lnTo>
                <a:lnTo>
                  <a:pt x="2326290" y="1037021"/>
                </a:lnTo>
                <a:lnTo>
                  <a:pt x="2417379" y="1093076"/>
                </a:lnTo>
                <a:lnTo>
                  <a:pt x="2462924" y="1117600"/>
                </a:lnTo>
                <a:lnTo>
                  <a:pt x="2655614" y="1142124"/>
                </a:lnTo>
                <a:lnTo>
                  <a:pt x="2701159" y="1173655"/>
                </a:lnTo>
                <a:lnTo>
                  <a:pt x="2753710" y="1184166"/>
                </a:lnTo>
                <a:lnTo>
                  <a:pt x="2767724" y="1215697"/>
                </a:lnTo>
                <a:lnTo>
                  <a:pt x="2820276" y="1215697"/>
                </a:lnTo>
                <a:lnTo>
                  <a:pt x="2844800" y="1254234"/>
                </a:lnTo>
                <a:lnTo>
                  <a:pt x="3076027" y="1254234"/>
                </a:lnTo>
                <a:lnTo>
                  <a:pt x="3076027" y="1275255"/>
                </a:lnTo>
                <a:lnTo>
                  <a:pt x="3135586" y="1275255"/>
                </a:lnTo>
                <a:lnTo>
                  <a:pt x="3135586" y="1289269"/>
                </a:lnTo>
                <a:lnTo>
                  <a:pt x="3429876" y="1289269"/>
                </a:lnTo>
                <a:lnTo>
                  <a:pt x="3429876" y="1306786"/>
                </a:lnTo>
                <a:lnTo>
                  <a:pt x="3629572" y="1306786"/>
                </a:lnTo>
                <a:lnTo>
                  <a:pt x="3629572" y="1345324"/>
                </a:lnTo>
                <a:lnTo>
                  <a:pt x="3668110" y="1345324"/>
                </a:lnTo>
                <a:lnTo>
                  <a:pt x="3668110" y="1401379"/>
                </a:lnTo>
                <a:lnTo>
                  <a:pt x="3703145" y="1401379"/>
                </a:lnTo>
                <a:lnTo>
                  <a:pt x="3703145" y="1443421"/>
                </a:lnTo>
                <a:lnTo>
                  <a:pt x="3808248" y="1443421"/>
                </a:lnTo>
                <a:lnTo>
                  <a:pt x="3808248" y="1524000"/>
                </a:lnTo>
                <a:lnTo>
                  <a:pt x="4204138" y="1524000"/>
                </a:ln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orme libre 54"/>
          <p:cNvSpPr/>
          <p:nvPr/>
        </p:nvSpPr>
        <p:spPr>
          <a:xfrm>
            <a:off x="6926317" y="2547007"/>
            <a:ext cx="4200635" cy="1128110"/>
          </a:xfrm>
          <a:custGeom>
            <a:avLst/>
            <a:gdLst>
              <a:gd name="connsiteX0" fmla="*/ 0 w 4200635"/>
              <a:gd name="connsiteY0" fmla="*/ 0 h 1128110"/>
              <a:gd name="connsiteX1" fmla="*/ 259255 w 4200635"/>
              <a:gd name="connsiteY1" fmla="*/ 63062 h 1128110"/>
              <a:gd name="connsiteX2" fmla="*/ 430924 w 4200635"/>
              <a:gd name="connsiteY2" fmla="*/ 105103 h 1128110"/>
              <a:gd name="connsiteX3" fmla="*/ 641131 w 4200635"/>
              <a:gd name="connsiteY3" fmla="*/ 161159 h 1128110"/>
              <a:gd name="connsiteX4" fmla="*/ 655145 w 4200635"/>
              <a:gd name="connsiteY4" fmla="*/ 185683 h 1128110"/>
              <a:gd name="connsiteX5" fmla="*/ 756745 w 4200635"/>
              <a:gd name="connsiteY5" fmla="*/ 178676 h 1128110"/>
              <a:gd name="connsiteX6" fmla="*/ 854842 w 4200635"/>
              <a:gd name="connsiteY6" fmla="*/ 192690 h 1128110"/>
              <a:gd name="connsiteX7" fmla="*/ 882869 w 4200635"/>
              <a:gd name="connsiteY7" fmla="*/ 213710 h 1128110"/>
              <a:gd name="connsiteX8" fmla="*/ 914400 w 4200635"/>
              <a:gd name="connsiteY8" fmla="*/ 238234 h 1128110"/>
              <a:gd name="connsiteX9" fmla="*/ 984469 w 4200635"/>
              <a:gd name="connsiteY9" fmla="*/ 238234 h 1128110"/>
              <a:gd name="connsiteX10" fmla="*/ 1037021 w 4200635"/>
              <a:gd name="connsiteY10" fmla="*/ 252248 h 1128110"/>
              <a:gd name="connsiteX11" fmla="*/ 1100083 w 4200635"/>
              <a:gd name="connsiteY11" fmla="*/ 304800 h 1128110"/>
              <a:gd name="connsiteX12" fmla="*/ 1159642 w 4200635"/>
              <a:gd name="connsiteY12" fmla="*/ 304800 h 1128110"/>
              <a:gd name="connsiteX13" fmla="*/ 1219200 w 4200635"/>
              <a:gd name="connsiteY13" fmla="*/ 325821 h 1128110"/>
              <a:gd name="connsiteX14" fmla="*/ 1275255 w 4200635"/>
              <a:gd name="connsiteY14" fmla="*/ 346841 h 1128110"/>
              <a:gd name="connsiteX15" fmla="*/ 1296276 w 4200635"/>
              <a:gd name="connsiteY15" fmla="*/ 367862 h 1128110"/>
              <a:gd name="connsiteX16" fmla="*/ 1345324 w 4200635"/>
              <a:gd name="connsiteY16" fmla="*/ 367862 h 1128110"/>
              <a:gd name="connsiteX17" fmla="*/ 1394373 w 4200635"/>
              <a:gd name="connsiteY17" fmla="*/ 388883 h 1128110"/>
              <a:gd name="connsiteX18" fmla="*/ 1471449 w 4200635"/>
              <a:gd name="connsiteY18" fmla="*/ 409903 h 1128110"/>
              <a:gd name="connsiteX19" fmla="*/ 1590566 w 4200635"/>
              <a:gd name="connsiteY19" fmla="*/ 458952 h 1128110"/>
              <a:gd name="connsiteX20" fmla="*/ 1664138 w 4200635"/>
              <a:gd name="connsiteY20" fmla="*/ 500993 h 1128110"/>
              <a:gd name="connsiteX21" fmla="*/ 1699173 w 4200635"/>
              <a:gd name="connsiteY21" fmla="*/ 500993 h 1128110"/>
              <a:gd name="connsiteX22" fmla="*/ 1744717 w 4200635"/>
              <a:gd name="connsiteY22" fmla="*/ 543034 h 1128110"/>
              <a:gd name="connsiteX23" fmla="*/ 1786759 w 4200635"/>
              <a:gd name="connsiteY23" fmla="*/ 560552 h 1128110"/>
              <a:gd name="connsiteX24" fmla="*/ 1835807 w 4200635"/>
              <a:gd name="connsiteY24" fmla="*/ 599090 h 1128110"/>
              <a:gd name="connsiteX25" fmla="*/ 1909380 w 4200635"/>
              <a:gd name="connsiteY25" fmla="*/ 613103 h 1128110"/>
              <a:gd name="connsiteX26" fmla="*/ 1958428 w 4200635"/>
              <a:gd name="connsiteY26" fmla="*/ 634124 h 1128110"/>
              <a:gd name="connsiteX27" fmla="*/ 2056524 w 4200635"/>
              <a:gd name="connsiteY27" fmla="*/ 634124 h 1128110"/>
              <a:gd name="connsiteX28" fmla="*/ 2133600 w 4200635"/>
              <a:gd name="connsiteY28" fmla="*/ 665655 h 1128110"/>
              <a:gd name="connsiteX29" fmla="*/ 2224690 w 4200635"/>
              <a:gd name="connsiteY29" fmla="*/ 725214 h 1128110"/>
              <a:gd name="connsiteX30" fmla="*/ 2298262 w 4200635"/>
              <a:gd name="connsiteY30" fmla="*/ 739227 h 1128110"/>
              <a:gd name="connsiteX31" fmla="*/ 2340304 w 4200635"/>
              <a:gd name="connsiteY31" fmla="*/ 763752 h 1128110"/>
              <a:gd name="connsiteX32" fmla="*/ 2403366 w 4200635"/>
              <a:gd name="connsiteY32" fmla="*/ 763752 h 1128110"/>
              <a:gd name="connsiteX33" fmla="*/ 2462924 w 4200635"/>
              <a:gd name="connsiteY33" fmla="*/ 805793 h 1128110"/>
              <a:gd name="connsiteX34" fmla="*/ 2508469 w 4200635"/>
              <a:gd name="connsiteY34" fmla="*/ 816303 h 1128110"/>
              <a:gd name="connsiteX35" fmla="*/ 2557517 w 4200635"/>
              <a:gd name="connsiteY35" fmla="*/ 837324 h 1128110"/>
              <a:gd name="connsiteX36" fmla="*/ 2617076 w 4200635"/>
              <a:gd name="connsiteY36" fmla="*/ 861848 h 1128110"/>
              <a:gd name="connsiteX37" fmla="*/ 2701159 w 4200635"/>
              <a:gd name="connsiteY37" fmla="*/ 882869 h 1128110"/>
              <a:gd name="connsiteX38" fmla="*/ 2750207 w 4200635"/>
              <a:gd name="connsiteY38" fmla="*/ 889876 h 1128110"/>
              <a:gd name="connsiteX39" fmla="*/ 2834290 w 4200635"/>
              <a:gd name="connsiteY39" fmla="*/ 963448 h 1128110"/>
              <a:gd name="connsiteX40" fmla="*/ 2904359 w 4200635"/>
              <a:gd name="connsiteY40" fmla="*/ 966952 h 1128110"/>
              <a:gd name="connsiteX41" fmla="*/ 2935890 w 4200635"/>
              <a:gd name="connsiteY41" fmla="*/ 977462 h 1128110"/>
              <a:gd name="connsiteX42" fmla="*/ 3072524 w 4200635"/>
              <a:gd name="connsiteY42" fmla="*/ 987972 h 1128110"/>
              <a:gd name="connsiteX43" fmla="*/ 3118069 w 4200635"/>
              <a:gd name="connsiteY43" fmla="*/ 994979 h 1128110"/>
              <a:gd name="connsiteX44" fmla="*/ 3118069 w 4200635"/>
              <a:gd name="connsiteY44" fmla="*/ 1033517 h 1128110"/>
              <a:gd name="connsiteX45" fmla="*/ 3251200 w 4200635"/>
              <a:gd name="connsiteY45" fmla="*/ 1033517 h 1128110"/>
              <a:gd name="connsiteX46" fmla="*/ 3265214 w 4200635"/>
              <a:gd name="connsiteY46" fmla="*/ 1047531 h 1128110"/>
              <a:gd name="connsiteX47" fmla="*/ 3429876 w 4200635"/>
              <a:gd name="connsiteY47" fmla="*/ 1047531 h 1128110"/>
              <a:gd name="connsiteX48" fmla="*/ 3429876 w 4200635"/>
              <a:gd name="connsiteY48" fmla="*/ 1089572 h 1128110"/>
              <a:gd name="connsiteX49" fmla="*/ 3573517 w 4200635"/>
              <a:gd name="connsiteY49" fmla="*/ 1089572 h 1128110"/>
              <a:gd name="connsiteX50" fmla="*/ 3573517 w 4200635"/>
              <a:gd name="connsiteY50" fmla="*/ 1128110 h 1128110"/>
              <a:gd name="connsiteX51" fmla="*/ 4200635 w 4200635"/>
              <a:gd name="connsiteY51" fmla="*/ 1128110 h 112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200635" h="1128110">
                <a:moveTo>
                  <a:pt x="0" y="0"/>
                </a:moveTo>
                <a:lnTo>
                  <a:pt x="259255" y="63062"/>
                </a:lnTo>
                <a:lnTo>
                  <a:pt x="430924" y="105103"/>
                </a:lnTo>
                <a:lnTo>
                  <a:pt x="641131" y="161159"/>
                </a:lnTo>
                <a:lnTo>
                  <a:pt x="655145" y="185683"/>
                </a:lnTo>
                <a:lnTo>
                  <a:pt x="756745" y="178676"/>
                </a:lnTo>
                <a:lnTo>
                  <a:pt x="854842" y="192690"/>
                </a:lnTo>
                <a:lnTo>
                  <a:pt x="882869" y="213710"/>
                </a:lnTo>
                <a:lnTo>
                  <a:pt x="914400" y="238234"/>
                </a:lnTo>
                <a:lnTo>
                  <a:pt x="984469" y="238234"/>
                </a:lnTo>
                <a:lnTo>
                  <a:pt x="1037021" y="252248"/>
                </a:lnTo>
                <a:lnTo>
                  <a:pt x="1100083" y="304800"/>
                </a:lnTo>
                <a:lnTo>
                  <a:pt x="1159642" y="304800"/>
                </a:lnTo>
                <a:lnTo>
                  <a:pt x="1219200" y="325821"/>
                </a:lnTo>
                <a:lnTo>
                  <a:pt x="1275255" y="346841"/>
                </a:lnTo>
                <a:lnTo>
                  <a:pt x="1296276" y="367862"/>
                </a:lnTo>
                <a:lnTo>
                  <a:pt x="1345324" y="367862"/>
                </a:lnTo>
                <a:lnTo>
                  <a:pt x="1394373" y="388883"/>
                </a:lnTo>
                <a:lnTo>
                  <a:pt x="1471449" y="409903"/>
                </a:lnTo>
                <a:lnTo>
                  <a:pt x="1590566" y="458952"/>
                </a:lnTo>
                <a:lnTo>
                  <a:pt x="1664138" y="500993"/>
                </a:lnTo>
                <a:lnTo>
                  <a:pt x="1699173" y="500993"/>
                </a:lnTo>
                <a:lnTo>
                  <a:pt x="1744717" y="543034"/>
                </a:lnTo>
                <a:lnTo>
                  <a:pt x="1786759" y="560552"/>
                </a:lnTo>
                <a:lnTo>
                  <a:pt x="1835807" y="599090"/>
                </a:lnTo>
                <a:lnTo>
                  <a:pt x="1909380" y="613103"/>
                </a:lnTo>
                <a:lnTo>
                  <a:pt x="1958428" y="634124"/>
                </a:lnTo>
                <a:lnTo>
                  <a:pt x="2056524" y="634124"/>
                </a:lnTo>
                <a:lnTo>
                  <a:pt x="2133600" y="665655"/>
                </a:lnTo>
                <a:lnTo>
                  <a:pt x="2224690" y="725214"/>
                </a:lnTo>
                <a:lnTo>
                  <a:pt x="2298262" y="739227"/>
                </a:lnTo>
                <a:lnTo>
                  <a:pt x="2340304" y="763752"/>
                </a:lnTo>
                <a:lnTo>
                  <a:pt x="2403366" y="763752"/>
                </a:lnTo>
                <a:lnTo>
                  <a:pt x="2462924" y="805793"/>
                </a:lnTo>
                <a:lnTo>
                  <a:pt x="2508469" y="816303"/>
                </a:lnTo>
                <a:lnTo>
                  <a:pt x="2557517" y="837324"/>
                </a:lnTo>
                <a:lnTo>
                  <a:pt x="2617076" y="861848"/>
                </a:lnTo>
                <a:lnTo>
                  <a:pt x="2701159" y="882869"/>
                </a:lnTo>
                <a:lnTo>
                  <a:pt x="2750207" y="889876"/>
                </a:lnTo>
                <a:lnTo>
                  <a:pt x="2834290" y="963448"/>
                </a:lnTo>
                <a:lnTo>
                  <a:pt x="2904359" y="966952"/>
                </a:lnTo>
                <a:lnTo>
                  <a:pt x="2935890" y="977462"/>
                </a:lnTo>
                <a:lnTo>
                  <a:pt x="3072524" y="987972"/>
                </a:lnTo>
                <a:lnTo>
                  <a:pt x="3118069" y="994979"/>
                </a:lnTo>
                <a:lnTo>
                  <a:pt x="3118069" y="1033517"/>
                </a:lnTo>
                <a:lnTo>
                  <a:pt x="3251200" y="1033517"/>
                </a:lnTo>
                <a:lnTo>
                  <a:pt x="3265214" y="1047531"/>
                </a:lnTo>
                <a:lnTo>
                  <a:pt x="3429876" y="1047531"/>
                </a:lnTo>
                <a:lnTo>
                  <a:pt x="3429876" y="1089572"/>
                </a:lnTo>
                <a:lnTo>
                  <a:pt x="3573517" y="1089572"/>
                </a:lnTo>
                <a:lnTo>
                  <a:pt x="3573517" y="1128110"/>
                </a:lnTo>
                <a:lnTo>
                  <a:pt x="4200635" y="112811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9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Tableau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02358"/>
              </p:ext>
            </p:extLst>
          </p:nvPr>
        </p:nvGraphicFramePr>
        <p:xfrm>
          <a:off x="415598" y="1248873"/>
          <a:ext cx="8187628" cy="4351707"/>
        </p:xfrm>
        <a:graphic>
          <a:graphicData uri="http://schemas.openxmlformats.org/drawingml/2006/table">
            <a:tbl>
              <a:tblPr firstRow="1" bandRow="1"/>
              <a:tblGrid>
                <a:gridCol w="1835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6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65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313">
                <a:tc gridSpan="2">
                  <a:txBody>
                    <a:bodyPr/>
                    <a:lstStyle/>
                    <a:p>
                      <a:pPr marL="92075" marR="0" lvl="0" indent="-4763" algn="l" defTabSz="609585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Nb</a:t>
                      </a:r>
                      <a:r>
                        <a:rPr lang="fr-FR" sz="1300" b="0" kern="1200" baseline="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d’événements/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baseline="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Nb de participants</a:t>
                      </a:r>
                      <a:endParaRPr lang="fr-FR" sz="1300" b="0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HR (95% CI)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0" kern="1200">
                        <a:solidFill>
                          <a:schemeClr val="lt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08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lvl="0" indent="-4763" algn="l" defTabSz="609585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Tous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312/617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0,67 (0,54-0,84)</a:t>
                      </a:r>
                      <a:endParaRPr lang="en-US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en-US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06">
                <a:tc>
                  <a:txBody>
                    <a:bodyPr/>
                    <a:lstStyle/>
                    <a:p>
                      <a:pPr marL="92075" indent="-47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Age</a:t>
                      </a:r>
                      <a:endParaRPr lang="en-US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8113" indent="-138113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&lt;65 ans</a:t>
                      </a:r>
                    </a:p>
                    <a:p>
                      <a:pPr marL="138113" indent="-138113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≥65 ans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265/517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47/100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0,64 (0,50-0,82)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0,88 (0,47-1,64)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806">
                <a:tc>
                  <a:txBody>
                    <a:bodyPr/>
                    <a:lstStyle/>
                    <a:p>
                      <a:pPr marL="92075" indent="-47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Ethnies</a:t>
                      </a:r>
                      <a:endParaRPr lang="en-US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8113" indent="-138113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Caucasiens</a:t>
                      </a:r>
                    </a:p>
                    <a:p>
                      <a:pPr marL="138113" indent="-138113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Autres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189/360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107/221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068 (0,50-0,91)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0,70 (0,47-1,04)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806">
                <a:tc>
                  <a:txBody>
                    <a:bodyPr/>
                    <a:lstStyle/>
                    <a:p>
                      <a:pPr marL="92075" indent="-47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ECOG performance-status score</a:t>
                      </a:r>
                      <a:endParaRPr lang="en-US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8113" indent="-138113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138113" indent="-138113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141/348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169/267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0,68 (0,49-0,96)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0,68 (0,50-0,94)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081">
                <a:tc rowSpan="2">
                  <a:txBody>
                    <a:bodyPr/>
                    <a:lstStyle/>
                    <a:p>
                      <a:pPr marL="92075" indent="-4763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Score positif combiné PD-L1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8113" marR="0" lvl="0" indent="-138113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&lt;1</a:t>
                      </a: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40/69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1,00 (0,53-1,89)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endParaRPr lang="fr-FR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846">
                <a:tc vMerge="1">
                  <a:txBody>
                    <a:bodyPr/>
                    <a:lstStyle/>
                    <a:p>
                      <a:pPr marL="92075" indent="-4763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8113" indent="-138113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to &lt;10</a:t>
                      </a:r>
                    </a:p>
                    <a:p>
                      <a:pPr marL="138113" marR="0" lvl="0" indent="-138113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≥10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118/231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154/317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0,67 (0,46-0,97)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0,61 (0,44-0,84)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8806">
                <a:tc>
                  <a:txBody>
                    <a:bodyPr/>
                    <a:lstStyle/>
                    <a:p>
                      <a:pPr marL="92075" indent="-4763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Bévacizumab</a:t>
                      </a: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concomitant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8113" indent="-138113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Oui</a:t>
                      </a:r>
                    </a:p>
                    <a:p>
                      <a:pPr marL="138113" indent="-138113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166/389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146/228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0,63 (0,47-0,87)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0,74 (0,53-1,04)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081">
                <a:tc rowSpan="2">
                  <a:txBody>
                    <a:bodyPr/>
                    <a:lstStyle/>
                    <a:p>
                      <a:pPr marL="92075" indent="-4763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Maladie métastatique au moment du diagnostic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8113" marR="0" lvl="0" indent="-138113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104/190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0,84 (0,56-1,26)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endParaRPr lang="fr-FR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081">
                <a:tc vMerge="1">
                  <a:txBody>
                    <a:bodyPr/>
                    <a:lstStyle/>
                    <a:p>
                      <a:pPr marL="92075" indent="-4763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8113" indent="-138113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208/427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0,61 (0,46-0,80)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Keynote 0826 : SG : analyse sous-groupe préspécifiés</a:t>
            </a:r>
            <a:endParaRPr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N. Colombo, et al., ESMO</a:t>
            </a:r>
            <a:r>
              <a:rPr lang="fr-FR" baseline="30000"/>
              <a:t>®</a:t>
            </a:r>
            <a:r>
              <a:rPr lang="fr-FR"/>
              <a:t> 2021, Abs# </a:t>
            </a:r>
            <a:r>
              <a:rPr lang="fr-FR" i="0"/>
              <a:t>LBA2_PR</a:t>
            </a:r>
            <a:endParaRPr lang="fr-FR" i="0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Population globale</a:t>
            </a:r>
            <a:endParaRPr lang="en-US" dirty="0"/>
          </a:p>
        </p:txBody>
      </p:sp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165445" y="5932793"/>
            <a:ext cx="3306656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eaLnBrk="1" hangingPunct="1">
              <a:lnSpc>
                <a:spcPts val="1000"/>
              </a:lnSpc>
            </a:pPr>
            <a:r>
              <a:rPr lang="da-DK" sz="1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Response assessed per RECIST v1.1 by investigator review.</a:t>
            </a:r>
          </a:p>
          <a:p>
            <a:pPr eaLnBrk="1" hangingPunct="1">
              <a:lnSpc>
                <a:spcPts val="1000"/>
              </a:lnSpc>
            </a:pPr>
            <a:r>
              <a:rPr lang="da-DK" sz="1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Data cutoff date: May 3, 2021</a:t>
            </a:r>
            <a:endParaRPr lang="da-DK" sz="1000" dirty="0">
              <a:solidFill>
                <a:schemeClr val="bg1">
                  <a:lumMod val="50000"/>
                </a:schemeClr>
              </a:solidFill>
              <a:latin typeface="+mj-lt"/>
              <a:ea typeface="+mn-ea"/>
              <a:cs typeface="Arial"/>
            </a:endParaRPr>
          </a:p>
        </p:txBody>
      </p:sp>
      <p:grpSp>
        <p:nvGrpSpPr>
          <p:cNvPr id="160" name="Groupe 159"/>
          <p:cNvGrpSpPr/>
          <p:nvPr/>
        </p:nvGrpSpPr>
        <p:grpSpPr>
          <a:xfrm>
            <a:off x="5351728" y="1759352"/>
            <a:ext cx="4654652" cy="4456722"/>
            <a:chOff x="5131809" y="1759352"/>
            <a:chExt cx="4654652" cy="4456722"/>
          </a:xfrm>
        </p:grpSpPr>
        <p:sp>
          <p:nvSpPr>
            <p:cNvPr id="80" name="Rectangle 79"/>
            <p:cNvSpPr/>
            <p:nvPr/>
          </p:nvSpPr>
          <p:spPr>
            <a:xfrm>
              <a:off x="5131809" y="5954464"/>
              <a:ext cx="231666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>
                <a:defRPr/>
              </a:pPr>
              <a:r>
                <a:rPr lang="fr-FR" sz="1100" kern="0">
                  <a:solidFill>
                    <a:schemeClr val="accent1"/>
                  </a:solidFill>
                  <a:cs typeface="Arial" panose="020B0604020202020204" pitchFamily="34" charset="0"/>
                </a:rPr>
                <a:t>En faveur Pembro + Chimio ± Bev</a:t>
              </a:r>
            </a:p>
          </p:txBody>
        </p:sp>
        <p:grpSp>
          <p:nvGrpSpPr>
            <p:cNvPr id="81" name="Groupe 80"/>
            <p:cNvGrpSpPr/>
            <p:nvPr/>
          </p:nvGrpSpPr>
          <p:grpSpPr>
            <a:xfrm>
              <a:off x="6288573" y="1759352"/>
              <a:ext cx="2337955" cy="4005501"/>
              <a:chOff x="7463270" y="1759352"/>
              <a:chExt cx="2337955" cy="4005501"/>
            </a:xfrm>
          </p:grpSpPr>
          <p:cxnSp>
            <p:nvCxnSpPr>
              <p:cNvPr id="131" name="Connecteur droit 130"/>
              <p:cNvCxnSpPr/>
              <p:nvPr/>
            </p:nvCxnSpPr>
            <p:spPr>
              <a:xfrm flipV="1">
                <a:off x="8619477" y="1759352"/>
                <a:ext cx="0" cy="3921757"/>
              </a:xfrm>
              <a:prstGeom prst="line">
                <a:avLst/>
              </a:prstGeom>
              <a:noFill/>
              <a:ln w="12700" cap="flat" cmpd="sng" algn="ctr">
                <a:solidFill>
                  <a:srgbClr val="59595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32" name="Groupe 131"/>
              <p:cNvGrpSpPr/>
              <p:nvPr/>
            </p:nvGrpSpPr>
            <p:grpSpPr>
              <a:xfrm>
                <a:off x="7463270" y="5680819"/>
                <a:ext cx="2337955" cy="84034"/>
                <a:chOff x="7463270" y="5680819"/>
                <a:chExt cx="2337955" cy="84034"/>
              </a:xfrm>
            </p:grpSpPr>
            <p:cxnSp>
              <p:nvCxnSpPr>
                <p:cNvPr id="133" name="Connecteur droit 132"/>
                <p:cNvCxnSpPr/>
                <p:nvPr/>
              </p:nvCxnSpPr>
              <p:spPr>
                <a:xfrm>
                  <a:off x="7463270" y="5685437"/>
                  <a:ext cx="2337955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95959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4" name="Connecteur droit 133"/>
                <p:cNvCxnSpPr/>
                <p:nvPr/>
              </p:nvCxnSpPr>
              <p:spPr>
                <a:xfrm>
                  <a:off x="7463270" y="5680819"/>
                  <a:ext cx="0" cy="8403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95959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5" name="Connecteur droit 134"/>
                <p:cNvCxnSpPr/>
                <p:nvPr/>
              </p:nvCxnSpPr>
              <p:spPr>
                <a:xfrm>
                  <a:off x="8619477" y="5680819"/>
                  <a:ext cx="0" cy="8403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95959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6" name="Connecteur droit 135"/>
                <p:cNvCxnSpPr/>
                <p:nvPr/>
              </p:nvCxnSpPr>
              <p:spPr>
                <a:xfrm>
                  <a:off x="8047283" y="5680819"/>
                  <a:ext cx="0" cy="8403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95959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7" name="Connecteur droit 136"/>
                <p:cNvCxnSpPr/>
                <p:nvPr/>
              </p:nvCxnSpPr>
              <p:spPr>
                <a:xfrm>
                  <a:off x="9801225" y="5680819"/>
                  <a:ext cx="0" cy="8403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95959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8" name="Connecteur droit 137"/>
                <p:cNvCxnSpPr/>
                <p:nvPr/>
              </p:nvCxnSpPr>
              <p:spPr>
                <a:xfrm>
                  <a:off x="9208977" y="5680819"/>
                  <a:ext cx="0" cy="8403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95959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82" name="Rectangle 81"/>
            <p:cNvSpPr/>
            <p:nvPr/>
          </p:nvSpPr>
          <p:spPr>
            <a:xfrm>
              <a:off x="6032129" y="5742716"/>
              <a:ext cx="45878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Arial" panose="020B0604020202020204" pitchFamily="34" charset="0"/>
                </a:rPr>
                <a:t>0,25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239979" y="5742716"/>
              <a:ext cx="38023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Arial" panose="020B0604020202020204" pitchFamily="34" charset="0"/>
                </a:rPr>
                <a:t>1,0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8414676" y="5742716"/>
              <a:ext cx="38023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Arial" panose="020B0604020202020204" pitchFamily="34" charset="0"/>
                </a:rPr>
                <a:t>4,0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85" name="Groupe 84"/>
            <p:cNvGrpSpPr/>
            <p:nvPr/>
          </p:nvGrpSpPr>
          <p:grpSpPr>
            <a:xfrm>
              <a:off x="6798681" y="5475261"/>
              <a:ext cx="479349" cy="108000"/>
              <a:chOff x="7092394" y="5813401"/>
              <a:chExt cx="479349" cy="108000"/>
            </a:xfrm>
          </p:grpSpPr>
          <p:cxnSp>
            <p:nvCxnSpPr>
              <p:cNvPr id="129" name="Connecteur droit 128"/>
              <p:cNvCxnSpPr/>
              <p:nvPr/>
            </p:nvCxnSpPr>
            <p:spPr>
              <a:xfrm>
                <a:off x="7092394" y="5867401"/>
                <a:ext cx="479349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0" name="Rectangle 129"/>
              <p:cNvSpPr/>
              <p:nvPr/>
            </p:nvSpPr>
            <p:spPr>
              <a:xfrm>
                <a:off x="7257898" y="5813401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6" name="Rectangle 85"/>
            <p:cNvSpPr/>
            <p:nvPr/>
          </p:nvSpPr>
          <p:spPr>
            <a:xfrm>
              <a:off x="6682470" y="5742716"/>
              <a:ext cx="38023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Arial" panose="020B0604020202020204" pitchFamily="34" charset="0"/>
                </a:rPr>
                <a:t>0,5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844164" y="5742716"/>
              <a:ext cx="38023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Arial" panose="020B0604020202020204" pitchFamily="34" charset="0"/>
                </a:rPr>
                <a:t>2,0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88" name="Groupe 87"/>
            <p:cNvGrpSpPr/>
            <p:nvPr/>
          </p:nvGrpSpPr>
          <p:grpSpPr>
            <a:xfrm>
              <a:off x="6975761" y="5148538"/>
              <a:ext cx="667529" cy="108000"/>
              <a:chOff x="7001713" y="5813401"/>
              <a:chExt cx="667529" cy="108000"/>
            </a:xfrm>
          </p:grpSpPr>
          <p:cxnSp>
            <p:nvCxnSpPr>
              <p:cNvPr id="127" name="Connecteur droit 126"/>
              <p:cNvCxnSpPr/>
              <p:nvPr/>
            </p:nvCxnSpPr>
            <p:spPr>
              <a:xfrm>
                <a:off x="7001713" y="5867401"/>
                <a:ext cx="667529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8" name="Rectangle 127"/>
              <p:cNvSpPr/>
              <p:nvPr/>
            </p:nvSpPr>
            <p:spPr>
              <a:xfrm>
                <a:off x="7257898" y="5813401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9" name="Groupe 88"/>
            <p:cNvGrpSpPr/>
            <p:nvPr/>
          </p:nvGrpSpPr>
          <p:grpSpPr>
            <a:xfrm>
              <a:off x="6921257" y="4829820"/>
              <a:ext cx="567101" cy="108000"/>
              <a:chOff x="7035412" y="5813401"/>
              <a:chExt cx="567101" cy="108000"/>
            </a:xfrm>
          </p:grpSpPr>
          <p:cxnSp>
            <p:nvCxnSpPr>
              <p:cNvPr id="125" name="Connecteur droit 124"/>
              <p:cNvCxnSpPr/>
              <p:nvPr/>
            </p:nvCxnSpPr>
            <p:spPr>
              <a:xfrm>
                <a:off x="7035412" y="5867401"/>
                <a:ext cx="567101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6" name="Rectangle 125"/>
              <p:cNvSpPr/>
              <p:nvPr/>
            </p:nvSpPr>
            <p:spPr>
              <a:xfrm>
                <a:off x="7257898" y="5813401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0" name="Groupe 89"/>
            <p:cNvGrpSpPr/>
            <p:nvPr/>
          </p:nvGrpSpPr>
          <p:grpSpPr>
            <a:xfrm>
              <a:off x="6798681" y="4638185"/>
              <a:ext cx="541265" cy="108000"/>
              <a:chOff x="7034947" y="5813401"/>
              <a:chExt cx="541265" cy="108000"/>
            </a:xfrm>
          </p:grpSpPr>
          <p:cxnSp>
            <p:nvCxnSpPr>
              <p:cNvPr id="123" name="Connecteur droit 122"/>
              <p:cNvCxnSpPr/>
              <p:nvPr/>
            </p:nvCxnSpPr>
            <p:spPr>
              <a:xfrm>
                <a:off x="7034947" y="5867401"/>
                <a:ext cx="541265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4" name="Rectangle 123"/>
              <p:cNvSpPr/>
              <p:nvPr/>
            </p:nvSpPr>
            <p:spPr>
              <a:xfrm>
                <a:off x="7257898" y="5813401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1" name="Groupe 90"/>
            <p:cNvGrpSpPr/>
            <p:nvPr/>
          </p:nvGrpSpPr>
          <p:grpSpPr>
            <a:xfrm>
              <a:off x="6754478" y="4288000"/>
              <a:ext cx="545533" cy="108000"/>
              <a:chOff x="7032063" y="5813401"/>
              <a:chExt cx="545533" cy="108000"/>
            </a:xfrm>
          </p:grpSpPr>
          <p:cxnSp>
            <p:nvCxnSpPr>
              <p:cNvPr id="121" name="Connecteur droit 120"/>
              <p:cNvCxnSpPr/>
              <p:nvPr/>
            </p:nvCxnSpPr>
            <p:spPr>
              <a:xfrm>
                <a:off x="7032063" y="5867401"/>
                <a:ext cx="545533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2" name="Rectangle 121"/>
              <p:cNvSpPr/>
              <p:nvPr/>
            </p:nvSpPr>
            <p:spPr>
              <a:xfrm>
                <a:off x="7257898" y="5813401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2" name="Groupe 91"/>
            <p:cNvGrpSpPr/>
            <p:nvPr/>
          </p:nvGrpSpPr>
          <p:grpSpPr>
            <a:xfrm>
              <a:off x="6798681" y="4052805"/>
              <a:ext cx="646099" cy="108000"/>
              <a:chOff x="6993334" y="5813401"/>
              <a:chExt cx="646099" cy="108000"/>
            </a:xfrm>
          </p:grpSpPr>
          <p:cxnSp>
            <p:nvCxnSpPr>
              <p:cNvPr id="119" name="Connecteur droit 118"/>
              <p:cNvCxnSpPr/>
              <p:nvPr/>
            </p:nvCxnSpPr>
            <p:spPr>
              <a:xfrm>
                <a:off x="6993334" y="5867401"/>
                <a:ext cx="646099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0" name="Rectangle 119"/>
              <p:cNvSpPr/>
              <p:nvPr/>
            </p:nvSpPr>
            <p:spPr>
              <a:xfrm>
                <a:off x="7257898" y="5813401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3" name="Groupe 92"/>
            <p:cNvGrpSpPr/>
            <p:nvPr/>
          </p:nvGrpSpPr>
          <p:grpSpPr>
            <a:xfrm>
              <a:off x="6909430" y="3766961"/>
              <a:ext cx="1080178" cy="108000"/>
              <a:chOff x="6826859" y="5813401"/>
              <a:chExt cx="1080178" cy="108000"/>
            </a:xfrm>
          </p:grpSpPr>
          <p:cxnSp>
            <p:nvCxnSpPr>
              <p:cNvPr id="117" name="Connecteur droit 116"/>
              <p:cNvCxnSpPr/>
              <p:nvPr/>
            </p:nvCxnSpPr>
            <p:spPr>
              <a:xfrm>
                <a:off x="6826859" y="5867401"/>
                <a:ext cx="108017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8" name="Rectangle 117"/>
              <p:cNvSpPr/>
              <p:nvPr/>
            </p:nvSpPr>
            <p:spPr>
              <a:xfrm>
                <a:off x="7308209" y="5813401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4" name="Groupe 93"/>
            <p:cNvGrpSpPr/>
            <p:nvPr/>
          </p:nvGrpSpPr>
          <p:grpSpPr>
            <a:xfrm>
              <a:off x="6865595" y="3440759"/>
              <a:ext cx="519219" cy="108000"/>
              <a:chOff x="7042280" y="5813401"/>
              <a:chExt cx="519219" cy="108000"/>
            </a:xfrm>
          </p:grpSpPr>
          <p:cxnSp>
            <p:nvCxnSpPr>
              <p:cNvPr id="115" name="Connecteur droit 114"/>
              <p:cNvCxnSpPr/>
              <p:nvPr/>
            </p:nvCxnSpPr>
            <p:spPr>
              <a:xfrm>
                <a:off x="7042280" y="5867401"/>
                <a:ext cx="519219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6" name="Rectangle 115"/>
              <p:cNvSpPr/>
              <p:nvPr/>
            </p:nvSpPr>
            <p:spPr>
              <a:xfrm>
                <a:off x="7257898" y="5813401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5" name="Groupe 94"/>
            <p:cNvGrpSpPr/>
            <p:nvPr/>
          </p:nvGrpSpPr>
          <p:grpSpPr>
            <a:xfrm>
              <a:off x="6865595" y="3253946"/>
              <a:ext cx="546817" cy="108000"/>
              <a:chOff x="7067947" y="5813401"/>
              <a:chExt cx="546817" cy="108000"/>
            </a:xfrm>
          </p:grpSpPr>
          <p:cxnSp>
            <p:nvCxnSpPr>
              <p:cNvPr id="113" name="Connecteur droit 112"/>
              <p:cNvCxnSpPr/>
              <p:nvPr/>
            </p:nvCxnSpPr>
            <p:spPr>
              <a:xfrm>
                <a:off x="7067947" y="5867401"/>
                <a:ext cx="546817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4" name="Rectangle 113"/>
              <p:cNvSpPr/>
              <p:nvPr/>
            </p:nvSpPr>
            <p:spPr>
              <a:xfrm>
                <a:off x="7265692" y="5813401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6" name="Groupe 95"/>
            <p:cNvGrpSpPr/>
            <p:nvPr/>
          </p:nvGrpSpPr>
          <p:grpSpPr>
            <a:xfrm>
              <a:off x="6820329" y="2900594"/>
              <a:ext cx="678451" cy="108000"/>
              <a:chOff x="6994419" y="5813401"/>
              <a:chExt cx="678451" cy="108000"/>
            </a:xfrm>
          </p:grpSpPr>
          <p:cxnSp>
            <p:nvCxnSpPr>
              <p:cNvPr id="111" name="Connecteur droit 110"/>
              <p:cNvCxnSpPr/>
              <p:nvPr/>
            </p:nvCxnSpPr>
            <p:spPr>
              <a:xfrm>
                <a:off x="6994419" y="5867401"/>
                <a:ext cx="678451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2" name="Rectangle 111"/>
              <p:cNvSpPr/>
              <p:nvPr/>
            </p:nvSpPr>
            <p:spPr>
              <a:xfrm>
                <a:off x="7265692" y="5813401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7" name="Groupe 96"/>
            <p:cNvGrpSpPr/>
            <p:nvPr/>
          </p:nvGrpSpPr>
          <p:grpSpPr>
            <a:xfrm>
              <a:off x="6865595" y="2743478"/>
              <a:ext cx="549597" cy="108000"/>
              <a:chOff x="7064460" y="5813401"/>
              <a:chExt cx="549597" cy="108000"/>
            </a:xfrm>
          </p:grpSpPr>
          <p:cxnSp>
            <p:nvCxnSpPr>
              <p:cNvPr id="109" name="Connecteur droit 108"/>
              <p:cNvCxnSpPr/>
              <p:nvPr/>
            </p:nvCxnSpPr>
            <p:spPr>
              <a:xfrm>
                <a:off x="7064460" y="5867401"/>
                <a:ext cx="549597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0" name="Rectangle 109"/>
              <p:cNvSpPr/>
              <p:nvPr/>
            </p:nvSpPr>
            <p:spPr>
              <a:xfrm>
                <a:off x="7265692" y="5813401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8" name="Groupe 97"/>
            <p:cNvGrpSpPr/>
            <p:nvPr/>
          </p:nvGrpSpPr>
          <p:grpSpPr>
            <a:xfrm>
              <a:off x="6830791" y="2366692"/>
              <a:ext cx="1046416" cy="108000"/>
              <a:chOff x="6815458" y="5813401"/>
              <a:chExt cx="1046416" cy="108000"/>
            </a:xfrm>
          </p:grpSpPr>
          <p:cxnSp>
            <p:nvCxnSpPr>
              <p:cNvPr id="107" name="Connecteur droit 106"/>
              <p:cNvCxnSpPr/>
              <p:nvPr/>
            </p:nvCxnSpPr>
            <p:spPr>
              <a:xfrm>
                <a:off x="6815458" y="5867401"/>
                <a:ext cx="10464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8" name="Rectangle 107"/>
              <p:cNvSpPr/>
              <p:nvPr/>
            </p:nvSpPr>
            <p:spPr>
              <a:xfrm>
                <a:off x="7265692" y="5813401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9" name="Groupe 98"/>
            <p:cNvGrpSpPr/>
            <p:nvPr/>
          </p:nvGrpSpPr>
          <p:grpSpPr>
            <a:xfrm>
              <a:off x="6876530" y="2185935"/>
              <a:ext cx="398419" cy="108000"/>
              <a:chOff x="7128421" y="5813401"/>
              <a:chExt cx="398419" cy="108000"/>
            </a:xfrm>
          </p:grpSpPr>
          <p:cxnSp>
            <p:nvCxnSpPr>
              <p:cNvPr id="105" name="Connecteur droit 104"/>
              <p:cNvCxnSpPr/>
              <p:nvPr/>
            </p:nvCxnSpPr>
            <p:spPr>
              <a:xfrm>
                <a:off x="7128421" y="5867401"/>
                <a:ext cx="398419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6" name="Rectangle 105"/>
              <p:cNvSpPr/>
              <p:nvPr/>
            </p:nvSpPr>
            <p:spPr>
              <a:xfrm>
                <a:off x="7265692" y="5813401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0" name="Groupe 99"/>
            <p:cNvGrpSpPr/>
            <p:nvPr/>
          </p:nvGrpSpPr>
          <p:grpSpPr>
            <a:xfrm>
              <a:off x="6927705" y="1863290"/>
              <a:ext cx="347244" cy="108000"/>
              <a:chOff x="7134497" y="5813401"/>
              <a:chExt cx="347244" cy="108000"/>
            </a:xfrm>
          </p:grpSpPr>
          <p:cxnSp>
            <p:nvCxnSpPr>
              <p:cNvPr id="103" name="Connecteur droit 102"/>
              <p:cNvCxnSpPr/>
              <p:nvPr/>
            </p:nvCxnSpPr>
            <p:spPr>
              <a:xfrm>
                <a:off x="7134497" y="5867401"/>
                <a:ext cx="347244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4" name="Rectangle 103"/>
              <p:cNvSpPr/>
              <p:nvPr/>
            </p:nvSpPr>
            <p:spPr>
              <a:xfrm>
                <a:off x="7265692" y="5813401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1" name="Rectangle 100"/>
            <p:cNvSpPr/>
            <p:nvPr/>
          </p:nvSpPr>
          <p:spPr>
            <a:xfrm>
              <a:off x="7468198" y="5954464"/>
              <a:ext cx="231826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fr-FR" sz="1100" kern="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En faveur placebo + Chimio ± Bev</a:t>
              </a:r>
            </a:p>
          </p:txBody>
        </p:sp>
      </p:grpSp>
      <p:sp>
        <p:nvSpPr>
          <p:cNvPr id="158" name="Espace réservé du texte 28"/>
          <p:cNvSpPr txBox="1">
            <a:spLocks/>
          </p:cNvSpPr>
          <p:nvPr/>
        </p:nvSpPr>
        <p:spPr>
          <a:xfrm>
            <a:off x="8794908" y="2239935"/>
            <a:ext cx="3221620" cy="2485508"/>
          </a:xfrm>
          <a:prstGeom prst="rect">
            <a:avLst/>
          </a:prstGeom>
        </p:spPr>
        <p:txBody>
          <a:bodyPr/>
          <a:lstStyle>
            <a:lvl1pPr marL="280988" indent="-2809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l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9750" indent="-2428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85000"/>
              <a:buFont typeface="Wingdings" panose="05000000000000000000" pitchFamily="2" charset="2"/>
              <a:buChar char="à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85825" indent="-2571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75000"/>
              <a:buFont typeface="Wingdings 3" panose="05040102010807070707" pitchFamily="18" charset="2"/>
              <a:buChar char="u"/>
              <a:defRPr sz="1600" b="0" i="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2888" indent="-242888">
              <a:spcBef>
                <a:spcPts val="1200"/>
              </a:spcBef>
            </a:pPr>
            <a:r>
              <a:rPr lang="da-DK" sz="1600" dirty="0" err="1"/>
              <a:t>Bénéfice</a:t>
            </a:r>
            <a:r>
              <a:rPr lang="da-DK" sz="1600" dirty="0"/>
              <a:t> en SSP </a:t>
            </a:r>
            <a:r>
              <a:rPr lang="da-DK" sz="1600" dirty="0" err="1"/>
              <a:t>ajout</a:t>
            </a:r>
            <a:r>
              <a:rPr lang="da-DK" sz="1600" dirty="0"/>
              <a:t> </a:t>
            </a:r>
            <a:r>
              <a:rPr lang="da-DK" sz="1600" dirty="0" err="1"/>
              <a:t>pembrolizumab</a:t>
            </a:r>
            <a:r>
              <a:rPr lang="da-DK" sz="1600" dirty="0"/>
              <a:t> dans </a:t>
            </a:r>
            <a:br>
              <a:rPr lang="da-DK" sz="1600" dirty="0"/>
            </a:br>
            <a:r>
              <a:rPr lang="da-DK" sz="1600" dirty="0"/>
              <a:t>la </a:t>
            </a:r>
            <a:r>
              <a:rPr lang="da-DK" sz="1600" dirty="0" err="1"/>
              <a:t>majorité</a:t>
            </a:r>
            <a:r>
              <a:rPr lang="da-DK" sz="1600" dirty="0"/>
              <a:t> des </a:t>
            </a:r>
            <a:r>
              <a:rPr lang="da-DK" sz="1600" dirty="0" err="1"/>
              <a:t>sous-groupes</a:t>
            </a:r>
            <a:r>
              <a:rPr lang="da-DK" sz="1600" dirty="0"/>
              <a:t>, </a:t>
            </a:r>
            <a:br>
              <a:rPr lang="da-DK" sz="1600" dirty="0"/>
            </a:br>
            <a:r>
              <a:rPr lang="da-DK" sz="1600" dirty="0"/>
              <a:t>à </a:t>
            </a:r>
            <a:r>
              <a:rPr lang="da-DK" sz="1600" dirty="0" err="1"/>
              <a:t>l’exception</a:t>
            </a:r>
            <a:r>
              <a:rPr lang="da-DK" sz="1600" dirty="0"/>
              <a:t> de : </a:t>
            </a:r>
          </a:p>
          <a:p>
            <a:pPr lvl="1"/>
            <a:r>
              <a:rPr lang="da-DK" sz="1400" dirty="0"/>
              <a:t>CPS &lt; 1</a:t>
            </a:r>
          </a:p>
          <a:p>
            <a:pPr lvl="1"/>
            <a:r>
              <a:rPr lang="da-DK" sz="1400" dirty="0" err="1"/>
              <a:t>Maladie</a:t>
            </a:r>
            <a:r>
              <a:rPr lang="da-DK" sz="1400" dirty="0"/>
              <a:t> </a:t>
            </a:r>
            <a:r>
              <a:rPr lang="da-DK" sz="1400" dirty="0" err="1"/>
              <a:t>métastatique</a:t>
            </a:r>
            <a:r>
              <a:rPr lang="da-DK" sz="1400" dirty="0"/>
              <a:t> </a:t>
            </a:r>
            <a:r>
              <a:rPr lang="da-DK" sz="1400" dirty="0" err="1"/>
              <a:t>d’emblée</a:t>
            </a:r>
            <a:endParaRPr lang="da-DK" sz="1400" dirty="0"/>
          </a:p>
          <a:p>
            <a:pPr lvl="1"/>
            <a:endParaRPr lang="da-DK" dirty="0"/>
          </a:p>
          <a:p>
            <a:pPr marL="242888" indent="-242888">
              <a:spcBef>
                <a:spcPts val="1200"/>
              </a:spcBef>
            </a:pPr>
            <a:r>
              <a:rPr lang="fr-FR" sz="1600" dirty="0"/>
              <a:t>Confirme les données de SSP</a:t>
            </a:r>
          </a:p>
        </p:txBody>
      </p:sp>
    </p:spTree>
    <p:extLst>
      <p:ext uri="{BB962C8B-B14F-4D97-AF65-F5344CB8AC3E}">
        <p14:creationId xmlns:p14="http://schemas.microsoft.com/office/powerpoint/2010/main" val="1104078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Keynote 0826 : toxicité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N. Colombo, et al., ESMO</a:t>
            </a:r>
            <a:r>
              <a:rPr lang="fr-FR" baseline="30000"/>
              <a:t>®</a:t>
            </a:r>
            <a:r>
              <a:rPr lang="fr-FR"/>
              <a:t> 2021, Abs# </a:t>
            </a:r>
            <a:r>
              <a:rPr lang="fr-FR" i="0"/>
              <a:t>LBA2_PR</a:t>
            </a:r>
            <a:endParaRPr lang="fr-FR" i="0" dirty="0"/>
          </a:p>
        </p:txBody>
      </p:sp>
      <p:sp>
        <p:nvSpPr>
          <p:cNvPr id="6" name="Espace réservé du texte 28"/>
          <p:cNvSpPr>
            <a:spLocks noGrp="1"/>
          </p:cNvSpPr>
          <p:nvPr>
            <p:ph type="body" sz="quarter" idx="15"/>
          </p:nvPr>
        </p:nvSpPr>
        <p:spPr>
          <a:xfrm>
            <a:off x="2934229" y="5231567"/>
            <a:ext cx="8608442" cy="57600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marL="127000" indent="0">
              <a:buNone/>
            </a:pPr>
            <a:r>
              <a:rPr lang="da-DK" sz="1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L’ajout pembrolizumab ne majore pas </a:t>
            </a:r>
            <a:r>
              <a:rPr lang="da-DK" sz="16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significativement</a:t>
            </a:r>
            <a:r>
              <a:rPr lang="da-DK" sz="1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les </a:t>
            </a:r>
            <a:r>
              <a:rPr lang="da-DK" sz="16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toxicités</a:t>
            </a:r>
            <a:r>
              <a:rPr lang="da-DK" sz="1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da-DK" sz="16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globalement</a:t>
            </a:r>
            <a:endParaRPr lang="da-DK" sz="16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127000" indent="0">
              <a:buNone/>
            </a:pPr>
            <a:r>
              <a:rPr lang="da-DK" sz="16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Toxicités</a:t>
            </a:r>
            <a:r>
              <a:rPr lang="da-DK" sz="1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immunes habituelles pembrolizumab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054325"/>
              </p:ext>
            </p:extLst>
          </p:nvPr>
        </p:nvGraphicFramePr>
        <p:xfrm>
          <a:off x="333171" y="1123831"/>
          <a:ext cx="6328650" cy="2697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6646">
                <a:tc rowSpan="2"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endParaRPr lang="fr-FR" sz="10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baseline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EI toutes causes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baseline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EI reliés au traitement </a:t>
                      </a:r>
                      <a:r>
                        <a:rPr lang="fr-FR" sz="1000" b="0" kern="1200" baseline="300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baseline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EI </a:t>
                      </a:r>
                      <a:r>
                        <a:rPr lang="fr-FR" sz="1000" b="0" kern="1200" baseline="0" dirty="0" err="1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immunitaires</a:t>
                      </a:r>
                      <a:r>
                        <a:rPr lang="fr-FR" sz="1000" b="0" kern="1200" baseline="30000" dirty="0" err="1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</a:t>
                      </a:r>
                      <a:endParaRPr lang="fr-FR" sz="1000" b="0" kern="1200" baseline="300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625">
                <a:tc vMerge="1"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endParaRPr lang="fr-FR" sz="10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b="0" kern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Bras Pembro</a:t>
                      </a:r>
                      <a:r>
                        <a:rPr lang="da-DK" sz="900" b="0" kern="1200" baseline="300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b="0" kern="1200" baseline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(N=307)</a:t>
                      </a:r>
                      <a:endParaRPr lang="fr-FR" sz="900" b="0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b="0" kern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Bras Placebo</a:t>
                      </a:r>
                      <a:r>
                        <a:rPr lang="da-DK" sz="900" b="0" kern="1200" baseline="300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b="0" kern="1200" baseline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(N=309)</a:t>
                      </a:r>
                      <a:endParaRPr lang="fr-FR" sz="900" b="0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Bras </a:t>
                      </a:r>
                      <a:r>
                        <a:rPr lang="da-DK" sz="900" b="0" kern="1200" dirty="0" err="1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Pembro</a:t>
                      </a:r>
                      <a:r>
                        <a:rPr lang="da-DK" sz="900" b="0" kern="1200" baseline="30000" dirty="0" err="1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endParaRPr lang="da-DK" sz="900" b="0" kern="1200" baseline="300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b="0" kern="1200" baseline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(N=307)</a:t>
                      </a:r>
                      <a:endParaRPr lang="fr-FR" sz="900" b="0" kern="1200" baseline="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b="0" kern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Bras Placebo</a:t>
                      </a:r>
                      <a:r>
                        <a:rPr lang="da-DK" sz="900" b="0" kern="1200" baseline="300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b="0" kern="1200" baseline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(N=309)</a:t>
                      </a:r>
                      <a:endParaRPr lang="fr-FR" sz="900" b="0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b="0" kern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Bras Pembro</a:t>
                      </a:r>
                      <a:r>
                        <a:rPr lang="da-DK" sz="900" b="0" kern="1200" baseline="300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b="0" kern="1200" baseline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(N=307)</a:t>
                      </a:r>
                      <a:endParaRPr lang="fr-FR" sz="900" b="0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b="0" kern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Bras Placebo</a:t>
                      </a:r>
                      <a:r>
                        <a:rPr lang="da-DK" sz="900" b="0" kern="1200" baseline="300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b="0" kern="1200" baseline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(N=309)</a:t>
                      </a:r>
                      <a:endParaRPr lang="fr-FR" sz="900" b="0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646">
                <a:tc>
                  <a:txBody>
                    <a:bodyPr/>
                    <a:lstStyle/>
                    <a:p>
                      <a:r>
                        <a:rPr lang="da-DK" sz="1050" dirty="0"/>
                        <a:t>Tout grade</a:t>
                      </a:r>
                      <a:r>
                        <a:rPr lang="da-DK" sz="800" dirty="0"/>
                        <a:t>(%)</a:t>
                      </a:r>
                      <a:endParaRPr lang="en-US" sz="800" dirty="0"/>
                    </a:p>
                  </a:txBody>
                  <a:tcPr marL="108000" marR="36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5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305 (99,3)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5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307 (99,4)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5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298 (97,1)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5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 (97,1)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5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104 (33,9)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5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 (15,2)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646">
                <a:tc>
                  <a:txBody>
                    <a:bodyPr/>
                    <a:lstStyle/>
                    <a:p>
                      <a:r>
                        <a:rPr lang="da-DK" sz="1050"/>
                        <a:t>Grade ≥3 </a:t>
                      </a:r>
                      <a:r>
                        <a:rPr lang="da-DK" sz="800"/>
                        <a:t>(%)</a:t>
                      </a:r>
                      <a:endParaRPr lang="en-US" sz="800"/>
                    </a:p>
                  </a:txBody>
                  <a:tcPr marL="108000" marR="36000" marT="36000" marB="3600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5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251 (81,8)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5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232 (75,1)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5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210 (68,4)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5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198 (64,1)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5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 (11,4)</a:t>
                      </a: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5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(2,9)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646">
                <a:tc>
                  <a:txBody>
                    <a:bodyPr/>
                    <a:lstStyle/>
                    <a:p>
                      <a:r>
                        <a:rPr lang="da-DK" sz="1050"/>
                        <a:t>Serious </a:t>
                      </a:r>
                      <a:r>
                        <a:rPr lang="da-DK" sz="800"/>
                        <a:t>(%)</a:t>
                      </a:r>
                      <a:endParaRPr lang="en-US" sz="800"/>
                    </a:p>
                  </a:txBody>
                  <a:tcPr marL="108000" marR="36000" marT="36000" marB="3600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5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153 (49,8)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5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131 (42,4)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5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 (30,3)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5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</a:t>
                      </a:r>
                      <a:r>
                        <a:rPr lang="fr-FR" sz="1050" b="1" kern="120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(23,0)</a:t>
                      </a:r>
                      <a:endParaRPr lang="fr-FR" sz="105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5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 (7,2)</a:t>
                      </a: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5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(2,3)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646">
                <a:tc>
                  <a:txBody>
                    <a:bodyPr/>
                    <a:lstStyle/>
                    <a:p>
                      <a:r>
                        <a:rPr lang="da-DK" sz="1050" dirty="0" err="1"/>
                        <a:t>Décès</a:t>
                      </a:r>
                      <a:r>
                        <a:rPr lang="da-DK" sz="1050" dirty="0"/>
                        <a:t> </a:t>
                      </a:r>
                      <a:r>
                        <a:rPr lang="da-DK" sz="800" dirty="0"/>
                        <a:t>(%)</a:t>
                      </a:r>
                      <a:endParaRPr lang="en-US" sz="800" dirty="0"/>
                    </a:p>
                  </a:txBody>
                  <a:tcPr marL="108000" marR="36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5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(4,6)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5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(4,5)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5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(0,7)</a:t>
                      </a:r>
                      <a:r>
                        <a:rPr lang="fr-FR" sz="1050" b="1" kern="1200" baseline="30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5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(1,3)</a:t>
                      </a:r>
                      <a:r>
                        <a:rPr lang="fr-FR" sz="1050" b="1" kern="1200" baseline="30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5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(0,3)</a:t>
                      </a:r>
                      <a:r>
                        <a:rPr lang="fr-FR" sz="1050" b="1" kern="1200" baseline="30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5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646">
                <a:tc gridSpan="7">
                  <a:txBody>
                    <a:bodyPr/>
                    <a:lstStyle/>
                    <a:p>
                      <a:r>
                        <a:rPr lang="da-DK" sz="1050" b="1" dirty="0"/>
                        <a:t>A </a:t>
                      </a:r>
                      <a:r>
                        <a:rPr lang="da-DK" sz="1050" b="1" dirty="0" err="1"/>
                        <a:t>conduit</a:t>
                      </a:r>
                      <a:r>
                        <a:rPr lang="da-DK" sz="1050" b="1" dirty="0"/>
                        <a:t> à </a:t>
                      </a:r>
                      <a:r>
                        <a:rPr lang="da-DK" sz="1050" b="1" dirty="0" err="1"/>
                        <a:t>l’arrêt</a:t>
                      </a:r>
                      <a:endParaRPr lang="en-US" sz="1050" b="1" dirty="0"/>
                    </a:p>
                  </a:txBody>
                  <a:tcPr marL="108000" marR="36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646">
                <a:tc>
                  <a:txBody>
                    <a:bodyPr/>
                    <a:lstStyle/>
                    <a:p>
                      <a:pPr marL="176213" indent="146050"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l"/>
                      </a:pPr>
                      <a:r>
                        <a:rPr lang="da-DK" sz="1050" dirty="0" err="1"/>
                        <a:t>D’un</a:t>
                      </a:r>
                      <a:r>
                        <a:rPr lang="da-DK" sz="1050" dirty="0"/>
                        <a:t> des </a:t>
                      </a:r>
                      <a:r>
                        <a:rPr lang="da-DK" sz="1050" dirty="0" err="1"/>
                        <a:t>traitements</a:t>
                      </a:r>
                      <a:r>
                        <a:rPr lang="da-DK" sz="1050" dirty="0"/>
                        <a:t> </a:t>
                      </a:r>
                      <a:r>
                        <a:rPr lang="da-DK" sz="800" dirty="0"/>
                        <a:t>(%)</a:t>
                      </a:r>
                      <a:endParaRPr lang="en-US" sz="800" dirty="0"/>
                    </a:p>
                  </a:txBody>
                  <a:tcPr marL="108000" marR="36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5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115 (37,5)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5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 (26,5)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5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 (31,3)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5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 (22,3)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5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(5,2)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5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(0,3)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553">
                <a:tc>
                  <a:txBody>
                    <a:bodyPr/>
                    <a:lstStyle/>
                    <a:p>
                      <a:pPr marL="176213" indent="146050"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l"/>
                      </a:pPr>
                      <a:r>
                        <a:rPr lang="da-DK" sz="1050" dirty="0"/>
                        <a:t>De </a:t>
                      </a:r>
                      <a:r>
                        <a:rPr lang="da-DK" sz="1050" dirty="0" err="1"/>
                        <a:t>tous</a:t>
                      </a:r>
                      <a:r>
                        <a:rPr lang="da-DK" sz="1050" dirty="0"/>
                        <a:t> les </a:t>
                      </a:r>
                      <a:r>
                        <a:rPr lang="da-DK" sz="1050" dirty="0" err="1"/>
                        <a:t>traitements</a:t>
                      </a:r>
                      <a:r>
                        <a:rPr lang="da-DK" sz="1050" dirty="0"/>
                        <a:t> </a:t>
                      </a:r>
                      <a:r>
                        <a:rPr lang="da-DK" sz="800" dirty="0"/>
                        <a:t>(%)</a:t>
                      </a:r>
                      <a:endParaRPr lang="en-US" sz="800" dirty="0"/>
                    </a:p>
                  </a:txBody>
                  <a:tcPr marL="108000" marR="36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5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(5,9)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5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(4,9)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5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(3,3)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5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(1,9)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5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(1,0)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5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65444" y="5940662"/>
            <a:ext cx="11269487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eaLnBrk="1" hangingPunct="1">
              <a:lnSpc>
                <a:spcPts val="1000"/>
              </a:lnSpc>
            </a:pPr>
            <a:r>
              <a:rPr lang="da-DK" sz="1000" baseline="30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a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Selon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l’évaluation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de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l’investigateur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. </a:t>
            </a:r>
            <a:r>
              <a:rPr lang="da-DK" sz="1000" baseline="30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b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EI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quelques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soient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l’attribution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par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l’investigateur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. </a:t>
            </a:r>
            <a:r>
              <a:rPr lang="da-DK" sz="1000" baseline="30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c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Le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protocole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dans les 2 bras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incluait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chimio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±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bev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. </a:t>
            </a:r>
            <a:r>
              <a:rPr lang="da-DK" sz="1000" baseline="30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d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Encephalite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autoimmune et perforation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intestinale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. </a:t>
            </a:r>
            <a:r>
              <a:rPr lang="da-DK" sz="1000" baseline="30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e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Embolie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,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fistule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gynécologique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, perforation du gros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intestin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,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infection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pulmonaire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. Data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cutoff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date: May 3, 2021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2451C3A-2299-884E-A6D9-95A925480DAF}"/>
              </a:ext>
            </a:extLst>
          </p:cNvPr>
          <p:cNvSpPr txBox="1"/>
          <p:nvPr/>
        </p:nvSpPr>
        <p:spPr>
          <a:xfrm>
            <a:off x="531240" y="777126"/>
            <a:ext cx="466579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</a:rPr>
              <a:t>Événements indésirables (EI) et exposition</a:t>
            </a:r>
          </a:p>
        </p:txBody>
      </p:sp>
      <p:grpSp>
        <p:nvGrpSpPr>
          <p:cNvPr id="87" name="Groupe 86"/>
          <p:cNvGrpSpPr/>
          <p:nvPr/>
        </p:nvGrpSpPr>
        <p:grpSpPr>
          <a:xfrm>
            <a:off x="333171" y="3839809"/>
            <a:ext cx="6328650" cy="1374915"/>
            <a:chOff x="531240" y="3733377"/>
            <a:chExt cx="6328650" cy="137491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CF6452B-1BA2-47EF-97AC-794215BBAD70}"/>
                </a:ext>
              </a:extLst>
            </p:cNvPr>
            <p:cNvSpPr/>
            <p:nvPr/>
          </p:nvSpPr>
          <p:spPr>
            <a:xfrm>
              <a:off x="816544" y="3756529"/>
              <a:ext cx="2941165" cy="12012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74434" tIns="74434" rIns="74434" bIns="74434" numCol="1" spcCol="1270" anchor="t" anchorCtr="0">
              <a:noAutofit/>
            </a:bodyPr>
            <a:lstStyle/>
            <a:p>
              <a:pPr defTabSz="450056">
                <a:defRPr/>
              </a:pPr>
              <a:r>
                <a:rPr lang="da-DK" sz="1200" b="1">
                  <a:latin typeface="Arial" panose="020B0604020202020204" pitchFamily="34" charset="0"/>
                  <a:cs typeface="Arial" panose="020B0604020202020204" pitchFamily="34" charset="0"/>
                </a:rPr>
                <a:t>Median nb of cycles, prembro </a:t>
              </a:r>
              <a:br>
                <a:rPr lang="da-DK" sz="1200" b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sz="1200" b="1">
                  <a:latin typeface="Arial" panose="020B0604020202020204" pitchFamily="34" charset="0"/>
                  <a:cs typeface="Arial" panose="020B0604020202020204" pitchFamily="34" charset="0"/>
                </a:rPr>
                <a:t>vs placebo arm</a:t>
              </a:r>
            </a:p>
            <a:p>
              <a:pPr marL="138113" indent="-138113" defTabSz="450056"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/>
              </a:pPr>
              <a:r>
                <a:rPr lang="fr-FR" sz="1200">
                  <a:latin typeface="Arial" panose="020B0604020202020204" pitchFamily="34" charset="0"/>
                  <a:cs typeface="Arial" panose="020B0604020202020204" pitchFamily="34" charset="0"/>
                </a:rPr>
                <a:t>Any treatment : 14 vs 11</a:t>
              </a:r>
            </a:p>
            <a:p>
              <a:pPr marL="138113" indent="-138113" defTabSz="450056">
                <a:buClr>
                  <a:schemeClr val="accent1"/>
                </a:buClr>
                <a:buFont typeface="Arial" panose="020B0604020202020204" pitchFamily="34" charset="0"/>
                <a:buChar char="•"/>
                <a:defRPr/>
              </a:pPr>
              <a:r>
                <a:rPr lang="fr-FR" sz="1200">
                  <a:latin typeface="Arial" panose="020B0604020202020204" pitchFamily="34" charset="0"/>
                  <a:cs typeface="Arial" panose="020B0604020202020204" pitchFamily="34" charset="0"/>
                </a:rPr>
                <a:t>Pembrolizumab or placebo : 13 vs 11</a:t>
              </a:r>
            </a:p>
            <a:p>
              <a:pPr marL="138113" indent="-138113" defTabSz="450056">
                <a:buClr>
                  <a:schemeClr val="accent1"/>
                </a:buClr>
                <a:buFont typeface="Arial" panose="020B0604020202020204" pitchFamily="34" charset="0"/>
                <a:buChar char="•"/>
                <a:defRPr/>
              </a:pPr>
              <a:r>
                <a:rPr lang="fr-FR" sz="1200">
                  <a:latin typeface="Arial" panose="020B0604020202020204" pitchFamily="34" charset="0"/>
                  <a:cs typeface="Arial" panose="020B0604020202020204" pitchFamily="34" charset="0"/>
                </a:rPr>
                <a:t>Chimiothérapie : 6 vs 6</a:t>
              </a:r>
            </a:p>
            <a:p>
              <a:pPr marL="138113" indent="-138113" defTabSz="450056">
                <a:buClr>
                  <a:schemeClr val="accent1"/>
                </a:buClr>
                <a:buFont typeface="Arial" panose="020B0604020202020204" pitchFamily="34" charset="0"/>
                <a:buChar char="•"/>
                <a:defRPr/>
              </a:pPr>
              <a:r>
                <a:rPr lang="fr-FR" sz="1200">
                  <a:latin typeface="Arial" panose="020B0604020202020204" pitchFamily="34" charset="0"/>
                  <a:cs typeface="Arial" panose="020B0604020202020204" pitchFamily="34" charset="0"/>
                </a:rPr>
                <a:t>Bevacizumab : 13 vs 11</a:t>
              </a:r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CF6452B-1BA2-47EF-97AC-794215BBAD70}"/>
                </a:ext>
              </a:extLst>
            </p:cNvPr>
            <p:cNvSpPr/>
            <p:nvPr/>
          </p:nvSpPr>
          <p:spPr>
            <a:xfrm>
              <a:off x="4197438" y="3756529"/>
              <a:ext cx="2515285" cy="11241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74434" tIns="74434" rIns="74434" bIns="74434" numCol="1" spcCol="1270" anchor="t" anchorCtr="0">
              <a:noAutofit/>
            </a:bodyPr>
            <a:lstStyle/>
            <a:p>
              <a:pPr defTabSz="450056">
                <a:defRPr/>
              </a:pPr>
              <a:r>
                <a:rPr lang="da-DK" sz="1200" b="1">
                  <a:latin typeface="Arial" panose="020B0604020202020204" pitchFamily="34" charset="0"/>
                  <a:cs typeface="Arial" panose="020B0604020202020204" pitchFamily="34" charset="0"/>
                </a:rPr>
                <a:t>Treatment duration, prembro </a:t>
              </a:r>
              <a:br>
                <a:rPr lang="da-DK" sz="1200" b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sz="1200" b="1">
                  <a:latin typeface="Arial" panose="020B0604020202020204" pitchFamily="34" charset="0"/>
                  <a:cs typeface="Arial" panose="020B0604020202020204" pitchFamily="34" charset="0"/>
                </a:rPr>
                <a:t>vs placebo arm</a:t>
              </a:r>
            </a:p>
            <a:p>
              <a:pPr marL="138113" indent="-138113" defTabSz="450056"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/>
              </a:pPr>
              <a:r>
                <a:rPr lang="fr-FR" sz="1200">
                  <a:latin typeface="Arial" panose="020B0604020202020204" pitchFamily="34" charset="0"/>
                  <a:cs typeface="Arial" panose="020B0604020202020204" pitchFamily="34" charset="0"/>
                </a:rPr>
                <a:t>Median : 10 mois vs 7,7 mois</a:t>
              </a:r>
            </a:p>
            <a:p>
              <a:pPr marL="138113" indent="-138113" defTabSz="450056">
                <a:buClr>
                  <a:schemeClr val="accent1"/>
                </a:buClr>
                <a:buFont typeface="Arial" panose="020B0604020202020204" pitchFamily="34" charset="0"/>
                <a:buChar char="•"/>
                <a:defRPr/>
              </a:pPr>
              <a:r>
                <a:rPr lang="fr-FR" sz="1200">
                  <a:latin typeface="Arial" panose="020B0604020202020204" pitchFamily="34" charset="0"/>
                  <a:cs typeface="Arial" panose="020B0604020202020204" pitchFamily="34" charset="0"/>
                </a:rPr>
                <a:t>Mean : 11,8 mois vs </a:t>
              </a:r>
              <a:r>
                <a:rPr lang="fr-FR" sz="1400">
                  <a:latin typeface="Arial" panose="020B0604020202020204" pitchFamily="34" charset="0"/>
                  <a:cs typeface="Arial" panose="020B0604020202020204" pitchFamily="34" charset="0"/>
                </a:rPr>
                <a:t>9,4</a:t>
              </a:r>
              <a:r>
                <a:rPr lang="fr-FR" sz="1200">
                  <a:latin typeface="Arial" panose="020B0604020202020204" pitchFamily="34" charset="0"/>
                  <a:cs typeface="Arial" panose="020B0604020202020204" pitchFamily="34" charset="0"/>
                </a:rPr>
                <a:t> mois)</a:t>
              </a:r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31240" y="3733377"/>
              <a:ext cx="6328650" cy="1374915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Connecteur droit 14"/>
            <p:cNvCxnSpPr/>
            <p:nvPr/>
          </p:nvCxnSpPr>
          <p:spPr>
            <a:xfrm>
              <a:off x="3934800" y="3858769"/>
              <a:ext cx="0" cy="1124131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e 119"/>
          <p:cNvGrpSpPr/>
          <p:nvPr/>
        </p:nvGrpSpPr>
        <p:grpSpPr>
          <a:xfrm>
            <a:off x="9745911" y="2121992"/>
            <a:ext cx="1766753" cy="684906"/>
            <a:chOff x="5796078" y="1125752"/>
            <a:chExt cx="1766753" cy="684906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61F6A2A-5C11-460D-9355-17D101294A50}"/>
                </a:ext>
              </a:extLst>
            </p:cNvPr>
            <p:cNvSpPr/>
            <p:nvPr/>
          </p:nvSpPr>
          <p:spPr>
            <a:xfrm>
              <a:off x="7050841" y="1519224"/>
              <a:ext cx="192265" cy="7357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4595E1AA-2833-4B00-B2A2-23C4C787DFC9}"/>
                </a:ext>
              </a:extLst>
            </p:cNvPr>
            <p:cNvSpPr/>
            <p:nvPr/>
          </p:nvSpPr>
          <p:spPr>
            <a:xfrm>
              <a:off x="5796078" y="1441326"/>
              <a:ext cx="12634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fr-FR" sz="9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Pembro + Chemo </a:t>
              </a:r>
              <a:r>
                <a:rPr lang="fr-FR" sz="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±</a:t>
              </a:r>
              <a:r>
                <a:rPr lang="fr-FR" sz="9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Bev</a:t>
              </a:r>
            </a:p>
            <a:p>
              <a:pPr algn="r"/>
              <a:r>
                <a:rPr lang="fr-FR" sz="9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Placebo + Chemo </a:t>
              </a:r>
              <a:r>
                <a:rPr lang="fr-FR" sz="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±</a:t>
              </a:r>
              <a:r>
                <a:rPr lang="fr-FR" sz="9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Bev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61F6A2A-5C11-460D-9355-17D101294A50}"/>
                </a:ext>
              </a:extLst>
            </p:cNvPr>
            <p:cNvSpPr/>
            <p:nvPr/>
          </p:nvSpPr>
          <p:spPr>
            <a:xfrm>
              <a:off x="7314353" y="1519224"/>
              <a:ext cx="192265" cy="735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761F6A2A-5C11-460D-9355-17D101294A50}"/>
                </a:ext>
              </a:extLst>
            </p:cNvPr>
            <p:cNvSpPr/>
            <p:nvPr/>
          </p:nvSpPr>
          <p:spPr>
            <a:xfrm>
              <a:off x="7050841" y="1664830"/>
              <a:ext cx="192265" cy="7357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61F6A2A-5C11-460D-9355-17D101294A50}"/>
                </a:ext>
              </a:extLst>
            </p:cNvPr>
            <p:cNvSpPr/>
            <p:nvPr/>
          </p:nvSpPr>
          <p:spPr>
            <a:xfrm>
              <a:off x="7314353" y="1664830"/>
              <a:ext cx="192265" cy="73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4595E1AA-2833-4B00-B2A2-23C4C787DFC9}"/>
                </a:ext>
              </a:extLst>
            </p:cNvPr>
            <p:cNvSpPr/>
            <p:nvPr/>
          </p:nvSpPr>
          <p:spPr>
            <a:xfrm>
              <a:off x="7050430" y="1125752"/>
              <a:ext cx="45878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fr-FR" sz="9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Grade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4595E1AA-2833-4B00-B2A2-23C4C787DFC9}"/>
                </a:ext>
              </a:extLst>
            </p:cNvPr>
            <p:cNvSpPr/>
            <p:nvPr/>
          </p:nvSpPr>
          <p:spPr>
            <a:xfrm>
              <a:off x="6976907" y="1298341"/>
              <a:ext cx="32252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fr-FR" sz="9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1-2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4595E1AA-2833-4B00-B2A2-23C4C787DFC9}"/>
                </a:ext>
              </a:extLst>
            </p:cNvPr>
            <p:cNvSpPr/>
            <p:nvPr/>
          </p:nvSpPr>
          <p:spPr>
            <a:xfrm>
              <a:off x="7240307" y="1298341"/>
              <a:ext cx="32252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fr-FR" sz="9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3-5</a:t>
              </a:r>
            </a:p>
          </p:txBody>
        </p:sp>
      </p:grpSp>
      <p:grpSp>
        <p:nvGrpSpPr>
          <p:cNvPr id="150" name="Groupe 149"/>
          <p:cNvGrpSpPr/>
          <p:nvPr/>
        </p:nvGrpSpPr>
        <p:grpSpPr>
          <a:xfrm>
            <a:off x="6890406" y="1118506"/>
            <a:ext cx="5100011" cy="3964614"/>
            <a:chOff x="7046840" y="1477327"/>
            <a:chExt cx="5100011" cy="3964614"/>
          </a:xfrm>
        </p:grpSpPr>
        <p:graphicFrame>
          <p:nvGraphicFramePr>
            <p:cNvPr id="20" name="Graphique 19"/>
            <p:cNvGraphicFramePr/>
            <p:nvPr>
              <p:extLst>
                <p:ext uri="{D42A27DB-BD31-4B8C-83A1-F6EECF244321}">
                  <p14:modId xmlns:p14="http://schemas.microsoft.com/office/powerpoint/2010/main" val="1176059684"/>
                </p:ext>
              </p:extLst>
            </p:nvPr>
          </p:nvGraphicFramePr>
          <p:xfrm>
            <a:off x="7046840" y="1477327"/>
            <a:ext cx="232140" cy="38338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89" name="Groupe 88"/>
            <p:cNvGrpSpPr/>
            <p:nvPr/>
          </p:nvGrpSpPr>
          <p:grpSpPr>
            <a:xfrm>
              <a:off x="7338573" y="1854506"/>
              <a:ext cx="360000" cy="2977056"/>
              <a:chOff x="7471468" y="1854506"/>
              <a:chExt cx="360000" cy="2977056"/>
            </a:xfrm>
          </p:grpSpPr>
          <p:grpSp>
            <p:nvGrpSpPr>
              <p:cNvPr id="54" name="Groupe 53"/>
              <p:cNvGrpSpPr/>
              <p:nvPr/>
            </p:nvGrpSpPr>
            <p:grpSpPr>
              <a:xfrm>
                <a:off x="7471468" y="1854506"/>
                <a:ext cx="180000" cy="2974669"/>
                <a:chOff x="7891488" y="1854506"/>
                <a:chExt cx="180000" cy="2974669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7891488" y="4622006"/>
                  <a:ext cx="180000" cy="207169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7891488" y="1854506"/>
                  <a:ext cx="180000" cy="276750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e 87"/>
              <p:cNvGrpSpPr/>
              <p:nvPr/>
            </p:nvGrpSpPr>
            <p:grpSpPr>
              <a:xfrm>
                <a:off x="7651468" y="3358626"/>
                <a:ext cx="180000" cy="1472936"/>
                <a:chOff x="7651468" y="3358625"/>
                <a:chExt cx="180000" cy="1472936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7651468" y="4776362"/>
                  <a:ext cx="180000" cy="5519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7651468" y="3358625"/>
                  <a:ext cx="180000" cy="142117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7" name="Groupe 56"/>
            <p:cNvGrpSpPr/>
            <p:nvPr/>
          </p:nvGrpSpPr>
          <p:grpSpPr>
            <a:xfrm>
              <a:off x="7735282" y="3610664"/>
              <a:ext cx="360000" cy="1220897"/>
              <a:chOff x="8515777" y="3610664"/>
              <a:chExt cx="360000" cy="1220897"/>
            </a:xfrm>
          </p:grpSpPr>
          <p:grpSp>
            <p:nvGrpSpPr>
              <p:cNvPr id="55" name="Groupe 54"/>
              <p:cNvGrpSpPr/>
              <p:nvPr/>
            </p:nvGrpSpPr>
            <p:grpSpPr>
              <a:xfrm>
                <a:off x="8695777" y="4357487"/>
                <a:ext cx="180000" cy="474074"/>
                <a:chOff x="8809560" y="4357487"/>
                <a:chExt cx="180000" cy="474074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8809560" y="4776362"/>
                  <a:ext cx="180000" cy="5519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8809560" y="4357487"/>
                  <a:ext cx="180000" cy="42231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Rectangle 26"/>
              <p:cNvSpPr/>
              <p:nvPr/>
            </p:nvSpPr>
            <p:spPr>
              <a:xfrm>
                <a:off x="8515777" y="3610664"/>
                <a:ext cx="180000" cy="121851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e 58"/>
            <p:cNvGrpSpPr/>
            <p:nvPr/>
          </p:nvGrpSpPr>
          <p:grpSpPr>
            <a:xfrm>
              <a:off x="8131991" y="3984435"/>
              <a:ext cx="360000" cy="844741"/>
              <a:chOff x="9141799" y="3984435"/>
              <a:chExt cx="360000" cy="844741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9321799" y="4579346"/>
                <a:ext cx="180000" cy="24983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e 57"/>
              <p:cNvGrpSpPr/>
              <p:nvPr/>
            </p:nvGrpSpPr>
            <p:grpSpPr>
              <a:xfrm>
                <a:off x="9141799" y="3984435"/>
                <a:ext cx="180000" cy="844740"/>
                <a:chOff x="9141799" y="3984435"/>
                <a:chExt cx="180000" cy="844740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9141799" y="4579346"/>
                  <a:ext cx="180000" cy="249829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9141799" y="3984435"/>
                  <a:ext cx="180000" cy="594912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1" name="Groupe 60"/>
            <p:cNvGrpSpPr/>
            <p:nvPr/>
          </p:nvGrpSpPr>
          <p:grpSpPr>
            <a:xfrm>
              <a:off x="8528700" y="4076241"/>
              <a:ext cx="360000" cy="752934"/>
              <a:chOff x="9650515" y="4076241"/>
              <a:chExt cx="360000" cy="752934"/>
            </a:xfrm>
          </p:grpSpPr>
          <p:grpSp>
            <p:nvGrpSpPr>
              <p:cNvPr id="60" name="Groupe 59"/>
              <p:cNvGrpSpPr/>
              <p:nvPr/>
            </p:nvGrpSpPr>
            <p:grpSpPr>
              <a:xfrm>
                <a:off x="9650515" y="4076241"/>
                <a:ext cx="180000" cy="752934"/>
                <a:chOff x="9650515" y="4076241"/>
                <a:chExt cx="180000" cy="752934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9650515" y="4212116"/>
                  <a:ext cx="180000" cy="617059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9650515" y="4076241"/>
                  <a:ext cx="180000" cy="135875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9830515" y="4772924"/>
                <a:ext cx="180000" cy="552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e 62"/>
            <p:cNvGrpSpPr/>
            <p:nvPr/>
          </p:nvGrpSpPr>
          <p:grpSpPr>
            <a:xfrm>
              <a:off x="8925409" y="4248839"/>
              <a:ext cx="360000" cy="582723"/>
              <a:chOff x="10285819" y="4248839"/>
              <a:chExt cx="360000" cy="582723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0465819" y="4776362"/>
                <a:ext cx="180000" cy="55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" name="Groupe 61"/>
              <p:cNvGrpSpPr/>
              <p:nvPr/>
            </p:nvGrpSpPr>
            <p:grpSpPr>
              <a:xfrm>
                <a:off x="10285819" y="4248839"/>
                <a:ext cx="180000" cy="580336"/>
                <a:chOff x="10285819" y="4248839"/>
                <a:chExt cx="180000" cy="580336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10285819" y="4715219"/>
                  <a:ext cx="180000" cy="1139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10285819" y="4248839"/>
                  <a:ext cx="180000" cy="46638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5" name="Groupe 64"/>
            <p:cNvGrpSpPr/>
            <p:nvPr/>
          </p:nvGrpSpPr>
          <p:grpSpPr>
            <a:xfrm>
              <a:off x="9322118" y="4509570"/>
              <a:ext cx="360000" cy="319606"/>
              <a:chOff x="10902295" y="4509570"/>
              <a:chExt cx="360000" cy="319606"/>
            </a:xfrm>
          </p:grpSpPr>
          <p:grpSp>
            <p:nvGrpSpPr>
              <p:cNvPr id="64" name="Groupe 63"/>
              <p:cNvGrpSpPr/>
              <p:nvPr/>
            </p:nvGrpSpPr>
            <p:grpSpPr>
              <a:xfrm>
                <a:off x="10902295" y="4509570"/>
                <a:ext cx="180000" cy="319604"/>
                <a:chOff x="10902295" y="4509570"/>
                <a:chExt cx="180000" cy="319604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10902295" y="4773975"/>
                  <a:ext cx="180000" cy="55199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10902295" y="4509570"/>
                  <a:ext cx="180000" cy="264405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" name="Rectangle 39"/>
              <p:cNvSpPr/>
              <p:nvPr/>
            </p:nvSpPr>
            <p:spPr>
              <a:xfrm>
                <a:off x="11082295" y="4773976"/>
                <a:ext cx="180000" cy="55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e 66"/>
            <p:cNvGrpSpPr/>
            <p:nvPr/>
          </p:nvGrpSpPr>
          <p:grpSpPr>
            <a:xfrm>
              <a:off x="9718827" y="4558279"/>
              <a:ext cx="360000" cy="270895"/>
              <a:chOff x="11480807" y="4558279"/>
              <a:chExt cx="360000" cy="270895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1660807" y="4772924"/>
                <a:ext cx="180000" cy="552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e 65"/>
              <p:cNvGrpSpPr/>
              <p:nvPr/>
            </p:nvGrpSpPr>
            <p:grpSpPr>
              <a:xfrm>
                <a:off x="11480807" y="4558279"/>
                <a:ext cx="180000" cy="270895"/>
                <a:chOff x="11480807" y="4558279"/>
                <a:chExt cx="180000" cy="270895"/>
              </a:xfrm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11480807" y="4622007"/>
                  <a:ext cx="180000" cy="20716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11480807" y="4558279"/>
                  <a:ext cx="180000" cy="7204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6" name="Groupe 75"/>
            <p:cNvGrpSpPr/>
            <p:nvPr/>
          </p:nvGrpSpPr>
          <p:grpSpPr>
            <a:xfrm>
              <a:off x="10512245" y="4674825"/>
              <a:ext cx="359954" cy="156737"/>
              <a:chOff x="12708655" y="4674825"/>
              <a:chExt cx="359954" cy="156737"/>
            </a:xfrm>
          </p:grpSpPr>
          <p:grpSp>
            <p:nvGrpSpPr>
              <p:cNvPr id="71" name="Groupe 70"/>
              <p:cNvGrpSpPr/>
              <p:nvPr/>
            </p:nvGrpSpPr>
            <p:grpSpPr>
              <a:xfrm>
                <a:off x="12708655" y="4674825"/>
                <a:ext cx="180000" cy="154348"/>
                <a:chOff x="12550020" y="4674825"/>
                <a:chExt cx="180000" cy="154348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12550020" y="4715218"/>
                  <a:ext cx="180000" cy="11395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12550020" y="4674825"/>
                  <a:ext cx="180000" cy="5648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8" name="Rectangle 47"/>
              <p:cNvSpPr/>
              <p:nvPr/>
            </p:nvSpPr>
            <p:spPr>
              <a:xfrm>
                <a:off x="12888609" y="4776362"/>
                <a:ext cx="180000" cy="55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e 69"/>
            <p:cNvGrpSpPr/>
            <p:nvPr/>
          </p:nvGrpSpPr>
          <p:grpSpPr>
            <a:xfrm>
              <a:off x="10115536" y="4614665"/>
              <a:ext cx="360000" cy="214511"/>
              <a:chOff x="12012000" y="4614665"/>
              <a:chExt cx="360000" cy="214511"/>
            </a:xfrm>
          </p:grpSpPr>
          <p:grpSp>
            <p:nvGrpSpPr>
              <p:cNvPr id="68" name="Groupe 67"/>
              <p:cNvGrpSpPr/>
              <p:nvPr/>
            </p:nvGrpSpPr>
            <p:grpSpPr>
              <a:xfrm>
                <a:off x="12012000" y="4614665"/>
                <a:ext cx="180000" cy="214509"/>
                <a:chOff x="12012000" y="4614665"/>
                <a:chExt cx="180000" cy="214509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12012000" y="4671152"/>
                  <a:ext cx="180000" cy="15802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12012000" y="4614665"/>
                  <a:ext cx="180000" cy="5648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9" name="Rectangle 68"/>
              <p:cNvSpPr/>
              <p:nvPr/>
            </p:nvSpPr>
            <p:spPr>
              <a:xfrm>
                <a:off x="12192000" y="4773976"/>
                <a:ext cx="180000" cy="55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e 74"/>
            <p:cNvGrpSpPr/>
            <p:nvPr/>
          </p:nvGrpSpPr>
          <p:grpSpPr>
            <a:xfrm>
              <a:off x="10905688" y="4720709"/>
              <a:ext cx="360000" cy="108467"/>
              <a:chOff x="13174309" y="4720709"/>
              <a:chExt cx="360000" cy="108467"/>
            </a:xfrm>
          </p:grpSpPr>
          <p:grpSp>
            <p:nvGrpSpPr>
              <p:cNvPr id="74" name="Groupe 73"/>
              <p:cNvGrpSpPr/>
              <p:nvPr/>
            </p:nvGrpSpPr>
            <p:grpSpPr>
              <a:xfrm>
                <a:off x="13174309" y="4720709"/>
                <a:ext cx="180000" cy="108464"/>
                <a:chOff x="13174309" y="4720709"/>
                <a:chExt cx="180000" cy="108464"/>
              </a:xfrm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13174309" y="4773975"/>
                  <a:ext cx="180000" cy="5519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13174309" y="4720709"/>
                  <a:ext cx="180000" cy="56488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3" name="Rectangle 72"/>
              <p:cNvSpPr/>
              <p:nvPr/>
            </p:nvSpPr>
            <p:spPr>
              <a:xfrm>
                <a:off x="13354309" y="4773976"/>
                <a:ext cx="180000" cy="55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e 76"/>
            <p:cNvGrpSpPr/>
            <p:nvPr/>
          </p:nvGrpSpPr>
          <p:grpSpPr>
            <a:xfrm>
              <a:off x="11302397" y="4731313"/>
              <a:ext cx="360000" cy="97863"/>
              <a:chOff x="13174309" y="4731313"/>
              <a:chExt cx="360000" cy="97863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13174309" y="4731313"/>
                <a:ext cx="180000" cy="978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3354309" y="4773976"/>
                <a:ext cx="180000" cy="55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e 81"/>
            <p:cNvGrpSpPr/>
            <p:nvPr/>
          </p:nvGrpSpPr>
          <p:grpSpPr>
            <a:xfrm>
              <a:off x="11699105" y="4731313"/>
              <a:ext cx="360000" cy="97863"/>
              <a:chOff x="13174309" y="4731313"/>
              <a:chExt cx="360000" cy="97863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13174309" y="4731313"/>
                <a:ext cx="180000" cy="9786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3354309" y="4773976"/>
                <a:ext cx="180000" cy="55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ZoneTexte 89"/>
            <p:cNvSpPr txBox="1"/>
            <p:nvPr/>
          </p:nvSpPr>
          <p:spPr>
            <a:xfrm>
              <a:off x="7178214" y="1631110"/>
              <a:ext cx="5077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>
                  <a:latin typeface="+mj-lt"/>
                </a:rPr>
                <a:t>18,2</a:t>
              </a:r>
              <a:endParaRPr lang="en-US" sz="1100" b="1">
                <a:latin typeface="+mj-lt"/>
              </a:endParaRPr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7444699" y="3128933"/>
              <a:ext cx="5077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>
                  <a:latin typeface="+mj-lt"/>
                </a:rPr>
                <a:t>9,1</a:t>
              </a:r>
              <a:endParaRPr lang="en-US" sz="1100" b="1">
                <a:latin typeface="+mj-lt"/>
              </a:endParaRPr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7661408" y="3386337"/>
              <a:ext cx="5077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>
                  <a:latin typeface="+mj-lt"/>
                </a:rPr>
                <a:t>7,5</a:t>
              </a:r>
              <a:endParaRPr lang="en-US" sz="1100" b="1">
                <a:latin typeface="+mj-lt"/>
              </a:endParaRPr>
            </a:p>
          </p:txBody>
        </p:sp>
        <p:sp>
          <p:nvSpPr>
            <p:cNvPr id="93" name="ZoneTexte 92"/>
            <p:cNvSpPr txBox="1"/>
            <p:nvPr/>
          </p:nvSpPr>
          <p:spPr>
            <a:xfrm>
              <a:off x="7841408" y="4118034"/>
              <a:ext cx="5077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>
                  <a:latin typeface="+mj-lt"/>
                </a:rPr>
                <a:t>2,9</a:t>
              </a:r>
              <a:endParaRPr lang="en-US" sz="1100" b="1">
                <a:latin typeface="+mj-lt"/>
              </a:endParaRPr>
            </a:p>
          </p:txBody>
        </p:sp>
        <p:sp>
          <p:nvSpPr>
            <p:cNvPr id="99" name="ZoneTexte 98"/>
            <p:cNvSpPr txBox="1"/>
            <p:nvPr/>
          </p:nvSpPr>
          <p:spPr>
            <a:xfrm>
              <a:off x="8058118" y="3756529"/>
              <a:ext cx="3449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>
                  <a:latin typeface="+mj-lt"/>
                </a:rPr>
                <a:t>5,2</a:t>
              </a:r>
              <a:endParaRPr lang="en-US" sz="1100" b="1">
                <a:latin typeface="+mj-lt"/>
              </a:endParaRPr>
            </a:p>
          </p:txBody>
        </p:sp>
        <p:sp>
          <p:nvSpPr>
            <p:cNvPr id="100" name="ZoneTexte 99"/>
            <p:cNvSpPr txBox="1"/>
            <p:nvPr/>
          </p:nvSpPr>
          <p:spPr>
            <a:xfrm>
              <a:off x="8455647" y="3857607"/>
              <a:ext cx="3449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>
                  <a:latin typeface="+mj-lt"/>
                </a:rPr>
                <a:t>4,6</a:t>
              </a:r>
              <a:endParaRPr lang="en-US" sz="1100" b="1">
                <a:latin typeface="+mj-lt"/>
              </a:endParaRPr>
            </a:p>
          </p:txBody>
        </p:sp>
        <p:sp>
          <p:nvSpPr>
            <p:cNvPr id="101" name="ZoneTexte 100"/>
            <p:cNvSpPr txBox="1"/>
            <p:nvPr/>
          </p:nvSpPr>
          <p:spPr>
            <a:xfrm>
              <a:off x="8856896" y="4018139"/>
              <a:ext cx="3449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>
                  <a:latin typeface="+mj-lt"/>
                </a:rPr>
                <a:t>3,6</a:t>
              </a:r>
              <a:endParaRPr lang="en-US" sz="1100" b="1">
                <a:latin typeface="+mj-lt"/>
              </a:endParaRPr>
            </a:p>
          </p:txBody>
        </p:sp>
        <p:sp>
          <p:nvSpPr>
            <p:cNvPr id="102" name="ZoneTexte 101"/>
            <p:cNvSpPr txBox="1"/>
            <p:nvPr/>
          </p:nvSpPr>
          <p:spPr>
            <a:xfrm>
              <a:off x="8230570" y="4351663"/>
              <a:ext cx="3449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>
                  <a:latin typeface="+mj-lt"/>
                </a:rPr>
                <a:t>1,6</a:t>
              </a:r>
              <a:endParaRPr lang="en-US" sz="1100" b="1">
                <a:latin typeface="+mj-lt"/>
              </a:endParaRPr>
            </a:p>
          </p:txBody>
        </p:sp>
        <p:sp>
          <p:nvSpPr>
            <p:cNvPr id="103" name="ZoneTexte 102"/>
            <p:cNvSpPr txBox="1"/>
            <p:nvPr/>
          </p:nvSpPr>
          <p:spPr>
            <a:xfrm>
              <a:off x="8628099" y="4534819"/>
              <a:ext cx="3449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>
                  <a:latin typeface="+mj-lt"/>
                </a:rPr>
                <a:t>0,3</a:t>
              </a:r>
              <a:endParaRPr lang="en-US" sz="1100" b="1">
                <a:latin typeface="+mj-lt"/>
              </a:endParaRPr>
            </a:p>
          </p:txBody>
        </p:sp>
        <p:sp>
          <p:nvSpPr>
            <p:cNvPr id="104" name="ZoneTexte 103"/>
            <p:cNvSpPr txBox="1"/>
            <p:nvPr/>
          </p:nvSpPr>
          <p:spPr>
            <a:xfrm>
              <a:off x="9029348" y="4534819"/>
              <a:ext cx="3449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>
                  <a:latin typeface="+mj-lt"/>
                </a:rPr>
                <a:t>0,3</a:t>
              </a:r>
              <a:endParaRPr lang="en-US" sz="1100" b="1">
                <a:latin typeface="+mj-lt"/>
              </a:endParaRPr>
            </a:p>
          </p:txBody>
        </p:sp>
        <p:sp>
          <p:nvSpPr>
            <p:cNvPr id="105" name="ZoneTexte 104"/>
            <p:cNvSpPr txBox="1"/>
            <p:nvPr/>
          </p:nvSpPr>
          <p:spPr>
            <a:xfrm>
              <a:off x="9420333" y="4534819"/>
              <a:ext cx="3449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>
                  <a:latin typeface="+mj-lt"/>
                </a:rPr>
                <a:t>0,3</a:t>
              </a:r>
              <a:endParaRPr lang="en-US" sz="1100" b="1">
                <a:latin typeface="+mj-lt"/>
              </a:endParaRPr>
            </a:p>
          </p:txBody>
        </p:sp>
        <p:sp>
          <p:nvSpPr>
            <p:cNvPr id="106" name="ZoneTexte 105"/>
            <p:cNvSpPr txBox="1"/>
            <p:nvPr/>
          </p:nvSpPr>
          <p:spPr>
            <a:xfrm>
              <a:off x="9830237" y="4534819"/>
              <a:ext cx="3449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>
                  <a:latin typeface="+mj-lt"/>
                </a:rPr>
                <a:t>0,3</a:t>
              </a:r>
              <a:endParaRPr lang="en-US" sz="1100" b="1">
                <a:latin typeface="+mj-lt"/>
              </a:endParaRPr>
            </a:p>
          </p:txBody>
        </p:sp>
        <p:sp>
          <p:nvSpPr>
            <p:cNvPr id="107" name="ZoneTexte 106"/>
            <p:cNvSpPr txBox="1"/>
            <p:nvPr/>
          </p:nvSpPr>
          <p:spPr>
            <a:xfrm>
              <a:off x="9247881" y="4283656"/>
              <a:ext cx="3449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>
                  <a:latin typeface="+mj-lt"/>
                </a:rPr>
                <a:t>2,0</a:t>
              </a:r>
              <a:endParaRPr lang="en-US" sz="1100" b="1">
                <a:latin typeface="+mj-lt"/>
              </a:endParaRPr>
            </a:p>
          </p:txBody>
        </p:sp>
        <p:sp>
          <p:nvSpPr>
            <p:cNvPr id="108" name="ZoneTexte 107"/>
            <p:cNvSpPr txBox="1"/>
            <p:nvPr/>
          </p:nvSpPr>
          <p:spPr>
            <a:xfrm>
              <a:off x="9629407" y="4317737"/>
              <a:ext cx="3449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>
                  <a:latin typeface="+mj-lt"/>
                </a:rPr>
                <a:t>1,6</a:t>
              </a:r>
              <a:endParaRPr lang="en-US" sz="1100" b="1">
                <a:latin typeface="+mj-lt"/>
              </a:endParaRPr>
            </a:p>
          </p:txBody>
        </p:sp>
        <p:sp>
          <p:nvSpPr>
            <p:cNvPr id="109" name="ZoneTexte 108"/>
            <p:cNvSpPr txBox="1"/>
            <p:nvPr/>
          </p:nvSpPr>
          <p:spPr>
            <a:xfrm>
              <a:off x="10027913" y="4390242"/>
              <a:ext cx="3449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>
                  <a:latin typeface="+mj-lt"/>
                </a:rPr>
                <a:t>1,3</a:t>
              </a:r>
              <a:endParaRPr lang="en-US" sz="1100" b="1">
                <a:latin typeface="+mj-lt"/>
              </a:endParaRPr>
            </a:p>
          </p:txBody>
        </p:sp>
        <p:sp>
          <p:nvSpPr>
            <p:cNvPr id="110" name="ZoneTexte 109"/>
            <p:cNvSpPr txBox="1"/>
            <p:nvPr/>
          </p:nvSpPr>
          <p:spPr>
            <a:xfrm>
              <a:off x="10263002" y="4643170"/>
              <a:ext cx="2196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>
                  <a:latin typeface="+mj-lt"/>
                </a:rPr>
                <a:t>0</a:t>
              </a:r>
              <a:endParaRPr lang="en-US" sz="1100" b="1">
                <a:latin typeface="+mj-lt"/>
              </a:endParaRPr>
            </a:p>
          </p:txBody>
        </p:sp>
        <p:sp>
          <p:nvSpPr>
            <p:cNvPr id="111" name="ZoneTexte 110"/>
            <p:cNvSpPr txBox="1"/>
            <p:nvPr/>
          </p:nvSpPr>
          <p:spPr>
            <a:xfrm>
              <a:off x="10613178" y="4534819"/>
              <a:ext cx="3449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>
                  <a:latin typeface="+mj-lt"/>
                </a:rPr>
                <a:t>0,3</a:t>
              </a:r>
              <a:endParaRPr lang="en-US" sz="1100" b="1">
                <a:latin typeface="+mj-lt"/>
              </a:endParaRPr>
            </a:p>
          </p:txBody>
        </p:sp>
        <p:sp>
          <p:nvSpPr>
            <p:cNvPr id="112" name="ZoneTexte 111"/>
            <p:cNvSpPr txBox="1"/>
            <p:nvPr/>
          </p:nvSpPr>
          <p:spPr>
            <a:xfrm>
              <a:off x="10403132" y="4451137"/>
              <a:ext cx="3449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>
                  <a:latin typeface="+mj-lt"/>
                </a:rPr>
                <a:t>1,0</a:t>
              </a:r>
              <a:endParaRPr lang="en-US" sz="1100" b="1">
                <a:latin typeface="+mj-lt"/>
              </a:endParaRPr>
            </a:p>
          </p:txBody>
        </p:sp>
        <p:sp>
          <p:nvSpPr>
            <p:cNvPr id="113" name="ZoneTexte 112"/>
            <p:cNvSpPr txBox="1"/>
            <p:nvPr/>
          </p:nvSpPr>
          <p:spPr>
            <a:xfrm>
              <a:off x="11037642" y="4643170"/>
              <a:ext cx="2196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>
                  <a:latin typeface="+mj-lt"/>
                </a:rPr>
                <a:t>0</a:t>
              </a:r>
              <a:endParaRPr lang="en-US" sz="1100" b="1">
                <a:latin typeface="+mj-lt"/>
              </a:endParaRPr>
            </a:p>
          </p:txBody>
        </p:sp>
        <p:sp>
          <p:nvSpPr>
            <p:cNvPr id="114" name="ZoneTexte 113"/>
            <p:cNvSpPr txBox="1"/>
            <p:nvPr/>
          </p:nvSpPr>
          <p:spPr>
            <a:xfrm>
              <a:off x="11442767" y="4643170"/>
              <a:ext cx="2196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>
                  <a:latin typeface="+mj-lt"/>
                </a:rPr>
                <a:t>0</a:t>
              </a:r>
              <a:endParaRPr lang="en-US" sz="1100" b="1">
                <a:latin typeface="+mj-lt"/>
              </a:endParaRPr>
            </a:p>
          </p:txBody>
        </p:sp>
        <p:sp>
          <p:nvSpPr>
            <p:cNvPr id="115" name="ZoneTexte 114"/>
            <p:cNvSpPr txBox="1"/>
            <p:nvPr/>
          </p:nvSpPr>
          <p:spPr>
            <a:xfrm>
              <a:off x="11839475" y="4643170"/>
              <a:ext cx="2196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>
                  <a:latin typeface="+mj-lt"/>
                </a:rPr>
                <a:t>0</a:t>
              </a:r>
              <a:endParaRPr lang="en-US" sz="1100" b="1">
                <a:latin typeface="+mj-lt"/>
              </a:endParaRPr>
            </a:p>
          </p:txBody>
        </p:sp>
        <p:sp>
          <p:nvSpPr>
            <p:cNvPr id="116" name="ZoneTexte 115"/>
            <p:cNvSpPr txBox="1"/>
            <p:nvPr/>
          </p:nvSpPr>
          <p:spPr>
            <a:xfrm>
              <a:off x="10841414" y="4451137"/>
              <a:ext cx="3449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>
                  <a:latin typeface="+mj-lt"/>
                </a:rPr>
                <a:t>0,7</a:t>
              </a:r>
              <a:endParaRPr lang="en-US" sz="1100" b="1">
                <a:latin typeface="+mj-lt"/>
              </a:endParaRPr>
            </a:p>
          </p:txBody>
        </p:sp>
        <p:sp>
          <p:nvSpPr>
            <p:cNvPr id="117" name="ZoneTexte 116"/>
            <p:cNvSpPr txBox="1"/>
            <p:nvPr/>
          </p:nvSpPr>
          <p:spPr>
            <a:xfrm>
              <a:off x="11216633" y="4451137"/>
              <a:ext cx="3449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>
                  <a:latin typeface="+mj-lt"/>
                </a:rPr>
                <a:t>0,7</a:t>
              </a:r>
              <a:endParaRPr lang="en-US" sz="1100" b="1">
                <a:latin typeface="+mj-lt"/>
              </a:endParaRPr>
            </a:p>
          </p:txBody>
        </p:sp>
        <p:sp>
          <p:nvSpPr>
            <p:cNvPr id="118" name="ZoneTexte 117"/>
            <p:cNvSpPr txBox="1"/>
            <p:nvPr/>
          </p:nvSpPr>
          <p:spPr>
            <a:xfrm>
              <a:off x="11629689" y="4451137"/>
              <a:ext cx="3449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>
                  <a:latin typeface="+mj-lt"/>
                </a:rPr>
                <a:t>0,7</a:t>
              </a:r>
              <a:endParaRPr lang="en-US" sz="1100" b="1">
                <a:latin typeface="+mj-lt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7240676" y="4813018"/>
              <a:ext cx="494606" cy="318924"/>
            </a:xfrm>
            <a:prstGeom prst="rect">
              <a:avLst/>
            </a:prstGeom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fr-FR" sz="800" dirty="0">
                  <a:latin typeface="+mj-lt"/>
                </a:rPr>
                <a:t>Hypo</a:t>
              </a:r>
              <a:br>
                <a:rPr lang="fr-FR" sz="800" dirty="0">
                  <a:latin typeface="+mj-lt"/>
                </a:rPr>
              </a:br>
              <a:r>
                <a:rPr lang="fr-FR" sz="800" dirty="0">
                  <a:latin typeface="+mj-lt"/>
                </a:rPr>
                <a:t>-</a:t>
              </a:r>
              <a:r>
                <a:rPr lang="fr-FR" sz="800" dirty="0" err="1">
                  <a:latin typeface="+mj-lt"/>
                </a:rPr>
                <a:t>thyroidie</a:t>
              </a:r>
              <a:endParaRPr lang="fr-FR" sz="800" dirty="0">
                <a:latin typeface="+mj-lt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7698118" y="4999906"/>
              <a:ext cx="433873" cy="318924"/>
            </a:xfrm>
            <a:prstGeom prst="rect">
              <a:avLst/>
            </a:prstGeom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fr-FR" sz="800" dirty="0">
                  <a:latin typeface="+mj-lt"/>
                </a:rPr>
                <a:t>Hyper</a:t>
              </a:r>
              <a:br>
                <a:rPr lang="fr-FR" sz="800" dirty="0">
                  <a:latin typeface="+mj-lt"/>
                </a:rPr>
              </a:br>
              <a:r>
                <a:rPr lang="fr-FR" sz="800" dirty="0">
                  <a:latin typeface="+mj-lt"/>
                </a:rPr>
                <a:t>-</a:t>
              </a:r>
              <a:r>
                <a:rPr lang="fr-FR" sz="800" dirty="0" err="1">
                  <a:latin typeface="+mj-lt"/>
                </a:rPr>
                <a:t>thyroidie</a:t>
              </a:r>
              <a:endParaRPr lang="fr-FR" sz="800" dirty="0">
                <a:latin typeface="+mj-lt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8094827" y="4813018"/>
              <a:ext cx="433873" cy="195814"/>
            </a:xfrm>
            <a:prstGeom prst="rect">
              <a:avLst/>
            </a:prstGeom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fr-FR" sz="800" dirty="0">
                  <a:latin typeface="+mj-lt"/>
                </a:rPr>
                <a:t>Colite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8494594" y="4999906"/>
              <a:ext cx="433873" cy="442035"/>
            </a:xfrm>
            <a:prstGeom prst="rect">
              <a:avLst/>
            </a:prstGeom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fr-FR" sz="800" dirty="0">
                  <a:latin typeface="+mj-lt"/>
                </a:rPr>
                <a:t>Réaction </a:t>
              </a:r>
              <a:r>
                <a:rPr lang="fr-FR" sz="800" dirty="0" err="1">
                  <a:latin typeface="+mj-lt"/>
                </a:rPr>
                <a:t>cutaéne</a:t>
              </a:r>
              <a:r>
                <a:rPr lang="fr-FR" sz="800" dirty="0">
                  <a:latin typeface="+mj-lt"/>
                </a:rPr>
                <a:t> sévère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8880273" y="4813018"/>
              <a:ext cx="433873" cy="195814"/>
            </a:xfrm>
            <a:prstGeom prst="rect">
              <a:avLst/>
            </a:prstGeom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fr-FR" sz="800" dirty="0" err="1">
                  <a:latin typeface="+mj-lt"/>
                </a:rPr>
                <a:t>Thyroidite</a:t>
              </a:r>
              <a:endParaRPr lang="fr-FR" sz="800" dirty="0">
                <a:latin typeface="+mj-lt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9223534" y="4999906"/>
              <a:ext cx="549327" cy="195814"/>
            </a:xfrm>
            <a:prstGeom prst="rect">
              <a:avLst/>
            </a:prstGeom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fr-FR" sz="800" dirty="0">
                  <a:latin typeface="+mj-lt"/>
                </a:rPr>
                <a:t>Pneumopathie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9629407" y="4813018"/>
              <a:ext cx="517162" cy="195814"/>
            </a:xfrm>
            <a:prstGeom prst="rect">
              <a:avLst/>
            </a:prstGeom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fr-FR" sz="800" dirty="0" err="1">
                  <a:latin typeface="+mj-lt"/>
                </a:rPr>
                <a:t>Hepatite</a:t>
              </a:r>
              <a:endParaRPr lang="fr-FR" sz="800" dirty="0">
                <a:latin typeface="+mj-lt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10048061" y="4999906"/>
              <a:ext cx="517162" cy="318924"/>
            </a:xfrm>
            <a:prstGeom prst="rect">
              <a:avLst/>
            </a:prstGeom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fr-FR" sz="800" dirty="0">
                  <a:latin typeface="+mj-lt"/>
                </a:rPr>
                <a:t>Insuffisance </a:t>
              </a:r>
              <a:r>
                <a:rPr lang="fr-FR" sz="800" dirty="0" err="1">
                  <a:latin typeface="+mj-lt"/>
                </a:rPr>
                <a:t>surénalienne</a:t>
              </a:r>
              <a:endParaRPr lang="fr-FR" sz="800" dirty="0">
                <a:latin typeface="+mj-lt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10440920" y="4813018"/>
              <a:ext cx="517162" cy="195814"/>
            </a:xfrm>
            <a:prstGeom prst="rect">
              <a:avLst/>
            </a:prstGeom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fr-FR" sz="800" dirty="0" err="1">
                  <a:latin typeface="+mj-lt"/>
                </a:rPr>
                <a:t>Pancreatite</a:t>
              </a:r>
              <a:endParaRPr lang="fr-FR" sz="800" dirty="0">
                <a:latin typeface="+mj-lt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10827107" y="4999906"/>
              <a:ext cx="517162" cy="195814"/>
            </a:xfrm>
            <a:prstGeom prst="rect">
              <a:avLst/>
            </a:prstGeom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fr-FR" sz="800" dirty="0">
                  <a:latin typeface="+mj-lt"/>
                </a:rPr>
                <a:t>Myosite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11223816" y="4813018"/>
              <a:ext cx="517162" cy="318924"/>
            </a:xfrm>
            <a:prstGeom prst="rect">
              <a:avLst/>
            </a:prstGeom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fr-FR" sz="800" dirty="0">
                  <a:latin typeface="+mj-lt"/>
                </a:rPr>
                <a:t>Diabète </a:t>
              </a:r>
            </a:p>
            <a:p>
              <a:pPr algn="ctr"/>
              <a:r>
                <a:rPr lang="fr-FR" sz="800" dirty="0">
                  <a:latin typeface="+mj-lt"/>
                </a:rPr>
                <a:t>Type 1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11629689" y="4999906"/>
              <a:ext cx="517162" cy="195814"/>
            </a:xfrm>
            <a:prstGeom prst="rect">
              <a:avLst/>
            </a:prstGeom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fr-FR" sz="800" dirty="0">
                  <a:latin typeface="+mj-lt"/>
                </a:rPr>
                <a:t>Vascularite</a:t>
              </a:r>
            </a:p>
          </p:txBody>
        </p:sp>
        <p:cxnSp>
          <p:nvCxnSpPr>
            <p:cNvPr id="143" name="Connecteur droit 142"/>
            <p:cNvCxnSpPr/>
            <p:nvPr/>
          </p:nvCxnSpPr>
          <p:spPr>
            <a:xfrm>
              <a:off x="7915054" y="4855409"/>
              <a:ext cx="0" cy="180000"/>
            </a:xfrm>
            <a:prstGeom prst="line">
              <a:avLst/>
            </a:prstGeom>
            <a:ln w="9525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cteur droit 144"/>
            <p:cNvCxnSpPr/>
            <p:nvPr/>
          </p:nvCxnSpPr>
          <p:spPr>
            <a:xfrm>
              <a:off x="8711530" y="4855409"/>
              <a:ext cx="0" cy="180000"/>
            </a:xfrm>
            <a:prstGeom prst="line">
              <a:avLst/>
            </a:prstGeom>
            <a:ln w="9525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145"/>
            <p:cNvCxnSpPr/>
            <p:nvPr/>
          </p:nvCxnSpPr>
          <p:spPr>
            <a:xfrm>
              <a:off x="9513097" y="4855409"/>
              <a:ext cx="0" cy="180000"/>
            </a:xfrm>
            <a:prstGeom prst="line">
              <a:avLst/>
            </a:prstGeom>
            <a:ln w="9525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cteur droit 146"/>
            <p:cNvCxnSpPr/>
            <p:nvPr/>
          </p:nvCxnSpPr>
          <p:spPr>
            <a:xfrm>
              <a:off x="10306642" y="4855409"/>
              <a:ext cx="0" cy="180000"/>
            </a:xfrm>
            <a:prstGeom prst="line">
              <a:avLst/>
            </a:prstGeom>
            <a:ln w="9525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cteur droit 147"/>
            <p:cNvCxnSpPr/>
            <p:nvPr/>
          </p:nvCxnSpPr>
          <p:spPr>
            <a:xfrm>
              <a:off x="11086423" y="4855409"/>
              <a:ext cx="0" cy="180000"/>
            </a:xfrm>
            <a:prstGeom prst="line">
              <a:avLst/>
            </a:prstGeom>
            <a:ln w="9525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eur droit 148"/>
            <p:cNvCxnSpPr/>
            <p:nvPr/>
          </p:nvCxnSpPr>
          <p:spPr>
            <a:xfrm>
              <a:off x="11908008" y="4855409"/>
              <a:ext cx="0" cy="180000"/>
            </a:xfrm>
            <a:prstGeom prst="line">
              <a:avLst/>
            </a:prstGeom>
            <a:ln w="9525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Rectangle à coins arrondis 150"/>
          <p:cNvSpPr/>
          <p:nvPr/>
        </p:nvSpPr>
        <p:spPr>
          <a:xfrm>
            <a:off x="6775980" y="1062142"/>
            <a:ext cx="5214437" cy="4020977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2451C3A-2299-884E-A6D9-95A925480DAF}"/>
              </a:ext>
            </a:extLst>
          </p:cNvPr>
          <p:cNvSpPr txBox="1"/>
          <p:nvPr/>
        </p:nvSpPr>
        <p:spPr>
          <a:xfrm>
            <a:off x="7383444" y="787196"/>
            <a:ext cx="4665793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Evénements indésirables immunitaires, Incidence (%)  ≥ 2 patientes quel que soit le bras</a:t>
            </a:r>
          </a:p>
        </p:txBody>
      </p:sp>
      <p:sp>
        <p:nvSpPr>
          <p:cNvPr id="154" name="Chevron 153"/>
          <p:cNvSpPr/>
          <p:nvPr/>
        </p:nvSpPr>
        <p:spPr>
          <a:xfrm>
            <a:off x="2857797" y="5299892"/>
            <a:ext cx="216000" cy="216000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91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6009313" y="1275953"/>
            <a:ext cx="5499407" cy="370800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2451C3A-2299-884E-A6D9-95A925480DAF}"/>
              </a:ext>
            </a:extLst>
          </p:cNvPr>
          <p:cNvSpPr txBox="1"/>
          <p:nvPr/>
        </p:nvSpPr>
        <p:spPr>
          <a:xfrm>
            <a:off x="6134579" y="912583"/>
            <a:ext cx="3042714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Temps jusqu’à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deterioration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Amélioré dans le bras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Pembro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75162"/>
              </p:ext>
            </p:extLst>
          </p:nvPr>
        </p:nvGraphicFramePr>
        <p:xfrm>
          <a:off x="6134580" y="4257902"/>
          <a:ext cx="5308729" cy="661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21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5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5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8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88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8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88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88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7970">
                <a:tc gridSpan="10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Nb </a:t>
                      </a:r>
                      <a:r>
                        <a:rPr lang="fr-FR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à risque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381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281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177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138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101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83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72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49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26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946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285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168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118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72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48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36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7" name="Connecteur droit 16"/>
          <p:cNvCxnSpPr/>
          <p:nvPr/>
        </p:nvCxnSpPr>
        <p:spPr>
          <a:xfrm>
            <a:off x="6894604" y="4433193"/>
            <a:ext cx="4360291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7151557" y="4109286"/>
            <a:ext cx="33066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a-DK" sz="11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Mois</a:t>
            </a:r>
            <a:endParaRPr lang="da-DK" sz="1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20" name="Graphique 19"/>
          <p:cNvGraphicFramePr/>
          <p:nvPr>
            <p:extLst>
              <p:ext uri="{D42A27DB-BD31-4B8C-83A1-F6EECF244321}">
                <p14:modId xmlns:p14="http://schemas.microsoft.com/office/powerpoint/2010/main" val="1074280744"/>
              </p:ext>
            </p:extLst>
          </p:nvPr>
        </p:nvGraphicFramePr>
        <p:xfrm>
          <a:off x="6198692" y="1666538"/>
          <a:ext cx="5056203" cy="2556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4"/>
          <p:cNvSpPr txBox="1">
            <a:spLocks noChangeArrowheads="1"/>
          </p:cNvSpPr>
          <p:nvPr/>
        </p:nvSpPr>
        <p:spPr bwMode="auto">
          <a:xfrm rot="16200000">
            <a:off x="5193148" y="2603945"/>
            <a:ext cx="213642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a-DK" sz="11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Sans </a:t>
            </a:r>
            <a:r>
              <a:rPr lang="da-DK" sz="1100" dirty="0" err="1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détérioration</a:t>
            </a:r>
            <a:r>
              <a:rPr lang="da-DK" sz="11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 (%)</a:t>
            </a:r>
          </a:p>
        </p:txBody>
      </p:sp>
      <p:cxnSp>
        <p:nvCxnSpPr>
          <p:cNvPr id="22" name="Connecteur droit 21"/>
          <p:cNvCxnSpPr/>
          <p:nvPr/>
        </p:nvCxnSpPr>
        <p:spPr>
          <a:xfrm flipV="1">
            <a:off x="8904307" y="2463638"/>
            <a:ext cx="0" cy="1415339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52451C3A-2299-884E-A6D9-95A925480DAF}"/>
              </a:ext>
            </a:extLst>
          </p:cNvPr>
          <p:cNvSpPr txBox="1"/>
          <p:nvPr/>
        </p:nvSpPr>
        <p:spPr>
          <a:xfrm>
            <a:off x="8702348" y="1976481"/>
            <a:ext cx="1338899" cy="56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Taux à 12 mois </a:t>
            </a:r>
          </a:p>
          <a:p>
            <a:r>
              <a:rPr lang="fr-FR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52,2</a:t>
            </a:r>
            <a:r>
              <a:rPr lang="fr-FR" sz="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fr-FR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0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44,8</a:t>
            </a:r>
            <a:r>
              <a:rPr lang="fr-FR" sz="9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fr-FR" sz="105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Keynote 0826 : qualité de vie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N. Colombo, et al., ESMO</a:t>
            </a:r>
            <a:r>
              <a:rPr lang="fr-FR" baseline="30000"/>
              <a:t>®</a:t>
            </a:r>
            <a:r>
              <a:rPr lang="fr-FR"/>
              <a:t> 2021, Abs# </a:t>
            </a:r>
            <a:r>
              <a:rPr lang="fr-FR" i="0"/>
              <a:t>LBA2_PR</a:t>
            </a:r>
            <a:endParaRPr lang="fr-FR" i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542945" y="1435803"/>
            <a:ext cx="5151799" cy="3342671"/>
          </a:xfrm>
        </p:spPr>
        <p:txBody>
          <a:bodyPr/>
          <a:lstStyle/>
          <a:p>
            <a:pPr marL="179388" indent="-179388"/>
            <a:r>
              <a:rPr lang="fr-FR" sz="1600" dirty="0"/>
              <a:t>Questionnaires réalisés avant début étude puis aux cycles 1-14 et tous les cycles ensuite</a:t>
            </a:r>
          </a:p>
          <a:p>
            <a:pPr marL="415925" lvl="1" indent="-220663"/>
            <a:r>
              <a:rPr lang="fr-FR" sz="1500" dirty="0"/>
              <a:t>Compliance entre début et semaine 30</a:t>
            </a:r>
            <a:r>
              <a:rPr lang="fr-FR" sz="1500" baseline="30000" dirty="0"/>
              <a:t>a</a:t>
            </a:r>
          </a:p>
          <a:p>
            <a:pPr marL="644525" lvl="2" indent="-220663">
              <a:spcBef>
                <a:spcPts val="600"/>
              </a:spcBef>
            </a:pPr>
            <a:r>
              <a:rPr lang="fr-FR" sz="1500" b="1" dirty="0"/>
              <a:t>≥94,0% </a:t>
            </a:r>
            <a:r>
              <a:rPr lang="fr-FR" sz="1500" dirty="0"/>
              <a:t>avec </a:t>
            </a:r>
            <a:r>
              <a:rPr lang="fr-FR" sz="1500" dirty="0" err="1"/>
              <a:t>pembro</a:t>
            </a:r>
            <a:r>
              <a:rPr lang="fr-FR" sz="1500" dirty="0"/>
              <a:t> + </a:t>
            </a:r>
            <a:r>
              <a:rPr lang="fr-FR" sz="1500" dirty="0" err="1"/>
              <a:t>chemo</a:t>
            </a:r>
            <a:r>
              <a:rPr lang="fr-FR" sz="1500" dirty="0"/>
              <a:t> ± </a:t>
            </a:r>
            <a:r>
              <a:rPr lang="fr-FR" sz="1500" dirty="0" err="1"/>
              <a:t>bev</a:t>
            </a:r>
            <a:r>
              <a:rPr lang="fr-FR" sz="1500" dirty="0"/>
              <a:t>.</a:t>
            </a:r>
          </a:p>
          <a:p>
            <a:pPr marL="644525" lvl="2" indent="-220663">
              <a:spcBef>
                <a:spcPts val="600"/>
              </a:spcBef>
            </a:pPr>
            <a:r>
              <a:rPr lang="fr-FR" sz="1500" b="1" dirty="0"/>
              <a:t>≥88,9% </a:t>
            </a:r>
            <a:r>
              <a:rPr lang="fr-FR" sz="1500" dirty="0"/>
              <a:t>avec placebo + </a:t>
            </a:r>
            <a:r>
              <a:rPr lang="fr-FR" sz="1500" dirty="0" err="1"/>
              <a:t>chemo</a:t>
            </a:r>
            <a:r>
              <a:rPr lang="fr-FR" sz="1500" dirty="0"/>
              <a:t> ± </a:t>
            </a:r>
            <a:r>
              <a:rPr lang="fr-FR" sz="1500" dirty="0" err="1"/>
              <a:t>bev</a:t>
            </a:r>
            <a:r>
              <a:rPr lang="fr-FR" sz="1500" dirty="0"/>
              <a:t>.</a:t>
            </a:r>
          </a:p>
          <a:p>
            <a:pPr marL="179388" indent="-179388">
              <a:spcBef>
                <a:spcPts val="1800"/>
              </a:spcBef>
            </a:pPr>
            <a:r>
              <a:rPr lang="fr-FR" sz="1600" dirty="0"/>
              <a:t>Analyse population : toutes les participantes traitées avec </a:t>
            </a:r>
            <a:r>
              <a:rPr lang="en-US" sz="1600" dirty="0"/>
              <a:t>≥ 1 </a:t>
            </a:r>
            <a:r>
              <a:rPr lang="en-US" sz="1600" dirty="0" err="1"/>
              <a:t>évalutation</a:t>
            </a:r>
            <a:r>
              <a:rPr lang="en-US" sz="1600" dirty="0"/>
              <a:t> PRO disponible</a:t>
            </a:r>
          </a:p>
          <a:p>
            <a:pPr marL="179388" indent="-179388">
              <a:spcBef>
                <a:spcPts val="1800"/>
              </a:spcBef>
            </a:pPr>
            <a:r>
              <a:rPr lang="fr-FR" sz="1600" dirty="0"/>
              <a:t>Temps jusqu’à </a:t>
            </a:r>
            <a:r>
              <a:rPr lang="fr-FR" sz="1600" dirty="0" err="1"/>
              <a:t>déterioration</a:t>
            </a:r>
            <a:r>
              <a:rPr lang="fr-FR" sz="1600" dirty="0"/>
              <a:t>: temps depuis la 1ere évaluation EQ-5D-5L VAS jusqu’à la 1</a:t>
            </a:r>
            <a:r>
              <a:rPr lang="fr-FR" sz="1600" baseline="30000" dirty="0"/>
              <a:t>ère</a:t>
            </a:r>
            <a:r>
              <a:rPr lang="fr-FR" sz="1600" dirty="0"/>
              <a:t> diminution </a:t>
            </a:r>
            <a:r>
              <a:rPr lang="en-US" sz="1600" dirty="0"/>
              <a:t>≥ 10-point du score par rapport au début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391046" y="797485"/>
            <a:ext cx="5794246" cy="582613"/>
          </a:xfrm>
        </p:spPr>
        <p:txBody>
          <a:bodyPr/>
          <a:lstStyle/>
          <a:p>
            <a:r>
              <a:rPr lang="fr-FR" dirty="0"/>
              <a:t>Population globale</a:t>
            </a:r>
            <a:endParaRPr lang="en-US" dirty="0"/>
          </a:p>
        </p:txBody>
      </p:sp>
      <p:grpSp>
        <p:nvGrpSpPr>
          <p:cNvPr id="33" name="Groupe 32"/>
          <p:cNvGrpSpPr/>
          <p:nvPr/>
        </p:nvGrpSpPr>
        <p:grpSpPr>
          <a:xfrm>
            <a:off x="1858467" y="5243335"/>
            <a:ext cx="9032408" cy="485336"/>
            <a:chOff x="1184819" y="5162310"/>
            <a:chExt cx="9032408" cy="485336"/>
          </a:xfrm>
        </p:grpSpPr>
        <p:sp>
          <p:nvSpPr>
            <p:cNvPr id="8" name="ZoneTexte 7"/>
            <p:cNvSpPr txBox="1"/>
            <p:nvPr/>
          </p:nvSpPr>
          <p:spPr>
            <a:xfrm>
              <a:off x="1311581" y="5162310"/>
              <a:ext cx="8905646" cy="48533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fr-FR" b="1">
                  <a:solidFill>
                    <a:schemeClr val="accent1">
                      <a:lumMod val="50000"/>
                    </a:schemeClr>
                  </a:solidFill>
                </a:rPr>
                <a:t>Ajout pembrolizumab : retarde significativement l’altération de la qualité de vie</a:t>
              </a:r>
            </a:p>
          </p:txBody>
        </p:sp>
        <p:sp>
          <p:nvSpPr>
            <p:cNvPr id="9" name="Chevron 8"/>
            <p:cNvSpPr/>
            <p:nvPr/>
          </p:nvSpPr>
          <p:spPr>
            <a:xfrm>
              <a:off x="1184819" y="5278217"/>
              <a:ext cx="253522" cy="253522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65444" y="5784110"/>
            <a:ext cx="11269487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eaLnBrk="1" hangingPunct="1">
              <a:lnSpc>
                <a:spcPts val="1000"/>
              </a:lnSpc>
            </a:pPr>
            <a:r>
              <a:rPr lang="da-DK" sz="1000" baseline="30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a</a:t>
            </a:r>
            <a:r>
              <a:rPr lang="da-DK" sz="1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Compliance was defined as the proportion of participants who completed the patient-reported outcome questionnaire among those who were expected to complete the questionnaire at the time point, excluding those missing by design; missing by design includes adverse event, death, discontinuation, translations not available, and no visit scheduled.</a:t>
            </a:r>
            <a:br>
              <a:rPr lang="da-DK" sz="1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</a:br>
            <a:r>
              <a:rPr lang="da-DK" sz="1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Data cutoff date: May 3, 2021</a:t>
            </a:r>
            <a:endParaRPr lang="da-DK" sz="1000" dirty="0">
              <a:solidFill>
                <a:schemeClr val="bg1">
                  <a:lumMod val="50000"/>
                </a:schemeClr>
              </a:solidFill>
              <a:latin typeface="+mj-lt"/>
              <a:ea typeface="+mn-ea"/>
              <a:cs typeface="Arial"/>
            </a:endParaRPr>
          </a:p>
        </p:txBody>
      </p:sp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147254"/>
              </p:ext>
            </p:extLst>
          </p:nvPr>
        </p:nvGraphicFramePr>
        <p:xfrm>
          <a:off x="9001314" y="955478"/>
          <a:ext cx="2683385" cy="84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6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742"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endParaRPr lang="fr-FR" sz="1000" b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8000" marR="48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fr-FR" sz="900" b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Pts/Event.</a:t>
                      </a:r>
                      <a:endParaRPr lang="fr-FR" sz="9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fr-FR" sz="900" b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(%)</a:t>
                      </a:r>
                      <a:endParaRPr lang="fr-FR" sz="9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HR </a:t>
                      </a:r>
                      <a:br>
                        <a:rPr lang="fr-FR" sz="900" b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900" b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4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Pembro + Chimio ± Bev</a:t>
                      </a:r>
                    </a:p>
                  </a:txBody>
                  <a:tcPr marL="48000" marR="4800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39,5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0,75</a:t>
                      </a: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(0,58-0,97)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4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Placebo + Chimio ± Bev</a:t>
                      </a:r>
                    </a:p>
                  </a:txBody>
                  <a:tcPr marL="48000" marR="4800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47,7</a:t>
                      </a:r>
                      <a:endParaRPr lang="fr-FR" sz="10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fr-FR" sz="11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Forme libre 28"/>
          <p:cNvSpPr/>
          <p:nvPr/>
        </p:nvSpPr>
        <p:spPr>
          <a:xfrm>
            <a:off x="6709563" y="1744337"/>
            <a:ext cx="4281889" cy="984174"/>
          </a:xfrm>
          <a:custGeom>
            <a:avLst/>
            <a:gdLst>
              <a:gd name="connsiteX0" fmla="*/ 4281889 w 4281889"/>
              <a:gd name="connsiteY0" fmla="*/ 984174 h 984174"/>
              <a:gd name="connsiteX1" fmla="*/ 3338111 w 4281889"/>
              <a:gd name="connsiteY1" fmla="*/ 984174 h 984174"/>
              <a:gd name="connsiteX2" fmla="*/ 3338111 w 4281889"/>
              <a:gd name="connsiteY2" fmla="*/ 943779 h 984174"/>
              <a:gd name="connsiteX3" fmla="*/ 3150824 w 4281889"/>
              <a:gd name="connsiteY3" fmla="*/ 943779 h 984174"/>
              <a:gd name="connsiteX4" fmla="*/ 3147152 w 4281889"/>
              <a:gd name="connsiteY4" fmla="*/ 940107 h 984174"/>
              <a:gd name="connsiteX5" fmla="*/ 2475123 w 4281889"/>
              <a:gd name="connsiteY5" fmla="*/ 940107 h 984174"/>
              <a:gd name="connsiteX6" fmla="*/ 2475123 w 4281889"/>
              <a:gd name="connsiteY6" fmla="*/ 907056 h 984174"/>
              <a:gd name="connsiteX7" fmla="*/ 2192357 w 4281889"/>
              <a:gd name="connsiteY7" fmla="*/ 907056 h 984174"/>
              <a:gd name="connsiteX8" fmla="*/ 2192357 w 4281889"/>
              <a:gd name="connsiteY8" fmla="*/ 881350 h 984174"/>
              <a:gd name="connsiteX9" fmla="*/ 1604791 w 4281889"/>
              <a:gd name="connsiteY9" fmla="*/ 885022 h 984174"/>
              <a:gd name="connsiteX10" fmla="*/ 1479933 w 4281889"/>
              <a:gd name="connsiteY10" fmla="*/ 874005 h 984174"/>
              <a:gd name="connsiteX11" fmla="*/ 1380781 w 4281889"/>
              <a:gd name="connsiteY11" fmla="*/ 859316 h 984174"/>
              <a:gd name="connsiteX12" fmla="*/ 1259595 w 4281889"/>
              <a:gd name="connsiteY12" fmla="*/ 859316 h 984174"/>
              <a:gd name="connsiteX13" fmla="*/ 1237562 w 4281889"/>
              <a:gd name="connsiteY13" fmla="*/ 833610 h 984174"/>
              <a:gd name="connsiteX14" fmla="*/ 1171460 w 4281889"/>
              <a:gd name="connsiteY14" fmla="*/ 822593 h 984174"/>
              <a:gd name="connsiteX15" fmla="*/ 1101687 w 4281889"/>
              <a:gd name="connsiteY15" fmla="*/ 811576 h 984174"/>
              <a:gd name="connsiteX16" fmla="*/ 1028241 w 4281889"/>
              <a:gd name="connsiteY16" fmla="*/ 778526 h 984174"/>
              <a:gd name="connsiteX17" fmla="*/ 940106 w 4281889"/>
              <a:gd name="connsiteY17" fmla="*/ 778526 h 984174"/>
              <a:gd name="connsiteX18" fmla="*/ 826265 w 4281889"/>
              <a:gd name="connsiteY18" fmla="*/ 741803 h 984174"/>
              <a:gd name="connsiteX19" fmla="*/ 708752 w 4281889"/>
              <a:gd name="connsiteY19" fmla="*/ 701408 h 984174"/>
              <a:gd name="connsiteX20" fmla="*/ 620617 w 4281889"/>
              <a:gd name="connsiteY20" fmla="*/ 657340 h 984174"/>
              <a:gd name="connsiteX21" fmla="*/ 532482 w 4281889"/>
              <a:gd name="connsiteY21" fmla="*/ 602256 h 984174"/>
              <a:gd name="connsiteX22" fmla="*/ 459036 w 4281889"/>
              <a:gd name="connsiteY22" fmla="*/ 558188 h 984174"/>
              <a:gd name="connsiteX23" fmla="*/ 389263 w 4281889"/>
              <a:gd name="connsiteY23" fmla="*/ 532482 h 984174"/>
              <a:gd name="connsiteX24" fmla="*/ 370901 w 4281889"/>
              <a:gd name="connsiteY24" fmla="*/ 488415 h 984174"/>
              <a:gd name="connsiteX25" fmla="*/ 319489 w 4281889"/>
              <a:gd name="connsiteY25" fmla="*/ 459036 h 984174"/>
              <a:gd name="connsiteX26" fmla="*/ 264405 w 4281889"/>
              <a:gd name="connsiteY26" fmla="*/ 414969 h 984174"/>
              <a:gd name="connsiteX27" fmla="*/ 235027 w 4281889"/>
              <a:gd name="connsiteY27" fmla="*/ 363557 h 984174"/>
              <a:gd name="connsiteX28" fmla="*/ 172598 w 4281889"/>
              <a:gd name="connsiteY28" fmla="*/ 345196 h 984174"/>
              <a:gd name="connsiteX29" fmla="*/ 150564 w 4281889"/>
              <a:gd name="connsiteY29" fmla="*/ 290111 h 984174"/>
              <a:gd name="connsiteX30" fmla="*/ 143219 w 4281889"/>
              <a:gd name="connsiteY30" fmla="*/ 194632 h 984174"/>
              <a:gd name="connsiteX31" fmla="*/ 143219 w 4281889"/>
              <a:gd name="connsiteY31" fmla="*/ 95480 h 984174"/>
              <a:gd name="connsiteX32" fmla="*/ 121186 w 4281889"/>
              <a:gd name="connsiteY32" fmla="*/ 3673 h 984174"/>
              <a:gd name="connsiteX33" fmla="*/ 0 w 4281889"/>
              <a:gd name="connsiteY33" fmla="*/ 0 h 98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281889" h="984174">
                <a:moveTo>
                  <a:pt x="4281889" y="984174"/>
                </a:moveTo>
                <a:lnTo>
                  <a:pt x="3338111" y="984174"/>
                </a:lnTo>
                <a:lnTo>
                  <a:pt x="3338111" y="943779"/>
                </a:lnTo>
                <a:lnTo>
                  <a:pt x="3150824" y="943779"/>
                </a:lnTo>
                <a:lnTo>
                  <a:pt x="3147152" y="940107"/>
                </a:lnTo>
                <a:lnTo>
                  <a:pt x="2475123" y="940107"/>
                </a:lnTo>
                <a:lnTo>
                  <a:pt x="2475123" y="907056"/>
                </a:lnTo>
                <a:lnTo>
                  <a:pt x="2192357" y="907056"/>
                </a:lnTo>
                <a:lnTo>
                  <a:pt x="2192357" y="881350"/>
                </a:lnTo>
                <a:lnTo>
                  <a:pt x="1604791" y="885022"/>
                </a:lnTo>
                <a:lnTo>
                  <a:pt x="1479933" y="874005"/>
                </a:lnTo>
                <a:lnTo>
                  <a:pt x="1380781" y="859316"/>
                </a:lnTo>
                <a:lnTo>
                  <a:pt x="1259595" y="859316"/>
                </a:lnTo>
                <a:lnTo>
                  <a:pt x="1237562" y="833610"/>
                </a:lnTo>
                <a:lnTo>
                  <a:pt x="1171460" y="822593"/>
                </a:lnTo>
                <a:lnTo>
                  <a:pt x="1101687" y="811576"/>
                </a:lnTo>
                <a:lnTo>
                  <a:pt x="1028241" y="778526"/>
                </a:lnTo>
                <a:lnTo>
                  <a:pt x="940106" y="778526"/>
                </a:lnTo>
                <a:lnTo>
                  <a:pt x="826265" y="741803"/>
                </a:lnTo>
                <a:lnTo>
                  <a:pt x="708752" y="701408"/>
                </a:lnTo>
                <a:lnTo>
                  <a:pt x="620617" y="657340"/>
                </a:lnTo>
                <a:lnTo>
                  <a:pt x="532482" y="602256"/>
                </a:lnTo>
                <a:lnTo>
                  <a:pt x="459036" y="558188"/>
                </a:lnTo>
                <a:lnTo>
                  <a:pt x="389263" y="532482"/>
                </a:lnTo>
                <a:lnTo>
                  <a:pt x="370901" y="488415"/>
                </a:lnTo>
                <a:lnTo>
                  <a:pt x="319489" y="459036"/>
                </a:lnTo>
                <a:lnTo>
                  <a:pt x="264405" y="414969"/>
                </a:lnTo>
                <a:lnTo>
                  <a:pt x="235027" y="363557"/>
                </a:lnTo>
                <a:lnTo>
                  <a:pt x="172598" y="345196"/>
                </a:lnTo>
                <a:lnTo>
                  <a:pt x="150564" y="290111"/>
                </a:lnTo>
                <a:lnTo>
                  <a:pt x="143219" y="194632"/>
                </a:lnTo>
                <a:lnTo>
                  <a:pt x="143219" y="95480"/>
                </a:lnTo>
                <a:lnTo>
                  <a:pt x="121186" y="3673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43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Keynote 826 : conclusion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N. Colombo, et al., ESMO</a:t>
            </a:r>
            <a:r>
              <a:rPr lang="fr-FR" baseline="30000"/>
              <a:t>®</a:t>
            </a:r>
            <a:r>
              <a:rPr lang="fr-FR"/>
              <a:t> 2021, Abs# </a:t>
            </a:r>
            <a:r>
              <a:rPr lang="fr-FR" i="0"/>
              <a:t>LBA2_PR</a:t>
            </a:r>
            <a:endParaRPr lang="fr-FR" i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635507" y="1260368"/>
            <a:ext cx="10915172" cy="4166291"/>
          </a:xfrm>
        </p:spPr>
        <p:txBody>
          <a:bodyPr/>
          <a:lstStyle/>
          <a:p>
            <a:r>
              <a:rPr lang="fr-FR" dirty="0"/>
              <a:t>Pembrolizumab combiné au tt standard en 1</a:t>
            </a:r>
            <a:r>
              <a:rPr lang="fr-FR" baseline="30000" dirty="0"/>
              <a:t>ère</a:t>
            </a:r>
            <a:r>
              <a:rPr lang="fr-FR" dirty="0"/>
              <a:t> ligne</a:t>
            </a:r>
          </a:p>
          <a:p>
            <a:pPr lvl="1">
              <a:spcBef>
                <a:spcPts val="200"/>
              </a:spcBef>
            </a:pPr>
            <a:r>
              <a:rPr lang="fr-FR"/>
              <a:t>Progrès </a:t>
            </a:r>
            <a:r>
              <a:rPr lang="fr-FR" dirty="0"/>
              <a:t>significatif pour la majorité des cancers du col</a:t>
            </a:r>
          </a:p>
          <a:p>
            <a:pPr lvl="2">
              <a:spcBef>
                <a:spcPts val="200"/>
              </a:spcBef>
            </a:pPr>
            <a:r>
              <a:rPr lang="fr-FR" sz="1700" dirty="0"/>
              <a:t>mais bénéfice peu probable si CPS &lt; 1 (10% de la population)</a:t>
            </a:r>
          </a:p>
          <a:p>
            <a:pPr lvl="2">
              <a:spcBef>
                <a:spcPts val="200"/>
              </a:spcBef>
            </a:pPr>
            <a:r>
              <a:rPr lang="fr-FR" sz="1700" dirty="0"/>
              <a:t>Toxicité acceptable</a:t>
            </a:r>
          </a:p>
          <a:p>
            <a:pPr lvl="1">
              <a:spcBef>
                <a:spcPts val="200"/>
              </a:spcBef>
            </a:pPr>
            <a:r>
              <a:rPr lang="fr-FR" dirty="0"/>
              <a:t>Amélioration qualité de vie</a:t>
            </a:r>
          </a:p>
          <a:p>
            <a:pPr lvl="1">
              <a:spcBef>
                <a:spcPts val="200"/>
              </a:spcBef>
            </a:pPr>
            <a:r>
              <a:rPr lang="fr-FR" dirty="0"/>
              <a:t>Score ESMO MCBS : 4 </a:t>
            </a:r>
          </a:p>
          <a:p>
            <a:endParaRPr lang="fr-FR" dirty="0"/>
          </a:p>
          <a:p>
            <a:r>
              <a:rPr lang="fr-FR" dirty="0"/>
              <a:t>Points restant à éclaircir</a:t>
            </a:r>
          </a:p>
          <a:p>
            <a:pPr lvl="1">
              <a:spcBef>
                <a:spcPts val="200"/>
              </a:spcBef>
            </a:pPr>
            <a:r>
              <a:rPr lang="fr-FR" dirty="0"/>
              <a:t>Efficacité selon sous-type histologique, notamment pour adénocarcinome</a:t>
            </a:r>
          </a:p>
          <a:p>
            <a:pPr lvl="1">
              <a:spcBef>
                <a:spcPts val="200"/>
              </a:spcBef>
            </a:pPr>
            <a:r>
              <a:rPr lang="fr-FR" dirty="0"/>
              <a:t>Impact ajout </a:t>
            </a:r>
            <a:r>
              <a:rPr lang="fr-FR" dirty="0" err="1"/>
              <a:t>bevacizumab</a:t>
            </a:r>
            <a:endParaRPr lang="fr-FR" dirty="0"/>
          </a:p>
          <a:p>
            <a:pPr lvl="1">
              <a:spcBef>
                <a:spcPts val="200"/>
              </a:spcBef>
            </a:pPr>
            <a:r>
              <a:rPr lang="fr-FR" dirty="0"/>
              <a:t>Absence d’efficacité significative chez patientes métastatiques d’emblée</a:t>
            </a:r>
          </a:p>
          <a:p>
            <a:endParaRPr lang="fr-FR" dirty="0"/>
          </a:p>
          <a:p>
            <a:r>
              <a:rPr lang="fr-FR" dirty="0"/>
              <a:t>Pembrolizumab : nouveau standard de traitement </a:t>
            </a:r>
            <a:r>
              <a:rPr lang="fr-FR" i="1" dirty="0"/>
              <a:t>chez les patientes CPS&gt;1 </a:t>
            </a:r>
            <a:r>
              <a:rPr lang="fr-FR" dirty="0"/>
              <a:t>en combinaison avec chimiothérapie +/- </a:t>
            </a:r>
            <a:r>
              <a:rPr lang="fr-FR" dirty="0" err="1"/>
              <a:t>bevacizumab</a:t>
            </a:r>
            <a:r>
              <a:rPr lang="fr-FR" dirty="0"/>
              <a:t>.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4611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416205" y="496722"/>
            <a:ext cx="10042732" cy="2848361"/>
          </a:xfrm>
        </p:spPr>
        <p:txBody>
          <a:bodyPr>
            <a:noAutofit/>
          </a:bodyPr>
          <a:lstStyle/>
          <a:p>
            <a:r>
              <a:rPr lang="fr-FR" dirty="0" err="1">
                <a:latin typeface="+mn-lt"/>
              </a:rPr>
              <a:t>Interim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analysis</a:t>
            </a:r>
            <a:r>
              <a:rPr lang="fr-FR" dirty="0">
                <a:latin typeface="+mn-lt"/>
              </a:rPr>
              <a:t> of phase III trial of </a:t>
            </a:r>
            <a:r>
              <a:rPr lang="fr-FR" dirty="0" err="1">
                <a:latin typeface="+mn-lt"/>
              </a:rPr>
              <a:t>cemiplimab</a:t>
            </a:r>
            <a:r>
              <a:rPr lang="fr-FR" dirty="0">
                <a:latin typeface="+mn-lt"/>
              </a:rPr>
              <a:t> vs </a:t>
            </a:r>
            <a:r>
              <a:rPr lang="fr-FR" dirty="0" err="1">
                <a:latin typeface="+mn-lt"/>
              </a:rPr>
              <a:t>investigator’s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choice</a:t>
            </a:r>
            <a:r>
              <a:rPr lang="fr-FR" dirty="0">
                <a:latin typeface="+mn-lt"/>
              </a:rPr>
              <a:t> (IC) </a:t>
            </a:r>
            <a:r>
              <a:rPr lang="fr-FR" dirty="0" err="1">
                <a:latin typeface="+mn-lt"/>
              </a:rPr>
              <a:t>chemotherapy</a:t>
            </a:r>
            <a:r>
              <a:rPr lang="fr-FR" dirty="0">
                <a:latin typeface="+mn-lt"/>
              </a:rPr>
              <a:t> (</a:t>
            </a:r>
            <a:r>
              <a:rPr lang="fr-FR" dirty="0" err="1">
                <a:latin typeface="+mn-lt"/>
              </a:rPr>
              <a:t>chemo</a:t>
            </a:r>
            <a:r>
              <a:rPr lang="fr-FR" dirty="0">
                <a:latin typeface="+mn-lt"/>
              </a:rPr>
              <a:t>) in </a:t>
            </a:r>
            <a:r>
              <a:rPr lang="fr-FR" dirty="0" err="1">
                <a:latin typeface="+mn-lt"/>
              </a:rPr>
              <a:t>recurrent</a:t>
            </a:r>
            <a:r>
              <a:rPr lang="fr-FR" dirty="0">
                <a:latin typeface="+mn-lt"/>
              </a:rPr>
              <a:t>/</a:t>
            </a:r>
            <a:r>
              <a:rPr lang="fr-FR" dirty="0" err="1">
                <a:latin typeface="+mn-lt"/>
              </a:rPr>
              <a:t>metastatic</a:t>
            </a:r>
            <a:r>
              <a:rPr lang="fr-FR" dirty="0">
                <a:latin typeface="+mn-lt"/>
              </a:rPr>
              <a:t> (R/M) cervical </a:t>
            </a:r>
            <a:r>
              <a:rPr lang="fr-FR" dirty="0" err="1">
                <a:latin typeface="+mn-lt"/>
              </a:rPr>
              <a:t>carcinoma</a:t>
            </a:r>
            <a:r>
              <a:rPr lang="fr-FR" dirty="0">
                <a:latin typeface="+mn-lt"/>
              </a:rPr>
              <a:t>:</a:t>
            </a:r>
            <a:br>
              <a:rPr lang="fr-FR" dirty="0">
                <a:latin typeface="+mn-lt"/>
              </a:rPr>
            </a:br>
            <a:r>
              <a:rPr lang="fr-FR" b="0" dirty="0">
                <a:latin typeface="+mn-lt"/>
              </a:rPr>
              <a:t>EMPOWER-Cervical 1/GOG-3016/ENGOT-cx9 </a:t>
            </a:r>
            <a:endParaRPr lang="en-US" b="0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F5C10A-BE2D-4D05-9EDC-01633D2F36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76538" y="4565055"/>
            <a:ext cx="7339012" cy="425884"/>
          </a:xfrm>
        </p:spPr>
        <p:txBody>
          <a:bodyPr/>
          <a:lstStyle/>
          <a:p>
            <a:r>
              <a:rPr lang="fr-FR" dirty="0"/>
              <a:t>K. </a:t>
            </a:r>
            <a:r>
              <a:rPr lang="fr-FR" dirty="0" err="1"/>
              <a:t>Tewari</a:t>
            </a:r>
            <a:r>
              <a:rPr lang="fr-FR" dirty="0"/>
              <a:t>, et al., ESMO</a:t>
            </a:r>
            <a:r>
              <a:rPr lang="fr-FR" baseline="30000" dirty="0"/>
              <a:t>®</a:t>
            </a:r>
            <a:r>
              <a:rPr lang="fr-FR" dirty="0"/>
              <a:t> 2021, Abs# </a:t>
            </a:r>
            <a:r>
              <a:rPr lang="fr-FR" i="0" dirty="0"/>
              <a:t>VP4_2021</a:t>
            </a:r>
            <a:br>
              <a:rPr lang="fr-FR" dirty="0"/>
            </a:b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763411" y="636059"/>
            <a:ext cx="550334" cy="5503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1025912" y="1186393"/>
            <a:ext cx="1628078" cy="3521531"/>
          </a:xfrm>
          <a:custGeom>
            <a:avLst/>
            <a:gdLst>
              <a:gd name="connsiteX0" fmla="*/ 0 w 914400"/>
              <a:gd name="connsiteY0" fmla="*/ 0 h 3077736"/>
              <a:gd name="connsiteX1" fmla="*/ 0 w 914400"/>
              <a:gd name="connsiteY1" fmla="*/ 3077736 h 3077736"/>
              <a:gd name="connsiteX2" fmla="*/ 914400 w 914400"/>
              <a:gd name="connsiteY2" fmla="*/ 3077736 h 307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3077736">
                <a:moveTo>
                  <a:pt x="0" y="0"/>
                </a:moveTo>
                <a:lnTo>
                  <a:pt x="0" y="3077736"/>
                </a:lnTo>
                <a:lnTo>
                  <a:pt x="914400" y="3077736"/>
                </a:lnTo>
              </a:path>
            </a:pathLst>
          </a:cu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214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Empower Cervical : 1/GOG-3016/ENGOT-cx9 </a:t>
            </a:r>
            <a:endParaRPr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K. Tewari, et al., ESMO</a:t>
            </a:r>
            <a:r>
              <a:rPr lang="fr-FR" baseline="30000"/>
              <a:t>®</a:t>
            </a:r>
            <a:r>
              <a:rPr lang="fr-FR"/>
              <a:t> 2021, Abs# </a:t>
            </a:r>
            <a:r>
              <a:rPr lang="fr-FR" i="0"/>
              <a:t>VP4_2021</a:t>
            </a:r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err="1"/>
              <a:t>Désign</a:t>
            </a:r>
            <a:r>
              <a:rPr lang="fr-FR" dirty="0"/>
              <a:t> de l’étude (NCT03257267)</a:t>
            </a:r>
            <a:endParaRPr lang="en-US" dirty="0"/>
          </a:p>
        </p:txBody>
      </p:sp>
      <p:sp>
        <p:nvSpPr>
          <p:cNvPr id="11" name="Espace réservé du texte 10"/>
          <p:cNvSpPr txBox="1">
            <a:spLocks/>
          </p:cNvSpPr>
          <p:nvPr/>
        </p:nvSpPr>
        <p:spPr>
          <a:xfrm>
            <a:off x="198541" y="5151397"/>
            <a:ext cx="11536794" cy="10633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0" i="0" baseline="30000" dirty="0">
                <a:solidFill>
                  <a:schemeClr val="tx2"/>
                </a:solidFill>
              </a:rPr>
              <a:t>*</a:t>
            </a:r>
            <a:r>
              <a:rPr lang="fr-FR" sz="1100" b="0" i="0" dirty="0">
                <a:solidFill>
                  <a:schemeClr val="tx2"/>
                </a:solidFill>
              </a:rPr>
              <a:t> </a:t>
            </a:r>
            <a:r>
              <a:rPr lang="fr-FR" sz="1100" b="0" i="0" dirty="0" err="1">
                <a:solidFill>
                  <a:schemeClr val="tx2"/>
                </a:solidFill>
              </a:rPr>
              <a:t>Performed</a:t>
            </a:r>
            <a:r>
              <a:rPr lang="fr-FR" sz="1100" b="0" i="0" dirty="0">
                <a:solidFill>
                  <a:schemeClr val="tx2"/>
                </a:solidFill>
              </a:rPr>
              <a:t> </a:t>
            </a:r>
            <a:r>
              <a:rPr lang="fr-FR" sz="1100" b="0" i="0" dirty="0" err="1">
                <a:solidFill>
                  <a:schemeClr val="tx2"/>
                </a:solidFill>
              </a:rPr>
              <a:t>according</a:t>
            </a:r>
            <a:r>
              <a:rPr lang="fr-FR" sz="1100" b="0" i="0" dirty="0">
                <a:solidFill>
                  <a:schemeClr val="tx2"/>
                </a:solidFill>
              </a:rPr>
              <a:t> to ENGOT Model C. </a:t>
            </a:r>
            <a:r>
              <a:rPr lang="fr-FR" sz="1100" b="0" i="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fr-FR" sz="1100" b="0" i="0" dirty="0">
                <a:solidFill>
                  <a:schemeClr val="tx2"/>
                </a:solidFill>
              </a:rPr>
              <a:t>To </a:t>
            </a:r>
            <a:r>
              <a:rPr lang="fr-FR" sz="1100" b="0" i="0" dirty="0" err="1">
                <a:solidFill>
                  <a:schemeClr val="tx2"/>
                </a:solidFill>
              </a:rPr>
              <a:t>account</a:t>
            </a:r>
            <a:r>
              <a:rPr lang="fr-FR" sz="1100" b="0" i="0" dirty="0">
                <a:solidFill>
                  <a:schemeClr val="tx2"/>
                </a:solidFill>
              </a:rPr>
              <a:t> for </a:t>
            </a:r>
            <a:r>
              <a:rPr lang="fr-FR" sz="1100" b="0" i="0" dirty="0" err="1">
                <a:solidFill>
                  <a:schemeClr val="tx2"/>
                </a:solidFill>
              </a:rPr>
              <a:t>differences</a:t>
            </a:r>
            <a:r>
              <a:rPr lang="fr-FR" sz="1100" b="0" i="0" dirty="0">
                <a:solidFill>
                  <a:schemeClr val="tx2"/>
                </a:solidFill>
              </a:rPr>
              <a:t> in </a:t>
            </a:r>
            <a:r>
              <a:rPr lang="fr-FR" sz="1100" b="0" i="0" dirty="0" err="1">
                <a:solidFill>
                  <a:schemeClr val="tx2"/>
                </a:solidFill>
              </a:rPr>
              <a:t>drug</a:t>
            </a:r>
            <a:r>
              <a:rPr lang="fr-FR" sz="1100" b="0" i="0" dirty="0">
                <a:solidFill>
                  <a:schemeClr val="tx2"/>
                </a:solidFill>
              </a:rPr>
              <a:t> administration </a:t>
            </a:r>
            <a:r>
              <a:rPr lang="fr-FR" sz="1100" b="0" i="0" dirty="0" err="1">
                <a:solidFill>
                  <a:schemeClr val="tx2"/>
                </a:solidFill>
              </a:rPr>
              <a:t>schedules</a:t>
            </a:r>
            <a:r>
              <a:rPr lang="fr-FR" sz="1100" b="0" i="0" dirty="0">
                <a:solidFill>
                  <a:schemeClr val="tx2"/>
                </a:solidFill>
              </a:rPr>
              <a:t>, one cycle </a:t>
            </a:r>
            <a:r>
              <a:rPr lang="fr-FR" sz="1100" b="0" i="0" dirty="0" err="1">
                <a:solidFill>
                  <a:schemeClr val="tx2"/>
                </a:solidFill>
              </a:rPr>
              <a:t>is</a:t>
            </a:r>
            <a:r>
              <a:rPr lang="fr-FR" sz="1100" b="0" i="0" dirty="0">
                <a:solidFill>
                  <a:schemeClr val="tx2"/>
                </a:solidFill>
              </a:rPr>
              <a:t> </a:t>
            </a:r>
            <a:r>
              <a:rPr lang="fr-FR" sz="1100" b="0" i="0" dirty="0" err="1">
                <a:solidFill>
                  <a:schemeClr val="tx2"/>
                </a:solidFill>
              </a:rPr>
              <a:t>defined</a:t>
            </a:r>
            <a:r>
              <a:rPr lang="fr-FR" sz="1100" b="0" i="0" dirty="0">
                <a:solidFill>
                  <a:schemeClr val="tx2"/>
                </a:solidFill>
              </a:rPr>
              <a:t> as 6 </a:t>
            </a:r>
            <a:r>
              <a:rPr lang="fr-FR" sz="1100" b="0" i="0" dirty="0" err="1">
                <a:solidFill>
                  <a:schemeClr val="tx2"/>
                </a:solidFill>
              </a:rPr>
              <a:t>weeks</a:t>
            </a:r>
            <a:br>
              <a:rPr lang="fr-FR" sz="1100" b="0" i="0" dirty="0">
                <a:solidFill>
                  <a:schemeClr val="tx2"/>
                </a:solidFill>
              </a:rPr>
            </a:br>
            <a:r>
              <a:rPr lang="fr-FR" sz="1100" b="0" i="0" dirty="0">
                <a:solidFill>
                  <a:schemeClr val="tx2"/>
                </a:solidFill>
              </a:rPr>
              <a:t>Data </a:t>
            </a:r>
            <a:r>
              <a:rPr lang="fr-FR" sz="1100" b="0" i="0" dirty="0" err="1">
                <a:solidFill>
                  <a:schemeClr val="tx2"/>
                </a:solidFill>
              </a:rPr>
              <a:t>cutoff</a:t>
            </a:r>
            <a:r>
              <a:rPr lang="fr-FR" sz="1100" b="0" i="0" dirty="0">
                <a:solidFill>
                  <a:schemeClr val="tx2"/>
                </a:solidFill>
              </a:rPr>
              <a:t> date: 4 jan 2021.</a:t>
            </a:r>
          </a:p>
          <a:p>
            <a:pPr>
              <a:spcBef>
                <a:spcPts val="400"/>
              </a:spcBef>
            </a:pPr>
            <a:r>
              <a:rPr lang="fr-FR" sz="1100" i="0" dirty="0">
                <a:solidFill>
                  <a:schemeClr val="tx2"/>
                </a:solidFill>
              </a:rPr>
              <a:t>AC</a:t>
            </a:r>
            <a:r>
              <a:rPr lang="fr-FR" sz="1100" b="0" i="0" dirty="0">
                <a:solidFill>
                  <a:schemeClr val="tx2"/>
                </a:solidFill>
              </a:rPr>
              <a:t>, </a:t>
            </a:r>
            <a:r>
              <a:rPr lang="fr-FR" sz="1100" b="0" i="0" dirty="0" err="1">
                <a:solidFill>
                  <a:schemeClr val="tx2"/>
                </a:solidFill>
              </a:rPr>
              <a:t>adenocarcinome</a:t>
            </a:r>
            <a:r>
              <a:rPr lang="fr-FR" sz="1100" b="0" i="0" dirty="0">
                <a:solidFill>
                  <a:schemeClr val="tx2"/>
                </a:solidFill>
              </a:rPr>
              <a:t> ou carcinome </a:t>
            </a:r>
            <a:r>
              <a:rPr lang="fr-FR" sz="1100" b="0" i="0" dirty="0" err="1">
                <a:solidFill>
                  <a:schemeClr val="tx2"/>
                </a:solidFill>
              </a:rPr>
              <a:t>adénosquameux</a:t>
            </a:r>
            <a:r>
              <a:rPr lang="fr-FR" sz="1100" b="0" i="0" dirty="0">
                <a:solidFill>
                  <a:schemeClr val="tx2"/>
                </a:solidFill>
              </a:rPr>
              <a:t>: </a:t>
            </a:r>
            <a:r>
              <a:rPr lang="fr-FR" sz="1100" i="0" dirty="0">
                <a:solidFill>
                  <a:schemeClr val="tx2"/>
                </a:solidFill>
              </a:rPr>
              <a:t>DR</a:t>
            </a:r>
            <a:r>
              <a:rPr lang="fr-FR" sz="1100" b="0" i="0" dirty="0">
                <a:solidFill>
                  <a:schemeClr val="tx2"/>
                </a:solidFill>
              </a:rPr>
              <a:t>: durée de </a:t>
            </a:r>
            <a:r>
              <a:rPr lang="fr-FR" sz="1100" b="0" i="0" dirty="0" err="1">
                <a:solidFill>
                  <a:schemeClr val="tx2"/>
                </a:solidFill>
              </a:rPr>
              <a:t>reponse</a:t>
            </a:r>
            <a:r>
              <a:rPr lang="fr-FR" sz="1100" b="0" i="0" dirty="0">
                <a:solidFill>
                  <a:schemeClr val="tx2"/>
                </a:solidFill>
              </a:rPr>
              <a:t>; </a:t>
            </a:r>
            <a:r>
              <a:rPr lang="fr-FR" sz="1100" i="0" dirty="0">
                <a:solidFill>
                  <a:schemeClr val="tx2"/>
                </a:solidFill>
              </a:rPr>
              <a:t>ECOG PS: </a:t>
            </a:r>
            <a:r>
              <a:rPr lang="fr-FR" sz="1100" b="0" i="0" dirty="0" err="1">
                <a:solidFill>
                  <a:schemeClr val="tx2"/>
                </a:solidFill>
              </a:rPr>
              <a:t>Eastern</a:t>
            </a:r>
            <a:r>
              <a:rPr lang="fr-FR" sz="1100" b="0" i="0" dirty="0">
                <a:solidFill>
                  <a:schemeClr val="tx2"/>
                </a:solidFill>
              </a:rPr>
              <a:t> </a:t>
            </a:r>
            <a:r>
              <a:rPr lang="fr-FR" sz="1100" b="0" i="0" dirty="0" err="1">
                <a:solidFill>
                  <a:schemeClr val="tx2"/>
                </a:solidFill>
              </a:rPr>
              <a:t>Cooperative</a:t>
            </a:r>
            <a:r>
              <a:rPr lang="fr-FR" sz="1100" b="0" i="0" dirty="0">
                <a:solidFill>
                  <a:schemeClr val="tx2"/>
                </a:solidFill>
              </a:rPr>
              <a:t> </a:t>
            </a:r>
            <a:r>
              <a:rPr lang="fr-FR" sz="1100" b="0" i="0" dirty="0" err="1">
                <a:solidFill>
                  <a:schemeClr val="tx2"/>
                </a:solidFill>
              </a:rPr>
              <a:t>Oncology</a:t>
            </a:r>
            <a:r>
              <a:rPr lang="fr-FR" sz="1100" b="0" i="0" dirty="0">
                <a:solidFill>
                  <a:schemeClr val="tx2"/>
                </a:solidFill>
              </a:rPr>
              <a:t> Group performance </a:t>
            </a:r>
            <a:r>
              <a:rPr lang="fr-FR" sz="1100" b="0" i="0" dirty="0" err="1">
                <a:solidFill>
                  <a:schemeClr val="tx2"/>
                </a:solidFill>
              </a:rPr>
              <a:t>status</a:t>
            </a:r>
            <a:r>
              <a:rPr lang="fr-FR" sz="1100" b="0" i="0" dirty="0">
                <a:solidFill>
                  <a:schemeClr val="tx2"/>
                </a:solidFill>
              </a:rPr>
              <a:t>; </a:t>
            </a:r>
            <a:r>
              <a:rPr lang="fr-FR" sz="1100" i="0" dirty="0">
                <a:solidFill>
                  <a:schemeClr val="tx2"/>
                </a:solidFill>
              </a:rPr>
              <a:t>CI: </a:t>
            </a:r>
            <a:r>
              <a:rPr lang="fr-FR" sz="1100" b="0" i="0" dirty="0">
                <a:solidFill>
                  <a:schemeClr val="tx2"/>
                </a:solidFill>
              </a:rPr>
              <a:t>choix investigateur; </a:t>
            </a:r>
            <a:r>
              <a:rPr lang="fr-FR" sz="1100" i="0" dirty="0">
                <a:solidFill>
                  <a:schemeClr val="tx2"/>
                </a:solidFill>
              </a:rPr>
              <a:t>IDMC:</a:t>
            </a:r>
            <a:r>
              <a:rPr lang="fr-FR" sz="1100" b="0" i="0" dirty="0">
                <a:solidFill>
                  <a:schemeClr val="tx2"/>
                </a:solidFill>
              </a:rPr>
              <a:t> Independent data monitoring </a:t>
            </a:r>
            <a:r>
              <a:rPr lang="fr-FR" sz="1100" b="0" i="0" dirty="0" err="1">
                <a:solidFill>
                  <a:schemeClr val="tx2"/>
                </a:solidFill>
              </a:rPr>
              <a:t>committee</a:t>
            </a:r>
            <a:r>
              <a:rPr lang="fr-FR" sz="1100" b="0" i="0" dirty="0">
                <a:solidFill>
                  <a:schemeClr val="tx2"/>
                </a:solidFill>
              </a:rPr>
              <a:t>; </a:t>
            </a:r>
            <a:r>
              <a:rPr lang="fr-FR" sz="1100" i="0" dirty="0">
                <a:solidFill>
                  <a:schemeClr val="tx2"/>
                </a:solidFill>
              </a:rPr>
              <a:t>IV: </a:t>
            </a:r>
            <a:r>
              <a:rPr lang="fr-FR" sz="1100" b="0" i="0" dirty="0">
                <a:solidFill>
                  <a:schemeClr val="tx2"/>
                </a:solidFill>
              </a:rPr>
              <a:t>intraveineux; T</a:t>
            </a:r>
            <a:r>
              <a:rPr lang="fr-FR" sz="1100" i="0" dirty="0">
                <a:solidFill>
                  <a:schemeClr val="tx2"/>
                </a:solidFill>
              </a:rPr>
              <a:t>R</a:t>
            </a:r>
            <a:r>
              <a:rPr lang="fr-FR" sz="1100" b="0" i="0" dirty="0">
                <a:solidFill>
                  <a:schemeClr val="tx2"/>
                </a:solidFill>
              </a:rPr>
              <a:t>: taux de réponse; SG: survie globale; </a:t>
            </a:r>
            <a:r>
              <a:rPr lang="fr-FR" sz="1100" i="0" dirty="0">
                <a:solidFill>
                  <a:schemeClr val="tx2"/>
                </a:solidFill>
              </a:rPr>
              <a:t>PD: </a:t>
            </a:r>
            <a:r>
              <a:rPr lang="fr-FR" sz="1100" b="0" i="0" dirty="0">
                <a:solidFill>
                  <a:schemeClr val="tx2"/>
                </a:solidFill>
              </a:rPr>
              <a:t>pharmacodynamie; </a:t>
            </a:r>
            <a:r>
              <a:rPr lang="fr-FR" sz="1100" i="0" dirty="0">
                <a:solidFill>
                  <a:schemeClr val="tx2"/>
                </a:solidFill>
              </a:rPr>
              <a:t>PD-L1</a:t>
            </a:r>
            <a:r>
              <a:rPr lang="fr-FR" sz="1100" b="0" i="0" dirty="0">
                <a:solidFill>
                  <a:schemeClr val="tx2"/>
                </a:solidFill>
              </a:rPr>
              <a:t>: </a:t>
            </a:r>
            <a:r>
              <a:rPr lang="fr-FR" sz="1100" b="0" i="0" dirty="0" err="1">
                <a:solidFill>
                  <a:schemeClr val="tx2"/>
                </a:solidFill>
              </a:rPr>
              <a:t>programmed</a:t>
            </a:r>
            <a:r>
              <a:rPr lang="fr-FR" sz="1100" b="0" i="0" dirty="0">
                <a:solidFill>
                  <a:schemeClr val="tx2"/>
                </a:solidFill>
              </a:rPr>
              <a:t> </a:t>
            </a:r>
            <a:r>
              <a:rPr lang="fr-FR" sz="1100" b="0" i="0" dirty="0" err="1">
                <a:solidFill>
                  <a:schemeClr val="tx2"/>
                </a:solidFill>
              </a:rPr>
              <a:t>cell</a:t>
            </a:r>
            <a:r>
              <a:rPr lang="fr-FR" sz="1100" b="0" i="0" dirty="0">
                <a:solidFill>
                  <a:schemeClr val="tx2"/>
                </a:solidFill>
              </a:rPr>
              <a:t> </a:t>
            </a:r>
            <a:r>
              <a:rPr lang="fr-FR" sz="1100" b="0" i="0" dirty="0" err="1">
                <a:solidFill>
                  <a:schemeClr val="tx2"/>
                </a:solidFill>
              </a:rPr>
              <a:t>death</a:t>
            </a:r>
            <a:r>
              <a:rPr lang="fr-FR" sz="1100" b="0" i="0" dirty="0">
                <a:solidFill>
                  <a:schemeClr val="tx2"/>
                </a:solidFill>
              </a:rPr>
              <a:t> ligand 1; </a:t>
            </a:r>
            <a:r>
              <a:rPr lang="fr-FR" sz="1100" i="0" dirty="0">
                <a:solidFill>
                  <a:schemeClr val="tx2"/>
                </a:solidFill>
              </a:rPr>
              <a:t>SSP: survie sans </a:t>
            </a:r>
            <a:r>
              <a:rPr lang="fr-FR" sz="1100" b="0" i="0" dirty="0" err="1">
                <a:solidFill>
                  <a:schemeClr val="tx2"/>
                </a:solidFill>
              </a:rPr>
              <a:t>progressionl</a:t>
            </a:r>
            <a:r>
              <a:rPr lang="fr-FR" sz="1100" b="0" i="0" dirty="0">
                <a:solidFill>
                  <a:schemeClr val="tx2"/>
                </a:solidFill>
              </a:rPr>
              <a:t>; </a:t>
            </a:r>
            <a:r>
              <a:rPr lang="fr-FR" sz="1100" i="0" dirty="0">
                <a:solidFill>
                  <a:schemeClr val="tx2"/>
                </a:solidFill>
              </a:rPr>
              <a:t>PK: </a:t>
            </a:r>
            <a:r>
              <a:rPr lang="fr-FR" sz="1100" b="0" i="0" dirty="0">
                <a:solidFill>
                  <a:schemeClr val="tx2"/>
                </a:solidFill>
              </a:rPr>
              <a:t>pharmacocinétique Q3W, toutes les 3 semaines; </a:t>
            </a:r>
            <a:r>
              <a:rPr lang="fr-FR" sz="1100" i="0" dirty="0" err="1">
                <a:solidFill>
                  <a:schemeClr val="tx2"/>
                </a:solidFill>
              </a:rPr>
              <a:t>QoL</a:t>
            </a:r>
            <a:r>
              <a:rPr lang="fr-FR" sz="1100" i="0" dirty="0">
                <a:solidFill>
                  <a:schemeClr val="tx2"/>
                </a:solidFill>
              </a:rPr>
              <a:t>: </a:t>
            </a:r>
            <a:r>
              <a:rPr lang="fr-FR" sz="1100" b="0" i="0" dirty="0">
                <a:solidFill>
                  <a:schemeClr val="tx2"/>
                </a:solidFill>
              </a:rPr>
              <a:t>Qualité de vie; </a:t>
            </a:r>
            <a:r>
              <a:rPr lang="fr-FR" sz="1100" i="0" dirty="0">
                <a:solidFill>
                  <a:schemeClr val="tx2"/>
                </a:solidFill>
              </a:rPr>
              <a:t>SCC: </a:t>
            </a:r>
            <a:r>
              <a:rPr lang="fr-FR" sz="1100" b="0" i="0" dirty="0">
                <a:solidFill>
                  <a:schemeClr val="tx2"/>
                </a:solidFill>
              </a:rPr>
              <a:t>carcinome </a:t>
            </a:r>
            <a:r>
              <a:rPr lang="fr-FR" sz="1100" b="0" i="0" dirty="0" err="1">
                <a:solidFill>
                  <a:schemeClr val="tx2"/>
                </a:solidFill>
              </a:rPr>
              <a:t>épidermoide</a:t>
            </a:r>
            <a:endParaRPr lang="fr-FR" sz="1100" b="0" i="0" dirty="0">
              <a:solidFill>
                <a:schemeClr val="tx2"/>
              </a:solidFill>
            </a:endParaRPr>
          </a:p>
          <a:p>
            <a:pPr>
              <a:spcBef>
                <a:spcPts val="400"/>
              </a:spcBef>
            </a:pPr>
            <a:r>
              <a:rPr lang="fr-FR" sz="1100" b="0" i="0" dirty="0">
                <a:solidFill>
                  <a:schemeClr val="tx2"/>
                </a:solidFill>
              </a:rPr>
              <a:t>1. </a:t>
            </a:r>
            <a:r>
              <a:rPr lang="fr-FR" sz="1100" b="0" i="0" dirty="0" err="1">
                <a:solidFill>
                  <a:schemeClr val="tx2"/>
                </a:solidFill>
              </a:rPr>
              <a:t>Vergote</a:t>
            </a:r>
            <a:r>
              <a:rPr lang="fr-FR" sz="1100" b="0" i="0" dirty="0">
                <a:solidFill>
                  <a:schemeClr val="tx2"/>
                </a:solidFill>
              </a:rPr>
              <a:t> I et al. Int J </a:t>
            </a:r>
            <a:r>
              <a:rPr lang="fr-FR" sz="1100" b="0" i="0" dirty="0" err="1">
                <a:solidFill>
                  <a:schemeClr val="tx2"/>
                </a:solidFill>
              </a:rPr>
              <a:t>Gynecol</a:t>
            </a:r>
            <a:r>
              <a:rPr lang="fr-FR" sz="1100" b="0" i="0" dirty="0">
                <a:solidFill>
                  <a:schemeClr val="tx2"/>
                </a:solidFill>
              </a:rPr>
              <a:t> Cancer. 2019;0:1-4</a:t>
            </a:r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67BA5583-CDBA-494F-84A5-D5BE846B5989}"/>
              </a:ext>
            </a:extLst>
          </p:cNvPr>
          <p:cNvSpPr/>
          <p:nvPr/>
        </p:nvSpPr>
        <p:spPr>
          <a:xfrm>
            <a:off x="8524987" y="1345661"/>
            <a:ext cx="3459223" cy="150115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defTabSz="450056">
              <a:buClr>
                <a:schemeClr val="accent1"/>
              </a:buClr>
              <a:defRPr/>
            </a:pPr>
            <a:r>
              <a:rPr lang="fr-FR" sz="1300" b="1" dirty="0">
                <a:latin typeface="Arial" panose="020B0604020202020204" pitchFamily="34" charset="0"/>
                <a:cs typeface="Arial" panose="020B0604020202020204" pitchFamily="34" charset="0"/>
              </a:rPr>
              <a:t>Critère principal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indent="-138113" defTabSz="450056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SG</a:t>
            </a:r>
          </a:p>
          <a:p>
            <a:pPr defTabSz="450056">
              <a:spcBef>
                <a:spcPts val="200"/>
              </a:spcBef>
              <a:buClr>
                <a:schemeClr val="accent1"/>
              </a:buClr>
              <a:defRPr/>
            </a:pPr>
            <a:r>
              <a:rPr lang="fr-FR" sz="1300" b="1" dirty="0">
                <a:latin typeface="Arial" panose="020B0604020202020204" pitchFamily="34" charset="0"/>
                <a:cs typeface="Arial" panose="020B0604020202020204" pitchFamily="34" charset="0"/>
              </a:rPr>
              <a:t>Critères secondaires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indent="-138113" defTabSz="450056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SSP, TR, DR,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toxicité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QoL</a:t>
            </a:r>
          </a:p>
          <a:p>
            <a:pPr defTabSz="450056">
              <a:spcBef>
                <a:spcPts val="200"/>
              </a:spcBef>
              <a:buClr>
                <a:schemeClr val="accent1"/>
              </a:buClr>
              <a:defRPr/>
            </a:pPr>
            <a:r>
              <a:rPr lang="fr-FR" sz="1300" b="1" dirty="0">
                <a:latin typeface="Arial" panose="020B0604020202020204" pitchFamily="34" charset="0"/>
                <a:cs typeface="Arial" panose="020B0604020202020204" pitchFamily="34" charset="0"/>
              </a:rPr>
              <a:t>Critères exploratoires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indent="-138113" defTabSz="450056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1300" dirty="0">
                <a:latin typeface="Arial" panose="020B0604020202020204" pitchFamily="34" charset="0"/>
                <a:cs typeface="Arial" panose="020B0604020202020204" pitchFamily="34" charset="0"/>
              </a:rPr>
              <a:t>PK, </a:t>
            </a:r>
            <a:r>
              <a:rPr lang="fr-FR" sz="1300" dirty="0" err="1">
                <a:latin typeface="Arial" panose="020B0604020202020204" pitchFamily="34" charset="0"/>
                <a:cs typeface="Arial" panose="020B0604020202020204" pitchFamily="34" charset="0"/>
              </a:rPr>
              <a:t>immunogenicité</a:t>
            </a:r>
            <a:r>
              <a:rPr lang="fr-FR" sz="1300" dirty="0">
                <a:latin typeface="Arial" panose="020B0604020202020204" pitchFamily="34" charset="0"/>
                <a:cs typeface="Arial" panose="020B0604020202020204" pitchFamily="34" charset="0"/>
              </a:rPr>
              <a:t>, biomarqueurs, PD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17243" y="1252937"/>
            <a:ext cx="11409680" cy="3760862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8354064" y="1371282"/>
            <a:ext cx="119102" cy="1504119"/>
            <a:chOff x="8685356" y="1941182"/>
            <a:chExt cx="119102" cy="1504119"/>
          </a:xfrm>
        </p:grpSpPr>
        <p:cxnSp>
          <p:nvCxnSpPr>
            <p:cNvPr id="18" name="Connecteur droit 17"/>
            <p:cNvCxnSpPr/>
            <p:nvPr/>
          </p:nvCxnSpPr>
          <p:spPr>
            <a:xfrm>
              <a:off x="8685356" y="1941182"/>
              <a:ext cx="0" cy="1504119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55">
              <a:extLst>
                <a:ext uri="{FF2B5EF4-FFF2-40B4-BE49-F238E27FC236}">
                  <a16:creationId xmlns:a16="http://schemas.microsoft.com/office/drawing/2014/main" id="{B02AC733-0787-4D6F-8494-9E7BEACBE19D}"/>
                </a:ext>
              </a:extLst>
            </p:cNvPr>
            <p:cNvSpPr/>
            <p:nvPr/>
          </p:nvSpPr>
          <p:spPr>
            <a:xfrm rot="5400000">
              <a:off x="8533969" y="2688273"/>
              <a:ext cx="423093" cy="117884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spcFirstLastPara="0" vert="horz" wrap="square" lIns="0" tIns="60722" rIns="77862" bIns="60722" numCol="1" spcCol="1270" anchor="ctr" anchorCtr="0">
              <a:noAutofit/>
            </a:bodyPr>
            <a:lstStyle/>
            <a:p>
              <a:pPr algn="ctr" defTabSz="3500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Freeform 41">
            <a:extLst>
              <a:ext uri="{FF2B5EF4-FFF2-40B4-BE49-F238E27FC236}">
                <a16:creationId xmlns:a16="http://schemas.microsoft.com/office/drawing/2014/main" id="{24E995A1-3ED6-49FF-B17E-621523F219A7}"/>
              </a:ext>
            </a:extLst>
          </p:cNvPr>
          <p:cNvSpPr/>
          <p:nvPr/>
        </p:nvSpPr>
        <p:spPr>
          <a:xfrm>
            <a:off x="5715000" y="1388121"/>
            <a:ext cx="1957232" cy="577647"/>
          </a:xfrm>
          <a:prstGeom prst="roundRect">
            <a:avLst>
              <a:gd name="adj" fmla="val 9151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algn="ctr" defTabSz="514350">
              <a:lnSpc>
                <a:spcPts val="1500"/>
              </a:lnSpc>
              <a:defRPr/>
            </a:pPr>
            <a:r>
              <a:rPr lang="fr-FR" sz="13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Cemiplimab 350 mg</a:t>
            </a:r>
          </a:p>
          <a:p>
            <a:pPr algn="ctr" defTabSz="514350">
              <a:lnSpc>
                <a:spcPts val="1500"/>
              </a:lnSpc>
              <a:defRPr/>
            </a:pPr>
            <a:r>
              <a:rPr lang="fr-FR" sz="13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Q3W IV</a:t>
            </a:r>
            <a:endParaRPr lang="en-US" sz="13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0CF6452B-1BA2-47EF-97AC-794215BBAD70}"/>
              </a:ext>
            </a:extLst>
          </p:cNvPr>
          <p:cNvSpPr/>
          <p:nvPr/>
        </p:nvSpPr>
        <p:spPr>
          <a:xfrm>
            <a:off x="579804" y="2650833"/>
            <a:ext cx="3577039" cy="118292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t" anchorCtr="0">
            <a:noAutofit/>
          </a:bodyPr>
          <a:lstStyle/>
          <a:p>
            <a:pPr defTabSz="450056">
              <a:spcBef>
                <a:spcPts val="400"/>
              </a:spcBef>
              <a:defRPr/>
            </a:pPr>
            <a:r>
              <a:rPr lang="da-DK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Stratification</a:t>
            </a:r>
            <a:r>
              <a:rPr lang="da-DK" sz="1300" b="1" dirty="0">
                <a:latin typeface="Arial" panose="020B0604020202020204" pitchFamily="34" charset="0"/>
                <a:cs typeface="Arial" panose="020B0604020202020204" pitchFamily="34" charset="0"/>
              </a:rPr>
              <a:t> par</a:t>
            </a:r>
          </a:p>
          <a:p>
            <a:pPr marL="138113" indent="-138113" defTabSz="450056"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1300" dirty="0">
                <a:latin typeface="Arial" panose="020B0604020202020204" pitchFamily="34" charset="0"/>
                <a:cs typeface="Arial" panose="020B0604020202020204" pitchFamily="34" charset="0"/>
              </a:rPr>
              <a:t>Histologie (SCC/AC)</a:t>
            </a:r>
          </a:p>
          <a:p>
            <a:pPr marL="138113" indent="-138113" defTabSz="450056"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1300" dirty="0">
                <a:latin typeface="Arial" panose="020B0604020202020204" pitchFamily="34" charset="0"/>
                <a:cs typeface="Arial" panose="020B0604020202020204" pitchFamily="34" charset="0"/>
              </a:rPr>
              <a:t>Région géographique</a:t>
            </a:r>
          </a:p>
          <a:p>
            <a:pPr marL="138113" indent="-138113" defTabSz="450056"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1300" dirty="0">
                <a:latin typeface="Arial" panose="020B0604020202020204" pitchFamily="34" charset="0"/>
                <a:cs typeface="Arial" panose="020B0604020202020204" pitchFamily="34" charset="0"/>
              </a:rPr>
              <a:t>Tt </a:t>
            </a:r>
            <a:r>
              <a:rPr lang="fr-FR" sz="1300" dirty="0" err="1">
                <a:latin typeface="Arial" panose="020B0604020202020204" pitchFamily="34" charset="0"/>
                <a:cs typeface="Arial" panose="020B0604020202020204" pitchFamily="34" charset="0"/>
              </a:rPr>
              <a:t>bevacizumab</a:t>
            </a:r>
            <a:r>
              <a:rPr lang="fr-FR" sz="1300" dirty="0">
                <a:latin typeface="Arial" panose="020B0604020202020204" pitchFamily="34" charset="0"/>
                <a:cs typeface="Arial" panose="020B0604020202020204" pitchFamily="34" charset="0"/>
              </a:rPr>
              <a:t> antérieur (O/N)</a:t>
            </a:r>
          </a:p>
          <a:p>
            <a:pPr marL="138113" indent="-138113" defTabSz="450056"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1300" dirty="0">
                <a:latin typeface="Arial" panose="020B0604020202020204" pitchFamily="34" charset="0"/>
                <a:cs typeface="Arial" panose="020B0604020202020204" pitchFamily="34" charset="0"/>
              </a:rPr>
              <a:t>ECOG PS (0 vs 1)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Parenthèse ouvrante 25"/>
          <p:cNvSpPr/>
          <p:nvPr/>
        </p:nvSpPr>
        <p:spPr>
          <a:xfrm>
            <a:off x="4422872" y="1756122"/>
            <a:ext cx="1166626" cy="942839"/>
          </a:xfrm>
          <a:prstGeom prst="leftBracket">
            <a:avLst>
              <a:gd name="adj" fmla="val 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4156844" y="1961017"/>
            <a:ext cx="532056" cy="53205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3500" tIns="13500" rIns="13500" bIns="13500" rtlCol="0" anchor="b"/>
          <a:lstStyle/>
          <a:p>
            <a:pPr algn="ctr">
              <a:lnSpc>
                <a:spcPts val="1300"/>
              </a:lnSpc>
            </a:pPr>
            <a:r>
              <a:rPr lang="en-US" altLang="zh-CN" sz="1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br>
              <a:rPr lang="en-US" altLang="zh-CN" sz="1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1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</a:t>
            </a:r>
            <a:endParaRPr lang="en-US" altLang="zh-CN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17"/>
          <p:cNvSpPr txBox="1"/>
          <p:nvPr/>
        </p:nvSpPr>
        <p:spPr>
          <a:xfrm>
            <a:off x="4716919" y="2127018"/>
            <a:ext cx="743668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 anchor="b">
            <a:spAutoFit/>
          </a:bodyPr>
          <a:lstStyle/>
          <a:p>
            <a:pPr algn="ctr"/>
            <a:r>
              <a:rPr lang="en-US" altLang="zh-CN"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N=608</a:t>
            </a:r>
            <a:endParaRPr lang="en-US" altLang="zh-CN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594857" y="1472005"/>
            <a:ext cx="3002586" cy="1178828"/>
            <a:chOff x="594857" y="1629249"/>
            <a:chExt cx="3002586" cy="1178828"/>
          </a:xfrm>
        </p:grpSpPr>
        <p:cxnSp>
          <p:nvCxnSpPr>
            <p:cNvPr id="23" name="Connecteur droit 22"/>
            <p:cNvCxnSpPr/>
            <p:nvPr/>
          </p:nvCxnSpPr>
          <p:spPr>
            <a:xfrm>
              <a:off x="734710" y="2729872"/>
              <a:ext cx="2722880" cy="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24E995A1-3ED6-49FF-B17E-621523F219A7}"/>
                </a:ext>
              </a:extLst>
            </p:cNvPr>
            <p:cNvSpPr/>
            <p:nvPr/>
          </p:nvSpPr>
          <p:spPr>
            <a:xfrm>
              <a:off x="594857" y="1629249"/>
              <a:ext cx="3002586" cy="886775"/>
            </a:xfrm>
            <a:prstGeom prst="roundRect">
              <a:avLst>
                <a:gd name="adj" fmla="val 9151"/>
              </a:avLst>
            </a:prstGeom>
            <a:solidFill>
              <a:schemeClr val="accent6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74434" tIns="74434" rIns="74434" bIns="74434" numCol="1" spcCol="1270" anchor="ctr" anchorCtr="0">
              <a:noAutofit/>
            </a:bodyPr>
            <a:lstStyle/>
            <a:p>
              <a:pPr algn="ctr" defTabSz="514350">
                <a:lnSpc>
                  <a:spcPts val="1600"/>
                </a:lnSpc>
                <a:defRPr/>
              </a:pPr>
              <a:r>
                <a:rPr lang="fr-FR" sz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Cancer du col en rechute et métastatique résistant à une chimiothérapie par platine ≥2</a:t>
              </a:r>
              <a:r>
                <a:rPr lang="fr-FR" sz="1200" baseline="30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nd</a:t>
              </a:r>
              <a:r>
                <a:rPr lang="fr-FR" sz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ligne</a:t>
              </a:r>
            </a:p>
            <a:p>
              <a:pPr algn="ctr" defTabSz="514350">
                <a:lnSpc>
                  <a:spcPts val="1600"/>
                </a:lnSpc>
                <a:spcBef>
                  <a:spcPts val="300"/>
                </a:spcBef>
                <a:defRPr/>
              </a:pPr>
              <a:r>
                <a:rPr lang="fr-FR" sz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ECOG PS ≤1</a:t>
              </a:r>
              <a:endPara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riangle isocèle 28"/>
            <p:cNvSpPr/>
            <p:nvPr/>
          </p:nvSpPr>
          <p:spPr>
            <a:xfrm flipV="1">
              <a:off x="1924891" y="2651667"/>
              <a:ext cx="342518" cy="15641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41">
            <a:extLst>
              <a:ext uri="{FF2B5EF4-FFF2-40B4-BE49-F238E27FC236}">
                <a16:creationId xmlns:a16="http://schemas.microsoft.com/office/drawing/2014/main" id="{24E995A1-3ED6-49FF-B17E-621523F219A7}"/>
              </a:ext>
            </a:extLst>
          </p:cNvPr>
          <p:cNvSpPr/>
          <p:nvPr/>
        </p:nvSpPr>
        <p:spPr>
          <a:xfrm>
            <a:off x="5715000" y="2379067"/>
            <a:ext cx="1957232" cy="467752"/>
          </a:xfrm>
          <a:prstGeom prst="roundRect">
            <a:avLst>
              <a:gd name="adj" fmla="val 9151"/>
            </a:avLst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algn="ctr" defTabSz="514350">
              <a:lnSpc>
                <a:spcPts val="1500"/>
              </a:lnSpc>
              <a:defRPr/>
            </a:pPr>
            <a:r>
              <a:rPr lang="fr-FR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Chimiothérapie</a:t>
            </a:r>
          </a:p>
          <a:p>
            <a:pPr algn="ctr" defTabSz="514350">
              <a:lnSpc>
                <a:spcPts val="1500"/>
              </a:lnSpc>
              <a:defRPr/>
            </a:pPr>
            <a:r>
              <a:rPr lang="fr-FR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</a:t>
            </a:r>
            <a:endParaRPr lang="en-US" sz="13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17"/>
          <p:cNvSpPr txBox="1"/>
          <p:nvPr/>
        </p:nvSpPr>
        <p:spPr>
          <a:xfrm>
            <a:off x="4588008" y="1449915"/>
            <a:ext cx="1001490" cy="23083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N=477</a:t>
            </a:r>
            <a:endParaRPr lang="en-US" altLang="zh-CN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17"/>
          <p:cNvSpPr txBox="1"/>
          <p:nvPr/>
        </p:nvSpPr>
        <p:spPr>
          <a:xfrm>
            <a:off x="4588008" y="2746096"/>
            <a:ext cx="1001490" cy="23083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N=131</a:t>
            </a:r>
            <a:endParaRPr lang="en-US" altLang="zh-CN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0CF6452B-1BA2-47EF-97AC-794215BBAD70}"/>
              </a:ext>
            </a:extLst>
          </p:cNvPr>
          <p:cNvSpPr/>
          <p:nvPr/>
        </p:nvSpPr>
        <p:spPr>
          <a:xfrm>
            <a:off x="8638674" y="3087342"/>
            <a:ext cx="3021318" cy="125380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t" anchorCtr="0">
            <a:noAutofit/>
          </a:bodyPr>
          <a:lstStyle/>
          <a:p>
            <a:pPr marL="138113" indent="-138113" defTabSz="450056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1300" dirty="0">
                <a:latin typeface="+mj-lt"/>
                <a:cs typeface="Arial" panose="020B0604020202020204" pitchFamily="34" charset="0"/>
              </a:rPr>
              <a:t>2 analyses intermédiaires étaient prévues selon le protocole</a:t>
            </a:r>
            <a:br>
              <a:rPr lang="fr-FR" sz="1300" dirty="0">
                <a:latin typeface="+mj-lt"/>
                <a:cs typeface="Arial" panose="020B0604020202020204" pitchFamily="34" charset="0"/>
              </a:rPr>
            </a:br>
            <a:r>
              <a:rPr lang="fr-FR" sz="1300" dirty="0">
                <a:latin typeface="+mj-lt"/>
                <a:cs typeface="Arial" panose="020B0604020202020204" pitchFamily="34" charset="0"/>
              </a:rPr>
              <a:t>A la 1</a:t>
            </a:r>
            <a:r>
              <a:rPr lang="fr-FR" sz="1300" baseline="30000" dirty="0">
                <a:latin typeface="+mj-lt"/>
                <a:cs typeface="Arial" panose="020B0604020202020204" pitchFamily="34" charset="0"/>
              </a:rPr>
              <a:t>ère</a:t>
            </a:r>
            <a:r>
              <a:rPr lang="fr-FR" sz="1300" dirty="0">
                <a:latin typeface="+mj-lt"/>
                <a:cs typeface="Arial" panose="020B0604020202020204" pitchFamily="34" charset="0"/>
              </a:rPr>
              <a:t>, l’ IDMC a recommandé la poursuite de l’essai</a:t>
            </a:r>
          </a:p>
          <a:p>
            <a:pPr marL="138113" indent="-138113" defTabSz="450056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1300" dirty="0">
                <a:latin typeface="+mj-lt"/>
                <a:cs typeface="Arial" panose="020B0604020202020204" pitchFamily="34" charset="0"/>
              </a:rPr>
              <a:t>A la 2</a:t>
            </a:r>
            <a:r>
              <a:rPr lang="fr-FR" sz="1300" baseline="30000" dirty="0">
                <a:latin typeface="+mj-lt"/>
                <a:cs typeface="Arial" panose="020B0604020202020204" pitchFamily="34" charset="0"/>
              </a:rPr>
              <a:t>ème</a:t>
            </a:r>
            <a:r>
              <a:rPr lang="fr-FR" sz="1300" dirty="0">
                <a:latin typeface="+mj-lt"/>
                <a:cs typeface="Arial" panose="020B0604020202020204" pitchFamily="34" charset="0"/>
              </a:rPr>
              <a:t> (85% des </a:t>
            </a:r>
            <a:r>
              <a:rPr lang="fr-FR" sz="1300" dirty="0" err="1">
                <a:latin typeface="+mj-lt"/>
                <a:cs typeface="Arial" panose="020B0604020202020204" pitchFamily="34" charset="0"/>
              </a:rPr>
              <a:t>évenements</a:t>
            </a:r>
            <a:r>
              <a:rPr lang="fr-FR" sz="1300" dirty="0">
                <a:latin typeface="+mj-lt"/>
                <a:cs typeface="Arial" panose="020B0604020202020204" pitchFamily="34" charset="0"/>
              </a:rPr>
              <a:t> de SG), l’IDMC a recommandé l’arrêt précoce de l’essai pour efficacité, présenté ici</a:t>
            </a:r>
            <a:endParaRPr lang="en-US" sz="13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0CF6452B-1BA2-47EF-97AC-794215BBAD70}"/>
              </a:ext>
            </a:extLst>
          </p:cNvPr>
          <p:cNvSpPr/>
          <p:nvPr/>
        </p:nvSpPr>
        <p:spPr>
          <a:xfrm>
            <a:off x="3941639" y="3070537"/>
            <a:ext cx="4583348" cy="125380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t" anchorCtr="0">
            <a:noAutofit/>
          </a:bodyPr>
          <a:lstStyle/>
          <a:p>
            <a:pPr defTabSz="450056">
              <a:buClr>
                <a:schemeClr val="accent1"/>
              </a:buClr>
              <a:defRPr/>
            </a:pPr>
            <a:r>
              <a:rPr lang="fr-FR" sz="1300" b="1" dirty="0">
                <a:latin typeface="+mj-lt"/>
                <a:cs typeface="Arial" panose="020B0604020202020204" pitchFamily="34" charset="0"/>
              </a:rPr>
              <a:t>Options</a:t>
            </a:r>
          </a:p>
          <a:p>
            <a:pPr marL="138113" indent="-138113" defTabSz="450056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1300" dirty="0" err="1">
                <a:latin typeface="+mj-lt"/>
                <a:cs typeface="Arial" panose="020B0604020202020204" pitchFamily="34" charset="0"/>
              </a:rPr>
              <a:t>Pemetrexed</a:t>
            </a:r>
            <a:r>
              <a:rPr lang="fr-FR" sz="1300" dirty="0">
                <a:latin typeface="+mj-lt"/>
                <a:cs typeface="Arial" panose="020B0604020202020204" pitchFamily="34" charset="0"/>
              </a:rPr>
              <a:t> 500 mg/m</a:t>
            </a:r>
            <a:r>
              <a:rPr lang="fr-FR" sz="1300" baseline="30000" dirty="0">
                <a:latin typeface="+mj-lt"/>
                <a:cs typeface="Arial" panose="020B0604020202020204" pitchFamily="34" charset="0"/>
              </a:rPr>
              <a:t>2</a:t>
            </a:r>
            <a:r>
              <a:rPr lang="fr-FR" sz="1300" dirty="0">
                <a:latin typeface="+mj-lt"/>
                <a:cs typeface="Arial" panose="020B0604020202020204" pitchFamily="34" charset="0"/>
              </a:rPr>
              <a:t> Q3W IV</a:t>
            </a:r>
          </a:p>
          <a:p>
            <a:pPr marL="138113" indent="-138113" defTabSz="450056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1300" dirty="0" err="1">
                <a:latin typeface="+mj-lt"/>
                <a:cs typeface="Arial" panose="020B0604020202020204" pitchFamily="34" charset="0"/>
              </a:rPr>
              <a:t>Gemcitabine</a:t>
            </a:r>
            <a:r>
              <a:rPr lang="fr-FR" sz="1300" dirty="0">
                <a:latin typeface="+mj-lt"/>
                <a:cs typeface="Arial" panose="020B0604020202020204" pitchFamily="34" charset="0"/>
              </a:rPr>
              <a:t> 1000 mg/m</a:t>
            </a:r>
            <a:r>
              <a:rPr lang="fr-FR" sz="1300" baseline="30000" dirty="0">
                <a:latin typeface="+mj-lt"/>
                <a:cs typeface="Arial" panose="020B0604020202020204" pitchFamily="34" charset="0"/>
              </a:rPr>
              <a:t>2</a:t>
            </a:r>
            <a:r>
              <a:rPr lang="fr-FR" sz="1300" dirty="0">
                <a:latin typeface="+mj-lt"/>
                <a:cs typeface="Arial" panose="020B0604020202020204" pitchFamily="34" charset="0"/>
              </a:rPr>
              <a:t> IV J1 et J8 tous les 21 jours</a:t>
            </a:r>
          </a:p>
          <a:p>
            <a:pPr marL="138113" indent="-138113" defTabSz="450056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1300" dirty="0" err="1">
                <a:latin typeface="+mj-lt"/>
                <a:cs typeface="Arial" panose="020B0604020202020204" pitchFamily="34" charset="0"/>
              </a:rPr>
              <a:t>Tototecan</a:t>
            </a:r>
            <a:r>
              <a:rPr lang="fr-FR" sz="1300" dirty="0">
                <a:latin typeface="+mj-lt"/>
                <a:cs typeface="Arial" panose="020B0604020202020204" pitchFamily="34" charset="0"/>
              </a:rPr>
              <a:t> 1 mg/m</a:t>
            </a:r>
            <a:r>
              <a:rPr lang="fr-FR" sz="1300" baseline="30000" dirty="0">
                <a:latin typeface="+mj-lt"/>
                <a:cs typeface="Arial" panose="020B0604020202020204" pitchFamily="34" charset="0"/>
              </a:rPr>
              <a:t>2</a:t>
            </a:r>
            <a:r>
              <a:rPr lang="fr-FR" sz="1300" dirty="0">
                <a:latin typeface="+mj-lt"/>
                <a:cs typeface="Arial" panose="020B0604020202020204" pitchFamily="34" charset="0"/>
              </a:rPr>
              <a:t> /j IV 5 jours, tous les 21 jours</a:t>
            </a:r>
          </a:p>
          <a:p>
            <a:pPr marL="138113" indent="-138113" defTabSz="450056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1300" dirty="0" err="1">
                <a:latin typeface="+mj-lt"/>
                <a:cs typeface="Arial" panose="020B0604020202020204" pitchFamily="34" charset="0"/>
              </a:rPr>
              <a:t>Irinotecan</a:t>
            </a:r>
            <a:r>
              <a:rPr lang="fr-FR" sz="1300" dirty="0">
                <a:latin typeface="+mj-lt"/>
                <a:cs typeface="Arial" panose="020B0604020202020204" pitchFamily="34" charset="0"/>
              </a:rPr>
              <a:t> 100 mg/m2 IV /semaine x4, suivi de 10-14 jours récupération</a:t>
            </a:r>
          </a:p>
          <a:p>
            <a:pPr marL="138113" indent="-138113" defTabSz="450056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1300" dirty="0" err="1">
                <a:latin typeface="+mj-lt"/>
                <a:cs typeface="Arial" panose="020B0604020202020204" pitchFamily="34" charset="0"/>
              </a:rPr>
              <a:t>Vinorelbine</a:t>
            </a:r>
            <a:r>
              <a:rPr lang="fr-FR" sz="1300" dirty="0">
                <a:latin typeface="+mj-lt"/>
                <a:cs typeface="Arial" panose="020B0604020202020204" pitchFamily="34" charset="0"/>
              </a:rPr>
              <a:t> 30 mg/m</a:t>
            </a:r>
            <a:r>
              <a:rPr lang="fr-FR" sz="1300" baseline="30000" dirty="0">
                <a:latin typeface="+mj-lt"/>
                <a:cs typeface="Arial" panose="020B0604020202020204" pitchFamily="34" charset="0"/>
              </a:rPr>
              <a:t>2</a:t>
            </a:r>
            <a:r>
              <a:rPr lang="fr-FR" sz="1300" dirty="0">
                <a:latin typeface="+mj-lt"/>
                <a:cs typeface="Arial" panose="020B0604020202020204" pitchFamily="34" charset="0"/>
              </a:rPr>
              <a:t> IV J1 et J8 tous les 21 jours</a:t>
            </a:r>
            <a:endParaRPr lang="en-US" sz="13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0CF6452B-1BA2-47EF-97AC-794215BBAD70}"/>
              </a:ext>
            </a:extLst>
          </p:cNvPr>
          <p:cNvSpPr/>
          <p:nvPr/>
        </p:nvSpPr>
        <p:spPr>
          <a:xfrm>
            <a:off x="594857" y="4034837"/>
            <a:ext cx="2440122" cy="4699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defTabSz="450056">
              <a:buClr>
                <a:schemeClr val="accent1"/>
              </a:buClr>
              <a:defRPr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Patientes incluses quel que soit l’expression PD-L1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0CF6452B-1BA2-47EF-97AC-794215BBAD70}"/>
              </a:ext>
            </a:extLst>
          </p:cNvPr>
          <p:cNvSpPr/>
          <p:nvPr/>
        </p:nvSpPr>
        <p:spPr>
          <a:xfrm>
            <a:off x="3941639" y="4409264"/>
            <a:ext cx="4263898" cy="56843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defTabSz="450056">
              <a:buClr>
                <a:schemeClr val="accent1"/>
              </a:buClr>
              <a:defRPr/>
            </a:pPr>
            <a:r>
              <a:rPr lang="fr-FR" sz="1200" b="1">
                <a:latin typeface="+mj-lt"/>
                <a:cs typeface="Arial" panose="020B0604020202020204" pitchFamily="34" charset="0"/>
              </a:rPr>
              <a:t>Treat up 96 weeks with option for re-treatment </a:t>
            </a:r>
          </a:p>
          <a:p>
            <a:pPr defTabSz="450056">
              <a:buClr>
                <a:schemeClr val="accent1"/>
              </a:buClr>
              <a:defRPr/>
            </a:pPr>
            <a:r>
              <a:rPr lang="fr-FR" sz="1200" b="1">
                <a:latin typeface="+mj-lt"/>
                <a:cs typeface="Arial" panose="020B0604020202020204" pitchFamily="34" charset="0"/>
              </a:rPr>
              <a:t>Tumour imaging conducted on day 42 (± 7 days) of cycles</a:t>
            </a:r>
            <a:r>
              <a:rPr lang="fr-FR" sz="1200" b="1" baseline="30000">
                <a:latin typeface="+mj-lt"/>
                <a:cs typeface="Arial" panose="020B0604020202020204" pitchFamily="34" charset="0"/>
              </a:rPr>
              <a:t>†</a:t>
            </a:r>
            <a:r>
              <a:rPr lang="fr-FR" sz="1200" b="1">
                <a:latin typeface="+mj-lt"/>
                <a:cs typeface="Arial" panose="020B0604020202020204" pitchFamily="34" charset="0"/>
              </a:rPr>
              <a:t> 1-4, 6, 8, 10, 12, 14, and 163</a:t>
            </a:r>
            <a:endParaRPr lang="en-US" sz="1200" b="1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2" name="Connecteur droit 41"/>
          <p:cNvCxnSpPr/>
          <p:nvPr/>
        </p:nvCxnSpPr>
        <p:spPr>
          <a:xfrm>
            <a:off x="4015321" y="3087342"/>
            <a:ext cx="4339960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8638674" y="3087342"/>
            <a:ext cx="3096661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29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Empower Cervical : </a:t>
            </a:r>
            <a:r>
              <a:rPr lang="en-GB" dirty="0" err="1"/>
              <a:t>caractéristiques</a:t>
            </a:r>
            <a:r>
              <a:rPr lang="en-GB" dirty="0"/>
              <a:t> des </a:t>
            </a:r>
            <a:r>
              <a:rPr lang="en-GB" dirty="0" err="1"/>
              <a:t>patientes</a:t>
            </a:r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K. Tewari, et al., ESMO</a:t>
            </a:r>
            <a:r>
              <a:rPr lang="fr-FR" baseline="30000"/>
              <a:t>®</a:t>
            </a:r>
            <a:r>
              <a:rPr lang="fr-FR"/>
              <a:t> 2021, Abs# </a:t>
            </a:r>
            <a:r>
              <a:rPr lang="fr-FR" i="0"/>
              <a:t>VP4_2021</a:t>
            </a:r>
            <a:endParaRPr lang="fr-FR"/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391046" y="5577840"/>
            <a:ext cx="11536794" cy="636270"/>
          </a:xfrm>
        </p:spPr>
        <p:txBody>
          <a:bodyPr/>
          <a:lstStyle/>
          <a:p>
            <a:r>
              <a:rPr lang="fr-FR" b="0" i="0" dirty="0">
                <a:solidFill>
                  <a:schemeClr val="tx2"/>
                </a:solidFill>
              </a:rPr>
              <a:t>*</a:t>
            </a:r>
            <a:r>
              <a:rPr lang="fr-FR" b="0" i="0" dirty="0" err="1">
                <a:solidFill>
                  <a:schemeClr val="tx2"/>
                </a:solidFill>
              </a:rPr>
              <a:t>Based</a:t>
            </a:r>
            <a:r>
              <a:rPr lang="fr-FR" b="0" i="0" dirty="0">
                <a:solidFill>
                  <a:schemeClr val="tx2"/>
                </a:solidFill>
              </a:rPr>
              <a:t> on interactive web </a:t>
            </a:r>
            <a:r>
              <a:rPr lang="fr-FR" b="0" i="0" dirty="0" err="1">
                <a:solidFill>
                  <a:schemeClr val="tx2"/>
                </a:solidFill>
              </a:rPr>
              <a:t>response</a:t>
            </a:r>
            <a:r>
              <a:rPr lang="fr-FR" b="0" i="0" dirty="0">
                <a:solidFill>
                  <a:schemeClr val="tx2"/>
                </a:solidFill>
              </a:rPr>
              <a:t> system data</a:t>
            </a:r>
          </a:p>
          <a:p>
            <a:r>
              <a:rPr lang="fr-FR" b="0" i="0" dirty="0">
                <a:solidFill>
                  <a:schemeClr val="tx2"/>
                </a:solidFill>
              </a:rPr>
              <a:t>Data </a:t>
            </a:r>
            <a:r>
              <a:rPr lang="fr-FR" b="0" i="0" dirty="0" err="1">
                <a:solidFill>
                  <a:schemeClr val="tx2"/>
                </a:solidFill>
              </a:rPr>
              <a:t>cutoff</a:t>
            </a:r>
            <a:r>
              <a:rPr lang="fr-FR" b="0" i="0" dirty="0">
                <a:solidFill>
                  <a:schemeClr val="tx2"/>
                </a:solidFill>
              </a:rPr>
              <a:t> date: 4 Jan 2021</a:t>
            </a:r>
          </a:p>
          <a:p>
            <a:r>
              <a:rPr lang="fr-FR" i="0" dirty="0">
                <a:solidFill>
                  <a:schemeClr val="tx2"/>
                </a:solidFill>
              </a:rPr>
              <a:t>AC: </a:t>
            </a:r>
            <a:r>
              <a:rPr lang="fr-FR" b="0" i="0" dirty="0">
                <a:solidFill>
                  <a:schemeClr val="tx2"/>
                </a:solidFill>
              </a:rPr>
              <a:t>adénocarcinome ou carcinome </a:t>
            </a:r>
            <a:r>
              <a:rPr lang="fr-FR" b="0" i="0" dirty="0" err="1">
                <a:solidFill>
                  <a:schemeClr val="tx2"/>
                </a:solidFill>
              </a:rPr>
              <a:t>adenosquameux</a:t>
            </a:r>
            <a:r>
              <a:rPr lang="fr-FR" b="0" i="0" dirty="0">
                <a:solidFill>
                  <a:schemeClr val="tx2"/>
                </a:solidFill>
              </a:rPr>
              <a:t>. </a:t>
            </a:r>
            <a:r>
              <a:rPr lang="fr-FR" i="0" dirty="0">
                <a:solidFill>
                  <a:schemeClr val="tx2"/>
                </a:solidFill>
              </a:rPr>
              <a:t>ECOG: </a:t>
            </a:r>
            <a:r>
              <a:rPr lang="fr-FR" b="0" i="0" dirty="0" err="1">
                <a:solidFill>
                  <a:schemeClr val="tx2"/>
                </a:solidFill>
              </a:rPr>
              <a:t>Eastern</a:t>
            </a:r>
            <a:r>
              <a:rPr lang="fr-FR" b="0" i="0" dirty="0">
                <a:solidFill>
                  <a:schemeClr val="tx2"/>
                </a:solidFill>
              </a:rPr>
              <a:t> </a:t>
            </a:r>
            <a:r>
              <a:rPr lang="fr-FR" b="0" i="0" dirty="0" err="1">
                <a:solidFill>
                  <a:schemeClr val="tx2"/>
                </a:solidFill>
              </a:rPr>
              <a:t>Cooperative</a:t>
            </a:r>
            <a:r>
              <a:rPr lang="fr-FR" b="0" i="0" dirty="0">
                <a:solidFill>
                  <a:schemeClr val="tx2"/>
                </a:solidFill>
              </a:rPr>
              <a:t> </a:t>
            </a:r>
            <a:r>
              <a:rPr lang="fr-FR" b="0" i="0" dirty="0" err="1">
                <a:solidFill>
                  <a:schemeClr val="tx2"/>
                </a:solidFill>
              </a:rPr>
              <a:t>Oncology</a:t>
            </a:r>
            <a:r>
              <a:rPr lang="fr-FR" b="0" i="0" dirty="0">
                <a:solidFill>
                  <a:schemeClr val="tx2"/>
                </a:solidFill>
              </a:rPr>
              <a:t> Group.</a:t>
            </a:r>
            <a:r>
              <a:rPr lang="fr-FR" i="0" dirty="0">
                <a:solidFill>
                  <a:schemeClr val="tx2"/>
                </a:solidFill>
              </a:rPr>
              <a:t> Q: </a:t>
            </a:r>
            <a:r>
              <a:rPr lang="fr-FR" b="0" i="0" dirty="0">
                <a:solidFill>
                  <a:schemeClr val="tx2"/>
                </a:solidFill>
              </a:rPr>
              <a:t>trimestre, </a:t>
            </a:r>
            <a:r>
              <a:rPr lang="fr-FR" i="0" dirty="0">
                <a:solidFill>
                  <a:schemeClr val="tx2"/>
                </a:solidFill>
              </a:rPr>
              <a:t>R/M: </a:t>
            </a:r>
            <a:r>
              <a:rPr lang="fr-FR" b="0" i="0" dirty="0">
                <a:solidFill>
                  <a:schemeClr val="tx2"/>
                </a:solidFill>
              </a:rPr>
              <a:t>rechute ou </a:t>
            </a:r>
            <a:r>
              <a:rPr lang="fr-FR" b="0" i="0" dirty="0" err="1">
                <a:solidFill>
                  <a:schemeClr val="tx2"/>
                </a:solidFill>
              </a:rPr>
              <a:t>metastatique</a:t>
            </a:r>
            <a:r>
              <a:rPr lang="fr-FR" b="0" i="0" dirty="0">
                <a:solidFill>
                  <a:schemeClr val="tx2"/>
                </a:solidFill>
              </a:rPr>
              <a:t>. </a:t>
            </a:r>
            <a:r>
              <a:rPr lang="fr-FR" i="0" dirty="0">
                <a:solidFill>
                  <a:schemeClr val="tx2"/>
                </a:solidFill>
              </a:rPr>
              <a:t>SCC: </a:t>
            </a:r>
            <a:r>
              <a:rPr lang="fr-FR" b="0" i="0" dirty="0">
                <a:solidFill>
                  <a:schemeClr val="tx2"/>
                </a:solidFill>
              </a:rPr>
              <a:t>carcinome </a:t>
            </a:r>
            <a:r>
              <a:rPr lang="fr-FR" b="0" i="0" dirty="0" err="1">
                <a:solidFill>
                  <a:schemeClr val="tx2"/>
                </a:solidFill>
              </a:rPr>
              <a:t>épidermoide</a:t>
            </a:r>
            <a:r>
              <a:rPr lang="fr-FR" b="0" i="0" dirty="0">
                <a:solidFill>
                  <a:schemeClr val="tx2"/>
                </a:solidFill>
              </a:rPr>
              <a:t>. </a:t>
            </a:r>
            <a:r>
              <a:rPr lang="fr-FR" i="0" dirty="0">
                <a:solidFill>
                  <a:schemeClr val="tx2"/>
                </a:solidFill>
              </a:rPr>
              <a:t>SD: </a:t>
            </a:r>
            <a:r>
              <a:rPr lang="fr-FR" b="0" i="0" dirty="0">
                <a:solidFill>
                  <a:schemeClr val="tx2"/>
                </a:solidFill>
              </a:rPr>
              <a:t>standard </a:t>
            </a:r>
            <a:r>
              <a:rPr lang="fr-FR" b="0" i="0" dirty="0" err="1">
                <a:solidFill>
                  <a:schemeClr val="tx2"/>
                </a:solidFill>
              </a:rPr>
              <a:t>deviation</a:t>
            </a:r>
            <a:endParaRPr lang="fr-FR" b="0" i="0" dirty="0">
              <a:solidFill>
                <a:schemeClr val="tx2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842573"/>
              </p:ext>
            </p:extLst>
          </p:nvPr>
        </p:nvGraphicFramePr>
        <p:xfrm>
          <a:off x="627178" y="915060"/>
          <a:ext cx="5489143" cy="4307391"/>
        </p:xfrm>
        <a:graphic>
          <a:graphicData uri="http://schemas.openxmlformats.org/drawingml/2006/table">
            <a:tbl>
              <a:tblPr firstRow="1" bandRow="1"/>
              <a:tblGrid>
                <a:gridCol w="1785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634">
                <a:tc>
                  <a:txBody>
                    <a:bodyPr/>
                    <a:lstStyle/>
                    <a:p>
                      <a:pPr marL="92075" marR="0" lvl="0" indent="-4763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Cemiplimab</a:t>
                      </a:r>
                      <a:br>
                        <a:rPr lang="fr-FR" sz="12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2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(N=304)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Chimiothérapie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(N=304)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Total </a:t>
                      </a:r>
                      <a:br>
                        <a:rPr lang="fr-FR" sz="12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2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(N=608)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91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lvl="0" indent="-4763" algn="l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Age, (</a:t>
                      </a: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année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23838" indent="-131763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  <a:p>
                      <a:pPr marL="223838" indent="-131763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Moyenne (SD)</a:t>
                      </a:r>
                    </a:p>
                    <a:p>
                      <a:pPr marL="223838" indent="-131763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Mediane</a:t>
                      </a:r>
                      <a:endParaRPr lang="fr-F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3838" indent="-131763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Q1 : Q3</a:t>
                      </a:r>
                    </a:p>
                    <a:p>
                      <a:pPr marL="223838" indent="-131763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 : Max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304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51,1 (11,6)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51,0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42,0-60,0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22 : 81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304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51,2 (11,8)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50,0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43,0-59,0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24 : 87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608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51,1 (11,7)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51,0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43,0-59,0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24 : 87</a:t>
                      </a:r>
                      <a:endParaRPr lang="en-US" sz="13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573">
                <a:tc gridSpan="4">
                  <a:txBody>
                    <a:bodyPr/>
                    <a:lstStyle/>
                    <a:p>
                      <a:pPr marL="92075" marR="0" lvl="0" indent="-4763" algn="l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Groupes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d’âge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 (%)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en-US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2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23838" indent="-1317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&lt;65 ans</a:t>
                      </a:r>
                    </a:p>
                    <a:p>
                      <a:pPr marL="223838" indent="-1317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65 to &lt;75 ans</a:t>
                      </a:r>
                    </a:p>
                    <a:p>
                      <a:pPr marL="223838" indent="-1317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≥75 ans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269 (88,5)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30 (9,9)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 (1,6)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264 (86,8)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29 (9,5)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 (3,6)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533 (87,7)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59 (9,7)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16 (2,6)</a:t>
                      </a:r>
                      <a:endParaRPr lang="en-US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820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4763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Régions géographiques, N (%)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223838" indent="-1317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Amérique du Nord</a:t>
                      </a:r>
                    </a:p>
                    <a:p>
                      <a:pPr marL="223838" indent="-1317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Asie</a:t>
                      </a:r>
                    </a:p>
                    <a:p>
                      <a:pPr marL="223838" indent="-1317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Reste du monde</a:t>
                      </a: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32 (10,5)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83 (27,3)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189 (62,2)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34 (11,2)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83 (27,3)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187 (61,5)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66 (10,9)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166</a:t>
                      </a:r>
                      <a:r>
                        <a:rPr lang="fr-FR" sz="1300" b="1" kern="120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(27,3)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376 (61,8)</a:t>
                      </a:r>
                      <a:endParaRPr lang="fr-FR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995">
                <a:tc gridSpan="4">
                  <a:txBody>
                    <a:bodyPr/>
                    <a:lstStyle/>
                    <a:p>
                      <a:pPr marL="73025" marR="0" lvl="0" indent="22225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lang="fr-FR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ECOG performance status, N (%)</a:t>
                      </a: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925">
                <a:tc>
                  <a:txBody>
                    <a:bodyPr/>
                    <a:lstStyle/>
                    <a:p>
                      <a:pPr marL="223838" indent="-131763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223838" indent="-131763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142 (46,7)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162 (53,3)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141 (46,4)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163 (53,6)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283 (46,5)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325 (53,5)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153634"/>
              </p:ext>
            </p:extLst>
          </p:nvPr>
        </p:nvGraphicFramePr>
        <p:xfrm>
          <a:off x="6255818" y="915060"/>
          <a:ext cx="5489143" cy="3761960"/>
        </p:xfrm>
        <a:graphic>
          <a:graphicData uri="http://schemas.openxmlformats.org/drawingml/2006/table">
            <a:tbl>
              <a:tblPr firstRow="1" bandRow="1"/>
              <a:tblGrid>
                <a:gridCol w="1785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634">
                <a:tc>
                  <a:txBody>
                    <a:bodyPr/>
                    <a:lstStyle/>
                    <a:p>
                      <a:pPr marL="92075" marR="0" lvl="0" indent="-4763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Cemiplimab</a:t>
                      </a:r>
                      <a:br>
                        <a:rPr lang="fr-FR" sz="12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2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(N=304)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Chimiothérapie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(N=304)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Total </a:t>
                      </a:r>
                      <a:br>
                        <a:rPr lang="fr-FR" sz="12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2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(N=608)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573">
                <a:tc gridSpan="4">
                  <a:txBody>
                    <a:bodyPr/>
                    <a:lstStyle/>
                    <a:p>
                      <a:pPr marL="92075" marR="0" lvl="0" indent="-4763" algn="l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Histologie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cytologie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 (%)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en-US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2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23838" indent="-131763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Epidermoide</a:t>
                      </a:r>
                      <a:endParaRPr lang="fr-F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3838" indent="-131763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Adenocarcinome</a:t>
                      </a:r>
                      <a:endParaRPr lang="fr-F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3838" indent="-131763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Adenosquameux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240 (78,9)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54 (17,8)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 (3,3)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233 (76,6)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62 (20,4)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 (3,0)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473 (77,8)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116 (19,1)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19 (3,1)</a:t>
                      </a:r>
                      <a:endParaRPr lang="en-US" sz="13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566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4763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Etendue maladie, N (%)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234">
                <a:tc>
                  <a:txBody>
                    <a:bodyPr/>
                    <a:lstStyle/>
                    <a:p>
                      <a:pPr marL="223838" indent="-131763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Metastatique</a:t>
                      </a:r>
                      <a:endParaRPr lang="fr-F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3838" indent="-131763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Rechute/persistante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284 (93,4)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 (6,6)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290 (95,4)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14 (4,6)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574 (94,4)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34 (5,6)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150">
                <a:tc gridSpan="4">
                  <a:txBody>
                    <a:bodyPr/>
                    <a:lstStyle/>
                    <a:p>
                      <a:pPr marL="92075" marR="0" lvl="0" indent="-4763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Lignes préalables pour maladie R/M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4020">
                <a:tc>
                  <a:txBody>
                    <a:bodyPr/>
                    <a:lstStyle/>
                    <a:p>
                      <a:pPr marL="223838" indent="-131763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223838" indent="-131763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&gt;1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177 (58,2)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124 (40,8)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169 (55,6)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135 (44,4)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346 (56,9)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259 (42,6)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834">
                <a:tc gridSpan="4">
                  <a:txBody>
                    <a:bodyPr/>
                    <a:lstStyle/>
                    <a:p>
                      <a:pPr marL="73025" marR="0" lvl="0" indent="22225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Bevacizumab</a:t>
                      </a: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N (%)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311">
                <a:tc>
                  <a:txBody>
                    <a:bodyPr/>
                    <a:lstStyle/>
                    <a:p>
                      <a:pPr marL="223838" indent="-131763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Oui</a:t>
                      </a:r>
                    </a:p>
                    <a:p>
                      <a:pPr marL="223838" indent="-131763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</a:t>
                      </a: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149 (49,0)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155 (51,0)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147 (48,4)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157 (51,6)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296 (48,7)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312 (51,3)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8054138" y="4895937"/>
            <a:ext cx="3779539" cy="772889"/>
          </a:xfrm>
          <a:noFill/>
        </p:spPr>
        <p:txBody>
          <a:bodyPr/>
          <a:lstStyle/>
          <a:p>
            <a:pPr marL="203200" indent="-203200"/>
            <a:r>
              <a:rPr lang="fr-FR" sz="1400"/>
              <a:t>608 patients wre randomised</a:t>
            </a:r>
          </a:p>
          <a:p>
            <a:pPr marL="457200" lvl="1" indent="-263525">
              <a:lnSpc>
                <a:spcPts val="1800"/>
              </a:lnSpc>
            </a:pPr>
            <a:r>
              <a:rPr lang="fr-FR" sz="1300"/>
              <a:t>477 with SCC*</a:t>
            </a:r>
          </a:p>
          <a:p>
            <a:pPr marL="457200" lvl="1" indent="-263525">
              <a:lnSpc>
                <a:spcPts val="1800"/>
              </a:lnSpc>
            </a:pPr>
            <a:r>
              <a:rPr lang="fr-FR" sz="1300"/>
              <a:t>131 with AC*</a:t>
            </a:r>
            <a:endParaRPr lang="fr-FR" sz="1300" dirty="0"/>
          </a:p>
        </p:txBody>
      </p:sp>
      <p:cxnSp>
        <p:nvCxnSpPr>
          <p:cNvPr id="3" name="Connecteur droit 2"/>
          <p:cNvCxnSpPr/>
          <p:nvPr/>
        </p:nvCxnSpPr>
        <p:spPr>
          <a:xfrm>
            <a:off x="8054138" y="4938035"/>
            <a:ext cx="0" cy="690151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911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Empower Cervical : cemiplimab : amélioration survie globale </a:t>
            </a:r>
            <a:r>
              <a:rPr lang="en-GB" sz="2400"/>
              <a:t>(critère principal)</a:t>
            </a:r>
            <a:endParaRPr lang="en-GB" sz="24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K. Tewari, et al., ESMO</a:t>
            </a:r>
            <a:r>
              <a:rPr lang="fr-FR" baseline="30000"/>
              <a:t>®</a:t>
            </a:r>
            <a:r>
              <a:rPr lang="fr-FR"/>
              <a:t> 2021, Abs# </a:t>
            </a:r>
            <a:r>
              <a:rPr lang="fr-FR" i="0"/>
              <a:t>VP4_2021</a:t>
            </a:r>
            <a:endParaRPr lang="fr-FR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65444" y="5700752"/>
            <a:ext cx="112694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eaLnBrk="1" hangingPunct="1"/>
            <a:r>
              <a:rPr lang="da-DK" sz="1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*Stratified by geographic region (North America vs Asia vs ROW) and histology (SCC vs AC) according to interactive web response system. </a:t>
            </a:r>
            <a:r>
              <a:rPr lang="da-DK" sz="1000" baseline="30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†</a:t>
            </a:r>
            <a:r>
              <a:rPr lang="da-DK"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randomisation to data cutoff date.</a:t>
            </a:r>
            <a:br>
              <a:rPr lang="da-DK" sz="1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</a:br>
            <a:r>
              <a:rPr lang="da-DK" sz="1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Data cutoff date: 4 Jan, 2021</a:t>
            </a:r>
          </a:p>
          <a:p>
            <a:pPr eaLnBrk="1" hangingPunct="1"/>
            <a:r>
              <a:rPr lang="da-DK" sz="1000" b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AC: </a:t>
            </a:r>
            <a:r>
              <a:rPr lang="da-DK" sz="1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adenocarcinoma or adenosquamous carcinoma. </a:t>
            </a:r>
            <a:r>
              <a:rPr lang="da-DK" sz="1000" b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CI: </a:t>
            </a:r>
            <a:r>
              <a:rPr lang="da-DK" sz="1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confidence interval. </a:t>
            </a:r>
            <a:r>
              <a:rPr lang="da-DK" sz="1000" b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HR: </a:t>
            </a:r>
            <a:r>
              <a:rPr lang="da-DK" sz="1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hazard ratio. </a:t>
            </a:r>
            <a:r>
              <a:rPr lang="da-DK" sz="1000" b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mo: </a:t>
            </a:r>
            <a:r>
              <a:rPr lang="da-DK" sz="1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month</a:t>
            </a:r>
            <a:r>
              <a:rPr lang="da-DK" sz="1000" b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. OS: </a:t>
            </a:r>
            <a:r>
              <a:rPr lang="da-DK" sz="1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overall survival. </a:t>
            </a:r>
            <a:r>
              <a:rPr lang="da-DK" sz="1000" b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SCC: </a:t>
            </a:r>
            <a:r>
              <a:rPr lang="da-DK" sz="1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squamous cell carcinoma.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995680" y="1232307"/>
            <a:ext cx="9804399" cy="4240273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089369"/>
              </p:ext>
            </p:extLst>
          </p:nvPr>
        </p:nvGraphicFramePr>
        <p:xfrm>
          <a:off x="1092218" y="4747376"/>
          <a:ext cx="8524636" cy="650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5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1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5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1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151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151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115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151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1151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11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151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115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15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15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151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151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151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151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47684">
                <a:tc gridSpan="17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Nb </a:t>
                      </a:r>
                      <a:r>
                        <a:rPr lang="fr-FR" sz="105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à risque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98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304</a:t>
                      </a:r>
                      <a:endParaRPr lang="fr-FR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281</a:t>
                      </a:r>
                      <a:endParaRPr lang="fr-FR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236</a:t>
                      </a:r>
                      <a:endParaRPr lang="fr-FR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206</a:t>
                      </a:r>
                      <a:endParaRPr lang="fr-FR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167</a:t>
                      </a:r>
                      <a:endParaRPr lang="fr-FR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139</a:t>
                      </a:r>
                      <a:endParaRPr lang="fr-FR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110</a:t>
                      </a:r>
                      <a:endParaRPr lang="fr-FR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83</a:t>
                      </a:r>
                      <a:endParaRPr lang="fr-FR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65</a:t>
                      </a:r>
                      <a:endParaRPr lang="fr-FR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52</a:t>
                      </a:r>
                      <a:endParaRPr lang="fr-FR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35</a:t>
                      </a:r>
                      <a:endParaRPr lang="fr-FR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26</a:t>
                      </a:r>
                      <a:endParaRPr lang="fr-FR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fr-FR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fr-FR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fr-FR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fr-FR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fr-FR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fr-FR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fr-FR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342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304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264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224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183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132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99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70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54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32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22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15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200" b="1" kern="120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fr-FR" sz="12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4" name="Connecteur droit 13"/>
          <p:cNvCxnSpPr/>
          <p:nvPr/>
        </p:nvCxnSpPr>
        <p:spPr>
          <a:xfrm>
            <a:off x="1967408" y="4877065"/>
            <a:ext cx="7520265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Graphique 15"/>
          <p:cNvGraphicFramePr/>
          <p:nvPr>
            <p:extLst>
              <p:ext uri="{D42A27DB-BD31-4B8C-83A1-F6EECF244321}">
                <p14:modId xmlns:p14="http://schemas.microsoft.com/office/powerpoint/2010/main" val="4221188268"/>
              </p:ext>
            </p:extLst>
          </p:nvPr>
        </p:nvGraphicFramePr>
        <p:xfrm>
          <a:off x="1236083" y="1655880"/>
          <a:ext cx="8423232" cy="2884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 Box 4"/>
          <p:cNvSpPr txBox="1">
            <a:spLocks noChangeArrowheads="1"/>
          </p:cNvSpPr>
          <p:nvPr/>
        </p:nvSpPr>
        <p:spPr bwMode="auto">
          <a:xfrm rot="16200000">
            <a:off x="651161" y="2799687"/>
            <a:ext cx="1713689" cy="27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a-DK" sz="1200" dirty="0" err="1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Probabilité</a:t>
            </a:r>
            <a:r>
              <a:rPr lang="da-DK" sz="12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 de </a:t>
            </a:r>
            <a:r>
              <a:rPr lang="da-DK" sz="1200" dirty="0" err="1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survie</a:t>
            </a:r>
            <a:endParaRPr lang="da-DK" sz="12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967407" y="4432551"/>
            <a:ext cx="75202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a-DK" sz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Mois</a:t>
            </a:r>
            <a:endParaRPr lang="da-DK" sz="12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663212"/>
              </p:ext>
            </p:extLst>
          </p:nvPr>
        </p:nvGraphicFramePr>
        <p:xfrm>
          <a:off x="5289938" y="1375541"/>
          <a:ext cx="5433598" cy="1477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579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fr-FR" sz="105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105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 de patients</a:t>
                      </a:r>
                      <a:endParaRPr lang="fr-FR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105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Médiane SG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105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  <a:endParaRPr lang="fr-FR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</a:t>
                      </a:r>
                      <a:br>
                        <a:rPr lang="fr-FR" sz="105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05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1050" b="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valeur-p</a:t>
                      </a:r>
                      <a:endParaRPr lang="fr-FR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45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Cemiplimab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3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3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3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(10,3-13,5)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3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0,69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3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(0,56-0,84)*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0.00011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45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Chimiothérapie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3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</a:t>
                      </a:r>
                      <a:endParaRPr lang="fr-FR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3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3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(7,5-9,6)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fr-FR" sz="11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fr-FR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Forme libre 22"/>
          <p:cNvSpPr/>
          <p:nvPr/>
        </p:nvSpPr>
        <p:spPr>
          <a:xfrm>
            <a:off x="2074323" y="1746072"/>
            <a:ext cx="7187067" cy="1991878"/>
          </a:xfrm>
          <a:custGeom>
            <a:avLst/>
            <a:gdLst>
              <a:gd name="connsiteX0" fmla="*/ 0 w 7187067"/>
              <a:gd name="connsiteY0" fmla="*/ 0 h 1991878"/>
              <a:gd name="connsiteX1" fmla="*/ 151429 w 7187067"/>
              <a:gd name="connsiteY1" fmla="*/ 11649 h 1991878"/>
              <a:gd name="connsiteX2" fmla="*/ 314507 w 7187067"/>
              <a:gd name="connsiteY2" fmla="*/ 75715 h 1991878"/>
              <a:gd name="connsiteX3" fmla="*/ 448463 w 7187067"/>
              <a:gd name="connsiteY3" fmla="*/ 163078 h 1991878"/>
              <a:gd name="connsiteX4" fmla="*/ 570772 w 7187067"/>
              <a:gd name="connsiteY4" fmla="*/ 291210 h 1991878"/>
              <a:gd name="connsiteX5" fmla="*/ 681431 w 7187067"/>
              <a:gd name="connsiteY5" fmla="*/ 326156 h 1991878"/>
              <a:gd name="connsiteX6" fmla="*/ 757146 w 7187067"/>
              <a:gd name="connsiteY6" fmla="*/ 419343 h 1991878"/>
              <a:gd name="connsiteX7" fmla="*/ 832861 w 7187067"/>
              <a:gd name="connsiteY7" fmla="*/ 512530 h 1991878"/>
              <a:gd name="connsiteX8" fmla="*/ 955169 w 7187067"/>
              <a:gd name="connsiteY8" fmla="*/ 588245 h 1991878"/>
              <a:gd name="connsiteX9" fmla="*/ 1100774 w 7187067"/>
              <a:gd name="connsiteY9" fmla="*/ 681432 h 1991878"/>
              <a:gd name="connsiteX10" fmla="*/ 1159016 w 7187067"/>
              <a:gd name="connsiteY10" fmla="*/ 728026 h 1991878"/>
              <a:gd name="connsiteX11" fmla="*/ 1322094 w 7187067"/>
              <a:gd name="connsiteY11" fmla="*/ 786268 h 1991878"/>
              <a:gd name="connsiteX12" fmla="*/ 1473523 w 7187067"/>
              <a:gd name="connsiteY12" fmla="*/ 827037 h 1991878"/>
              <a:gd name="connsiteX13" fmla="*/ 1566710 w 7187067"/>
              <a:gd name="connsiteY13" fmla="*/ 879455 h 1991878"/>
              <a:gd name="connsiteX14" fmla="*/ 1636601 w 7187067"/>
              <a:gd name="connsiteY14" fmla="*/ 920224 h 1991878"/>
              <a:gd name="connsiteX15" fmla="*/ 1694843 w 7187067"/>
              <a:gd name="connsiteY15" fmla="*/ 966818 h 1991878"/>
              <a:gd name="connsiteX16" fmla="*/ 1822975 w 7187067"/>
              <a:gd name="connsiteY16" fmla="*/ 978466 h 1991878"/>
              <a:gd name="connsiteX17" fmla="*/ 1904514 w 7187067"/>
              <a:gd name="connsiteY17" fmla="*/ 1013412 h 1991878"/>
              <a:gd name="connsiteX18" fmla="*/ 1986053 w 7187067"/>
              <a:gd name="connsiteY18" fmla="*/ 1054181 h 1991878"/>
              <a:gd name="connsiteX19" fmla="*/ 2038471 w 7187067"/>
              <a:gd name="connsiteY19" fmla="*/ 1054181 h 1991878"/>
              <a:gd name="connsiteX20" fmla="*/ 2085065 w 7187067"/>
              <a:gd name="connsiteY20" fmla="*/ 1065829 h 1991878"/>
              <a:gd name="connsiteX21" fmla="*/ 2195724 w 7187067"/>
              <a:gd name="connsiteY21" fmla="*/ 1129896 h 1991878"/>
              <a:gd name="connsiteX22" fmla="*/ 2323857 w 7187067"/>
              <a:gd name="connsiteY22" fmla="*/ 1199786 h 1991878"/>
              <a:gd name="connsiteX23" fmla="*/ 2440341 w 7187067"/>
              <a:gd name="connsiteY23" fmla="*/ 1217259 h 1991878"/>
              <a:gd name="connsiteX24" fmla="*/ 2504407 w 7187067"/>
              <a:gd name="connsiteY24" fmla="*/ 1246380 h 1991878"/>
              <a:gd name="connsiteX25" fmla="*/ 2679133 w 7187067"/>
              <a:gd name="connsiteY25" fmla="*/ 1281325 h 1991878"/>
              <a:gd name="connsiteX26" fmla="*/ 2731551 w 7187067"/>
              <a:gd name="connsiteY26" fmla="*/ 1339567 h 1991878"/>
              <a:gd name="connsiteX27" fmla="*/ 2789793 w 7187067"/>
              <a:gd name="connsiteY27" fmla="*/ 1357040 h 1991878"/>
              <a:gd name="connsiteX28" fmla="*/ 2836387 w 7187067"/>
              <a:gd name="connsiteY28" fmla="*/ 1374512 h 1991878"/>
              <a:gd name="connsiteX29" fmla="*/ 2987816 w 7187067"/>
              <a:gd name="connsiteY29" fmla="*/ 1397809 h 1991878"/>
              <a:gd name="connsiteX30" fmla="*/ 3063531 w 7187067"/>
              <a:gd name="connsiteY30" fmla="*/ 1421106 h 1991878"/>
              <a:gd name="connsiteX31" fmla="*/ 3110124 w 7187067"/>
              <a:gd name="connsiteY31" fmla="*/ 1467699 h 1991878"/>
              <a:gd name="connsiteX32" fmla="*/ 3162542 w 7187067"/>
              <a:gd name="connsiteY32" fmla="*/ 1479348 h 1991878"/>
              <a:gd name="connsiteX33" fmla="*/ 3337268 w 7187067"/>
              <a:gd name="connsiteY33" fmla="*/ 1502645 h 1991878"/>
              <a:gd name="connsiteX34" fmla="*/ 3412983 w 7187067"/>
              <a:gd name="connsiteY34" fmla="*/ 1508469 h 1991878"/>
              <a:gd name="connsiteX35" fmla="*/ 3465401 w 7187067"/>
              <a:gd name="connsiteY35" fmla="*/ 1520117 h 1991878"/>
              <a:gd name="connsiteX36" fmla="*/ 3529467 w 7187067"/>
              <a:gd name="connsiteY36" fmla="*/ 1560887 h 1991878"/>
              <a:gd name="connsiteX37" fmla="*/ 3634303 w 7187067"/>
              <a:gd name="connsiteY37" fmla="*/ 1607480 h 1991878"/>
              <a:gd name="connsiteX38" fmla="*/ 3768259 w 7187067"/>
              <a:gd name="connsiteY38" fmla="*/ 1619129 h 1991878"/>
              <a:gd name="connsiteX39" fmla="*/ 3908040 w 7187067"/>
              <a:gd name="connsiteY39" fmla="*/ 1630777 h 1991878"/>
              <a:gd name="connsiteX40" fmla="*/ 3983755 w 7187067"/>
              <a:gd name="connsiteY40" fmla="*/ 1648250 h 1991878"/>
              <a:gd name="connsiteX41" fmla="*/ 4135184 w 7187067"/>
              <a:gd name="connsiteY41" fmla="*/ 1642426 h 1991878"/>
              <a:gd name="connsiteX42" fmla="*/ 4210899 w 7187067"/>
              <a:gd name="connsiteY42" fmla="*/ 1694843 h 1991878"/>
              <a:gd name="connsiteX43" fmla="*/ 4274965 w 7187067"/>
              <a:gd name="connsiteY43" fmla="*/ 1712316 h 1991878"/>
              <a:gd name="connsiteX44" fmla="*/ 4478812 w 7187067"/>
              <a:gd name="connsiteY44" fmla="*/ 1735613 h 1991878"/>
              <a:gd name="connsiteX45" fmla="*/ 4542879 w 7187067"/>
              <a:gd name="connsiteY45" fmla="*/ 1793855 h 1991878"/>
              <a:gd name="connsiteX46" fmla="*/ 4618593 w 7187067"/>
              <a:gd name="connsiteY46" fmla="*/ 1788031 h 1991878"/>
              <a:gd name="connsiteX47" fmla="*/ 4659363 w 7187067"/>
              <a:gd name="connsiteY47" fmla="*/ 1846273 h 1991878"/>
              <a:gd name="connsiteX48" fmla="*/ 6156183 w 7187067"/>
              <a:gd name="connsiteY48" fmla="*/ 1846273 h 1991878"/>
              <a:gd name="connsiteX49" fmla="*/ 6156183 w 7187067"/>
              <a:gd name="connsiteY49" fmla="*/ 1991878 h 1991878"/>
              <a:gd name="connsiteX50" fmla="*/ 6231898 w 7187067"/>
              <a:gd name="connsiteY50" fmla="*/ 1986054 h 1991878"/>
              <a:gd name="connsiteX51" fmla="*/ 7187067 w 7187067"/>
              <a:gd name="connsiteY51" fmla="*/ 1986054 h 199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187067" h="1991878">
                <a:moveTo>
                  <a:pt x="0" y="0"/>
                </a:moveTo>
                <a:lnTo>
                  <a:pt x="151429" y="11649"/>
                </a:lnTo>
                <a:lnTo>
                  <a:pt x="314507" y="75715"/>
                </a:lnTo>
                <a:lnTo>
                  <a:pt x="448463" y="163078"/>
                </a:lnTo>
                <a:lnTo>
                  <a:pt x="570772" y="291210"/>
                </a:lnTo>
                <a:lnTo>
                  <a:pt x="681431" y="326156"/>
                </a:lnTo>
                <a:lnTo>
                  <a:pt x="757146" y="419343"/>
                </a:lnTo>
                <a:lnTo>
                  <a:pt x="832861" y="512530"/>
                </a:lnTo>
                <a:lnTo>
                  <a:pt x="955169" y="588245"/>
                </a:lnTo>
                <a:lnTo>
                  <a:pt x="1100774" y="681432"/>
                </a:lnTo>
                <a:lnTo>
                  <a:pt x="1159016" y="728026"/>
                </a:lnTo>
                <a:lnTo>
                  <a:pt x="1322094" y="786268"/>
                </a:lnTo>
                <a:lnTo>
                  <a:pt x="1473523" y="827037"/>
                </a:lnTo>
                <a:lnTo>
                  <a:pt x="1566710" y="879455"/>
                </a:lnTo>
                <a:lnTo>
                  <a:pt x="1636601" y="920224"/>
                </a:lnTo>
                <a:lnTo>
                  <a:pt x="1694843" y="966818"/>
                </a:lnTo>
                <a:lnTo>
                  <a:pt x="1822975" y="978466"/>
                </a:lnTo>
                <a:lnTo>
                  <a:pt x="1904514" y="1013412"/>
                </a:lnTo>
                <a:lnTo>
                  <a:pt x="1986053" y="1054181"/>
                </a:lnTo>
                <a:lnTo>
                  <a:pt x="2038471" y="1054181"/>
                </a:lnTo>
                <a:lnTo>
                  <a:pt x="2085065" y="1065829"/>
                </a:lnTo>
                <a:lnTo>
                  <a:pt x="2195724" y="1129896"/>
                </a:lnTo>
                <a:lnTo>
                  <a:pt x="2323857" y="1199786"/>
                </a:lnTo>
                <a:lnTo>
                  <a:pt x="2440341" y="1217259"/>
                </a:lnTo>
                <a:lnTo>
                  <a:pt x="2504407" y="1246380"/>
                </a:lnTo>
                <a:lnTo>
                  <a:pt x="2679133" y="1281325"/>
                </a:lnTo>
                <a:lnTo>
                  <a:pt x="2731551" y="1339567"/>
                </a:lnTo>
                <a:lnTo>
                  <a:pt x="2789793" y="1357040"/>
                </a:lnTo>
                <a:lnTo>
                  <a:pt x="2836387" y="1374512"/>
                </a:lnTo>
                <a:lnTo>
                  <a:pt x="2987816" y="1397809"/>
                </a:lnTo>
                <a:lnTo>
                  <a:pt x="3063531" y="1421106"/>
                </a:lnTo>
                <a:lnTo>
                  <a:pt x="3110124" y="1467699"/>
                </a:lnTo>
                <a:lnTo>
                  <a:pt x="3162542" y="1479348"/>
                </a:lnTo>
                <a:lnTo>
                  <a:pt x="3337268" y="1502645"/>
                </a:lnTo>
                <a:cubicBezTo>
                  <a:pt x="3405202" y="1508821"/>
                  <a:pt x="3379891" y="1508469"/>
                  <a:pt x="3412983" y="1508469"/>
                </a:cubicBezTo>
                <a:lnTo>
                  <a:pt x="3465401" y="1520117"/>
                </a:lnTo>
                <a:lnTo>
                  <a:pt x="3529467" y="1560887"/>
                </a:lnTo>
                <a:lnTo>
                  <a:pt x="3634303" y="1607480"/>
                </a:lnTo>
                <a:lnTo>
                  <a:pt x="3768259" y="1619129"/>
                </a:lnTo>
                <a:lnTo>
                  <a:pt x="3908040" y="1630777"/>
                </a:lnTo>
                <a:lnTo>
                  <a:pt x="3983755" y="1648250"/>
                </a:lnTo>
                <a:lnTo>
                  <a:pt x="4135184" y="1642426"/>
                </a:lnTo>
                <a:lnTo>
                  <a:pt x="4210899" y="1694843"/>
                </a:lnTo>
                <a:lnTo>
                  <a:pt x="4274965" y="1712316"/>
                </a:lnTo>
                <a:lnTo>
                  <a:pt x="4478812" y="1735613"/>
                </a:lnTo>
                <a:lnTo>
                  <a:pt x="4542879" y="1793855"/>
                </a:lnTo>
                <a:lnTo>
                  <a:pt x="4618593" y="1788031"/>
                </a:lnTo>
                <a:lnTo>
                  <a:pt x="4659363" y="1846273"/>
                </a:lnTo>
                <a:lnTo>
                  <a:pt x="6156183" y="1846273"/>
                </a:lnTo>
                <a:lnTo>
                  <a:pt x="6156183" y="1991878"/>
                </a:lnTo>
                <a:cubicBezTo>
                  <a:pt x="6220220" y="1985474"/>
                  <a:pt x="6194914" y="1986054"/>
                  <a:pt x="6231898" y="1986054"/>
                </a:cubicBezTo>
                <a:lnTo>
                  <a:pt x="7187067" y="1986054"/>
                </a:ln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rme libre 23"/>
          <p:cNvSpPr/>
          <p:nvPr/>
        </p:nvSpPr>
        <p:spPr>
          <a:xfrm>
            <a:off x="2097619" y="1746072"/>
            <a:ext cx="6505636" cy="2131659"/>
          </a:xfrm>
          <a:custGeom>
            <a:avLst/>
            <a:gdLst>
              <a:gd name="connsiteX0" fmla="*/ 0 w 6505636"/>
              <a:gd name="connsiteY0" fmla="*/ 0 h 2131659"/>
              <a:gd name="connsiteX1" fmla="*/ 151430 w 6505636"/>
              <a:gd name="connsiteY1" fmla="*/ 17473 h 2131659"/>
              <a:gd name="connsiteX2" fmla="*/ 314507 w 6505636"/>
              <a:gd name="connsiteY2" fmla="*/ 104836 h 2131659"/>
              <a:gd name="connsiteX3" fmla="*/ 413519 w 6505636"/>
              <a:gd name="connsiteY3" fmla="*/ 215496 h 2131659"/>
              <a:gd name="connsiteX4" fmla="*/ 524179 w 6505636"/>
              <a:gd name="connsiteY4" fmla="*/ 267913 h 2131659"/>
              <a:gd name="connsiteX5" fmla="*/ 640663 w 6505636"/>
              <a:gd name="connsiteY5" fmla="*/ 366925 h 2131659"/>
              <a:gd name="connsiteX6" fmla="*/ 815389 w 6505636"/>
              <a:gd name="connsiteY6" fmla="*/ 500882 h 2131659"/>
              <a:gd name="connsiteX7" fmla="*/ 861983 w 6505636"/>
              <a:gd name="connsiteY7" fmla="*/ 541651 h 2131659"/>
              <a:gd name="connsiteX8" fmla="*/ 990115 w 6505636"/>
              <a:gd name="connsiteY8" fmla="*/ 675608 h 2131659"/>
              <a:gd name="connsiteX9" fmla="*/ 1042533 w 6505636"/>
              <a:gd name="connsiteY9" fmla="*/ 693080 h 2131659"/>
              <a:gd name="connsiteX10" fmla="*/ 1124072 w 6505636"/>
              <a:gd name="connsiteY10" fmla="*/ 786268 h 2131659"/>
              <a:gd name="connsiteX11" fmla="*/ 1275501 w 6505636"/>
              <a:gd name="connsiteY11" fmla="*/ 885279 h 2131659"/>
              <a:gd name="connsiteX12" fmla="*/ 1391985 w 6505636"/>
              <a:gd name="connsiteY12" fmla="*/ 995939 h 2131659"/>
              <a:gd name="connsiteX13" fmla="*/ 1485172 w 6505636"/>
              <a:gd name="connsiteY13" fmla="*/ 1060005 h 2131659"/>
              <a:gd name="connsiteX14" fmla="*/ 1566711 w 6505636"/>
              <a:gd name="connsiteY14" fmla="*/ 1118247 h 2131659"/>
              <a:gd name="connsiteX15" fmla="*/ 1642426 w 6505636"/>
              <a:gd name="connsiteY15" fmla="*/ 1176489 h 2131659"/>
              <a:gd name="connsiteX16" fmla="*/ 1706492 w 6505636"/>
              <a:gd name="connsiteY16" fmla="*/ 1193962 h 2131659"/>
              <a:gd name="connsiteX17" fmla="*/ 1758910 w 6505636"/>
              <a:gd name="connsiteY17" fmla="*/ 1246380 h 2131659"/>
              <a:gd name="connsiteX18" fmla="*/ 1799679 w 6505636"/>
              <a:gd name="connsiteY18" fmla="*/ 1275501 h 2131659"/>
              <a:gd name="connsiteX19" fmla="*/ 1869570 w 6505636"/>
              <a:gd name="connsiteY19" fmla="*/ 1304622 h 2131659"/>
              <a:gd name="connsiteX20" fmla="*/ 1898691 w 6505636"/>
              <a:gd name="connsiteY20" fmla="*/ 1351215 h 2131659"/>
              <a:gd name="connsiteX21" fmla="*/ 1968581 w 6505636"/>
              <a:gd name="connsiteY21" fmla="*/ 1397809 h 2131659"/>
              <a:gd name="connsiteX22" fmla="*/ 2044296 w 6505636"/>
              <a:gd name="connsiteY22" fmla="*/ 1432754 h 2131659"/>
              <a:gd name="connsiteX23" fmla="*/ 2154956 w 6505636"/>
              <a:gd name="connsiteY23" fmla="*/ 1490996 h 2131659"/>
              <a:gd name="connsiteX24" fmla="*/ 2265616 w 6505636"/>
              <a:gd name="connsiteY24" fmla="*/ 1549238 h 2131659"/>
              <a:gd name="connsiteX25" fmla="*/ 2341330 w 6505636"/>
              <a:gd name="connsiteY25" fmla="*/ 1601656 h 2131659"/>
              <a:gd name="connsiteX26" fmla="*/ 2440342 w 6505636"/>
              <a:gd name="connsiteY26" fmla="*/ 1636601 h 2131659"/>
              <a:gd name="connsiteX27" fmla="*/ 2632540 w 6505636"/>
              <a:gd name="connsiteY27" fmla="*/ 1671547 h 2131659"/>
              <a:gd name="connsiteX28" fmla="*/ 2708255 w 6505636"/>
              <a:gd name="connsiteY28" fmla="*/ 1694843 h 2131659"/>
              <a:gd name="connsiteX29" fmla="*/ 2813091 w 6505636"/>
              <a:gd name="connsiteY29" fmla="*/ 1718140 h 2131659"/>
              <a:gd name="connsiteX30" fmla="*/ 2906278 w 6505636"/>
              <a:gd name="connsiteY30" fmla="*/ 1735613 h 2131659"/>
              <a:gd name="connsiteX31" fmla="*/ 2993641 w 6505636"/>
              <a:gd name="connsiteY31" fmla="*/ 1793855 h 2131659"/>
              <a:gd name="connsiteX32" fmla="*/ 3034411 w 6505636"/>
              <a:gd name="connsiteY32" fmla="*/ 1805503 h 2131659"/>
              <a:gd name="connsiteX33" fmla="*/ 3139246 w 6505636"/>
              <a:gd name="connsiteY33" fmla="*/ 1817152 h 2131659"/>
              <a:gd name="connsiteX34" fmla="*/ 3226609 w 6505636"/>
              <a:gd name="connsiteY34" fmla="*/ 1939460 h 2131659"/>
              <a:gd name="connsiteX35" fmla="*/ 3424632 w 6505636"/>
              <a:gd name="connsiteY35" fmla="*/ 1968581 h 2131659"/>
              <a:gd name="connsiteX36" fmla="*/ 3500347 w 6505636"/>
              <a:gd name="connsiteY36" fmla="*/ 2015175 h 2131659"/>
              <a:gd name="connsiteX37" fmla="*/ 3663425 w 6505636"/>
              <a:gd name="connsiteY37" fmla="*/ 2015175 h 2131659"/>
              <a:gd name="connsiteX38" fmla="*/ 3977932 w 6505636"/>
              <a:gd name="connsiteY38" fmla="*/ 2055944 h 2131659"/>
              <a:gd name="connsiteX39" fmla="*/ 4001228 w 6505636"/>
              <a:gd name="connsiteY39" fmla="*/ 2067592 h 2131659"/>
              <a:gd name="connsiteX40" fmla="*/ 4735078 w 6505636"/>
              <a:gd name="connsiteY40" fmla="*/ 2067592 h 2131659"/>
              <a:gd name="connsiteX41" fmla="*/ 4764199 w 6505636"/>
              <a:gd name="connsiteY41" fmla="*/ 2096713 h 2131659"/>
              <a:gd name="connsiteX42" fmla="*/ 5055409 w 6505636"/>
              <a:gd name="connsiteY42" fmla="*/ 2096713 h 2131659"/>
              <a:gd name="connsiteX43" fmla="*/ 5090355 w 6505636"/>
              <a:gd name="connsiteY43" fmla="*/ 2131659 h 2131659"/>
              <a:gd name="connsiteX44" fmla="*/ 6505636 w 6505636"/>
              <a:gd name="connsiteY44" fmla="*/ 2131659 h 21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505636" h="2131659">
                <a:moveTo>
                  <a:pt x="0" y="0"/>
                </a:moveTo>
                <a:lnTo>
                  <a:pt x="151430" y="17473"/>
                </a:lnTo>
                <a:lnTo>
                  <a:pt x="314507" y="104836"/>
                </a:lnTo>
                <a:lnTo>
                  <a:pt x="413519" y="215496"/>
                </a:lnTo>
                <a:lnTo>
                  <a:pt x="524179" y="267913"/>
                </a:lnTo>
                <a:lnTo>
                  <a:pt x="640663" y="366925"/>
                </a:lnTo>
                <a:lnTo>
                  <a:pt x="815389" y="500882"/>
                </a:lnTo>
                <a:cubicBezTo>
                  <a:pt x="858243" y="537614"/>
                  <a:pt x="843501" y="523172"/>
                  <a:pt x="861983" y="541651"/>
                </a:cubicBezTo>
                <a:lnTo>
                  <a:pt x="990115" y="675608"/>
                </a:lnTo>
                <a:lnTo>
                  <a:pt x="1042533" y="693080"/>
                </a:lnTo>
                <a:lnTo>
                  <a:pt x="1124072" y="786268"/>
                </a:lnTo>
                <a:lnTo>
                  <a:pt x="1275501" y="885279"/>
                </a:lnTo>
                <a:lnTo>
                  <a:pt x="1391985" y="995939"/>
                </a:lnTo>
                <a:lnTo>
                  <a:pt x="1485172" y="1060005"/>
                </a:lnTo>
                <a:lnTo>
                  <a:pt x="1566711" y="1118247"/>
                </a:lnTo>
                <a:lnTo>
                  <a:pt x="1642426" y="1176489"/>
                </a:lnTo>
                <a:lnTo>
                  <a:pt x="1706492" y="1193962"/>
                </a:lnTo>
                <a:lnTo>
                  <a:pt x="1758910" y="1246380"/>
                </a:lnTo>
                <a:lnTo>
                  <a:pt x="1799679" y="1275501"/>
                </a:lnTo>
                <a:lnTo>
                  <a:pt x="1869570" y="1304622"/>
                </a:lnTo>
                <a:lnTo>
                  <a:pt x="1898691" y="1351215"/>
                </a:lnTo>
                <a:lnTo>
                  <a:pt x="1968581" y="1397809"/>
                </a:lnTo>
                <a:lnTo>
                  <a:pt x="2044296" y="1432754"/>
                </a:lnTo>
                <a:lnTo>
                  <a:pt x="2154956" y="1490996"/>
                </a:lnTo>
                <a:lnTo>
                  <a:pt x="2265616" y="1549238"/>
                </a:lnTo>
                <a:lnTo>
                  <a:pt x="2341330" y="1601656"/>
                </a:lnTo>
                <a:lnTo>
                  <a:pt x="2440342" y="1636601"/>
                </a:lnTo>
                <a:lnTo>
                  <a:pt x="2632540" y="1671547"/>
                </a:lnTo>
                <a:lnTo>
                  <a:pt x="2708255" y="1694843"/>
                </a:lnTo>
                <a:lnTo>
                  <a:pt x="2813091" y="1718140"/>
                </a:lnTo>
                <a:lnTo>
                  <a:pt x="2906278" y="1735613"/>
                </a:lnTo>
                <a:lnTo>
                  <a:pt x="2993641" y="1793855"/>
                </a:lnTo>
                <a:lnTo>
                  <a:pt x="3034411" y="1805503"/>
                </a:lnTo>
                <a:lnTo>
                  <a:pt x="3139246" y="1817152"/>
                </a:lnTo>
                <a:lnTo>
                  <a:pt x="3226609" y="1939460"/>
                </a:lnTo>
                <a:lnTo>
                  <a:pt x="3424632" y="1968581"/>
                </a:lnTo>
                <a:lnTo>
                  <a:pt x="3500347" y="2015175"/>
                </a:lnTo>
                <a:lnTo>
                  <a:pt x="3663425" y="2015175"/>
                </a:lnTo>
                <a:lnTo>
                  <a:pt x="3977932" y="2055944"/>
                </a:lnTo>
                <a:lnTo>
                  <a:pt x="4001228" y="2067592"/>
                </a:lnTo>
                <a:lnTo>
                  <a:pt x="4735078" y="2067592"/>
                </a:lnTo>
                <a:lnTo>
                  <a:pt x="4764199" y="2096713"/>
                </a:lnTo>
                <a:lnTo>
                  <a:pt x="5055409" y="2096713"/>
                </a:lnTo>
                <a:lnTo>
                  <a:pt x="5090355" y="2131659"/>
                </a:lnTo>
                <a:lnTo>
                  <a:pt x="6505636" y="2131659"/>
                </a:ln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2451C3A-2299-884E-A6D9-95A925480DAF}"/>
              </a:ext>
            </a:extLst>
          </p:cNvPr>
          <p:cNvSpPr txBox="1"/>
          <p:nvPr/>
        </p:nvSpPr>
        <p:spPr>
          <a:xfrm>
            <a:off x="8186874" y="2975244"/>
            <a:ext cx="2601598" cy="50270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Durée médiane de suivi</a:t>
            </a:r>
            <a:r>
              <a:rPr lang="fr-FR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200"/>
              </a:spcBef>
            </a:pPr>
            <a:r>
              <a:rPr lang="fr-FR" sz="1300" b="1" dirty="0">
                <a:latin typeface="Arial" panose="020B0604020202020204" pitchFamily="34" charset="0"/>
                <a:cs typeface="Arial" panose="020B0604020202020204" pitchFamily="34" charset="0"/>
              </a:rPr>
              <a:t>18,5 mois (intervalle: 6,0-38,2)</a:t>
            </a:r>
          </a:p>
        </p:txBody>
      </p:sp>
    </p:spTree>
    <p:extLst>
      <p:ext uri="{BB962C8B-B14F-4D97-AF65-F5344CB8AC3E}">
        <p14:creationId xmlns:p14="http://schemas.microsoft.com/office/powerpoint/2010/main" val="95165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3E89EA06-F4FB-804A-B5D4-B643E1A6C6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FR"/>
              <a:t>Dr </a:t>
            </a:r>
            <a:r>
              <a:rPr lang="fr-FR" dirty="0"/>
              <a:t>Thibault DE LA MOTTE ROUGE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Gynécologie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415B80C-573E-D44D-9413-CF6C3676DF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fr-FR" dirty="0"/>
              <a:t>Centre Eugène Marquis - Rennes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EE0D211-7C3E-0143-853C-A6F94D741B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Highlights</a:t>
            </a:r>
            <a:endParaRPr lang="fr-FR" dirty="0"/>
          </a:p>
          <a:p>
            <a:r>
              <a:rPr lang="fr-FR" dirty="0"/>
              <a:t>2021</a:t>
            </a:r>
          </a:p>
        </p:txBody>
      </p:sp>
      <p:pic>
        <p:nvPicPr>
          <p:cNvPr id="11" name="Image 10" descr="Une image contenant personne, homme, complet, posant&#10;&#10;Description générée automatiquement">
            <a:extLst>
              <a:ext uri="{FF2B5EF4-FFF2-40B4-BE49-F238E27FC236}">
                <a16:creationId xmlns:a16="http://schemas.microsoft.com/office/drawing/2014/main" id="{4E99587C-EB11-A84E-B50C-18B84D26E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3518" y="3563080"/>
            <a:ext cx="2484000" cy="2484000"/>
          </a:xfrm>
          <a:prstGeom prst="ellipse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91409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à coins arrondis 34"/>
          <p:cNvSpPr/>
          <p:nvPr/>
        </p:nvSpPr>
        <p:spPr>
          <a:xfrm>
            <a:off x="6308239" y="1391921"/>
            <a:ext cx="5499407" cy="363600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Connecteur droit 35"/>
          <p:cNvCxnSpPr/>
          <p:nvPr/>
        </p:nvCxnSpPr>
        <p:spPr>
          <a:xfrm>
            <a:off x="7248431" y="4540977"/>
            <a:ext cx="4360042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7144162" y="4227659"/>
            <a:ext cx="42587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a-DK" sz="11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Mois</a:t>
            </a:r>
            <a:endParaRPr lang="da-DK" sz="1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38" name="Groupe 37"/>
          <p:cNvGrpSpPr/>
          <p:nvPr/>
        </p:nvGrpSpPr>
        <p:grpSpPr>
          <a:xfrm>
            <a:off x="6509630" y="2007218"/>
            <a:ext cx="5063486" cy="2283634"/>
            <a:chOff x="652576" y="2153834"/>
            <a:chExt cx="5313101" cy="2556918"/>
          </a:xfrm>
        </p:grpSpPr>
        <p:graphicFrame>
          <p:nvGraphicFramePr>
            <p:cNvPr id="39" name="Graphique 38"/>
            <p:cNvGraphicFramePr/>
            <p:nvPr>
              <p:extLst>
                <p:ext uri="{D42A27DB-BD31-4B8C-83A1-F6EECF244321}">
                  <p14:modId xmlns:p14="http://schemas.microsoft.com/office/powerpoint/2010/main" val="2000713409"/>
                </p:ext>
              </p:extLst>
            </p:nvPr>
          </p:nvGraphicFramePr>
          <p:xfrm>
            <a:off x="789830" y="2153835"/>
            <a:ext cx="5175847" cy="25569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 rot="16200000">
              <a:off x="-333190" y="3139600"/>
              <a:ext cx="2246039" cy="2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ctr" eaLnBrk="1" hangingPunct="1"/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Probabilité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 de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survie</a:t>
              </a:r>
              <a:endParaRPr lang="da-DK" sz="11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43" name="Tableau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262932"/>
              </p:ext>
            </p:extLst>
          </p:nvPr>
        </p:nvGraphicFramePr>
        <p:xfrm>
          <a:off x="8332926" y="1836947"/>
          <a:ext cx="3395056" cy="9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7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2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4076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fr-FR" sz="9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fr-FR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 de patients</a:t>
                      </a:r>
                      <a:endParaRPr lang="fr-FR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fr-FR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Médiane SG</a:t>
                      </a:r>
                    </a:p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fr-FR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CI), mois</a:t>
                      </a:r>
                      <a:endParaRPr lang="fr-FR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</a:t>
                      </a:r>
                      <a:br>
                        <a:rPr lang="fr-FR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fr-FR" sz="800" b="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valeur-p</a:t>
                      </a:r>
                      <a:endParaRPr lang="fr-FR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815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Cemiplimab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13,3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(9,6-17,6)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(0,36-0,85)*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&lt;0.005</a:t>
                      </a:r>
                      <a:r>
                        <a:rPr lang="fr-FR" sz="900" b="1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†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815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tx2"/>
                          </a:solidFill>
                          <a:latin typeface="+mj-lt"/>
                          <a:cs typeface="Arial" panose="020B0604020202020204" pitchFamily="34" charset="0"/>
                        </a:rPr>
                        <a:t>Chimiothérapie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fr-FR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(5,1-9,7)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fr-FR" sz="11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fr-FR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4" name="Tableau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858931"/>
              </p:ext>
            </p:extLst>
          </p:nvPr>
        </p:nvGraphicFramePr>
        <p:xfrm>
          <a:off x="6570097" y="4418149"/>
          <a:ext cx="5059472" cy="548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2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4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2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4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23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423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442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423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4423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44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423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442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42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423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423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423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423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423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09060">
                <a:tc gridSpan="17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Nb </a:t>
                      </a:r>
                      <a:r>
                        <a:rPr lang="fr-FR" sz="8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à risque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64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spc="-3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239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223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188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163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127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103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79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58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44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39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24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972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spc="-3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238</a:t>
                      </a:r>
                      <a:endParaRPr lang="fr-FR" sz="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209</a:t>
                      </a:r>
                      <a:endParaRPr lang="fr-FR" sz="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182</a:t>
                      </a:r>
                      <a:endParaRPr lang="fr-FR" sz="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149</a:t>
                      </a:r>
                      <a:endParaRPr lang="fr-FR" sz="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105</a:t>
                      </a:r>
                      <a:endParaRPr lang="fr-FR" sz="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78</a:t>
                      </a:r>
                      <a:endParaRPr lang="fr-FR" sz="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56</a:t>
                      </a:r>
                      <a:endParaRPr lang="fr-FR" sz="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42</a:t>
                      </a:r>
                      <a:endParaRPr lang="fr-FR" sz="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fr-FR" sz="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14</a:t>
                      </a:r>
                      <a:endParaRPr lang="fr-FR" sz="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fr-FR" sz="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fr-FR" sz="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fr-FR" sz="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fr-FR" sz="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fr-FR" sz="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fr-FR" sz="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fr-FR" sz="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800" b="1" kern="120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fr-FR" sz="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" name="ZoneTexte 44">
            <a:extLst>
              <a:ext uri="{FF2B5EF4-FFF2-40B4-BE49-F238E27FC236}">
                <a16:creationId xmlns:a16="http://schemas.microsoft.com/office/drawing/2014/main" id="{52451C3A-2299-884E-A6D9-95A925480DAF}"/>
              </a:ext>
            </a:extLst>
          </p:cNvPr>
          <p:cNvSpPr txBox="1"/>
          <p:nvPr/>
        </p:nvSpPr>
        <p:spPr>
          <a:xfrm>
            <a:off x="9861091" y="2897608"/>
            <a:ext cx="18668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Durée médiane de suivi</a:t>
            </a:r>
            <a:r>
              <a:rPr lang="fr-FR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fr-FR" sz="900" b="1" dirty="0">
                <a:latin typeface="Arial" panose="020B0604020202020204" pitchFamily="34" charset="0"/>
                <a:cs typeface="Arial" panose="020B0604020202020204" pitchFamily="34" charset="0"/>
              </a:rPr>
              <a:t>21,9 mois (intervalle: 6,9-36,6)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Empower Cervical : </a:t>
            </a:r>
            <a:r>
              <a:rPr lang="en-GB" dirty="0" err="1"/>
              <a:t>cemiplimab</a:t>
            </a:r>
            <a:r>
              <a:rPr lang="en-GB" dirty="0"/>
              <a:t> </a:t>
            </a:r>
            <a:r>
              <a:rPr lang="en-GB"/>
              <a:t>: amélioration </a:t>
            </a:r>
            <a:r>
              <a:rPr lang="en-GB" dirty="0" err="1"/>
              <a:t>survie</a:t>
            </a:r>
            <a:r>
              <a:rPr lang="en-GB" dirty="0"/>
              <a:t> </a:t>
            </a:r>
            <a:r>
              <a:rPr lang="en-GB" dirty="0" err="1"/>
              <a:t>globale</a:t>
            </a:r>
            <a:r>
              <a:rPr lang="en-GB" dirty="0"/>
              <a:t> </a:t>
            </a:r>
            <a:r>
              <a:rPr lang="en-GB" dirty="0" err="1"/>
              <a:t>selon</a:t>
            </a:r>
            <a:r>
              <a:rPr lang="en-GB" dirty="0"/>
              <a:t> le type </a:t>
            </a:r>
            <a:r>
              <a:rPr lang="en-GB" dirty="0" err="1"/>
              <a:t>histologique</a:t>
            </a:r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K. </a:t>
            </a:r>
            <a:r>
              <a:rPr lang="fr-FR" dirty="0" err="1"/>
              <a:t>Tewari</a:t>
            </a:r>
            <a:r>
              <a:rPr lang="fr-FR" dirty="0"/>
              <a:t>, et al., ESMO</a:t>
            </a:r>
            <a:r>
              <a:rPr lang="fr-FR" baseline="30000" dirty="0"/>
              <a:t>®</a:t>
            </a:r>
            <a:r>
              <a:rPr lang="fr-FR" dirty="0"/>
              <a:t> 2021, Abs# </a:t>
            </a:r>
            <a:r>
              <a:rPr lang="fr-FR" i="0" dirty="0"/>
              <a:t>VP4_2021</a:t>
            </a:r>
            <a:endParaRPr lang="fr-FR" dirty="0"/>
          </a:p>
        </p:txBody>
      </p:sp>
      <p:grpSp>
        <p:nvGrpSpPr>
          <p:cNvPr id="34" name="Groupe 33"/>
          <p:cNvGrpSpPr/>
          <p:nvPr/>
        </p:nvGrpSpPr>
        <p:grpSpPr>
          <a:xfrm>
            <a:off x="3628000" y="5093824"/>
            <a:ext cx="5143977" cy="324761"/>
            <a:chOff x="3188949" y="5258491"/>
            <a:chExt cx="5143977" cy="324761"/>
          </a:xfrm>
        </p:grpSpPr>
        <p:sp>
          <p:nvSpPr>
            <p:cNvPr id="10" name="ZoneTexte 9"/>
            <p:cNvSpPr txBox="1"/>
            <p:nvPr/>
          </p:nvSpPr>
          <p:spPr>
            <a:xfrm>
              <a:off x="3264911" y="5258491"/>
              <a:ext cx="5068015" cy="32476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fr-FR" sz="1600" b="1">
                  <a:solidFill>
                    <a:schemeClr val="accent1">
                      <a:lumMod val="50000"/>
                    </a:schemeClr>
                  </a:solidFill>
                </a:rPr>
                <a:t>Amélioration également pour adénocarcinomes</a:t>
              </a:r>
            </a:p>
          </p:txBody>
        </p:sp>
        <p:sp>
          <p:nvSpPr>
            <p:cNvPr id="11" name="Chevron 10"/>
            <p:cNvSpPr/>
            <p:nvPr/>
          </p:nvSpPr>
          <p:spPr>
            <a:xfrm>
              <a:off x="3188949" y="5329730"/>
              <a:ext cx="208749" cy="208749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Rectangle à coins arrondis 12"/>
          <p:cNvSpPr/>
          <p:nvPr/>
        </p:nvSpPr>
        <p:spPr>
          <a:xfrm>
            <a:off x="513697" y="1391921"/>
            <a:ext cx="5499407" cy="363600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2451C3A-2299-884E-A6D9-95A925480DAF}"/>
              </a:ext>
            </a:extLst>
          </p:cNvPr>
          <p:cNvSpPr txBox="1"/>
          <p:nvPr/>
        </p:nvSpPr>
        <p:spPr>
          <a:xfrm>
            <a:off x="695973" y="1177785"/>
            <a:ext cx="3771579" cy="615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Survie population SCC </a:t>
            </a:r>
          </a:p>
          <a:p>
            <a:r>
              <a:rPr lang="fr-FR" sz="1000" dirty="0">
                <a:cs typeface="Arial" panose="020B0604020202020204" pitchFamily="34" charset="0"/>
              </a:rPr>
              <a:t>A la 2</a:t>
            </a:r>
            <a:r>
              <a:rPr lang="fr-FR" sz="1000" baseline="30000" dirty="0">
                <a:cs typeface="Arial" panose="020B0604020202020204" pitchFamily="34" charset="0"/>
              </a:rPr>
              <a:t>ème</a:t>
            </a:r>
            <a:r>
              <a:rPr lang="fr-FR" sz="1000" dirty="0">
                <a:cs typeface="Arial" panose="020B0604020202020204" pitchFamily="34" charset="0"/>
              </a:rPr>
              <a:t> analyse intermédiaire (85% des évènements de SG), l’IDMC a recommandé l’arrêt précoce de l’essai pour efficacité,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1453889" y="4540977"/>
            <a:ext cx="4360042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349620" y="4227659"/>
            <a:ext cx="42587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a-DK" sz="11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Mois</a:t>
            </a:r>
            <a:endParaRPr lang="da-DK" sz="1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715088" y="2007218"/>
            <a:ext cx="5063486" cy="2283634"/>
            <a:chOff x="652576" y="2153834"/>
            <a:chExt cx="5313101" cy="2556918"/>
          </a:xfrm>
        </p:grpSpPr>
        <p:graphicFrame>
          <p:nvGraphicFramePr>
            <p:cNvPr id="19" name="Graphique 18"/>
            <p:cNvGraphicFramePr/>
            <p:nvPr>
              <p:extLst>
                <p:ext uri="{D42A27DB-BD31-4B8C-83A1-F6EECF244321}">
                  <p14:modId xmlns:p14="http://schemas.microsoft.com/office/powerpoint/2010/main" val="2000713409"/>
                </p:ext>
              </p:extLst>
            </p:nvPr>
          </p:nvGraphicFramePr>
          <p:xfrm>
            <a:off x="789830" y="2153835"/>
            <a:ext cx="5175847" cy="25569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 rot="16200000">
              <a:off x="-333190" y="3139600"/>
              <a:ext cx="2246039" cy="2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ctr" eaLnBrk="1" hangingPunct="1"/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Probabilité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 de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survie</a:t>
              </a:r>
              <a:endParaRPr lang="da-DK" sz="11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29" name="Forme libre 28"/>
          <p:cNvSpPr/>
          <p:nvPr/>
        </p:nvSpPr>
        <p:spPr>
          <a:xfrm>
            <a:off x="1349619" y="2115429"/>
            <a:ext cx="4330212" cy="1525466"/>
          </a:xfrm>
          <a:custGeom>
            <a:avLst/>
            <a:gdLst>
              <a:gd name="connsiteX0" fmla="*/ 0 w 4330212"/>
              <a:gd name="connsiteY0" fmla="*/ 0 h 1525466"/>
              <a:gd name="connsiteX1" fmla="*/ 127489 w 4330212"/>
              <a:gd name="connsiteY1" fmla="*/ 30773 h 1525466"/>
              <a:gd name="connsiteX2" fmla="*/ 193431 w 4330212"/>
              <a:gd name="connsiteY2" fmla="*/ 57150 h 1525466"/>
              <a:gd name="connsiteX3" fmla="*/ 246185 w 4330212"/>
              <a:gd name="connsiteY3" fmla="*/ 118696 h 1525466"/>
              <a:gd name="connsiteX4" fmla="*/ 307731 w 4330212"/>
              <a:gd name="connsiteY4" fmla="*/ 202223 h 1525466"/>
              <a:gd name="connsiteX5" fmla="*/ 329712 w 4330212"/>
              <a:gd name="connsiteY5" fmla="*/ 232996 h 1525466"/>
              <a:gd name="connsiteX6" fmla="*/ 408843 w 4330212"/>
              <a:gd name="connsiteY6" fmla="*/ 268166 h 1525466"/>
              <a:gd name="connsiteX7" fmla="*/ 430823 w 4330212"/>
              <a:gd name="connsiteY7" fmla="*/ 312127 h 1525466"/>
              <a:gd name="connsiteX8" fmla="*/ 501162 w 4330212"/>
              <a:gd name="connsiteY8" fmla="*/ 395654 h 1525466"/>
              <a:gd name="connsiteX9" fmla="*/ 549519 w 4330212"/>
              <a:gd name="connsiteY9" fmla="*/ 457200 h 1525466"/>
              <a:gd name="connsiteX10" fmla="*/ 655027 w 4330212"/>
              <a:gd name="connsiteY10" fmla="*/ 540727 h 1525466"/>
              <a:gd name="connsiteX11" fmla="*/ 720969 w 4330212"/>
              <a:gd name="connsiteY11" fmla="*/ 562708 h 1525466"/>
              <a:gd name="connsiteX12" fmla="*/ 778119 w 4330212"/>
              <a:gd name="connsiteY12" fmla="*/ 624254 h 1525466"/>
              <a:gd name="connsiteX13" fmla="*/ 822081 w 4330212"/>
              <a:gd name="connsiteY13" fmla="*/ 641839 h 1525466"/>
              <a:gd name="connsiteX14" fmla="*/ 852854 w 4330212"/>
              <a:gd name="connsiteY14" fmla="*/ 677008 h 1525466"/>
              <a:gd name="connsiteX15" fmla="*/ 892419 w 4330212"/>
              <a:gd name="connsiteY15" fmla="*/ 690196 h 1525466"/>
              <a:gd name="connsiteX16" fmla="*/ 953966 w 4330212"/>
              <a:gd name="connsiteY16" fmla="*/ 729762 h 1525466"/>
              <a:gd name="connsiteX17" fmla="*/ 989135 w 4330212"/>
              <a:gd name="connsiteY17" fmla="*/ 760535 h 1525466"/>
              <a:gd name="connsiteX18" fmla="*/ 1037493 w 4330212"/>
              <a:gd name="connsiteY18" fmla="*/ 773723 h 1525466"/>
              <a:gd name="connsiteX19" fmla="*/ 1094643 w 4330212"/>
              <a:gd name="connsiteY19" fmla="*/ 817685 h 1525466"/>
              <a:gd name="connsiteX20" fmla="*/ 1160585 w 4330212"/>
              <a:gd name="connsiteY20" fmla="*/ 844062 h 1525466"/>
              <a:gd name="connsiteX21" fmla="*/ 1208943 w 4330212"/>
              <a:gd name="connsiteY21" fmla="*/ 857250 h 1525466"/>
              <a:gd name="connsiteX22" fmla="*/ 1279281 w 4330212"/>
              <a:gd name="connsiteY22" fmla="*/ 896816 h 1525466"/>
              <a:gd name="connsiteX23" fmla="*/ 1358412 w 4330212"/>
              <a:gd name="connsiteY23" fmla="*/ 945173 h 1525466"/>
              <a:gd name="connsiteX24" fmla="*/ 1415562 w 4330212"/>
              <a:gd name="connsiteY24" fmla="*/ 971550 h 1525466"/>
              <a:gd name="connsiteX25" fmla="*/ 1455127 w 4330212"/>
              <a:gd name="connsiteY25" fmla="*/ 989135 h 1525466"/>
              <a:gd name="connsiteX26" fmla="*/ 1499089 w 4330212"/>
              <a:gd name="connsiteY26" fmla="*/ 1006719 h 1525466"/>
              <a:gd name="connsiteX27" fmla="*/ 1569427 w 4330212"/>
              <a:gd name="connsiteY27" fmla="*/ 1046285 h 1525466"/>
              <a:gd name="connsiteX28" fmla="*/ 1648558 w 4330212"/>
              <a:gd name="connsiteY28" fmla="*/ 1081454 h 1525466"/>
              <a:gd name="connsiteX29" fmla="*/ 1679331 w 4330212"/>
              <a:gd name="connsiteY29" fmla="*/ 1107831 h 1525466"/>
              <a:gd name="connsiteX30" fmla="*/ 1732085 w 4330212"/>
              <a:gd name="connsiteY30" fmla="*/ 1112227 h 1525466"/>
              <a:gd name="connsiteX31" fmla="*/ 1802423 w 4330212"/>
              <a:gd name="connsiteY31" fmla="*/ 1138604 h 1525466"/>
              <a:gd name="connsiteX32" fmla="*/ 1846385 w 4330212"/>
              <a:gd name="connsiteY32" fmla="*/ 1160585 h 1525466"/>
              <a:gd name="connsiteX33" fmla="*/ 1881554 w 4330212"/>
              <a:gd name="connsiteY33" fmla="*/ 1173773 h 1525466"/>
              <a:gd name="connsiteX34" fmla="*/ 2000250 w 4330212"/>
              <a:gd name="connsiteY34" fmla="*/ 1195754 h 1525466"/>
              <a:gd name="connsiteX35" fmla="*/ 2061796 w 4330212"/>
              <a:gd name="connsiteY35" fmla="*/ 1217735 h 1525466"/>
              <a:gd name="connsiteX36" fmla="*/ 2101362 w 4330212"/>
              <a:gd name="connsiteY36" fmla="*/ 1239716 h 1525466"/>
              <a:gd name="connsiteX37" fmla="*/ 2127739 w 4330212"/>
              <a:gd name="connsiteY37" fmla="*/ 1248508 h 1525466"/>
              <a:gd name="connsiteX38" fmla="*/ 2299189 w 4330212"/>
              <a:gd name="connsiteY38" fmla="*/ 1270489 h 1525466"/>
              <a:gd name="connsiteX39" fmla="*/ 2347546 w 4330212"/>
              <a:gd name="connsiteY39" fmla="*/ 1270489 h 1525466"/>
              <a:gd name="connsiteX40" fmla="*/ 2365131 w 4330212"/>
              <a:gd name="connsiteY40" fmla="*/ 1288074 h 1525466"/>
              <a:gd name="connsiteX41" fmla="*/ 2435469 w 4330212"/>
              <a:gd name="connsiteY41" fmla="*/ 1288074 h 1525466"/>
              <a:gd name="connsiteX42" fmla="*/ 2435469 w 4330212"/>
              <a:gd name="connsiteY42" fmla="*/ 1318846 h 1525466"/>
              <a:gd name="connsiteX43" fmla="*/ 2475035 w 4330212"/>
              <a:gd name="connsiteY43" fmla="*/ 1327639 h 1525466"/>
              <a:gd name="connsiteX44" fmla="*/ 2545373 w 4330212"/>
              <a:gd name="connsiteY44" fmla="*/ 1327639 h 1525466"/>
              <a:gd name="connsiteX45" fmla="*/ 2554166 w 4330212"/>
              <a:gd name="connsiteY45" fmla="*/ 1336432 h 1525466"/>
              <a:gd name="connsiteX46" fmla="*/ 2589335 w 4330212"/>
              <a:gd name="connsiteY46" fmla="*/ 1349619 h 1525466"/>
              <a:gd name="connsiteX47" fmla="*/ 2716823 w 4330212"/>
              <a:gd name="connsiteY47" fmla="*/ 1349619 h 1525466"/>
              <a:gd name="connsiteX48" fmla="*/ 2743200 w 4330212"/>
              <a:gd name="connsiteY48" fmla="*/ 1375996 h 1525466"/>
              <a:gd name="connsiteX49" fmla="*/ 3644412 w 4330212"/>
              <a:gd name="connsiteY49" fmla="*/ 1375996 h 1525466"/>
              <a:gd name="connsiteX50" fmla="*/ 3653204 w 4330212"/>
              <a:gd name="connsiteY50" fmla="*/ 1428750 h 1525466"/>
              <a:gd name="connsiteX51" fmla="*/ 3653204 w 4330212"/>
              <a:gd name="connsiteY51" fmla="*/ 1525466 h 1525466"/>
              <a:gd name="connsiteX52" fmla="*/ 3697166 w 4330212"/>
              <a:gd name="connsiteY52" fmla="*/ 1525466 h 1525466"/>
              <a:gd name="connsiteX53" fmla="*/ 4330212 w 4330212"/>
              <a:gd name="connsiteY53" fmla="*/ 1525466 h 152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330212" h="1525466">
                <a:moveTo>
                  <a:pt x="0" y="0"/>
                </a:moveTo>
                <a:lnTo>
                  <a:pt x="127489" y="30773"/>
                </a:lnTo>
                <a:lnTo>
                  <a:pt x="193431" y="57150"/>
                </a:lnTo>
                <a:lnTo>
                  <a:pt x="246185" y="118696"/>
                </a:lnTo>
                <a:lnTo>
                  <a:pt x="307731" y="202223"/>
                </a:lnTo>
                <a:lnTo>
                  <a:pt x="329712" y="232996"/>
                </a:lnTo>
                <a:lnTo>
                  <a:pt x="408843" y="268166"/>
                </a:lnTo>
                <a:lnTo>
                  <a:pt x="430823" y="312127"/>
                </a:lnTo>
                <a:lnTo>
                  <a:pt x="501162" y="395654"/>
                </a:lnTo>
                <a:lnTo>
                  <a:pt x="549519" y="457200"/>
                </a:lnTo>
                <a:lnTo>
                  <a:pt x="655027" y="540727"/>
                </a:lnTo>
                <a:lnTo>
                  <a:pt x="720969" y="562708"/>
                </a:lnTo>
                <a:lnTo>
                  <a:pt x="778119" y="624254"/>
                </a:lnTo>
                <a:lnTo>
                  <a:pt x="822081" y="641839"/>
                </a:lnTo>
                <a:lnTo>
                  <a:pt x="852854" y="677008"/>
                </a:lnTo>
                <a:lnTo>
                  <a:pt x="892419" y="690196"/>
                </a:lnTo>
                <a:lnTo>
                  <a:pt x="953966" y="729762"/>
                </a:lnTo>
                <a:lnTo>
                  <a:pt x="989135" y="760535"/>
                </a:lnTo>
                <a:lnTo>
                  <a:pt x="1037493" y="773723"/>
                </a:lnTo>
                <a:lnTo>
                  <a:pt x="1094643" y="817685"/>
                </a:lnTo>
                <a:lnTo>
                  <a:pt x="1160585" y="844062"/>
                </a:lnTo>
                <a:lnTo>
                  <a:pt x="1208943" y="857250"/>
                </a:lnTo>
                <a:lnTo>
                  <a:pt x="1279281" y="896816"/>
                </a:lnTo>
                <a:lnTo>
                  <a:pt x="1358412" y="945173"/>
                </a:lnTo>
                <a:lnTo>
                  <a:pt x="1415562" y="971550"/>
                </a:lnTo>
                <a:cubicBezTo>
                  <a:pt x="1452042" y="989790"/>
                  <a:pt x="1437624" y="989135"/>
                  <a:pt x="1455127" y="989135"/>
                </a:cubicBezTo>
                <a:lnTo>
                  <a:pt x="1499089" y="1006719"/>
                </a:lnTo>
                <a:lnTo>
                  <a:pt x="1569427" y="1046285"/>
                </a:lnTo>
                <a:lnTo>
                  <a:pt x="1648558" y="1081454"/>
                </a:lnTo>
                <a:lnTo>
                  <a:pt x="1679331" y="1107831"/>
                </a:lnTo>
                <a:lnTo>
                  <a:pt x="1732085" y="1112227"/>
                </a:lnTo>
                <a:lnTo>
                  <a:pt x="1802423" y="1138604"/>
                </a:lnTo>
                <a:lnTo>
                  <a:pt x="1846385" y="1160585"/>
                </a:lnTo>
                <a:lnTo>
                  <a:pt x="1881554" y="1173773"/>
                </a:lnTo>
                <a:lnTo>
                  <a:pt x="2000250" y="1195754"/>
                </a:lnTo>
                <a:lnTo>
                  <a:pt x="2061796" y="1217735"/>
                </a:lnTo>
                <a:lnTo>
                  <a:pt x="2101362" y="1239716"/>
                </a:lnTo>
                <a:lnTo>
                  <a:pt x="2127739" y="1248508"/>
                </a:lnTo>
                <a:lnTo>
                  <a:pt x="2299189" y="1270489"/>
                </a:lnTo>
                <a:lnTo>
                  <a:pt x="2347546" y="1270489"/>
                </a:lnTo>
                <a:lnTo>
                  <a:pt x="2365131" y="1288074"/>
                </a:lnTo>
                <a:lnTo>
                  <a:pt x="2435469" y="1288074"/>
                </a:lnTo>
                <a:lnTo>
                  <a:pt x="2435469" y="1318846"/>
                </a:lnTo>
                <a:lnTo>
                  <a:pt x="2475035" y="1327639"/>
                </a:lnTo>
                <a:lnTo>
                  <a:pt x="2545373" y="1327639"/>
                </a:lnTo>
                <a:lnTo>
                  <a:pt x="2554166" y="1336432"/>
                </a:lnTo>
                <a:lnTo>
                  <a:pt x="2589335" y="1349619"/>
                </a:lnTo>
                <a:lnTo>
                  <a:pt x="2716823" y="1349619"/>
                </a:lnTo>
                <a:lnTo>
                  <a:pt x="2743200" y="1375996"/>
                </a:lnTo>
                <a:lnTo>
                  <a:pt x="3644412" y="1375996"/>
                </a:lnTo>
                <a:cubicBezTo>
                  <a:pt x="3648996" y="1426418"/>
                  <a:pt x="3637363" y="1412909"/>
                  <a:pt x="3653204" y="1428750"/>
                </a:cubicBezTo>
                <a:lnTo>
                  <a:pt x="3653204" y="1525466"/>
                </a:lnTo>
                <a:lnTo>
                  <a:pt x="3697166" y="1525466"/>
                </a:lnTo>
                <a:lnTo>
                  <a:pt x="4330212" y="1525466"/>
                </a:ln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orme libre 29"/>
          <p:cNvSpPr/>
          <p:nvPr/>
        </p:nvSpPr>
        <p:spPr>
          <a:xfrm>
            <a:off x="1375996" y="2119825"/>
            <a:ext cx="3824654" cy="1661747"/>
          </a:xfrm>
          <a:custGeom>
            <a:avLst/>
            <a:gdLst>
              <a:gd name="connsiteX0" fmla="*/ 0 w 3824654"/>
              <a:gd name="connsiteY0" fmla="*/ 0 h 1661747"/>
              <a:gd name="connsiteX1" fmla="*/ 145073 w 3824654"/>
              <a:gd name="connsiteY1" fmla="*/ 43962 h 1661747"/>
              <a:gd name="connsiteX2" fmla="*/ 219808 w 3824654"/>
              <a:gd name="connsiteY2" fmla="*/ 127489 h 1661747"/>
              <a:gd name="connsiteX3" fmla="*/ 316523 w 3824654"/>
              <a:gd name="connsiteY3" fmla="*/ 175847 h 1661747"/>
              <a:gd name="connsiteX4" fmla="*/ 360485 w 3824654"/>
              <a:gd name="connsiteY4" fmla="*/ 237393 h 1661747"/>
              <a:gd name="connsiteX5" fmla="*/ 426427 w 3824654"/>
              <a:gd name="connsiteY5" fmla="*/ 281354 h 1661747"/>
              <a:gd name="connsiteX6" fmla="*/ 501162 w 3824654"/>
              <a:gd name="connsiteY6" fmla="*/ 378070 h 1661747"/>
              <a:gd name="connsiteX7" fmla="*/ 540727 w 3824654"/>
              <a:gd name="connsiteY7" fmla="*/ 430823 h 1661747"/>
              <a:gd name="connsiteX8" fmla="*/ 619858 w 3824654"/>
              <a:gd name="connsiteY8" fmla="*/ 527539 h 1661747"/>
              <a:gd name="connsiteX9" fmla="*/ 725366 w 3824654"/>
              <a:gd name="connsiteY9" fmla="*/ 593481 h 1661747"/>
              <a:gd name="connsiteX10" fmla="*/ 756139 w 3824654"/>
              <a:gd name="connsiteY10" fmla="*/ 659423 h 1661747"/>
              <a:gd name="connsiteX11" fmla="*/ 786912 w 3824654"/>
              <a:gd name="connsiteY11" fmla="*/ 698989 h 1661747"/>
              <a:gd name="connsiteX12" fmla="*/ 817685 w 3824654"/>
              <a:gd name="connsiteY12" fmla="*/ 734158 h 1661747"/>
              <a:gd name="connsiteX13" fmla="*/ 870439 w 3824654"/>
              <a:gd name="connsiteY13" fmla="*/ 773723 h 1661747"/>
              <a:gd name="connsiteX14" fmla="*/ 914400 w 3824654"/>
              <a:gd name="connsiteY14" fmla="*/ 826477 h 1661747"/>
              <a:gd name="connsiteX15" fmla="*/ 967154 w 3824654"/>
              <a:gd name="connsiteY15" fmla="*/ 888023 h 1661747"/>
              <a:gd name="connsiteX16" fmla="*/ 993531 w 3824654"/>
              <a:gd name="connsiteY16" fmla="*/ 896816 h 1661747"/>
              <a:gd name="connsiteX17" fmla="*/ 1028700 w 3824654"/>
              <a:gd name="connsiteY17" fmla="*/ 923193 h 1661747"/>
              <a:gd name="connsiteX18" fmla="*/ 1103435 w 3824654"/>
              <a:gd name="connsiteY18" fmla="*/ 997927 h 1661747"/>
              <a:gd name="connsiteX19" fmla="*/ 1125416 w 3824654"/>
              <a:gd name="connsiteY19" fmla="*/ 1050681 h 1661747"/>
              <a:gd name="connsiteX20" fmla="*/ 1186962 w 3824654"/>
              <a:gd name="connsiteY20" fmla="*/ 1072662 h 1661747"/>
              <a:gd name="connsiteX21" fmla="*/ 1208942 w 3824654"/>
              <a:gd name="connsiteY21" fmla="*/ 1085850 h 1661747"/>
              <a:gd name="connsiteX22" fmla="*/ 1288073 w 3824654"/>
              <a:gd name="connsiteY22" fmla="*/ 1143000 h 1661747"/>
              <a:gd name="connsiteX23" fmla="*/ 1288073 w 3824654"/>
              <a:gd name="connsiteY23" fmla="*/ 1143000 h 1661747"/>
              <a:gd name="connsiteX24" fmla="*/ 1336431 w 3824654"/>
              <a:gd name="connsiteY24" fmla="*/ 1186962 h 1661747"/>
              <a:gd name="connsiteX25" fmla="*/ 1367204 w 3824654"/>
              <a:gd name="connsiteY25" fmla="*/ 1191358 h 1661747"/>
              <a:gd name="connsiteX26" fmla="*/ 1428750 w 3824654"/>
              <a:gd name="connsiteY26" fmla="*/ 1213339 h 1661747"/>
              <a:gd name="connsiteX27" fmla="*/ 1521069 w 3824654"/>
              <a:gd name="connsiteY27" fmla="*/ 1235320 h 1661747"/>
              <a:gd name="connsiteX28" fmla="*/ 1569427 w 3824654"/>
              <a:gd name="connsiteY28" fmla="*/ 1270489 h 1661747"/>
              <a:gd name="connsiteX29" fmla="*/ 1569427 w 3824654"/>
              <a:gd name="connsiteY29" fmla="*/ 1270489 h 1661747"/>
              <a:gd name="connsiteX30" fmla="*/ 1635369 w 3824654"/>
              <a:gd name="connsiteY30" fmla="*/ 1310054 h 1661747"/>
              <a:gd name="connsiteX31" fmla="*/ 1683727 w 3824654"/>
              <a:gd name="connsiteY31" fmla="*/ 1318847 h 1661747"/>
              <a:gd name="connsiteX32" fmla="*/ 1723292 w 3824654"/>
              <a:gd name="connsiteY32" fmla="*/ 1345223 h 1661747"/>
              <a:gd name="connsiteX33" fmla="*/ 1767254 w 3824654"/>
              <a:gd name="connsiteY33" fmla="*/ 1375997 h 1661747"/>
              <a:gd name="connsiteX34" fmla="*/ 1806819 w 3824654"/>
              <a:gd name="connsiteY34" fmla="*/ 1389185 h 1661747"/>
              <a:gd name="connsiteX35" fmla="*/ 1833196 w 3824654"/>
              <a:gd name="connsiteY35" fmla="*/ 1415562 h 1661747"/>
              <a:gd name="connsiteX36" fmla="*/ 1868366 w 3824654"/>
              <a:gd name="connsiteY36" fmla="*/ 1433147 h 1661747"/>
              <a:gd name="connsiteX37" fmla="*/ 1903535 w 3824654"/>
              <a:gd name="connsiteY37" fmla="*/ 1503485 h 1661747"/>
              <a:gd name="connsiteX38" fmla="*/ 1973873 w 3824654"/>
              <a:gd name="connsiteY38" fmla="*/ 1503485 h 1661747"/>
              <a:gd name="connsiteX39" fmla="*/ 1973873 w 3824654"/>
              <a:gd name="connsiteY39" fmla="*/ 1529862 h 1661747"/>
              <a:gd name="connsiteX40" fmla="*/ 2031023 w 3824654"/>
              <a:gd name="connsiteY40" fmla="*/ 1529862 h 1661747"/>
              <a:gd name="connsiteX41" fmla="*/ 2031023 w 3824654"/>
              <a:gd name="connsiteY41" fmla="*/ 1569427 h 1661747"/>
              <a:gd name="connsiteX42" fmla="*/ 2158512 w 3824654"/>
              <a:gd name="connsiteY42" fmla="*/ 1569427 h 1661747"/>
              <a:gd name="connsiteX43" fmla="*/ 2158512 w 3824654"/>
              <a:gd name="connsiteY43" fmla="*/ 1591408 h 1661747"/>
              <a:gd name="connsiteX44" fmla="*/ 2281604 w 3824654"/>
              <a:gd name="connsiteY44" fmla="*/ 1591408 h 1661747"/>
              <a:gd name="connsiteX45" fmla="*/ 2281604 w 3824654"/>
              <a:gd name="connsiteY45" fmla="*/ 1608993 h 1661747"/>
              <a:gd name="connsiteX46" fmla="*/ 2980592 w 3824654"/>
              <a:gd name="connsiteY46" fmla="*/ 1608993 h 1661747"/>
              <a:gd name="connsiteX47" fmla="*/ 2980592 w 3824654"/>
              <a:gd name="connsiteY47" fmla="*/ 1661747 h 1661747"/>
              <a:gd name="connsiteX48" fmla="*/ 3824654 w 3824654"/>
              <a:gd name="connsiteY48" fmla="*/ 1661747 h 166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824654" h="1661747">
                <a:moveTo>
                  <a:pt x="0" y="0"/>
                </a:moveTo>
                <a:lnTo>
                  <a:pt x="145073" y="43962"/>
                </a:lnTo>
                <a:lnTo>
                  <a:pt x="219808" y="127489"/>
                </a:lnTo>
                <a:lnTo>
                  <a:pt x="316523" y="175847"/>
                </a:lnTo>
                <a:lnTo>
                  <a:pt x="360485" y="237393"/>
                </a:lnTo>
                <a:lnTo>
                  <a:pt x="426427" y="281354"/>
                </a:lnTo>
                <a:lnTo>
                  <a:pt x="501162" y="378070"/>
                </a:lnTo>
                <a:lnTo>
                  <a:pt x="540727" y="430823"/>
                </a:lnTo>
                <a:lnTo>
                  <a:pt x="619858" y="527539"/>
                </a:lnTo>
                <a:lnTo>
                  <a:pt x="725366" y="593481"/>
                </a:lnTo>
                <a:lnTo>
                  <a:pt x="756139" y="659423"/>
                </a:lnTo>
                <a:lnTo>
                  <a:pt x="786912" y="698989"/>
                </a:lnTo>
                <a:lnTo>
                  <a:pt x="817685" y="734158"/>
                </a:lnTo>
                <a:lnTo>
                  <a:pt x="870439" y="773723"/>
                </a:lnTo>
                <a:lnTo>
                  <a:pt x="914400" y="826477"/>
                </a:lnTo>
                <a:lnTo>
                  <a:pt x="967154" y="888023"/>
                </a:lnTo>
                <a:lnTo>
                  <a:pt x="993531" y="896816"/>
                </a:lnTo>
                <a:lnTo>
                  <a:pt x="1028700" y="923193"/>
                </a:lnTo>
                <a:lnTo>
                  <a:pt x="1103435" y="997927"/>
                </a:lnTo>
                <a:lnTo>
                  <a:pt x="1125416" y="1050681"/>
                </a:lnTo>
                <a:lnTo>
                  <a:pt x="1186962" y="1072662"/>
                </a:lnTo>
                <a:lnTo>
                  <a:pt x="1208942" y="1085850"/>
                </a:lnTo>
                <a:lnTo>
                  <a:pt x="1288073" y="1143000"/>
                </a:lnTo>
                <a:lnTo>
                  <a:pt x="1288073" y="1143000"/>
                </a:lnTo>
                <a:lnTo>
                  <a:pt x="1336431" y="1186962"/>
                </a:lnTo>
                <a:lnTo>
                  <a:pt x="1367204" y="1191358"/>
                </a:lnTo>
                <a:lnTo>
                  <a:pt x="1428750" y="1213339"/>
                </a:lnTo>
                <a:lnTo>
                  <a:pt x="1521069" y="1235320"/>
                </a:lnTo>
                <a:lnTo>
                  <a:pt x="1569427" y="1270489"/>
                </a:lnTo>
                <a:lnTo>
                  <a:pt x="1569427" y="1270489"/>
                </a:lnTo>
                <a:lnTo>
                  <a:pt x="1635369" y="1310054"/>
                </a:lnTo>
                <a:lnTo>
                  <a:pt x="1683727" y="1318847"/>
                </a:lnTo>
                <a:lnTo>
                  <a:pt x="1723292" y="1345223"/>
                </a:lnTo>
                <a:lnTo>
                  <a:pt x="1767254" y="1375997"/>
                </a:lnTo>
                <a:lnTo>
                  <a:pt x="1806819" y="1389185"/>
                </a:lnTo>
                <a:lnTo>
                  <a:pt x="1833196" y="1415562"/>
                </a:lnTo>
                <a:lnTo>
                  <a:pt x="1868366" y="1433147"/>
                </a:lnTo>
                <a:lnTo>
                  <a:pt x="1903535" y="1503485"/>
                </a:lnTo>
                <a:lnTo>
                  <a:pt x="1973873" y="1503485"/>
                </a:lnTo>
                <a:lnTo>
                  <a:pt x="1973873" y="1529862"/>
                </a:lnTo>
                <a:lnTo>
                  <a:pt x="2031023" y="1529862"/>
                </a:lnTo>
                <a:lnTo>
                  <a:pt x="2031023" y="1569427"/>
                </a:lnTo>
                <a:lnTo>
                  <a:pt x="2158512" y="1569427"/>
                </a:lnTo>
                <a:lnTo>
                  <a:pt x="2158512" y="1591408"/>
                </a:lnTo>
                <a:lnTo>
                  <a:pt x="2281604" y="1591408"/>
                </a:lnTo>
                <a:lnTo>
                  <a:pt x="2281604" y="1608993"/>
                </a:lnTo>
                <a:lnTo>
                  <a:pt x="2980592" y="1608993"/>
                </a:lnTo>
                <a:lnTo>
                  <a:pt x="2980592" y="1661747"/>
                </a:lnTo>
                <a:lnTo>
                  <a:pt x="3824654" y="1661747"/>
                </a:ln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au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264121"/>
              </p:ext>
            </p:extLst>
          </p:nvPr>
        </p:nvGraphicFramePr>
        <p:xfrm>
          <a:off x="2538384" y="1836947"/>
          <a:ext cx="3395056" cy="9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7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2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4076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fr-FR" sz="9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fr-FR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 de patients</a:t>
                      </a:r>
                      <a:endParaRPr lang="fr-FR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fr-FR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Médiane SG</a:t>
                      </a:r>
                    </a:p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fr-FR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CI), mois</a:t>
                      </a:r>
                      <a:endParaRPr lang="fr-FR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</a:t>
                      </a:r>
                      <a:br>
                        <a:rPr lang="fr-FR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fr-FR" sz="800" b="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valeur-p</a:t>
                      </a:r>
                      <a:endParaRPr lang="fr-FR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815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Cemiplimab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(9,2-13,4)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0,73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(0,58-0,91)*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0.00306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815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tx2"/>
                          </a:solidFill>
                          <a:latin typeface="+mj-lt"/>
                          <a:cs typeface="Arial" panose="020B0604020202020204" pitchFamily="34" charset="0"/>
                        </a:rPr>
                        <a:t>Chimiothérapie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</a:t>
                      </a:r>
                      <a:endParaRPr lang="fr-FR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(7,6-9,8)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fr-FR" sz="11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fr-FR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369145" y="5453936"/>
            <a:ext cx="5409204" cy="79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eaLnBrk="1" hangingPunct="1">
              <a:lnSpc>
                <a:spcPts val="1100"/>
              </a:lnSpc>
            </a:pP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*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Stratified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by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geographic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region (North America vs Asia vs ROW)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according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to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interactive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web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response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system. </a:t>
            </a:r>
            <a:r>
              <a:rPr lang="da-DK" sz="1000" baseline="30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†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From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randomisation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 to data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cutoff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 date.</a:t>
            </a:r>
            <a:b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</a:b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Data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cutoff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date: 4 Jan, 2021</a:t>
            </a:r>
          </a:p>
          <a:p>
            <a:pPr eaLnBrk="1" hangingPunct="1">
              <a:lnSpc>
                <a:spcPts val="1100"/>
              </a:lnSpc>
            </a:pPr>
            <a:r>
              <a:rPr lang="da-DK" sz="10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CI: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confidence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interval. </a:t>
            </a:r>
            <a:r>
              <a:rPr lang="da-DK" sz="10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HR: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hazard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ratio. </a:t>
            </a: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IDMC: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Independent data monitoring committee. </a:t>
            </a:r>
            <a:r>
              <a:rPr lang="da-DK" sz="1000" b="1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mo</a:t>
            </a:r>
            <a:r>
              <a:rPr lang="da-DK" sz="10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: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month</a:t>
            </a:r>
            <a:r>
              <a:rPr lang="da-DK" sz="10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. OS: 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overall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survival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. </a:t>
            </a:r>
            <a:r>
              <a:rPr lang="da-DK" sz="10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ROW: 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rest of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world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. </a:t>
            </a:r>
            <a:r>
              <a:rPr lang="da-DK" sz="10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SCC: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carcinome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épidermoide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.</a:t>
            </a:r>
          </a:p>
        </p:txBody>
      </p:sp>
      <p:graphicFrame>
        <p:nvGraphicFramePr>
          <p:cNvPr id="32" name="Tableau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949118"/>
              </p:ext>
            </p:extLst>
          </p:nvPr>
        </p:nvGraphicFramePr>
        <p:xfrm>
          <a:off x="775555" y="4418149"/>
          <a:ext cx="5059472" cy="548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2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4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2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4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23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423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442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423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4423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44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423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442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42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423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423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423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423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423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09060">
                <a:tc gridSpan="17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Nb </a:t>
                      </a:r>
                      <a:r>
                        <a:rPr lang="fr-FR" sz="8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à risque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64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spc="-3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239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223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188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163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127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103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79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58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44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39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24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972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spc="-3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238</a:t>
                      </a:r>
                      <a:endParaRPr lang="fr-FR" sz="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209</a:t>
                      </a:r>
                      <a:endParaRPr lang="fr-FR" sz="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182</a:t>
                      </a:r>
                      <a:endParaRPr lang="fr-FR" sz="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149</a:t>
                      </a:r>
                      <a:endParaRPr lang="fr-FR" sz="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105</a:t>
                      </a:r>
                      <a:endParaRPr lang="fr-FR" sz="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78</a:t>
                      </a:r>
                      <a:endParaRPr lang="fr-FR" sz="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56</a:t>
                      </a:r>
                      <a:endParaRPr lang="fr-FR" sz="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42</a:t>
                      </a:r>
                      <a:endParaRPr lang="fr-FR" sz="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fr-FR" sz="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14</a:t>
                      </a:r>
                      <a:endParaRPr lang="fr-FR" sz="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fr-FR" sz="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fr-FR" sz="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fr-FR" sz="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fr-FR" sz="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fr-FR" sz="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fr-FR" sz="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fr-FR" sz="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800" b="1" kern="120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fr-FR" sz="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" name="ZoneTexte 32">
            <a:extLst>
              <a:ext uri="{FF2B5EF4-FFF2-40B4-BE49-F238E27FC236}">
                <a16:creationId xmlns:a16="http://schemas.microsoft.com/office/drawing/2014/main" id="{52451C3A-2299-884E-A6D9-95A925480DAF}"/>
              </a:ext>
            </a:extLst>
          </p:cNvPr>
          <p:cNvSpPr txBox="1"/>
          <p:nvPr/>
        </p:nvSpPr>
        <p:spPr>
          <a:xfrm>
            <a:off x="4066549" y="2897608"/>
            <a:ext cx="18668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Durée médiane de suivi</a:t>
            </a:r>
            <a:r>
              <a:rPr lang="fr-FR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fr-FR" sz="900" b="1" dirty="0">
                <a:latin typeface="Arial" panose="020B0604020202020204" pitchFamily="34" charset="0"/>
                <a:cs typeface="Arial" panose="020B0604020202020204" pitchFamily="34" charset="0"/>
              </a:rPr>
              <a:t>16,8 mois (intervalle: 6,0-38,2)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52451C3A-2299-884E-A6D9-95A925480DAF}"/>
              </a:ext>
            </a:extLst>
          </p:cNvPr>
          <p:cNvSpPr txBox="1"/>
          <p:nvPr/>
        </p:nvSpPr>
        <p:spPr>
          <a:xfrm>
            <a:off x="6436374" y="1291032"/>
            <a:ext cx="3530586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Survie population AC</a:t>
            </a: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6308239" y="5453936"/>
            <a:ext cx="5409204" cy="79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eaLnBrk="1" hangingPunct="1">
              <a:lnSpc>
                <a:spcPts val="1100"/>
              </a:lnSpc>
            </a:pP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*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Stratified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by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geographic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region (North America vs Asia vs ROW)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according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to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interactive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web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response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system. </a:t>
            </a:r>
            <a:r>
              <a:rPr lang="da-DK" sz="1000" baseline="30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†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One-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sided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 nominal </a:t>
            </a:r>
            <a:r>
              <a:rPr lang="da-DK" sz="1000" i="1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P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-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value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, not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adjusted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 for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multiplicity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. </a:t>
            </a:r>
            <a:r>
              <a:rPr lang="da-DK" sz="1000" baseline="30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‡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from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randimisation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 to data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cutoff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 date.</a:t>
            </a:r>
            <a:b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</a:b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Data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cutoff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date: 4 Jan, 2021</a:t>
            </a:r>
          </a:p>
          <a:p>
            <a:pPr eaLnBrk="1" hangingPunct="1">
              <a:lnSpc>
                <a:spcPts val="1100"/>
              </a:lnSpc>
            </a:pPr>
            <a:r>
              <a:rPr lang="da-DK" sz="10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AC: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adenocarcinome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ou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carcinome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adenosquameux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. </a:t>
            </a:r>
            <a:r>
              <a:rPr lang="da-DK" sz="10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CI: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confidence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interval. </a:t>
            </a:r>
            <a:r>
              <a:rPr lang="da-DK" sz="10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HR: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hazard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ratio. </a:t>
            </a:r>
            <a:r>
              <a:rPr lang="da-DK" sz="1000" b="1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mo</a:t>
            </a:r>
            <a:r>
              <a:rPr lang="da-DK" sz="10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: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month</a:t>
            </a:r>
            <a:r>
              <a:rPr lang="da-DK" sz="10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. </a:t>
            </a:r>
            <a:br>
              <a:rPr lang="da-DK" sz="10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</a:br>
            <a:r>
              <a:rPr lang="da-DK" sz="10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OS: 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overall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survival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. </a:t>
            </a:r>
            <a:r>
              <a:rPr lang="da-DK" sz="10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ROW: 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rest of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world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. </a:t>
            </a:r>
            <a:r>
              <a:rPr lang="da-DK" sz="10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SCC: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squamous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cell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carcinoma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.</a:t>
            </a:r>
          </a:p>
        </p:txBody>
      </p:sp>
      <p:sp>
        <p:nvSpPr>
          <p:cNvPr id="48" name="Forme libre 47"/>
          <p:cNvSpPr/>
          <p:nvPr/>
        </p:nvSpPr>
        <p:spPr>
          <a:xfrm>
            <a:off x="7141335" y="2067059"/>
            <a:ext cx="3551350" cy="1519707"/>
          </a:xfrm>
          <a:custGeom>
            <a:avLst/>
            <a:gdLst>
              <a:gd name="connsiteX0" fmla="*/ 0 w 3551350"/>
              <a:gd name="connsiteY0" fmla="*/ 0 h 1519707"/>
              <a:gd name="connsiteX1" fmla="*/ 109471 w 3551350"/>
              <a:gd name="connsiteY1" fmla="*/ 0 h 1519707"/>
              <a:gd name="connsiteX2" fmla="*/ 109471 w 3551350"/>
              <a:gd name="connsiteY2" fmla="*/ 70834 h 1519707"/>
              <a:gd name="connsiteX3" fmla="*/ 144888 w 3551350"/>
              <a:gd name="connsiteY3" fmla="*/ 70834 h 1519707"/>
              <a:gd name="connsiteX4" fmla="*/ 144888 w 3551350"/>
              <a:gd name="connsiteY4" fmla="*/ 96592 h 1519707"/>
              <a:gd name="connsiteX5" fmla="*/ 180304 w 3551350"/>
              <a:gd name="connsiteY5" fmla="*/ 96592 h 1519707"/>
              <a:gd name="connsiteX6" fmla="*/ 180304 w 3551350"/>
              <a:gd name="connsiteY6" fmla="*/ 135228 h 1519707"/>
              <a:gd name="connsiteX7" fmla="*/ 215721 w 3551350"/>
              <a:gd name="connsiteY7" fmla="*/ 135228 h 1519707"/>
              <a:gd name="connsiteX8" fmla="*/ 215721 w 3551350"/>
              <a:gd name="connsiteY8" fmla="*/ 164206 h 1519707"/>
              <a:gd name="connsiteX9" fmla="*/ 251138 w 3551350"/>
              <a:gd name="connsiteY9" fmla="*/ 164206 h 1519707"/>
              <a:gd name="connsiteX10" fmla="*/ 251138 w 3551350"/>
              <a:gd name="connsiteY10" fmla="*/ 222161 h 1519707"/>
              <a:gd name="connsiteX11" fmla="*/ 347730 w 3551350"/>
              <a:gd name="connsiteY11" fmla="*/ 222161 h 1519707"/>
              <a:gd name="connsiteX12" fmla="*/ 347730 w 3551350"/>
              <a:gd name="connsiteY12" fmla="*/ 241479 h 1519707"/>
              <a:gd name="connsiteX13" fmla="*/ 402465 w 3551350"/>
              <a:gd name="connsiteY13" fmla="*/ 241479 h 1519707"/>
              <a:gd name="connsiteX14" fmla="*/ 402465 w 3551350"/>
              <a:gd name="connsiteY14" fmla="*/ 276896 h 1519707"/>
              <a:gd name="connsiteX15" fmla="*/ 415344 w 3551350"/>
              <a:gd name="connsiteY15" fmla="*/ 292995 h 1519707"/>
              <a:gd name="connsiteX16" fmla="*/ 428223 w 3551350"/>
              <a:gd name="connsiteY16" fmla="*/ 305873 h 1519707"/>
              <a:gd name="connsiteX17" fmla="*/ 463640 w 3551350"/>
              <a:gd name="connsiteY17" fmla="*/ 328411 h 1519707"/>
              <a:gd name="connsiteX18" fmla="*/ 463640 w 3551350"/>
              <a:gd name="connsiteY18" fmla="*/ 328411 h 1519707"/>
              <a:gd name="connsiteX19" fmla="*/ 463640 w 3551350"/>
              <a:gd name="connsiteY19" fmla="*/ 425003 h 1519707"/>
              <a:gd name="connsiteX20" fmla="*/ 547352 w 3551350"/>
              <a:gd name="connsiteY20" fmla="*/ 425003 h 1519707"/>
              <a:gd name="connsiteX21" fmla="*/ 553792 w 3551350"/>
              <a:gd name="connsiteY21" fmla="*/ 470079 h 1519707"/>
              <a:gd name="connsiteX22" fmla="*/ 573110 w 3551350"/>
              <a:gd name="connsiteY22" fmla="*/ 470079 h 1519707"/>
              <a:gd name="connsiteX23" fmla="*/ 573110 w 3551350"/>
              <a:gd name="connsiteY23" fmla="*/ 502276 h 1519707"/>
              <a:gd name="connsiteX24" fmla="*/ 595648 w 3551350"/>
              <a:gd name="connsiteY24" fmla="*/ 502276 h 1519707"/>
              <a:gd name="connsiteX25" fmla="*/ 595648 w 3551350"/>
              <a:gd name="connsiteY25" fmla="*/ 521595 h 1519707"/>
              <a:gd name="connsiteX26" fmla="*/ 631065 w 3551350"/>
              <a:gd name="connsiteY26" fmla="*/ 521595 h 1519707"/>
              <a:gd name="connsiteX27" fmla="*/ 631065 w 3551350"/>
              <a:gd name="connsiteY27" fmla="*/ 547352 h 1519707"/>
              <a:gd name="connsiteX28" fmla="*/ 660042 w 3551350"/>
              <a:gd name="connsiteY28" fmla="*/ 547352 h 1519707"/>
              <a:gd name="connsiteX29" fmla="*/ 660042 w 3551350"/>
              <a:gd name="connsiteY29" fmla="*/ 576330 h 1519707"/>
              <a:gd name="connsiteX30" fmla="*/ 689020 w 3551350"/>
              <a:gd name="connsiteY30" fmla="*/ 585989 h 1519707"/>
              <a:gd name="connsiteX31" fmla="*/ 875764 w 3551350"/>
              <a:gd name="connsiteY31" fmla="*/ 585989 h 1519707"/>
              <a:gd name="connsiteX32" fmla="*/ 875764 w 3551350"/>
              <a:gd name="connsiteY32" fmla="*/ 614966 h 1519707"/>
              <a:gd name="connsiteX33" fmla="*/ 904741 w 3551350"/>
              <a:gd name="connsiteY33" fmla="*/ 614966 h 1519707"/>
              <a:gd name="connsiteX34" fmla="*/ 904741 w 3551350"/>
              <a:gd name="connsiteY34" fmla="*/ 650383 h 1519707"/>
              <a:gd name="connsiteX35" fmla="*/ 1101144 w 3551350"/>
              <a:gd name="connsiteY35" fmla="*/ 650383 h 1519707"/>
              <a:gd name="connsiteX36" fmla="*/ 1101144 w 3551350"/>
              <a:gd name="connsiteY36" fmla="*/ 692240 h 1519707"/>
              <a:gd name="connsiteX37" fmla="*/ 1117242 w 3551350"/>
              <a:gd name="connsiteY37" fmla="*/ 692240 h 1519707"/>
              <a:gd name="connsiteX38" fmla="*/ 1117242 w 3551350"/>
              <a:gd name="connsiteY38" fmla="*/ 717997 h 1519707"/>
              <a:gd name="connsiteX39" fmla="*/ 1223493 w 3551350"/>
              <a:gd name="connsiteY39" fmla="*/ 717997 h 1519707"/>
              <a:gd name="connsiteX40" fmla="*/ 1223493 w 3551350"/>
              <a:gd name="connsiteY40" fmla="*/ 743755 h 1519707"/>
              <a:gd name="connsiteX41" fmla="*/ 1265350 w 3551350"/>
              <a:gd name="connsiteY41" fmla="*/ 811369 h 1519707"/>
              <a:gd name="connsiteX42" fmla="*/ 1426335 w 3551350"/>
              <a:gd name="connsiteY42" fmla="*/ 811369 h 1519707"/>
              <a:gd name="connsiteX43" fmla="*/ 1426335 w 3551350"/>
              <a:gd name="connsiteY43" fmla="*/ 856445 h 1519707"/>
              <a:gd name="connsiteX44" fmla="*/ 1490730 w 3551350"/>
              <a:gd name="connsiteY44" fmla="*/ 856445 h 1519707"/>
              <a:gd name="connsiteX45" fmla="*/ 1490730 w 3551350"/>
              <a:gd name="connsiteY45" fmla="*/ 891862 h 1519707"/>
              <a:gd name="connsiteX46" fmla="*/ 1558344 w 3551350"/>
              <a:gd name="connsiteY46" fmla="*/ 891862 h 1519707"/>
              <a:gd name="connsiteX47" fmla="*/ 1571223 w 3551350"/>
              <a:gd name="connsiteY47" fmla="*/ 953037 h 1519707"/>
              <a:gd name="connsiteX48" fmla="*/ 1584102 w 3551350"/>
              <a:gd name="connsiteY48" fmla="*/ 953037 h 1519707"/>
              <a:gd name="connsiteX49" fmla="*/ 1584102 w 3551350"/>
              <a:gd name="connsiteY49" fmla="*/ 998113 h 1519707"/>
              <a:gd name="connsiteX50" fmla="*/ 1796603 w 3551350"/>
              <a:gd name="connsiteY50" fmla="*/ 998113 h 1519707"/>
              <a:gd name="connsiteX51" fmla="*/ 1796603 w 3551350"/>
              <a:gd name="connsiteY51" fmla="*/ 1062507 h 1519707"/>
              <a:gd name="connsiteX52" fmla="*/ 1967248 w 3551350"/>
              <a:gd name="connsiteY52" fmla="*/ 1062507 h 1519707"/>
              <a:gd name="connsiteX53" fmla="*/ 1967248 w 3551350"/>
              <a:gd name="connsiteY53" fmla="*/ 1114023 h 1519707"/>
              <a:gd name="connsiteX54" fmla="*/ 2009104 w 3551350"/>
              <a:gd name="connsiteY54" fmla="*/ 1114023 h 1519707"/>
              <a:gd name="connsiteX55" fmla="*/ 2009104 w 3551350"/>
              <a:gd name="connsiteY55" fmla="*/ 1155879 h 1519707"/>
              <a:gd name="connsiteX56" fmla="*/ 2073499 w 3551350"/>
              <a:gd name="connsiteY56" fmla="*/ 1155879 h 1519707"/>
              <a:gd name="connsiteX57" fmla="*/ 2073499 w 3551350"/>
              <a:gd name="connsiteY57" fmla="*/ 1197735 h 1519707"/>
              <a:gd name="connsiteX58" fmla="*/ 2118575 w 3551350"/>
              <a:gd name="connsiteY58" fmla="*/ 1197735 h 1519707"/>
              <a:gd name="connsiteX59" fmla="*/ 2118575 w 3551350"/>
              <a:gd name="connsiteY59" fmla="*/ 1255690 h 1519707"/>
              <a:gd name="connsiteX60" fmla="*/ 2430888 w 3551350"/>
              <a:gd name="connsiteY60" fmla="*/ 1255690 h 1519707"/>
              <a:gd name="connsiteX61" fmla="*/ 2430888 w 3551350"/>
              <a:gd name="connsiteY61" fmla="*/ 1336183 h 1519707"/>
              <a:gd name="connsiteX62" fmla="*/ 2456645 w 3551350"/>
              <a:gd name="connsiteY62" fmla="*/ 1336183 h 1519707"/>
              <a:gd name="connsiteX63" fmla="*/ 2456645 w 3551350"/>
              <a:gd name="connsiteY63" fmla="*/ 1387699 h 1519707"/>
              <a:gd name="connsiteX64" fmla="*/ 2611192 w 3551350"/>
              <a:gd name="connsiteY64" fmla="*/ 1387699 h 1519707"/>
              <a:gd name="connsiteX65" fmla="*/ 2611192 w 3551350"/>
              <a:gd name="connsiteY65" fmla="*/ 1461752 h 1519707"/>
              <a:gd name="connsiteX66" fmla="*/ 2627290 w 3551350"/>
              <a:gd name="connsiteY66" fmla="*/ 1461752 h 1519707"/>
              <a:gd name="connsiteX67" fmla="*/ 2627290 w 3551350"/>
              <a:gd name="connsiteY67" fmla="*/ 1519707 h 1519707"/>
              <a:gd name="connsiteX68" fmla="*/ 3551350 w 3551350"/>
              <a:gd name="connsiteY68" fmla="*/ 1519707 h 151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551350" h="1519707">
                <a:moveTo>
                  <a:pt x="0" y="0"/>
                </a:moveTo>
                <a:lnTo>
                  <a:pt x="109471" y="0"/>
                </a:lnTo>
                <a:lnTo>
                  <a:pt x="109471" y="70834"/>
                </a:lnTo>
                <a:lnTo>
                  <a:pt x="144888" y="70834"/>
                </a:lnTo>
                <a:lnTo>
                  <a:pt x="144888" y="96592"/>
                </a:lnTo>
                <a:lnTo>
                  <a:pt x="180304" y="96592"/>
                </a:lnTo>
                <a:lnTo>
                  <a:pt x="180304" y="135228"/>
                </a:lnTo>
                <a:lnTo>
                  <a:pt x="215721" y="135228"/>
                </a:lnTo>
                <a:lnTo>
                  <a:pt x="215721" y="164206"/>
                </a:lnTo>
                <a:lnTo>
                  <a:pt x="251138" y="164206"/>
                </a:lnTo>
                <a:lnTo>
                  <a:pt x="251138" y="222161"/>
                </a:lnTo>
                <a:lnTo>
                  <a:pt x="347730" y="222161"/>
                </a:lnTo>
                <a:lnTo>
                  <a:pt x="347730" y="241479"/>
                </a:lnTo>
                <a:lnTo>
                  <a:pt x="402465" y="241479"/>
                </a:lnTo>
                <a:lnTo>
                  <a:pt x="402465" y="276896"/>
                </a:lnTo>
                <a:lnTo>
                  <a:pt x="415344" y="292995"/>
                </a:lnTo>
                <a:lnTo>
                  <a:pt x="428223" y="305873"/>
                </a:lnTo>
                <a:lnTo>
                  <a:pt x="463640" y="328411"/>
                </a:lnTo>
                <a:lnTo>
                  <a:pt x="463640" y="328411"/>
                </a:lnTo>
                <a:lnTo>
                  <a:pt x="463640" y="425003"/>
                </a:lnTo>
                <a:lnTo>
                  <a:pt x="547352" y="425003"/>
                </a:lnTo>
                <a:lnTo>
                  <a:pt x="553792" y="470079"/>
                </a:lnTo>
                <a:lnTo>
                  <a:pt x="573110" y="470079"/>
                </a:lnTo>
                <a:lnTo>
                  <a:pt x="573110" y="502276"/>
                </a:lnTo>
                <a:lnTo>
                  <a:pt x="595648" y="502276"/>
                </a:lnTo>
                <a:lnTo>
                  <a:pt x="595648" y="521595"/>
                </a:lnTo>
                <a:lnTo>
                  <a:pt x="631065" y="521595"/>
                </a:lnTo>
                <a:lnTo>
                  <a:pt x="631065" y="547352"/>
                </a:lnTo>
                <a:lnTo>
                  <a:pt x="660042" y="547352"/>
                </a:lnTo>
                <a:lnTo>
                  <a:pt x="660042" y="576330"/>
                </a:lnTo>
                <a:lnTo>
                  <a:pt x="689020" y="585989"/>
                </a:lnTo>
                <a:lnTo>
                  <a:pt x="875764" y="585989"/>
                </a:lnTo>
                <a:lnTo>
                  <a:pt x="875764" y="614966"/>
                </a:lnTo>
                <a:lnTo>
                  <a:pt x="904741" y="614966"/>
                </a:lnTo>
                <a:lnTo>
                  <a:pt x="904741" y="650383"/>
                </a:lnTo>
                <a:lnTo>
                  <a:pt x="1101144" y="650383"/>
                </a:lnTo>
                <a:lnTo>
                  <a:pt x="1101144" y="692240"/>
                </a:lnTo>
                <a:lnTo>
                  <a:pt x="1117242" y="692240"/>
                </a:lnTo>
                <a:lnTo>
                  <a:pt x="1117242" y="717997"/>
                </a:lnTo>
                <a:lnTo>
                  <a:pt x="1223493" y="717997"/>
                </a:lnTo>
                <a:lnTo>
                  <a:pt x="1223493" y="743755"/>
                </a:lnTo>
                <a:lnTo>
                  <a:pt x="1265350" y="811369"/>
                </a:lnTo>
                <a:lnTo>
                  <a:pt x="1426335" y="811369"/>
                </a:lnTo>
                <a:lnTo>
                  <a:pt x="1426335" y="856445"/>
                </a:lnTo>
                <a:lnTo>
                  <a:pt x="1490730" y="856445"/>
                </a:lnTo>
                <a:lnTo>
                  <a:pt x="1490730" y="891862"/>
                </a:lnTo>
                <a:lnTo>
                  <a:pt x="1558344" y="891862"/>
                </a:lnTo>
                <a:lnTo>
                  <a:pt x="1571223" y="953037"/>
                </a:lnTo>
                <a:lnTo>
                  <a:pt x="1584102" y="953037"/>
                </a:lnTo>
                <a:lnTo>
                  <a:pt x="1584102" y="998113"/>
                </a:lnTo>
                <a:lnTo>
                  <a:pt x="1796603" y="998113"/>
                </a:lnTo>
                <a:lnTo>
                  <a:pt x="1796603" y="1062507"/>
                </a:lnTo>
                <a:lnTo>
                  <a:pt x="1967248" y="1062507"/>
                </a:lnTo>
                <a:lnTo>
                  <a:pt x="1967248" y="1114023"/>
                </a:lnTo>
                <a:lnTo>
                  <a:pt x="2009104" y="1114023"/>
                </a:lnTo>
                <a:lnTo>
                  <a:pt x="2009104" y="1155879"/>
                </a:lnTo>
                <a:lnTo>
                  <a:pt x="2073499" y="1155879"/>
                </a:lnTo>
                <a:lnTo>
                  <a:pt x="2073499" y="1197735"/>
                </a:lnTo>
                <a:lnTo>
                  <a:pt x="2118575" y="1197735"/>
                </a:lnTo>
                <a:lnTo>
                  <a:pt x="2118575" y="1255690"/>
                </a:lnTo>
                <a:lnTo>
                  <a:pt x="2430888" y="1255690"/>
                </a:lnTo>
                <a:lnTo>
                  <a:pt x="2430888" y="1336183"/>
                </a:lnTo>
                <a:lnTo>
                  <a:pt x="2456645" y="1336183"/>
                </a:lnTo>
                <a:lnTo>
                  <a:pt x="2456645" y="1387699"/>
                </a:lnTo>
                <a:lnTo>
                  <a:pt x="2611192" y="1387699"/>
                </a:lnTo>
                <a:lnTo>
                  <a:pt x="2611192" y="1461752"/>
                </a:lnTo>
                <a:lnTo>
                  <a:pt x="2627290" y="1461752"/>
                </a:lnTo>
                <a:lnTo>
                  <a:pt x="2627290" y="1519707"/>
                </a:lnTo>
                <a:lnTo>
                  <a:pt x="3551350" y="1519707"/>
                </a:ln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orme libre 48"/>
          <p:cNvSpPr/>
          <p:nvPr/>
        </p:nvSpPr>
        <p:spPr>
          <a:xfrm>
            <a:off x="7167093" y="2076718"/>
            <a:ext cx="3377484" cy="1690352"/>
          </a:xfrm>
          <a:custGeom>
            <a:avLst/>
            <a:gdLst>
              <a:gd name="connsiteX0" fmla="*/ 0 w 3377484"/>
              <a:gd name="connsiteY0" fmla="*/ 0 h 1690352"/>
              <a:gd name="connsiteX1" fmla="*/ 96592 w 3377484"/>
              <a:gd name="connsiteY1" fmla="*/ 61175 h 1690352"/>
              <a:gd name="connsiteX2" fmla="*/ 109470 w 3377484"/>
              <a:gd name="connsiteY2" fmla="*/ 115910 h 1690352"/>
              <a:gd name="connsiteX3" fmla="*/ 141668 w 3377484"/>
              <a:gd name="connsiteY3" fmla="*/ 119130 h 1690352"/>
              <a:gd name="connsiteX4" fmla="*/ 151327 w 3377484"/>
              <a:gd name="connsiteY4" fmla="*/ 141668 h 1690352"/>
              <a:gd name="connsiteX5" fmla="*/ 196403 w 3377484"/>
              <a:gd name="connsiteY5" fmla="*/ 144888 h 1690352"/>
              <a:gd name="connsiteX6" fmla="*/ 196403 w 3377484"/>
              <a:gd name="connsiteY6" fmla="*/ 180305 h 1690352"/>
              <a:gd name="connsiteX7" fmla="*/ 225380 w 3377484"/>
              <a:gd name="connsiteY7" fmla="*/ 206062 h 1690352"/>
              <a:gd name="connsiteX8" fmla="*/ 247918 w 3377484"/>
              <a:gd name="connsiteY8" fmla="*/ 247919 h 1690352"/>
              <a:gd name="connsiteX9" fmla="*/ 257577 w 3377484"/>
              <a:gd name="connsiteY9" fmla="*/ 286555 h 1690352"/>
              <a:gd name="connsiteX10" fmla="*/ 283335 w 3377484"/>
              <a:gd name="connsiteY10" fmla="*/ 341290 h 1690352"/>
              <a:gd name="connsiteX11" fmla="*/ 312313 w 3377484"/>
              <a:gd name="connsiteY11" fmla="*/ 415344 h 1690352"/>
              <a:gd name="connsiteX12" fmla="*/ 328411 w 3377484"/>
              <a:gd name="connsiteY12" fmla="*/ 470079 h 1690352"/>
              <a:gd name="connsiteX13" fmla="*/ 367048 w 3377484"/>
              <a:gd name="connsiteY13" fmla="*/ 470079 h 1690352"/>
              <a:gd name="connsiteX14" fmla="*/ 367048 w 3377484"/>
              <a:gd name="connsiteY14" fmla="*/ 486178 h 1690352"/>
              <a:gd name="connsiteX15" fmla="*/ 396025 w 3377484"/>
              <a:gd name="connsiteY15" fmla="*/ 486178 h 1690352"/>
              <a:gd name="connsiteX16" fmla="*/ 396025 w 3377484"/>
              <a:gd name="connsiteY16" fmla="*/ 534474 h 1690352"/>
              <a:gd name="connsiteX17" fmla="*/ 415344 w 3377484"/>
              <a:gd name="connsiteY17" fmla="*/ 534474 h 1690352"/>
              <a:gd name="connsiteX18" fmla="*/ 415344 w 3377484"/>
              <a:gd name="connsiteY18" fmla="*/ 566671 h 1690352"/>
              <a:gd name="connsiteX19" fmla="*/ 447541 w 3377484"/>
              <a:gd name="connsiteY19" fmla="*/ 566671 h 1690352"/>
              <a:gd name="connsiteX20" fmla="*/ 447541 w 3377484"/>
              <a:gd name="connsiteY20" fmla="*/ 585989 h 1690352"/>
              <a:gd name="connsiteX21" fmla="*/ 479738 w 3377484"/>
              <a:gd name="connsiteY21" fmla="*/ 585989 h 1690352"/>
              <a:gd name="connsiteX22" fmla="*/ 479738 w 3377484"/>
              <a:gd name="connsiteY22" fmla="*/ 618186 h 1690352"/>
              <a:gd name="connsiteX23" fmla="*/ 505496 w 3377484"/>
              <a:gd name="connsiteY23" fmla="*/ 618186 h 1690352"/>
              <a:gd name="connsiteX24" fmla="*/ 505496 w 3377484"/>
              <a:gd name="connsiteY24" fmla="*/ 643944 h 1690352"/>
              <a:gd name="connsiteX25" fmla="*/ 540913 w 3377484"/>
              <a:gd name="connsiteY25" fmla="*/ 643944 h 1690352"/>
              <a:gd name="connsiteX26" fmla="*/ 540913 w 3377484"/>
              <a:gd name="connsiteY26" fmla="*/ 669702 h 1690352"/>
              <a:gd name="connsiteX27" fmla="*/ 557011 w 3377484"/>
              <a:gd name="connsiteY27" fmla="*/ 669702 h 1690352"/>
              <a:gd name="connsiteX28" fmla="*/ 566670 w 3377484"/>
              <a:gd name="connsiteY28" fmla="*/ 692240 h 1690352"/>
              <a:gd name="connsiteX29" fmla="*/ 579549 w 3377484"/>
              <a:gd name="connsiteY29" fmla="*/ 730876 h 1690352"/>
              <a:gd name="connsiteX30" fmla="*/ 611746 w 3377484"/>
              <a:gd name="connsiteY30" fmla="*/ 775952 h 1690352"/>
              <a:gd name="connsiteX31" fmla="*/ 647163 w 3377484"/>
              <a:gd name="connsiteY31" fmla="*/ 775952 h 1690352"/>
              <a:gd name="connsiteX32" fmla="*/ 647163 w 3377484"/>
              <a:gd name="connsiteY32" fmla="*/ 804930 h 1690352"/>
              <a:gd name="connsiteX33" fmla="*/ 689020 w 3377484"/>
              <a:gd name="connsiteY33" fmla="*/ 804930 h 1690352"/>
              <a:gd name="connsiteX34" fmla="*/ 695459 w 3377484"/>
              <a:gd name="connsiteY34" fmla="*/ 827468 h 1690352"/>
              <a:gd name="connsiteX35" fmla="*/ 717997 w 3377484"/>
              <a:gd name="connsiteY35" fmla="*/ 846786 h 1690352"/>
              <a:gd name="connsiteX36" fmla="*/ 734096 w 3377484"/>
              <a:gd name="connsiteY36" fmla="*/ 878983 h 1690352"/>
              <a:gd name="connsiteX37" fmla="*/ 753414 w 3377484"/>
              <a:gd name="connsiteY37" fmla="*/ 907961 h 1690352"/>
              <a:gd name="connsiteX38" fmla="*/ 756634 w 3377484"/>
              <a:gd name="connsiteY38" fmla="*/ 936938 h 1690352"/>
              <a:gd name="connsiteX39" fmla="*/ 792051 w 3377484"/>
              <a:gd name="connsiteY39" fmla="*/ 936938 h 1690352"/>
              <a:gd name="connsiteX40" fmla="*/ 792051 w 3377484"/>
              <a:gd name="connsiteY40" fmla="*/ 956257 h 1690352"/>
              <a:gd name="connsiteX41" fmla="*/ 882203 w 3377484"/>
              <a:gd name="connsiteY41" fmla="*/ 956257 h 1690352"/>
              <a:gd name="connsiteX42" fmla="*/ 882203 w 3377484"/>
              <a:gd name="connsiteY42" fmla="*/ 998113 h 1690352"/>
              <a:gd name="connsiteX43" fmla="*/ 956256 w 3377484"/>
              <a:gd name="connsiteY43" fmla="*/ 998113 h 1690352"/>
              <a:gd name="connsiteX44" fmla="*/ 956256 w 3377484"/>
              <a:gd name="connsiteY44" fmla="*/ 1030310 h 1690352"/>
              <a:gd name="connsiteX45" fmla="*/ 988453 w 3377484"/>
              <a:gd name="connsiteY45" fmla="*/ 1056068 h 1690352"/>
              <a:gd name="connsiteX46" fmla="*/ 1010992 w 3377484"/>
              <a:gd name="connsiteY46" fmla="*/ 1123682 h 1690352"/>
              <a:gd name="connsiteX47" fmla="*/ 1104363 w 3377484"/>
              <a:gd name="connsiteY47" fmla="*/ 1123682 h 1690352"/>
              <a:gd name="connsiteX48" fmla="*/ 1104363 w 3377484"/>
              <a:gd name="connsiteY48" fmla="*/ 1168758 h 1690352"/>
              <a:gd name="connsiteX49" fmla="*/ 1123682 w 3377484"/>
              <a:gd name="connsiteY49" fmla="*/ 1168758 h 1690352"/>
              <a:gd name="connsiteX50" fmla="*/ 1123682 w 3377484"/>
              <a:gd name="connsiteY50" fmla="*/ 1197736 h 1690352"/>
              <a:gd name="connsiteX51" fmla="*/ 1162318 w 3377484"/>
              <a:gd name="connsiteY51" fmla="*/ 1197736 h 1690352"/>
              <a:gd name="connsiteX52" fmla="*/ 1162318 w 3377484"/>
              <a:gd name="connsiteY52" fmla="*/ 1268569 h 1690352"/>
              <a:gd name="connsiteX53" fmla="*/ 1287887 w 3377484"/>
              <a:gd name="connsiteY53" fmla="*/ 1268569 h 1690352"/>
              <a:gd name="connsiteX54" fmla="*/ 1287887 w 3377484"/>
              <a:gd name="connsiteY54" fmla="*/ 1307206 h 1690352"/>
              <a:gd name="connsiteX55" fmla="*/ 1303986 w 3377484"/>
              <a:gd name="connsiteY55" fmla="*/ 1307206 h 1690352"/>
              <a:gd name="connsiteX56" fmla="*/ 1303986 w 3377484"/>
              <a:gd name="connsiteY56" fmla="*/ 1361941 h 1690352"/>
              <a:gd name="connsiteX57" fmla="*/ 1355501 w 3377484"/>
              <a:gd name="connsiteY57" fmla="*/ 1361941 h 1690352"/>
              <a:gd name="connsiteX58" fmla="*/ 1355501 w 3377484"/>
              <a:gd name="connsiteY58" fmla="*/ 1407017 h 1690352"/>
              <a:gd name="connsiteX59" fmla="*/ 1390918 w 3377484"/>
              <a:gd name="connsiteY59" fmla="*/ 1407017 h 1690352"/>
              <a:gd name="connsiteX60" fmla="*/ 1390918 w 3377484"/>
              <a:gd name="connsiteY60" fmla="*/ 1432775 h 1690352"/>
              <a:gd name="connsiteX61" fmla="*/ 1671034 w 3377484"/>
              <a:gd name="connsiteY61" fmla="*/ 1432775 h 1690352"/>
              <a:gd name="connsiteX62" fmla="*/ 1671034 w 3377484"/>
              <a:gd name="connsiteY62" fmla="*/ 1468192 h 1690352"/>
              <a:gd name="connsiteX63" fmla="*/ 1825580 w 3377484"/>
              <a:gd name="connsiteY63" fmla="*/ 1468192 h 1690352"/>
              <a:gd name="connsiteX64" fmla="*/ 1825580 w 3377484"/>
              <a:gd name="connsiteY64" fmla="*/ 1555124 h 1690352"/>
              <a:gd name="connsiteX65" fmla="*/ 2311758 w 3377484"/>
              <a:gd name="connsiteY65" fmla="*/ 1555124 h 1690352"/>
              <a:gd name="connsiteX66" fmla="*/ 2311758 w 3377484"/>
              <a:gd name="connsiteY66" fmla="*/ 1609859 h 1690352"/>
              <a:gd name="connsiteX67" fmla="*/ 2775397 w 3377484"/>
              <a:gd name="connsiteY67" fmla="*/ 1609859 h 1690352"/>
              <a:gd name="connsiteX68" fmla="*/ 2775397 w 3377484"/>
              <a:gd name="connsiteY68" fmla="*/ 1690352 h 1690352"/>
              <a:gd name="connsiteX69" fmla="*/ 3377484 w 3377484"/>
              <a:gd name="connsiteY69" fmla="*/ 1690352 h 169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377484" h="1690352">
                <a:moveTo>
                  <a:pt x="0" y="0"/>
                </a:moveTo>
                <a:lnTo>
                  <a:pt x="96592" y="61175"/>
                </a:lnTo>
                <a:lnTo>
                  <a:pt x="109470" y="115910"/>
                </a:lnTo>
                <a:lnTo>
                  <a:pt x="141668" y="119130"/>
                </a:lnTo>
                <a:lnTo>
                  <a:pt x="151327" y="141668"/>
                </a:lnTo>
                <a:lnTo>
                  <a:pt x="196403" y="144888"/>
                </a:lnTo>
                <a:lnTo>
                  <a:pt x="196403" y="180305"/>
                </a:lnTo>
                <a:lnTo>
                  <a:pt x="225380" y="206062"/>
                </a:lnTo>
                <a:lnTo>
                  <a:pt x="247918" y="247919"/>
                </a:lnTo>
                <a:lnTo>
                  <a:pt x="257577" y="286555"/>
                </a:lnTo>
                <a:lnTo>
                  <a:pt x="283335" y="341290"/>
                </a:lnTo>
                <a:lnTo>
                  <a:pt x="312313" y="415344"/>
                </a:lnTo>
                <a:lnTo>
                  <a:pt x="328411" y="470079"/>
                </a:lnTo>
                <a:lnTo>
                  <a:pt x="367048" y="470079"/>
                </a:lnTo>
                <a:lnTo>
                  <a:pt x="367048" y="486178"/>
                </a:lnTo>
                <a:lnTo>
                  <a:pt x="396025" y="486178"/>
                </a:lnTo>
                <a:lnTo>
                  <a:pt x="396025" y="534474"/>
                </a:lnTo>
                <a:lnTo>
                  <a:pt x="415344" y="534474"/>
                </a:lnTo>
                <a:lnTo>
                  <a:pt x="415344" y="566671"/>
                </a:lnTo>
                <a:lnTo>
                  <a:pt x="447541" y="566671"/>
                </a:lnTo>
                <a:lnTo>
                  <a:pt x="447541" y="585989"/>
                </a:lnTo>
                <a:lnTo>
                  <a:pt x="479738" y="585989"/>
                </a:lnTo>
                <a:lnTo>
                  <a:pt x="479738" y="618186"/>
                </a:lnTo>
                <a:lnTo>
                  <a:pt x="505496" y="618186"/>
                </a:lnTo>
                <a:lnTo>
                  <a:pt x="505496" y="643944"/>
                </a:lnTo>
                <a:lnTo>
                  <a:pt x="540913" y="643944"/>
                </a:lnTo>
                <a:lnTo>
                  <a:pt x="540913" y="669702"/>
                </a:lnTo>
                <a:lnTo>
                  <a:pt x="557011" y="669702"/>
                </a:lnTo>
                <a:lnTo>
                  <a:pt x="566670" y="692240"/>
                </a:lnTo>
                <a:lnTo>
                  <a:pt x="579549" y="730876"/>
                </a:lnTo>
                <a:lnTo>
                  <a:pt x="611746" y="775952"/>
                </a:lnTo>
                <a:lnTo>
                  <a:pt x="647163" y="775952"/>
                </a:lnTo>
                <a:lnTo>
                  <a:pt x="647163" y="804930"/>
                </a:lnTo>
                <a:lnTo>
                  <a:pt x="689020" y="804930"/>
                </a:lnTo>
                <a:lnTo>
                  <a:pt x="695459" y="827468"/>
                </a:lnTo>
                <a:lnTo>
                  <a:pt x="717997" y="846786"/>
                </a:lnTo>
                <a:lnTo>
                  <a:pt x="734096" y="878983"/>
                </a:lnTo>
                <a:lnTo>
                  <a:pt x="753414" y="907961"/>
                </a:lnTo>
                <a:lnTo>
                  <a:pt x="756634" y="936938"/>
                </a:lnTo>
                <a:lnTo>
                  <a:pt x="792051" y="936938"/>
                </a:lnTo>
                <a:lnTo>
                  <a:pt x="792051" y="956257"/>
                </a:lnTo>
                <a:lnTo>
                  <a:pt x="882203" y="956257"/>
                </a:lnTo>
                <a:lnTo>
                  <a:pt x="882203" y="998113"/>
                </a:lnTo>
                <a:lnTo>
                  <a:pt x="956256" y="998113"/>
                </a:lnTo>
                <a:lnTo>
                  <a:pt x="956256" y="1030310"/>
                </a:lnTo>
                <a:lnTo>
                  <a:pt x="988453" y="1056068"/>
                </a:lnTo>
                <a:lnTo>
                  <a:pt x="1010992" y="1123682"/>
                </a:lnTo>
                <a:lnTo>
                  <a:pt x="1104363" y="1123682"/>
                </a:lnTo>
                <a:lnTo>
                  <a:pt x="1104363" y="1168758"/>
                </a:lnTo>
                <a:lnTo>
                  <a:pt x="1123682" y="1168758"/>
                </a:lnTo>
                <a:lnTo>
                  <a:pt x="1123682" y="1197736"/>
                </a:lnTo>
                <a:lnTo>
                  <a:pt x="1162318" y="1197736"/>
                </a:lnTo>
                <a:lnTo>
                  <a:pt x="1162318" y="1268569"/>
                </a:lnTo>
                <a:lnTo>
                  <a:pt x="1287887" y="1268569"/>
                </a:lnTo>
                <a:lnTo>
                  <a:pt x="1287887" y="1307206"/>
                </a:lnTo>
                <a:lnTo>
                  <a:pt x="1303986" y="1307206"/>
                </a:lnTo>
                <a:lnTo>
                  <a:pt x="1303986" y="1361941"/>
                </a:lnTo>
                <a:lnTo>
                  <a:pt x="1355501" y="1361941"/>
                </a:lnTo>
                <a:lnTo>
                  <a:pt x="1355501" y="1407017"/>
                </a:lnTo>
                <a:lnTo>
                  <a:pt x="1390918" y="1407017"/>
                </a:lnTo>
                <a:lnTo>
                  <a:pt x="1390918" y="1432775"/>
                </a:lnTo>
                <a:lnTo>
                  <a:pt x="1671034" y="1432775"/>
                </a:lnTo>
                <a:lnTo>
                  <a:pt x="1671034" y="1468192"/>
                </a:lnTo>
                <a:lnTo>
                  <a:pt x="1825580" y="1468192"/>
                </a:lnTo>
                <a:lnTo>
                  <a:pt x="1825580" y="1555124"/>
                </a:lnTo>
                <a:lnTo>
                  <a:pt x="2311758" y="1555124"/>
                </a:lnTo>
                <a:lnTo>
                  <a:pt x="2311758" y="1609859"/>
                </a:lnTo>
                <a:lnTo>
                  <a:pt x="2775397" y="1609859"/>
                </a:lnTo>
                <a:lnTo>
                  <a:pt x="2775397" y="1690352"/>
                </a:lnTo>
                <a:lnTo>
                  <a:pt x="3377484" y="1690352"/>
                </a:ln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59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/>
          <p:cNvGrpSpPr/>
          <p:nvPr/>
        </p:nvGrpSpPr>
        <p:grpSpPr>
          <a:xfrm>
            <a:off x="10305380" y="2096758"/>
            <a:ext cx="1586753" cy="1803436"/>
            <a:chOff x="10305380" y="2056118"/>
            <a:chExt cx="1586753" cy="1803436"/>
          </a:xfrm>
        </p:grpSpPr>
        <p:sp>
          <p:nvSpPr>
            <p:cNvPr id="28" name="ZoneTexte 27"/>
            <p:cNvSpPr txBox="1"/>
            <p:nvPr/>
          </p:nvSpPr>
          <p:spPr>
            <a:xfrm>
              <a:off x="10305380" y="2160494"/>
              <a:ext cx="1586753" cy="16990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endParaRPr lang="fr-FR" sz="1600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9" name="Chevron 28"/>
            <p:cNvSpPr/>
            <p:nvPr/>
          </p:nvSpPr>
          <p:spPr>
            <a:xfrm rot="5400000">
              <a:off x="10994382" y="2056118"/>
              <a:ext cx="208749" cy="208749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128040"/>
              </p:ext>
            </p:extLst>
          </p:nvPr>
        </p:nvGraphicFramePr>
        <p:xfrm>
          <a:off x="1658480" y="1155411"/>
          <a:ext cx="8532000" cy="1583500"/>
        </p:xfrm>
        <a:graphic>
          <a:graphicData uri="http://schemas.openxmlformats.org/drawingml/2006/table">
            <a:tbl>
              <a:tblPr firstRow="1" bandRow="1"/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100">
                <a:tc rowSpan="2">
                  <a:txBody>
                    <a:bodyPr/>
                    <a:lstStyle/>
                    <a:p>
                      <a:pPr marL="92075" marR="0" lvl="0" indent="-4763" algn="l" defTabSz="609585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Cemiplimab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kern="1200">
                        <a:solidFill>
                          <a:schemeClr val="lt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Chimiothérapie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kern="1200">
                        <a:solidFill>
                          <a:schemeClr val="lt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kern="1200" baseline="30000">
                        <a:solidFill>
                          <a:schemeClr val="lt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100">
                <a:tc vMerge="1">
                  <a:txBody>
                    <a:bodyPr/>
                    <a:lstStyle/>
                    <a:p>
                      <a:pPr marL="92075" marR="0" lvl="0" indent="-4763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Evénements (%)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Médiane,</a:t>
                      </a:r>
                      <a:r>
                        <a:rPr lang="fr-FR" sz="1100" b="0" kern="1200" baseline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mois (95% CI)</a:t>
                      </a:r>
                      <a:endParaRPr lang="fr-FR" sz="1100" b="0" kern="1200">
                        <a:solidFill>
                          <a:schemeClr val="lt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Evénements (%)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Médiane,</a:t>
                      </a:r>
                      <a:r>
                        <a:rPr lang="fr-FR" sz="1100" b="0" kern="1200" baseline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mois (95% CI)</a:t>
                      </a:r>
                      <a:endParaRPr lang="fr-FR" sz="1100" b="0" kern="1200">
                        <a:solidFill>
                          <a:schemeClr val="lt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HR</a:t>
                      </a:r>
                      <a:r>
                        <a:rPr lang="fr-FR" sz="1100" b="0" kern="1200" baseline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1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(95% CI)</a:t>
                      </a:r>
                      <a:r>
                        <a:rPr lang="fr-FR" sz="1100" b="0" kern="1200" baseline="300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†</a:t>
                      </a:r>
                      <a:endParaRPr lang="fr-FR" sz="1100" b="0" kern="1200" baseline="30000">
                        <a:solidFill>
                          <a:schemeClr val="lt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lvl="0" indent="-4763" algn="l" defTabSz="609585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Tous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184/34 (60,5)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12,0 (10,3-13,5)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211/304 (69,4)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8,5 (7,5-9,6)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0,69 (0,56-0,84)</a:t>
                      </a:r>
                      <a:endParaRPr lang="en-US" sz="1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fr-FR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Sans PD-L1 testé</a:t>
                      </a:r>
                      <a:endParaRPr lang="en-US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112/178 (62,9)</a:t>
                      </a:r>
                      <a:endParaRPr lang="en-US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12,7 (9,6-14,5)</a:t>
                      </a:r>
                      <a:endParaRPr lang="en-US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123/176 (69,9)</a:t>
                      </a:r>
                      <a:endParaRPr lang="en-US" sz="1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8,7 (7,4-9,7)</a:t>
                      </a:r>
                      <a:endParaRPr lang="en-US" sz="1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0,64 (0,49-0,84)</a:t>
                      </a:r>
                      <a:endParaRPr lang="en-US" sz="1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100">
                <a:tc>
                  <a:txBody>
                    <a:bodyPr/>
                    <a:lstStyle/>
                    <a:p>
                      <a:pPr marL="92075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fr-FR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Avec</a:t>
                      </a:r>
                      <a:r>
                        <a:rPr lang="fr-FR" sz="1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PD-L1 testé</a:t>
                      </a:r>
                      <a:r>
                        <a:rPr lang="fr-FR" sz="1000" b="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‡</a:t>
                      </a:r>
                      <a:endParaRPr lang="en-US" sz="1000" b="0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72/126 (57,1)</a:t>
                      </a:r>
                      <a:endParaRPr lang="en-US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11,2 (8,0-15,0)</a:t>
                      </a:r>
                      <a:endParaRPr lang="en-US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88/128 (68,8)</a:t>
                      </a:r>
                      <a:endParaRPr lang="en-US" sz="1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8,2 (6,7-10,8)</a:t>
                      </a:r>
                      <a:endParaRPr lang="en-US" sz="1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0,78 (0,57-1,07)</a:t>
                      </a:r>
                      <a:endParaRPr lang="en-US" sz="1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8100">
                <a:tc>
                  <a:txBody>
                    <a:bodyPr/>
                    <a:lstStyle/>
                    <a:p>
                      <a:pPr marL="427038" marR="0" lvl="0" indent="-163513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fr-FR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TC ≥1%</a:t>
                      </a:r>
                    </a:p>
                  </a:txBody>
                  <a:tcPr marL="72000" marR="72000" marT="36000" marB="3600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41/82 (50,0)</a:t>
                      </a:r>
                      <a:endParaRPr lang="en-US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13,9 (9,6-NE)</a:t>
                      </a:r>
                      <a:endParaRPr lang="en-US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52/80 (65,0)</a:t>
                      </a:r>
                      <a:endParaRPr lang="en-US" sz="1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9,3 (7,0-11,4)</a:t>
                      </a:r>
                      <a:endParaRPr lang="en-US" sz="1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0,70 (0,46-1,05)</a:t>
                      </a:r>
                      <a:endParaRPr lang="en-US" sz="1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8100">
                <a:tc>
                  <a:txBody>
                    <a:bodyPr/>
                    <a:lstStyle/>
                    <a:p>
                      <a:pPr marL="427038" indent="-163513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TC &gt;1%</a:t>
                      </a:r>
                      <a:endParaRPr lang="en-US" sz="11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31/44</a:t>
                      </a:r>
                      <a:r>
                        <a:rPr lang="fr-FR" sz="1200" b="1" kern="120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(70,5)</a:t>
                      </a:r>
                      <a:endParaRPr lang="fr-FR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7,7 (4,3-12,3)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36/48 (75,0)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6,7 (3,9-9,5)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0,98 (0,59-1,62)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Empower Cervical : analyse </a:t>
            </a:r>
            <a:r>
              <a:rPr lang="en-GB" dirty="0" err="1"/>
              <a:t>selon</a:t>
            </a:r>
            <a:r>
              <a:rPr lang="en-GB" dirty="0"/>
              <a:t> les sous-</a:t>
            </a:r>
            <a:r>
              <a:rPr lang="en-GB" dirty="0" err="1"/>
              <a:t>groupes</a:t>
            </a:r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K. Tewari, et al., ESMO</a:t>
            </a:r>
            <a:r>
              <a:rPr lang="fr-FR" baseline="30000"/>
              <a:t>®</a:t>
            </a:r>
            <a:r>
              <a:rPr lang="fr-FR"/>
              <a:t> 2021, Abs# </a:t>
            </a:r>
            <a:r>
              <a:rPr lang="fr-FR" i="0"/>
              <a:t>VP4_2021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10363200" y="2271707"/>
            <a:ext cx="1506072" cy="1628486"/>
          </a:xfrm>
        </p:spPr>
        <p:txBody>
          <a:bodyPr/>
          <a:lstStyle/>
          <a:p>
            <a:pPr marL="0" indent="0">
              <a:buNone/>
            </a:pPr>
            <a:r>
              <a:rPr lang="en-GB" sz="1200" b="1" dirty="0"/>
              <a:t>PD-L1 : </a:t>
            </a:r>
            <a:br>
              <a:rPr lang="en-GB" sz="1200" b="1" dirty="0"/>
            </a:br>
            <a:r>
              <a:rPr lang="en-GB" sz="1200" b="1" dirty="0" err="1"/>
              <a:t>seulement</a:t>
            </a:r>
            <a:r>
              <a:rPr lang="en-GB" sz="1200" b="1" dirty="0"/>
              <a:t> 42</a:t>
            </a:r>
            <a:r>
              <a:rPr lang="en-GB" sz="1000" b="1" dirty="0"/>
              <a:t>%</a:t>
            </a:r>
            <a:r>
              <a:rPr lang="en-GB" sz="1200" b="1" dirty="0"/>
              <a:t> </a:t>
            </a:r>
            <a:br>
              <a:rPr lang="en-GB" sz="1200" b="1" dirty="0"/>
            </a:br>
            <a:r>
              <a:rPr lang="en-GB" sz="1200" b="1" dirty="0"/>
              <a:t>de la population </a:t>
            </a:r>
            <a:r>
              <a:rPr lang="en-GB" sz="1200" b="1" dirty="0" err="1"/>
              <a:t>analysée</a:t>
            </a:r>
            <a:r>
              <a:rPr lang="en-GB" sz="1200" b="1" dirty="0"/>
              <a:t> </a:t>
            </a:r>
            <a:br>
              <a:rPr lang="en-GB" sz="1200" b="1" dirty="0"/>
            </a:br>
            <a:r>
              <a:rPr lang="en-GB" sz="1200" dirty="0"/>
              <a:t>(</a:t>
            </a:r>
            <a:r>
              <a:rPr lang="en-GB" sz="1200" dirty="0" err="1"/>
              <a:t>qualité</a:t>
            </a:r>
            <a:r>
              <a:rPr lang="en-GB" sz="1200" dirty="0"/>
              <a:t> </a:t>
            </a:r>
            <a:r>
              <a:rPr lang="en-GB" sz="1200" dirty="0" err="1"/>
              <a:t>échantillon</a:t>
            </a:r>
            <a:r>
              <a:rPr lang="en-GB" sz="1200" dirty="0"/>
              <a:t>)</a:t>
            </a:r>
          </a:p>
          <a:p>
            <a:pPr marL="169863" lvl="1" indent="-142875">
              <a:spcBef>
                <a:spcPts val="600"/>
              </a:spcBef>
              <a:buClr>
                <a:schemeClr val="accent2">
                  <a:lumMod val="75000"/>
                </a:schemeClr>
              </a:buClr>
            </a:pPr>
            <a:r>
              <a:rPr lang="en-GB" sz="1100" b="1" dirty="0">
                <a:solidFill>
                  <a:schemeClr val="accent2">
                    <a:lumMod val="75000"/>
                  </a:schemeClr>
                </a:solidFill>
              </a:rPr>
              <a:t>TC&lt; 1</a:t>
            </a:r>
            <a:r>
              <a:rPr lang="en-GB" sz="1000" b="1" dirty="0">
                <a:solidFill>
                  <a:schemeClr val="accent2">
                    <a:lumMod val="75000"/>
                  </a:schemeClr>
                </a:solidFill>
              </a:rPr>
              <a:t>% </a:t>
            </a:r>
            <a:r>
              <a:rPr lang="en-GB" sz="11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br>
              <a:rPr lang="en-GB" sz="11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1100" b="1" dirty="0">
                <a:solidFill>
                  <a:schemeClr val="accent2">
                    <a:lumMod val="75000"/>
                  </a:schemeClr>
                </a:solidFill>
              </a:rPr>
              <a:t>pas de </a:t>
            </a:r>
            <a:r>
              <a:rPr lang="en-GB" sz="1100" b="1" dirty="0" err="1">
                <a:solidFill>
                  <a:schemeClr val="accent2">
                    <a:lumMod val="75000"/>
                  </a:schemeClr>
                </a:solidFill>
              </a:rPr>
              <a:t>bénéfice</a:t>
            </a:r>
            <a:r>
              <a:rPr lang="en-GB" sz="11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accent2">
                    <a:lumMod val="75000"/>
                  </a:schemeClr>
                </a:solidFill>
              </a:rPr>
              <a:t>significatif</a:t>
            </a:r>
            <a:endParaRPr lang="en-GB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>
          <a:xfrm>
            <a:off x="370726" y="753459"/>
            <a:ext cx="11821274" cy="442035"/>
          </a:xfrm>
        </p:spPr>
        <p:txBody>
          <a:bodyPr/>
          <a:lstStyle/>
          <a:p>
            <a:r>
              <a:rPr lang="en-GB" dirty="0" err="1">
                <a:latin typeface="+mj-lt"/>
              </a:rPr>
              <a:t>Survie</a:t>
            </a:r>
            <a:r>
              <a:rPr lang="en-GB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SSp</a:t>
            </a:r>
            <a:r>
              <a:rPr lang="en-GB" dirty="0">
                <a:latin typeface="+mj-lt"/>
              </a:rPr>
              <a:t> et TR </a:t>
            </a:r>
            <a:r>
              <a:rPr lang="en-GB" dirty="0" err="1">
                <a:latin typeface="+mj-lt"/>
              </a:rPr>
              <a:t>selon</a:t>
            </a:r>
            <a:r>
              <a:rPr lang="en-GB" dirty="0">
                <a:latin typeface="+mj-lt"/>
              </a:rPr>
              <a:t> le </a:t>
            </a:r>
            <a:r>
              <a:rPr lang="en-GB" dirty="0" err="1">
                <a:latin typeface="+mj-lt"/>
              </a:rPr>
              <a:t>statut</a:t>
            </a:r>
            <a:r>
              <a:rPr lang="en-GB" dirty="0">
                <a:latin typeface="+mj-lt"/>
              </a:rPr>
              <a:t> PD-L1 dans la population </a:t>
            </a:r>
            <a:r>
              <a:rPr lang="en-GB" dirty="0" err="1">
                <a:latin typeface="+mj-lt"/>
              </a:rPr>
              <a:t>globale</a:t>
            </a:r>
            <a:endParaRPr lang="en-GB" dirty="0">
              <a:latin typeface="+mj-lt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54338" y="5719504"/>
            <a:ext cx="7326062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eaLnBrk="1" hangingPunct="1">
              <a:lnSpc>
                <a:spcPts val="1100"/>
              </a:lnSpc>
            </a:pPr>
            <a:r>
              <a:rPr lang="da-DK" sz="1000" baseline="30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†</a:t>
            </a:r>
            <a:r>
              <a:rPr lang="da-DK" sz="1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Stratified by geographic region (North America vs Asia vs ROW) and histology (SCC vs AC) according to interactive web response system. </a:t>
            </a:r>
            <a:br>
              <a:rPr lang="da-DK" sz="1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</a:br>
            <a:r>
              <a:rPr lang="da-DK" sz="1000" baseline="30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‡</a:t>
            </a:r>
            <a:r>
              <a:rPr lang="da-DK" sz="1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Of 608 randomized patients, 254 had valid baseline PD-L1 samples: cemiplimab (n=126) and chemotherapy (n=128).</a:t>
            </a:r>
            <a:r>
              <a:rPr lang="da-DK" sz="1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- Data cutoff date: 4 Jan, 2021</a:t>
            </a:r>
          </a:p>
          <a:p>
            <a:pPr eaLnBrk="1" hangingPunct="1">
              <a:lnSpc>
                <a:spcPts val="1100"/>
              </a:lnSpc>
            </a:pPr>
            <a:r>
              <a:rPr lang="da-DK" sz="1000" b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PD-L1: </a:t>
            </a:r>
            <a:r>
              <a:rPr lang="da-DK" sz="1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programmed death-ligand 1. </a:t>
            </a:r>
            <a:r>
              <a:rPr lang="da-DK" sz="1000" b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CI: </a:t>
            </a:r>
            <a:r>
              <a:rPr lang="da-DK" sz="1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confidence interval. </a:t>
            </a:r>
            <a:r>
              <a:rPr lang="da-DK" sz="1000" b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HR: </a:t>
            </a:r>
            <a:r>
              <a:rPr lang="da-DK" sz="1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hazard ratio. </a:t>
            </a:r>
            <a:r>
              <a:rPr lang="da-DK" sz="1000" b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OR: </a:t>
            </a:r>
            <a:r>
              <a:rPr lang="da-DK" sz="1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odds ratio. </a:t>
            </a:r>
            <a:r>
              <a:rPr lang="da-DK" sz="1000" b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TC: </a:t>
            </a:r>
            <a:r>
              <a:rPr lang="da-DK" sz="1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tumor cells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688666"/>
              </p:ext>
            </p:extLst>
          </p:nvPr>
        </p:nvGraphicFramePr>
        <p:xfrm>
          <a:off x="1658480" y="2854233"/>
          <a:ext cx="8532000" cy="1346400"/>
        </p:xfrm>
        <a:graphic>
          <a:graphicData uri="http://schemas.openxmlformats.org/drawingml/2006/table">
            <a:tbl>
              <a:tblPr firstRow="1" bandRow="1"/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2075" marR="0" lvl="0" indent="-4763" algn="l" defTabSz="609585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Evénements (%)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Médiane,</a:t>
                      </a:r>
                      <a:r>
                        <a:rPr lang="fr-FR" sz="1100" b="0" kern="1200" baseline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mois (95% CI)</a:t>
                      </a:r>
                      <a:endParaRPr lang="fr-FR" sz="1100" b="0" kern="1200">
                        <a:solidFill>
                          <a:schemeClr val="lt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Evénements (%)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Médiane,</a:t>
                      </a:r>
                      <a:r>
                        <a:rPr lang="fr-FR" sz="1100" b="0" kern="1200" baseline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mois (95% CI)</a:t>
                      </a:r>
                      <a:endParaRPr lang="fr-FR" sz="1100" b="0" kern="1200">
                        <a:solidFill>
                          <a:schemeClr val="lt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HR</a:t>
                      </a:r>
                      <a:r>
                        <a:rPr lang="fr-FR" sz="1100" b="0" kern="1200" baseline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1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(95% CI)</a:t>
                      </a:r>
                      <a:r>
                        <a:rPr lang="fr-FR" sz="1100" b="0" kern="1200" baseline="300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†</a:t>
                      </a:r>
                      <a:endParaRPr lang="fr-FR" sz="1100" b="0" kern="1200" baseline="30000">
                        <a:solidFill>
                          <a:schemeClr val="lt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lvl="0" indent="-4763" algn="l" defTabSz="609585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Tous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253/304 (83,2)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2,8 (2,6-3,9)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269/304 (88,5)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2,9 (2,7-3,4)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0,75 (0,63-0,89)</a:t>
                      </a:r>
                      <a:endParaRPr lang="en-US" sz="1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fr-FR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Sans PD-L1</a:t>
                      </a:r>
                      <a:endParaRPr lang="en-US" sz="11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147/178 (82,6)</a:t>
                      </a:r>
                      <a:endParaRPr lang="en-US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2,8 (2,7-4,0)</a:t>
                      </a:r>
                      <a:endParaRPr lang="en-US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154/176 (87,5)</a:t>
                      </a:r>
                      <a:endParaRPr lang="en-US" sz="1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2,8 2,6-3,5)</a:t>
                      </a:r>
                      <a:endParaRPr lang="en-US" sz="1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0,71 (0,56-0,90)</a:t>
                      </a:r>
                      <a:endParaRPr lang="en-US" sz="1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100">
                <a:tc>
                  <a:txBody>
                    <a:bodyPr/>
                    <a:lstStyle/>
                    <a:p>
                      <a:pPr marL="92075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fr-FR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Avec</a:t>
                      </a:r>
                      <a:r>
                        <a:rPr lang="fr-FR" sz="11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PD-L1</a:t>
                      </a:r>
                      <a:r>
                        <a:rPr lang="fr-FR" sz="1100" b="0" kern="1200" baseline="30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‡</a:t>
                      </a:r>
                      <a:endParaRPr lang="en-US" sz="1100" b="0" kern="1200" baseline="30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106/126 (84,1)</a:t>
                      </a:r>
                      <a:endParaRPr lang="en-US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2,8 (1,7-4,0)</a:t>
                      </a:r>
                      <a:endParaRPr lang="en-US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115/128 (89,8)</a:t>
                      </a:r>
                      <a:endParaRPr lang="en-US" sz="1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2,9 (2,6-4,0)</a:t>
                      </a:r>
                      <a:endParaRPr lang="en-US" sz="1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0,82 (0,62-1,08)</a:t>
                      </a:r>
                      <a:endParaRPr lang="en-US" sz="1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100">
                <a:tc>
                  <a:txBody>
                    <a:bodyPr/>
                    <a:lstStyle/>
                    <a:p>
                      <a:pPr marL="427038" marR="0" lvl="0" indent="-163513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fr-FR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TC ≥1%</a:t>
                      </a:r>
                    </a:p>
                  </a:txBody>
                  <a:tcPr marL="72000" marR="72000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68/82 (82,9)</a:t>
                      </a:r>
                      <a:endParaRPr lang="en-US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3,0 (1,7-5,5)</a:t>
                      </a:r>
                      <a:endParaRPr lang="en-US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70/80 (87,5)</a:t>
                      </a:r>
                      <a:endParaRPr lang="en-US" sz="1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2,9 (1,8-4,2)</a:t>
                      </a:r>
                      <a:endParaRPr lang="en-US" sz="1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0,76 (0,53-1,08)</a:t>
                      </a:r>
                      <a:endParaRPr lang="en-US" sz="1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8100">
                <a:tc>
                  <a:txBody>
                    <a:bodyPr/>
                    <a:lstStyle/>
                    <a:p>
                      <a:pPr marL="427038" indent="-163513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TC &gt;1%</a:t>
                      </a:r>
                      <a:endParaRPr lang="en-US" sz="11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38/44</a:t>
                      </a:r>
                      <a:r>
                        <a:rPr lang="fr-FR" sz="1200" b="1" kern="120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(86,4)</a:t>
                      </a:r>
                      <a:endParaRPr lang="fr-FR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1,9 (1,4-4,0)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45/48 (93,8)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2,9 (2,0-4,2)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1,00 (0,62-1,60)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24066"/>
              </p:ext>
            </p:extLst>
          </p:nvPr>
        </p:nvGraphicFramePr>
        <p:xfrm>
          <a:off x="1658480" y="4315954"/>
          <a:ext cx="8532000" cy="1346400"/>
        </p:xfrm>
        <a:graphic>
          <a:graphicData uri="http://schemas.openxmlformats.org/drawingml/2006/table">
            <a:tbl>
              <a:tblPr firstRow="1" bandRow="1"/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100">
                <a:tc>
                  <a:txBody>
                    <a:bodyPr/>
                    <a:lstStyle/>
                    <a:p>
                      <a:pPr marL="92075" marR="0" lvl="0" indent="-4763" algn="l" defTabSz="609585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Evénements (%)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baseline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95% CI</a:t>
                      </a:r>
                      <a:endParaRPr lang="fr-FR" sz="1100" b="0" kern="1200">
                        <a:solidFill>
                          <a:schemeClr val="lt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Evénements (%)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baseline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95% CI</a:t>
                      </a:r>
                      <a:endParaRPr lang="fr-FR" sz="1100" b="0" kern="1200">
                        <a:solidFill>
                          <a:schemeClr val="lt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  <a:r>
                        <a:rPr lang="fr-FR" sz="1100" b="0" kern="1200" baseline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1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(95% CI)</a:t>
                      </a:r>
                      <a:r>
                        <a:rPr lang="fr-FR" sz="1100" b="0" kern="1200" baseline="300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†</a:t>
                      </a:r>
                      <a:endParaRPr lang="fr-FR" sz="1100" b="0" kern="1200" baseline="30000">
                        <a:solidFill>
                          <a:schemeClr val="lt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lvl="0" indent="-4763" algn="l" defTabSz="609585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Tous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253/304 (16,4)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(12,5-21,1)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19/304 (6,3)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(3,8-9,6)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2,98 (1,71-5,22)</a:t>
                      </a:r>
                      <a:endParaRPr lang="en-US" sz="1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fr-FR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Sans PD-L1</a:t>
                      </a:r>
                      <a:endParaRPr lang="en-US" sz="11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30/178 (16,9)</a:t>
                      </a:r>
                      <a:endParaRPr lang="en-US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(11,7-23,2)</a:t>
                      </a:r>
                      <a:endParaRPr lang="en-US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9/176 (5,1)</a:t>
                      </a:r>
                      <a:endParaRPr lang="en-US" sz="1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(24,95)</a:t>
                      </a:r>
                      <a:endParaRPr lang="en-US" sz="1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3,73 (1,71-8,13)</a:t>
                      </a:r>
                      <a:endParaRPr lang="en-US" sz="1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100">
                <a:tc>
                  <a:txBody>
                    <a:bodyPr/>
                    <a:lstStyle/>
                    <a:p>
                      <a:pPr marL="92075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fr-FR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Avec</a:t>
                      </a:r>
                      <a:r>
                        <a:rPr lang="fr-FR" sz="11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PD-L1</a:t>
                      </a:r>
                      <a:r>
                        <a:rPr lang="fr-FR" sz="1100" b="0" kern="1200" baseline="30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‡</a:t>
                      </a:r>
                      <a:endParaRPr lang="en-US" sz="1100" b="0" kern="1200" baseline="30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20/126 (15,9)</a:t>
                      </a:r>
                      <a:endParaRPr lang="en-US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(10,0-23,4)</a:t>
                      </a:r>
                      <a:endParaRPr lang="en-US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10/128 (7,8)</a:t>
                      </a:r>
                      <a:endParaRPr lang="en-US" sz="1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(3,8-13,9)</a:t>
                      </a:r>
                      <a:endParaRPr lang="en-US" sz="1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2,28 (1,02-5,12)</a:t>
                      </a:r>
                      <a:endParaRPr lang="en-US" sz="1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100">
                <a:tc>
                  <a:txBody>
                    <a:bodyPr/>
                    <a:lstStyle/>
                    <a:p>
                      <a:pPr marL="427038" marR="0" lvl="0" indent="-163513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fr-FR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TC ≥1%</a:t>
                      </a:r>
                    </a:p>
                  </a:txBody>
                  <a:tcPr marL="72000" marR="72000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15/82 (18,3)</a:t>
                      </a:r>
                      <a:endParaRPr lang="en-US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(10,6-28,4)</a:t>
                      </a:r>
                      <a:endParaRPr lang="en-US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6/80 (7,5)</a:t>
                      </a:r>
                      <a:endParaRPr lang="en-US" sz="1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(2,8-15,6)</a:t>
                      </a:r>
                      <a:endParaRPr lang="en-US" sz="1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2,72 (0,99-7,46)</a:t>
                      </a:r>
                      <a:endParaRPr lang="en-US" sz="1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8100">
                <a:tc>
                  <a:txBody>
                    <a:bodyPr/>
                    <a:lstStyle/>
                    <a:p>
                      <a:pPr marL="427038" indent="-163513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TC &gt;1%</a:t>
                      </a:r>
                      <a:endParaRPr lang="en-US" sz="11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5/44</a:t>
                      </a:r>
                      <a:r>
                        <a:rPr lang="fr-FR" sz="1200" b="1" kern="120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(11,4)</a:t>
                      </a:r>
                      <a:endParaRPr lang="fr-FR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(3,8-24,6)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4/48 (8,3)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(2,3-20,0)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1,80 (0,40-8,18)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4" name="Groupe 23"/>
          <p:cNvGrpSpPr/>
          <p:nvPr/>
        </p:nvGrpSpPr>
        <p:grpSpPr>
          <a:xfrm>
            <a:off x="637092" y="1322240"/>
            <a:ext cx="1656080" cy="298105"/>
            <a:chOff x="843280" y="1281600"/>
            <a:chExt cx="1656080" cy="298105"/>
          </a:xfrm>
        </p:grpSpPr>
        <p:sp>
          <p:nvSpPr>
            <p:cNvPr id="14" name="Espace réservé du texte 7"/>
            <p:cNvSpPr txBox="1">
              <a:spLocks/>
            </p:cNvSpPr>
            <p:nvPr/>
          </p:nvSpPr>
          <p:spPr>
            <a:xfrm>
              <a:off x="843280" y="1281600"/>
              <a:ext cx="1656080" cy="298105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400" b="1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solidFill>
                    <a:schemeClr val="accent1">
                      <a:lumMod val="50000"/>
                    </a:schemeClr>
                  </a:solidFill>
                </a:rPr>
                <a:t>Survie globale</a:t>
              </a:r>
            </a:p>
          </p:txBody>
        </p:sp>
        <p:cxnSp>
          <p:nvCxnSpPr>
            <p:cNvPr id="22" name="Connecteur droit 21"/>
            <p:cNvCxnSpPr/>
            <p:nvPr/>
          </p:nvCxnSpPr>
          <p:spPr>
            <a:xfrm flipH="1">
              <a:off x="911646" y="1579705"/>
              <a:ext cx="828000" cy="0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6"/>
          <p:cNvGrpSpPr/>
          <p:nvPr/>
        </p:nvGrpSpPr>
        <p:grpSpPr>
          <a:xfrm>
            <a:off x="637092" y="2792386"/>
            <a:ext cx="2128634" cy="293564"/>
            <a:chOff x="843280" y="2751746"/>
            <a:chExt cx="2128634" cy="293564"/>
          </a:xfrm>
        </p:grpSpPr>
        <p:sp>
          <p:nvSpPr>
            <p:cNvPr id="15" name="Espace réservé du texte 7"/>
            <p:cNvSpPr txBox="1">
              <a:spLocks/>
            </p:cNvSpPr>
            <p:nvPr/>
          </p:nvSpPr>
          <p:spPr>
            <a:xfrm>
              <a:off x="843280" y="2751746"/>
              <a:ext cx="2128634" cy="293564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400" b="1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solidFill>
                    <a:schemeClr val="accent1">
                      <a:lumMod val="50000"/>
                    </a:schemeClr>
                  </a:solidFill>
                </a:rPr>
                <a:t>Survie sans progression</a:t>
              </a:r>
            </a:p>
          </p:txBody>
        </p:sp>
        <p:cxnSp>
          <p:nvCxnSpPr>
            <p:cNvPr id="23" name="Connecteur droit 22"/>
            <p:cNvCxnSpPr/>
            <p:nvPr/>
          </p:nvCxnSpPr>
          <p:spPr>
            <a:xfrm flipH="1">
              <a:off x="911646" y="3045309"/>
              <a:ext cx="828000" cy="0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e 25"/>
          <p:cNvGrpSpPr/>
          <p:nvPr/>
        </p:nvGrpSpPr>
        <p:grpSpPr>
          <a:xfrm>
            <a:off x="637092" y="4232352"/>
            <a:ext cx="2108314" cy="306383"/>
            <a:chOff x="843280" y="4191712"/>
            <a:chExt cx="2108314" cy="306383"/>
          </a:xfrm>
        </p:grpSpPr>
        <p:sp>
          <p:nvSpPr>
            <p:cNvPr id="16" name="Espace réservé du texte 7"/>
            <p:cNvSpPr txBox="1">
              <a:spLocks/>
            </p:cNvSpPr>
            <p:nvPr/>
          </p:nvSpPr>
          <p:spPr>
            <a:xfrm>
              <a:off x="843280" y="4191712"/>
              <a:ext cx="2108314" cy="306383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400" b="1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 err="1">
                  <a:solidFill>
                    <a:schemeClr val="accent1">
                      <a:lumMod val="50000"/>
                    </a:schemeClr>
                  </a:solidFill>
                </a:rPr>
                <a:t>Taux</a:t>
              </a:r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</a:rPr>
                <a:t> de </a:t>
              </a:r>
              <a:r>
                <a:rPr lang="en-GB" sz="1400" dirty="0" err="1">
                  <a:solidFill>
                    <a:schemeClr val="accent1">
                      <a:lumMod val="50000"/>
                    </a:schemeClr>
                  </a:solidFill>
                </a:rPr>
                <a:t>réponse</a:t>
              </a:r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GB" sz="1400" dirty="0" err="1">
                  <a:solidFill>
                    <a:schemeClr val="accent1">
                      <a:lumMod val="50000"/>
                    </a:schemeClr>
                  </a:solidFill>
                </a:rPr>
                <a:t>objectif</a:t>
              </a:r>
              <a:endParaRPr lang="en-GB" sz="1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25" name="Connecteur droit 24"/>
            <p:cNvCxnSpPr/>
            <p:nvPr/>
          </p:nvCxnSpPr>
          <p:spPr>
            <a:xfrm flipH="1">
              <a:off x="911646" y="4498095"/>
              <a:ext cx="828000" cy="0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9062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phique 13"/>
          <p:cNvGraphicFramePr/>
          <p:nvPr>
            <p:extLst>
              <p:ext uri="{D42A27DB-BD31-4B8C-83A1-F6EECF244321}">
                <p14:modId xmlns:p14="http://schemas.microsoft.com/office/powerpoint/2010/main" val="2486121474"/>
              </p:ext>
            </p:extLst>
          </p:nvPr>
        </p:nvGraphicFramePr>
        <p:xfrm>
          <a:off x="1399535" y="2008867"/>
          <a:ext cx="5056203" cy="2704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à coins arrondis 8"/>
          <p:cNvSpPr/>
          <p:nvPr/>
        </p:nvSpPr>
        <p:spPr>
          <a:xfrm>
            <a:off x="690880" y="1473200"/>
            <a:ext cx="6400800" cy="397256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H="1">
            <a:off x="1910406" y="3337506"/>
            <a:ext cx="4425739" cy="1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Empower Cervical : </a:t>
            </a:r>
            <a:r>
              <a:rPr lang="en-GB" dirty="0" err="1"/>
              <a:t>qualité</a:t>
            </a:r>
            <a:r>
              <a:rPr lang="en-GB" dirty="0"/>
              <a:t> de vie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K. Tewari, et al., ESMO</a:t>
            </a:r>
            <a:r>
              <a:rPr lang="fr-FR" baseline="30000"/>
              <a:t>®</a:t>
            </a:r>
            <a:r>
              <a:rPr lang="fr-FR"/>
              <a:t> 2021, Abs# </a:t>
            </a:r>
            <a:r>
              <a:rPr lang="fr-FR" i="0"/>
              <a:t>VP4_2021</a:t>
            </a:r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>
          <a:xfrm>
            <a:off x="7264400" y="1547201"/>
            <a:ext cx="4575682" cy="3162896"/>
          </a:xfrm>
        </p:spPr>
        <p:txBody>
          <a:bodyPr/>
          <a:lstStyle/>
          <a:p>
            <a:pPr marL="0" indent="0">
              <a:buNone/>
            </a:pPr>
            <a:r>
              <a:rPr lang="fr-FR" sz="1600" b="1" dirty="0"/>
              <a:t>Globalement (SE):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fr-FR" sz="1600" dirty="0" err="1">
                <a:solidFill>
                  <a:schemeClr val="accent2">
                    <a:lumMod val="75000"/>
                  </a:schemeClr>
                </a:solidFill>
              </a:rPr>
              <a:t>Cemiplimab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</a:rPr>
              <a:t> : 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1,01 (1,54)</a:t>
            </a:r>
          </a:p>
          <a:p>
            <a:pPr marL="0" indent="0">
              <a:buNone/>
            </a:pPr>
            <a:r>
              <a:rPr lang="fr-FR" sz="1600" dirty="0">
                <a:solidFill>
                  <a:schemeClr val="tx2"/>
                </a:solidFill>
              </a:rPr>
              <a:t>Chimiothérapie : </a:t>
            </a:r>
            <a:r>
              <a:rPr lang="fr-FR" sz="1600" b="1" dirty="0">
                <a:solidFill>
                  <a:schemeClr val="tx2"/>
                </a:solidFill>
              </a:rPr>
              <a:t>-6,81 (2,12)</a:t>
            </a:r>
          </a:p>
          <a:p>
            <a:pPr marL="0" indent="0">
              <a:buNone/>
            </a:pPr>
            <a:r>
              <a:rPr lang="fr-FR" sz="1600" dirty="0"/>
              <a:t>Différence : </a:t>
            </a:r>
            <a:r>
              <a:rPr lang="fr-FR" sz="1600" b="1" dirty="0"/>
              <a:t>7,81, </a:t>
            </a:r>
            <a:r>
              <a:rPr lang="fr-FR" sz="1600" b="1" i="1" dirty="0"/>
              <a:t>p</a:t>
            </a:r>
            <a:r>
              <a:rPr lang="fr-FR" sz="1600" b="1" dirty="0"/>
              <a:t>=0,00040</a:t>
            </a:r>
          </a:p>
          <a:p>
            <a:pPr marL="192088" indent="-192088"/>
            <a:endParaRPr lang="fr-FR" sz="1600" dirty="0"/>
          </a:p>
          <a:p>
            <a:pPr marL="192088" indent="-192088"/>
            <a:r>
              <a:rPr lang="fr-FR" sz="1600" dirty="0"/>
              <a:t>Population globale : différence significative** </a:t>
            </a:r>
            <a:br>
              <a:rPr lang="fr-FR" sz="1600" dirty="0"/>
            </a:br>
            <a:r>
              <a:rPr lang="fr-FR" sz="1600" dirty="0"/>
              <a:t>en faveur du </a:t>
            </a:r>
            <a:r>
              <a:rPr lang="fr-FR" sz="1600" dirty="0" err="1"/>
              <a:t>cemiplimab</a:t>
            </a:r>
            <a:r>
              <a:rPr lang="fr-FR" sz="1600" dirty="0"/>
              <a:t> sur la chimiothérapie</a:t>
            </a:r>
          </a:p>
          <a:p>
            <a:pPr marL="192088" indent="-192088">
              <a:spcBef>
                <a:spcPts val="1200"/>
              </a:spcBef>
            </a:pPr>
            <a:r>
              <a:rPr lang="fr-FR" sz="1600" dirty="0"/>
              <a:t>Amélioration ou maintien GHS/</a:t>
            </a:r>
            <a:r>
              <a:rPr lang="fr-FR" sz="1600" dirty="0" err="1"/>
              <a:t>QoL</a:t>
            </a:r>
            <a:r>
              <a:rPr lang="fr-FR" sz="1600" dirty="0"/>
              <a:t> chez les patientes </a:t>
            </a:r>
          </a:p>
          <a:p>
            <a:pPr marL="192088" indent="-192088">
              <a:spcBef>
                <a:spcPts val="1200"/>
              </a:spcBef>
            </a:pPr>
            <a:r>
              <a:rPr lang="fr-FR" sz="1600" dirty="0"/>
              <a:t>Détérioration des scores chez les patientes recevant la chimiothérapie</a:t>
            </a:r>
            <a:endParaRPr lang="en-US" sz="16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>
          <a:xfrm>
            <a:off x="391046" y="797485"/>
            <a:ext cx="10332000" cy="425259"/>
          </a:xfrm>
        </p:spPr>
        <p:txBody>
          <a:bodyPr/>
          <a:lstStyle/>
          <a:p>
            <a:r>
              <a:rPr lang="fr-FR" dirty="0">
                <a:latin typeface="+mj-lt"/>
              </a:rPr>
              <a:t>Changement moyen depuis le début pour les échelles GHS/</a:t>
            </a:r>
            <a:r>
              <a:rPr lang="fr-FR" dirty="0" err="1">
                <a:latin typeface="+mj-lt"/>
              </a:rPr>
              <a:t>QoL</a:t>
            </a:r>
            <a:endParaRPr lang="en-US" dirty="0">
              <a:latin typeface="+mj-lt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49188" y="5517013"/>
            <a:ext cx="108857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eaLnBrk="1" hangingPunct="1">
              <a:lnSpc>
                <a:spcPts val="1200"/>
              </a:lnSpc>
            </a:pPr>
            <a:r>
              <a:rPr lang="da-DK" sz="1000" baseline="30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lang="da-DK" sz="1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MMRM analysis included only the first 8 cycles as the sample size was too small for robust analysis thereafter (&lt;10 patients in the IC chemotherapy group). </a:t>
            </a:r>
            <a:br>
              <a:rPr lang="da-DK" sz="1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</a:br>
            <a:r>
              <a:rPr lang="da-DK" sz="1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**This was not formally tested due to break in the statistical hierarchy prior to this endpoint. </a:t>
            </a:r>
            <a:br>
              <a:rPr lang="da-DK" sz="1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</a:br>
            <a:r>
              <a:rPr lang="da-DK" sz="1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Data cutoff date: 4 Jan, 2021</a:t>
            </a:r>
          </a:p>
          <a:p>
            <a:pPr eaLnBrk="1" hangingPunct="1">
              <a:lnSpc>
                <a:spcPts val="1200"/>
              </a:lnSpc>
            </a:pPr>
            <a:r>
              <a:rPr lang="da-DK" sz="1000" b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C: </a:t>
            </a:r>
            <a:r>
              <a:rPr lang="da-DK" sz="1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cycle. </a:t>
            </a:r>
            <a:r>
              <a:rPr lang="da-DK" sz="1000" b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CI: </a:t>
            </a:r>
            <a:r>
              <a:rPr lang="da-DK" sz="1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confidence interval. </a:t>
            </a:r>
            <a:r>
              <a:rPr lang="da-DK" sz="1000" b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D: </a:t>
            </a:r>
            <a:r>
              <a:rPr lang="da-DK" sz="1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day. </a:t>
            </a:r>
            <a:r>
              <a:rPr lang="da-DK" sz="1000" b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GHS: </a:t>
            </a:r>
            <a:r>
              <a:rPr lang="da-DK" sz="1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Global Health Status. </a:t>
            </a:r>
            <a:r>
              <a:rPr lang="da-DK" sz="1000" b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IC: </a:t>
            </a:r>
            <a:r>
              <a:rPr lang="da-DK" sz="1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investigator’s choice</a:t>
            </a:r>
            <a:r>
              <a:rPr lang="da-DK" sz="1000" b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. LS: </a:t>
            </a:r>
            <a:r>
              <a:rPr lang="da-DK" sz="1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least squares. </a:t>
            </a:r>
            <a:r>
              <a:rPr lang="da-DK" sz="1000" b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MMRM: </a:t>
            </a:r>
            <a:r>
              <a:rPr lang="da-DK" sz="1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mixed-model repeated measure. </a:t>
            </a:r>
            <a:r>
              <a:rPr lang="da-DK" sz="1000" b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QoL: </a:t>
            </a:r>
            <a:r>
              <a:rPr lang="da-DK" sz="1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quality of life. </a:t>
            </a:r>
            <a:r>
              <a:rPr lang="da-DK" sz="1000" b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SE: </a:t>
            </a:r>
            <a:r>
              <a:rPr lang="da-DK" sz="1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standard error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2451C3A-2299-884E-A6D9-95A925480DAF}"/>
              </a:ext>
            </a:extLst>
          </p:cNvPr>
          <p:cNvSpPr txBox="1"/>
          <p:nvPr/>
        </p:nvSpPr>
        <p:spPr>
          <a:xfrm>
            <a:off x="833381" y="1312157"/>
            <a:ext cx="2308398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Estimation MMRM*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941426"/>
              </p:ext>
            </p:extLst>
          </p:nvPr>
        </p:nvGraphicFramePr>
        <p:xfrm>
          <a:off x="1473199" y="4710097"/>
          <a:ext cx="4982536" cy="661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3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3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2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28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8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28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17970">
                <a:tc gridSpan="9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Nb </a:t>
                      </a:r>
                      <a:r>
                        <a:rPr lang="fr-FR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à risque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381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215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215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152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115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102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88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67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59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946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181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179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111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69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39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32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16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2" name="Connecteur droit 11"/>
          <p:cNvCxnSpPr/>
          <p:nvPr/>
        </p:nvCxnSpPr>
        <p:spPr>
          <a:xfrm>
            <a:off x="2265791" y="4885388"/>
            <a:ext cx="4189947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Box 4"/>
          <p:cNvSpPr txBox="1">
            <a:spLocks noChangeArrowheads="1"/>
          </p:cNvSpPr>
          <p:nvPr/>
        </p:nvSpPr>
        <p:spPr bwMode="auto">
          <a:xfrm rot="16200000">
            <a:off x="-22344" y="3030747"/>
            <a:ext cx="23973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a-DK" sz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LS mean (95% CI) for change from baseline</a:t>
            </a:r>
          </a:p>
        </p:txBody>
      </p:sp>
      <p:sp>
        <p:nvSpPr>
          <p:cNvPr id="21" name="Forme libre 20"/>
          <p:cNvSpPr/>
          <p:nvPr/>
        </p:nvSpPr>
        <p:spPr>
          <a:xfrm>
            <a:off x="2022764" y="2498436"/>
            <a:ext cx="4202545" cy="332509"/>
          </a:xfrm>
          <a:custGeom>
            <a:avLst/>
            <a:gdLst>
              <a:gd name="connsiteX0" fmla="*/ 0 w 4202545"/>
              <a:gd name="connsiteY0" fmla="*/ 249382 h 332509"/>
              <a:gd name="connsiteX1" fmla="*/ 591127 w 4202545"/>
              <a:gd name="connsiteY1" fmla="*/ 332509 h 332509"/>
              <a:gd name="connsiteX2" fmla="*/ 1209963 w 4202545"/>
              <a:gd name="connsiteY2" fmla="*/ 189346 h 332509"/>
              <a:gd name="connsiteX3" fmla="*/ 1768763 w 4202545"/>
              <a:gd name="connsiteY3" fmla="*/ 0 h 332509"/>
              <a:gd name="connsiteX4" fmla="*/ 2369127 w 4202545"/>
              <a:gd name="connsiteY4" fmla="*/ 230909 h 332509"/>
              <a:gd name="connsiteX5" fmla="*/ 2983345 w 4202545"/>
              <a:gd name="connsiteY5" fmla="*/ 277091 h 332509"/>
              <a:gd name="connsiteX6" fmla="*/ 3583709 w 4202545"/>
              <a:gd name="connsiteY6" fmla="*/ 60037 h 332509"/>
              <a:gd name="connsiteX7" fmla="*/ 4202545 w 4202545"/>
              <a:gd name="connsiteY7" fmla="*/ 318655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2545" h="332509">
                <a:moveTo>
                  <a:pt x="0" y="249382"/>
                </a:moveTo>
                <a:lnTo>
                  <a:pt x="591127" y="332509"/>
                </a:lnTo>
                <a:lnTo>
                  <a:pt x="1209963" y="189346"/>
                </a:lnTo>
                <a:lnTo>
                  <a:pt x="1768763" y="0"/>
                </a:lnTo>
                <a:lnTo>
                  <a:pt x="2369127" y="230909"/>
                </a:lnTo>
                <a:lnTo>
                  <a:pt x="2983345" y="277091"/>
                </a:lnTo>
                <a:lnTo>
                  <a:pt x="3583709" y="60037"/>
                </a:lnTo>
                <a:lnTo>
                  <a:pt x="4202545" y="318655"/>
                </a:ln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rme libre 21"/>
          <p:cNvSpPr/>
          <p:nvPr/>
        </p:nvSpPr>
        <p:spPr>
          <a:xfrm>
            <a:off x="2045855" y="2761673"/>
            <a:ext cx="4174836" cy="895927"/>
          </a:xfrm>
          <a:custGeom>
            <a:avLst/>
            <a:gdLst>
              <a:gd name="connsiteX0" fmla="*/ 0 w 4174836"/>
              <a:gd name="connsiteY0" fmla="*/ 0 h 895927"/>
              <a:gd name="connsiteX1" fmla="*/ 563418 w 4174836"/>
              <a:gd name="connsiteY1" fmla="*/ 230909 h 895927"/>
              <a:gd name="connsiteX2" fmla="*/ 1173018 w 4174836"/>
              <a:gd name="connsiteY2" fmla="*/ 341745 h 895927"/>
              <a:gd name="connsiteX3" fmla="*/ 1764145 w 4174836"/>
              <a:gd name="connsiteY3" fmla="*/ 332509 h 895927"/>
              <a:gd name="connsiteX4" fmla="*/ 2350654 w 4174836"/>
              <a:gd name="connsiteY4" fmla="*/ 304800 h 895927"/>
              <a:gd name="connsiteX5" fmla="*/ 2937163 w 4174836"/>
              <a:gd name="connsiteY5" fmla="*/ 337127 h 895927"/>
              <a:gd name="connsiteX6" fmla="*/ 3560618 w 4174836"/>
              <a:gd name="connsiteY6" fmla="*/ 267854 h 895927"/>
              <a:gd name="connsiteX7" fmla="*/ 4174836 w 4174836"/>
              <a:gd name="connsiteY7" fmla="*/ 895927 h 89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74836" h="895927">
                <a:moveTo>
                  <a:pt x="0" y="0"/>
                </a:moveTo>
                <a:lnTo>
                  <a:pt x="563418" y="230909"/>
                </a:lnTo>
                <a:lnTo>
                  <a:pt x="1173018" y="341745"/>
                </a:lnTo>
                <a:lnTo>
                  <a:pt x="1764145" y="332509"/>
                </a:lnTo>
                <a:lnTo>
                  <a:pt x="2350654" y="304800"/>
                </a:lnTo>
                <a:lnTo>
                  <a:pt x="2937163" y="337127"/>
                </a:lnTo>
                <a:lnTo>
                  <a:pt x="3560618" y="267854"/>
                </a:lnTo>
                <a:lnTo>
                  <a:pt x="4174836" y="895927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e 77"/>
          <p:cNvGrpSpPr/>
          <p:nvPr/>
        </p:nvGrpSpPr>
        <p:grpSpPr>
          <a:xfrm>
            <a:off x="4925290" y="2520088"/>
            <a:ext cx="189346" cy="948167"/>
            <a:chOff x="4925290" y="2520088"/>
            <a:chExt cx="189346" cy="948167"/>
          </a:xfrm>
        </p:grpSpPr>
        <p:sp>
          <p:nvSpPr>
            <p:cNvPr id="25" name="Rectangle 24"/>
            <p:cNvSpPr/>
            <p:nvPr/>
          </p:nvSpPr>
          <p:spPr>
            <a:xfrm flipH="1">
              <a:off x="4945181" y="2890982"/>
              <a:ext cx="149565" cy="3971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Connecteur droit 33"/>
            <p:cNvCxnSpPr/>
            <p:nvPr/>
          </p:nvCxnSpPr>
          <p:spPr>
            <a:xfrm>
              <a:off x="5019963" y="2941782"/>
              <a:ext cx="0" cy="52647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>
              <a:off x="4925290" y="2535382"/>
              <a:ext cx="189346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4925290" y="3020291"/>
              <a:ext cx="189346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>
              <a:off x="4925290" y="3468255"/>
              <a:ext cx="189346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 flipH="1">
              <a:off x="4979371" y="2520088"/>
              <a:ext cx="81184" cy="504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e 78"/>
          <p:cNvGrpSpPr/>
          <p:nvPr/>
        </p:nvGrpSpPr>
        <p:grpSpPr>
          <a:xfrm>
            <a:off x="5516417" y="2309090"/>
            <a:ext cx="189346" cy="1237674"/>
            <a:chOff x="5516417" y="2309090"/>
            <a:chExt cx="189346" cy="1237674"/>
          </a:xfrm>
        </p:grpSpPr>
        <p:sp>
          <p:nvSpPr>
            <p:cNvPr id="23" name="Rectangle 22"/>
            <p:cNvSpPr/>
            <p:nvPr/>
          </p:nvSpPr>
          <p:spPr>
            <a:xfrm flipH="1">
              <a:off x="5536308" y="2854036"/>
              <a:ext cx="149565" cy="3971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Connecteur droit 34"/>
            <p:cNvCxnSpPr/>
            <p:nvPr/>
          </p:nvCxnSpPr>
          <p:spPr>
            <a:xfrm>
              <a:off x="5611090" y="3020291"/>
              <a:ext cx="0" cy="52647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>
              <a:off x="5516417" y="2309090"/>
              <a:ext cx="189346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>
              <a:off x="5516417" y="3546764"/>
              <a:ext cx="189346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>
              <a:off x="5516417" y="2840180"/>
              <a:ext cx="189346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 flipH="1">
              <a:off x="5570498" y="2313708"/>
              <a:ext cx="81184" cy="54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e 79"/>
          <p:cNvGrpSpPr/>
          <p:nvPr/>
        </p:nvGrpSpPr>
        <p:grpSpPr>
          <a:xfrm>
            <a:off x="6113236" y="2535381"/>
            <a:ext cx="189346" cy="1639455"/>
            <a:chOff x="6113236" y="2535381"/>
            <a:chExt cx="189346" cy="1639455"/>
          </a:xfrm>
        </p:grpSpPr>
        <p:sp>
          <p:nvSpPr>
            <p:cNvPr id="24" name="Rectangle 23"/>
            <p:cNvSpPr/>
            <p:nvPr/>
          </p:nvSpPr>
          <p:spPr>
            <a:xfrm flipH="1">
              <a:off x="6133127" y="3431309"/>
              <a:ext cx="149565" cy="3971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Connecteur droit 35"/>
            <p:cNvCxnSpPr/>
            <p:nvPr/>
          </p:nvCxnSpPr>
          <p:spPr>
            <a:xfrm>
              <a:off x="6207909" y="3131128"/>
              <a:ext cx="0" cy="104370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6113236" y="2535382"/>
              <a:ext cx="189346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6113236" y="3061855"/>
              <a:ext cx="189346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6113236" y="3121892"/>
              <a:ext cx="189346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6113236" y="4174836"/>
              <a:ext cx="189346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 flipH="1">
              <a:off x="6167317" y="2535381"/>
              <a:ext cx="81184" cy="532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e 75"/>
          <p:cNvGrpSpPr/>
          <p:nvPr/>
        </p:nvGrpSpPr>
        <p:grpSpPr>
          <a:xfrm>
            <a:off x="4329543" y="2493818"/>
            <a:ext cx="189346" cy="923637"/>
            <a:chOff x="4329543" y="2493818"/>
            <a:chExt cx="189346" cy="923637"/>
          </a:xfrm>
        </p:grpSpPr>
        <p:sp>
          <p:nvSpPr>
            <p:cNvPr id="26" name="Rectangle 25"/>
            <p:cNvSpPr/>
            <p:nvPr/>
          </p:nvSpPr>
          <p:spPr>
            <a:xfrm flipH="1">
              <a:off x="4349434" y="2863272"/>
              <a:ext cx="149565" cy="3971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4424216" y="2890982"/>
              <a:ext cx="0" cy="52647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4329543" y="2978728"/>
              <a:ext cx="189346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4329543" y="2493818"/>
              <a:ext cx="189346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>
              <a:off x="4329543" y="3417455"/>
              <a:ext cx="189346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 flipH="1">
              <a:off x="4383624" y="2493818"/>
              <a:ext cx="81184" cy="486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e 76"/>
          <p:cNvGrpSpPr/>
          <p:nvPr/>
        </p:nvGrpSpPr>
        <p:grpSpPr>
          <a:xfrm>
            <a:off x="3729181" y="2250818"/>
            <a:ext cx="189346" cy="1134309"/>
            <a:chOff x="3729181" y="2250818"/>
            <a:chExt cx="189346" cy="1134309"/>
          </a:xfrm>
        </p:grpSpPr>
        <p:sp>
          <p:nvSpPr>
            <p:cNvPr id="27" name="Rectangle 26"/>
            <p:cNvSpPr/>
            <p:nvPr/>
          </p:nvSpPr>
          <p:spPr>
            <a:xfrm flipH="1">
              <a:off x="3749072" y="2908016"/>
              <a:ext cx="149565" cy="3971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Connecteur droit 30"/>
            <p:cNvCxnSpPr/>
            <p:nvPr/>
          </p:nvCxnSpPr>
          <p:spPr>
            <a:xfrm>
              <a:off x="3823854" y="2858654"/>
              <a:ext cx="0" cy="52647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3729181" y="2281382"/>
              <a:ext cx="189346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3729181" y="2710873"/>
              <a:ext cx="189346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>
              <a:off x="3729181" y="2858654"/>
              <a:ext cx="189346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3729181" y="3385127"/>
              <a:ext cx="189346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 flipH="1">
              <a:off x="3783262" y="2250818"/>
              <a:ext cx="81184" cy="486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e 71"/>
          <p:cNvGrpSpPr/>
          <p:nvPr/>
        </p:nvGrpSpPr>
        <p:grpSpPr>
          <a:xfrm>
            <a:off x="2524362" y="2543672"/>
            <a:ext cx="189346" cy="657818"/>
            <a:chOff x="2524362" y="2543672"/>
            <a:chExt cx="189346" cy="657818"/>
          </a:xfrm>
        </p:grpSpPr>
        <p:sp>
          <p:nvSpPr>
            <p:cNvPr id="29" name="Rectangle 28"/>
            <p:cNvSpPr/>
            <p:nvPr/>
          </p:nvSpPr>
          <p:spPr>
            <a:xfrm flipH="1">
              <a:off x="2544253" y="2804326"/>
              <a:ext cx="149565" cy="39716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Connecteur droit 41"/>
            <p:cNvCxnSpPr/>
            <p:nvPr/>
          </p:nvCxnSpPr>
          <p:spPr>
            <a:xfrm>
              <a:off x="2524362" y="2646218"/>
              <a:ext cx="189346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 flipH="1">
              <a:off x="2578443" y="2543672"/>
              <a:ext cx="81184" cy="504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Rectangle 70"/>
          <p:cNvSpPr/>
          <p:nvPr/>
        </p:nvSpPr>
        <p:spPr>
          <a:xfrm flipH="1">
            <a:off x="1982172" y="2509673"/>
            <a:ext cx="81184" cy="50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e 74"/>
          <p:cNvGrpSpPr/>
          <p:nvPr/>
        </p:nvGrpSpPr>
        <p:grpSpPr>
          <a:xfrm>
            <a:off x="3141779" y="2422016"/>
            <a:ext cx="189346" cy="924727"/>
            <a:chOff x="3141779" y="2422016"/>
            <a:chExt cx="189346" cy="924727"/>
          </a:xfrm>
        </p:grpSpPr>
        <p:grpSp>
          <p:nvGrpSpPr>
            <p:cNvPr id="73" name="Groupe 72"/>
            <p:cNvGrpSpPr/>
            <p:nvPr/>
          </p:nvGrpSpPr>
          <p:grpSpPr>
            <a:xfrm>
              <a:off x="3141779" y="2422016"/>
              <a:ext cx="189346" cy="924727"/>
              <a:chOff x="3141779" y="2422016"/>
              <a:chExt cx="189346" cy="924727"/>
            </a:xfrm>
          </p:grpSpPr>
          <p:sp>
            <p:nvSpPr>
              <p:cNvPr id="28" name="Rectangle 27"/>
              <p:cNvSpPr/>
              <p:nvPr/>
            </p:nvSpPr>
            <p:spPr>
              <a:xfrm flipH="1">
                <a:off x="3161670" y="2917252"/>
                <a:ext cx="149565" cy="39716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Connecteur droit 43"/>
              <p:cNvCxnSpPr/>
              <p:nvPr/>
            </p:nvCxnSpPr>
            <p:spPr>
              <a:xfrm>
                <a:off x="3141779" y="2890982"/>
                <a:ext cx="189346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>
              <a:xfrm>
                <a:off x="3141779" y="2493818"/>
                <a:ext cx="189346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>
              <a:xfrm>
                <a:off x="3141779" y="3346743"/>
                <a:ext cx="189346" cy="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tangle 68"/>
              <p:cNvSpPr/>
              <p:nvPr/>
            </p:nvSpPr>
            <p:spPr>
              <a:xfrm flipH="1">
                <a:off x="3195860" y="2422016"/>
                <a:ext cx="81184" cy="5400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4" name="Connecteur droit 73"/>
            <p:cNvCxnSpPr/>
            <p:nvPr/>
          </p:nvCxnSpPr>
          <p:spPr>
            <a:xfrm>
              <a:off x="3230864" y="2950743"/>
              <a:ext cx="0" cy="3960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 Box 4"/>
          <p:cNvSpPr txBox="1">
            <a:spLocks noChangeArrowheads="1"/>
          </p:cNvSpPr>
          <p:nvPr/>
        </p:nvSpPr>
        <p:spPr bwMode="auto">
          <a:xfrm>
            <a:off x="1934796" y="3337450"/>
            <a:ext cx="173635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eaLnBrk="1" hangingPunct="1"/>
            <a:r>
              <a:rPr lang="da-DK" sz="11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Seuil</a:t>
            </a:r>
            <a:r>
              <a:rPr lang="da-DK" sz="11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</a:t>
            </a:r>
            <a:r>
              <a:rPr lang="da-DK" sz="11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clinique</a:t>
            </a:r>
            <a:r>
              <a:rPr lang="da-DK" sz="11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</a:t>
            </a:r>
            <a:r>
              <a:rPr lang="da-DK" sz="11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significatif</a:t>
            </a:r>
            <a:endParaRPr lang="da-DK" sz="1100" dirty="0">
              <a:solidFill>
                <a:schemeClr val="bg1">
                  <a:lumMod val="50000"/>
                </a:schemeClr>
              </a:solidFill>
              <a:latin typeface="+mj-lt"/>
              <a:ea typeface="+mn-ea"/>
              <a:cs typeface="Arial"/>
            </a:endParaRPr>
          </a:p>
        </p:txBody>
      </p:sp>
      <p:sp>
        <p:nvSpPr>
          <p:cNvPr id="82" name="Text Box 4"/>
          <p:cNvSpPr txBox="1">
            <a:spLocks noChangeArrowheads="1"/>
          </p:cNvSpPr>
          <p:nvPr/>
        </p:nvSpPr>
        <p:spPr bwMode="auto">
          <a:xfrm>
            <a:off x="1934796" y="1940666"/>
            <a:ext cx="173635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eaLnBrk="1" hangingPunct="1"/>
            <a:r>
              <a:rPr lang="da-DK" sz="11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Seuil</a:t>
            </a:r>
            <a:r>
              <a:rPr lang="da-DK" sz="11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</a:t>
            </a:r>
            <a:r>
              <a:rPr lang="da-DK" sz="11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clinique</a:t>
            </a:r>
            <a:r>
              <a:rPr lang="da-DK" sz="11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</a:t>
            </a:r>
            <a:r>
              <a:rPr lang="da-DK" sz="11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significatif</a:t>
            </a:r>
            <a:endParaRPr lang="da-DK" sz="1100" dirty="0">
              <a:solidFill>
                <a:schemeClr val="bg1">
                  <a:lumMod val="50000"/>
                </a:schemeClr>
              </a:solidFill>
              <a:latin typeface="+mj-lt"/>
              <a:ea typeface="+mn-ea"/>
              <a:cs typeface="Arial"/>
            </a:endParaRPr>
          </a:p>
        </p:txBody>
      </p:sp>
      <p:cxnSp>
        <p:nvCxnSpPr>
          <p:cNvPr id="83" name="Connecteur droit 82"/>
          <p:cNvCxnSpPr/>
          <p:nvPr/>
        </p:nvCxnSpPr>
        <p:spPr>
          <a:xfrm>
            <a:off x="1908410" y="2203195"/>
            <a:ext cx="4360291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 Box 4"/>
          <p:cNvSpPr txBox="1">
            <a:spLocks noChangeArrowheads="1"/>
          </p:cNvSpPr>
          <p:nvPr/>
        </p:nvSpPr>
        <p:spPr bwMode="auto">
          <a:xfrm rot="5400000">
            <a:off x="6298544" y="3437471"/>
            <a:ext cx="10836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a-DK" sz="1200" b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Détérioration</a:t>
            </a:r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 rot="5400000">
            <a:off x="6298544" y="2227693"/>
            <a:ext cx="10836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a-DK" sz="1200" b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n-ea"/>
                <a:cs typeface="Arial"/>
              </a:rPr>
              <a:t>Amélioration</a:t>
            </a:r>
            <a:endParaRPr lang="da-DK" sz="1200" b="1" dirty="0">
              <a:solidFill>
                <a:schemeClr val="accent2">
                  <a:lumMod val="75000"/>
                </a:schemeClr>
              </a:solidFill>
              <a:latin typeface="+mj-lt"/>
              <a:ea typeface="+mn-ea"/>
              <a:cs typeface="Arial"/>
            </a:endParaRPr>
          </a:p>
        </p:txBody>
      </p:sp>
      <p:sp>
        <p:nvSpPr>
          <p:cNvPr id="86" name="Flèche vers le bas 85"/>
          <p:cNvSpPr/>
          <p:nvPr/>
        </p:nvSpPr>
        <p:spPr>
          <a:xfrm>
            <a:off x="6410036" y="2804326"/>
            <a:ext cx="170873" cy="1564474"/>
          </a:xfrm>
          <a:prstGeom prst="downArrow">
            <a:avLst>
              <a:gd name="adj1" fmla="val 50000"/>
              <a:gd name="adj2" fmla="val 10135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èche vers le bas 86"/>
          <p:cNvSpPr/>
          <p:nvPr/>
        </p:nvSpPr>
        <p:spPr>
          <a:xfrm flipV="1">
            <a:off x="6410036" y="2071471"/>
            <a:ext cx="170873" cy="639402"/>
          </a:xfrm>
          <a:prstGeom prst="downArrow">
            <a:avLst>
              <a:gd name="adj1" fmla="val 50000"/>
              <a:gd name="adj2" fmla="val 10135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52451C3A-2299-884E-A6D9-95A925480DAF}"/>
              </a:ext>
            </a:extLst>
          </p:cNvPr>
          <p:cNvSpPr txBox="1"/>
          <p:nvPr/>
        </p:nvSpPr>
        <p:spPr>
          <a:xfrm>
            <a:off x="700126" y="1547201"/>
            <a:ext cx="639155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Toute la population: GHS/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QoL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1" name="Groupe 120"/>
          <p:cNvGrpSpPr/>
          <p:nvPr/>
        </p:nvGrpSpPr>
        <p:grpSpPr>
          <a:xfrm>
            <a:off x="1693281" y="4304520"/>
            <a:ext cx="4769328" cy="516725"/>
            <a:chOff x="1693281" y="4304520"/>
            <a:chExt cx="4769328" cy="516725"/>
          </a:xfrm>
        </p:grpSpPr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1693281" y="4383131"/>
              <a:ext cx="65896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ctr" eaLnBrk="1" hangingPunct="1"/>
              <a:r>
                <a:rPr lang="da-DK" sz="900">
                  <a:solidFill>
                    <a:schemeClr val="bg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Baseline</a:t>
              </a:r>
              <a:endParaRPr lang="da-DK" sz="9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113" name="Groupe 112"/>
            <p:cNvGrpSpPr/>
            <p:nvPr/>
          </p:nvGrpSpPr>
          <p:grpSpPr>
            <a:xfrm>
              <a:off x="2020854" y="4304520"/>
              <a:ext cx="4151487" cy="64280"/>
              <a:chOff x="2020854" y="4304520"/>
              <a:chExt cx="4151487" cy="128560"/>
            </a:xfrm>
          </p:grpSpPr>
          <p:cxnSp>
            <p:nvCxnSpPr>
              <p:cNvPr id="90" name="Connecteur droit 89"/>
              <p:cNvCxnSpPr/>
              <p:nvPr/>
            </p:nvCxnSpPr>
            <p:spPr>
              <a:xfrm>
                <a:off x="2020854" y="4368800"/>
                <a:ext cx="4151487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onnecteur droit 93"/>
              <p:cNvCxnSpPr/>
              <p:nvPr/>
            </p:nvCxnSpPr>
            <p:spPr>
              <a:xfrm rot="16200000">
                <a:off x="1958484" y="4368800"/>
                <a:ext cx="12856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onnecteur droit 94"/>
              <p:cNvCxnSpPr/>
              <p:nvPr/>
            </p:nvCxnSpPr>
            <p:spPr>
              <a:xfrm rot="16200000">
                <a:off x="2530993" y="4368800"/>
                <a:ext cx="12856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necteur droit 106"/>
              <p:cNvCxnSpPr/>
              <p:nvPr/>
            </p:nvCxnSpPr>
            <p:spPr>
              <a:xfrm rot="16200000">
                <a:off x="3151947" y="4368800"/>
                <a:ext cx="12856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cteur droit 107"/>
              <p:cNvCxnSpPr/>
              <p:nvPr/>
            </p:nvCxnSpPr>
            <p:spPr>
              <a:xfrm rot="16200000">
                <a:off x="3759574" y="4368800"/>
                <a:ext cx="12856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cteur droit 108"/>
              <p:cNvCxnSpPr/>
              <p:nvPr/>
            </p:nvCxnSpPr>
            <p:spPr>
              <a:xfrm rot="16200000">
                <a:off x="4357880" y="4368800"/>
                <a:ext cx="12856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onnecteur droit 109"/>
              <p:cNvCxnSpPr/>
              <p:nvPr/>
            </p:nvCxnSpPr>
            <p:spPr>
              <a:xfrm rot="16200000">
                <a:off x="4955683" y="4368800"/>
                <a:ext cx="12856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110"/>
              <p:cNvCxnSpPr/>
              <p:nvPr/>
            </p:nvCxnSpPr>
            <p:spPr>
              <a:xfrm rot="16200000">
                <a:off x="5546810" y="4368800"/>
                <a:ext cx="12856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cteur droit 111"/>
              <p:cNvCxnSpPr/>
              <p:nvPr/>
            </p:nvCxnSpPr>
            <p:spPr>
              <a:xfrm rot="16200000">
                <a:off x="6103037" y="4368800"/>
                <a:ext cx="12856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4" name="Text Box 4"/>
            <p:cNvSpPr txBox="1">
              <a:spLocks noChangeArrowheads="1"/>
            </p:cNvSpPr>
            <p:nvPr/>
          </p:nvSpPr>
          <p:spPr bwMode="auto">
            <a:xfrm>
              <a:off x="2265791" y="4383131"/>
              <a:ext cx="65896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ctr" eaLnBrk="1" hangingPunct="1"/>
              <a:r>
                <a:rPr lang="da-DK" sz="900">
                  <a:solidFill>
                    <a:schemeClr val="bg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C2D1</a:t>
              </a:r>
              <a:endParaRPr lang="da-DK" sz="9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15" name="Text Box 4"/>
            <p:cNvSpPr txBox="1">
              <a:spLocks noChangeArrowheads="1"/>
            </p:cNvSpPr>
            <p:nvPr/>
          </p:nvSpPr>
          <p:spPr bwMode="auto">
            <a:xfrm>
              <a:off x="2924756" y="4383131"/>
              <a:ext cx="65896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ctr" eaLnBrk="1" hangingPunct="1"/>
              <a:r>
                <a:rPr lang="da-DK" sz="900">
                  <a:solidFill>
                    <a:schemeClr val="bg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C3D1</a:t>
              </a:r>
              <a:endParaRPr lang="da-DK" sz="9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16" name="Text Box 4"/>
            <p:cNvSpPr txBox="1">
              <a:spLocks noChangeArrowheads="1"/>
            </p:cNvSpPr>
            <p:nvPr/>
          </p:nvSpPr>
          <p:spPr bwMode="auto">
            <a:xfrm>
              <a:off x="3494371" y="4383131"/>
              <a:ext cx="65896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ctr" eaLnBrk="1" hangingPunct="1"/>
              <a:r>
                <a:rPr lang="da-DK" sz="900">
                  <a:solidFill>
                    <a:schemeClr val="bg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C4D1</a:t>
              </a:r>
              <a:endParaRPr lang="da-DK" sz="9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17" name="Text Box 4"/>
            <p:cNvSpPr txBox="1">
              <a:spLocks noChangeArrowheads="1"/>
            </p:cNvSpPr>
            <p:nvPr/>
          </p:nvSpPr>
          <p:spPr bwMode="auto">
            <a:xfrm>
              <a:off x="4092677" y="4383131"/>
              <a:ext cx="65896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ctr" eaLnBrk="1" hangingPunct="1"/>
              <a:r>
                <a:rPr lang="da-DK" sz="900">
                  <a:solidFill>
                    <a:schemeClr val="bg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C5D1</a:t>
              </a:r>
              <a:endParaRPr lang="da-DK" sz="9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18" name="Text Box 4"/>
            <p:cNvSpPr txBox="1">
              <a:spLocks noChangeArrowheads="1"/>
            </p:cNvSpPr>
            <p:nvPr/>
          </p:nvSpPr>
          <p:spPr bwMode="auto">
            <a:xfrm>
              <a:off x="4690480" y="4383131"/>
              <a:ext cx="65896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ctr" eaLnBrk="1" hangingPunct="1"/>
              <a:r>
                <a:rPr lang="da-DK" sz="900">
                  <a:solidFill>
                    <a:schemeClr val="bg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C6D1</a:t>
              </a:r>
              <a:endParaRPr lang="da-DK" sz="9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19" name="Text Box 4"/>
            <p:cNvSpPr txBox="1">
              <a:spLocks noChangeArrowheads="1"/>
            </p:cNvSpPr>
            <p:nvPr/>
          </p:nvSpPr>
          <p:spPr bwMode="auto">
            <a:xfrm>
              <a:off x="5281607" y="4383131"/>
              <a:ext cx="65896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ctr" eaLnBrk="1" hangingPunct="1"/>
              <a:r>
                <a:rPr lang="da-DK" sz="900">
                  <a:solidFill>
                    <a:schemeClr val="bg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C7D1</a:t>
              </a:r>
              <a:endParaRPr lang="da-DK" sz="9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20" name="Text Box 4"/>
            <p:cNvSpPr txBox="1">
              <a:spLocks noChangeArrowheads="1"/>
            </p:cNvSpPr>
            <p:nvPr/>
          </p:nvSpPr>
          <p:spPr bwMode="auto">
            <a:xfrm>
              <a:off x="5803644" y="4383131"/>
              <a:ext cx="65896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ctr" eaLnBrk="1" hangingPunct="1"/>
              <a:r>
                <a:rPr lang="da-DK" sz="900">
                  <a:solidFill>
                    <a:schemeClr val="bg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C8D1</a:t>
              </a:r>
              <a:endParaRPr lang="da-DK" sz="9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22" name="Text Box 4"/>
            <p:cNvSpPr txBox="1">
              <a:spLocks noChangeArrowheads="1"/>
            </p:cNvSpPr>
            <p:nvPr/>
          </p:nvSpPr>
          <p:spPr bwMode="auto">
            <a:xfrm>
              <a:off x="1693281" y="4567329"/>
              <a:ext cx="4514628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ctr" eaLnBrk="1" hangingPunct="1"/>
              <a:r>
                <a:rPr lang="da-DK" sz="1050">
                  <a:solidFill>
                    <a:schemeClr val="bg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Analysis visit</a:t>
              </a:r>
              <a:endParaRPr lang="da-DK" sz="105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endParaRPr>
            </a:p>
          </p:txBody>
        </p:sp>
      </p:grpSp>
      <p:cxnSp>
        <p:nvCxnSpPr>
          <p:cNvPr id="124" name="Connecteur droit 123"/>
          <p:cNvCxnSpPr/>
          <p:nvPr/>
        </p:nvCxnSpPr>
        <p:spPr>
          <a:xfrm flipH="1">
            <a:off x="1910406" y="2774089"/>
            <a:ext cx="4425739" cy="1"/>
          </a:xfrm>
          <a:prstGeom prst="line">
            <a:avLst/>
          </a:prstGeom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993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Empower </a:t>
            </a:r>
            <a:r>
              <a:rPr lang="en-GB"/>
              <a:t>Cervical : Conclusion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K. Tewari, et al., ESMO</a:t>
            </a:r>
            <a:r>
              <a:rPr lang="fr-FR" baseline="30000"/>
              <a:t>®</a:t>
            </a:r>
            <a:r>
              <a:rPr lang="fr-FR"/>
              <a:t> 2021, Abs# </a:t>
            </a:r>
            <a:r>
              <a:rPr lang="fr-FR" i="0"/>
              <a:t>VP4_2021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1871040" y="1544367"/>
            <a:ext cx="8004480" cy="3129233"/>
          </a:xfrm>
        </p:spPr>
        <p:txBody>
          <a:bodyPr/>
          <a:lstStyle/>
          <a:p>
            <a:r>
              <a:rPr lang="en-GB" b="1" dirty="0" err="1"/>
              <a:t>Cemiplimab</a:t>
            </a:r>
            <a:r>
              <a:rPr lang="en-GB" b="1" dirty="0"/>
              <a:t> </a:t>
            </a:r>
            <a:r>
              <a:rPr lang="en-GB" b="1" dirty="0" err="1"/>
              <a:t>en</a:t>
            </a:r>
            <a:r>
              <a:rPr lang="en-GB" b="1" dirty="0"/>
              <a:t> 2</a:t>
            </a:r>
            <a:r>
              <a:rPr lang="en-GB" b="1" baseline="30000" dirty="0"/>
              <a:t>ème</a:t>
            </a:r>
            <a:r>
              <a:rPr lang="en-GB" b="1" dirty="0"/>
              <a:t> </a:t>
            </a:r>
            <a:r>
              <a:rPr lang="en-GB" b="1" dirty="0" err="1"/>
              <a:t>ligne</a:t>
            </a:r>
            <a:r>
              <a:rPr lang="en-GB" b="1" dirty="0"/>
              <a:t> </a:t>
            </a:r>
            <a:r>
              <a:rPr lang="en-GB" b="1"/>
              <a:t>: </a:t>
            </a:r>
            <a:r>
              <a:rPr lang="en-GB"/>
              <a:t>amélioration </a:t>
            </a:r>
            <a:r>
              <a:rPr lang="en-GB" dirty="0"/>
              <a:t>SG et </a:t>
            </a:r>
            <a:r>
              <a:rPr lang="en-GB" dirty="0" err="1"/>
              <a:t>qualité</a:t>
            </a:r>
            <a:r>
              <a:rPr lang="en-GB" dirty="0"/>
              <a:t> de vie</a:t>
            </a:r>
          </a:p>
          <a:p>
            <a:pPr lvl="1">
              <a:spcBef>
                <a:spcPts val="400"/>
              </a:spcBef>
            </a:pPr>
            <a:r>
              <a:rPr lang="en-GB" dirty="0" err="1"/>
              <a:t>Bénéfice</a:t>
            </a:r>
            <a:r>
              <a:rPr lang="en-GB" dirty="0"/>
              <a:t> quasi-</a:t>
            </a:r>
            <a:r>
              <a:rPr lang="en-GB" dirty="0" err="1"/>
              <a:t>exclusivement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PD-L1 +</a:t>
            </a:r>
          </a:p>
          <a:p>
            <a:pPr lvl="2">
              <a:spcBef>
                <a:spcPts val="400"/>
              </a:spcBef>
            </a:pPr>
            <a:r>
              <a:rPr lang="en-GB" dirty="0" err="1"/>
              <a:t>Mais</a:t>
            </a:r>
            <a:r>
              <a:rPr lang="en-GB" dirty="0"/>
              <a:t> </a:t>
            </a:r>
            <a:r>
              <a:rPr lang="en-GB" dirty="0" err="1"/>
              <a:t>données</a:t>
            </a:r>
            <a:r>
              <a:rPr lang="en-GB" dirty="0"/>
              <a:t> </a:t>
            </a:r>
            <a:r>
              <a:rPr lang="en-GB" dirty="0" err="1"/>
              <a:t>manquantes</a:t>
            </a:r>
            <a:r>
              <a:rPr lang="en-GB" dirty="0"/>
              <a:t> +++ </a:t>
            </a:r>
            <a:r>
              <a:rPr lang="en-GB" err="1"/>
              <a:t>dans</a:t>
            </a:r>
            <a:r>
              <a:rPr lang="en-GB"/>
              <a:t> l’étude</a:t>
            </a:r>
          </a:p>
          <a:p>
            <a:pPr lvl="2">
              <a:spcBef>
                <a:spcPts val="400"/>
              </a:spcBef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>
              <a:spcBef>
                <a:spcPts val="1200"/>
              </a:spcBef>
            </a:pPr>
            <a:r>
              <a:rPr lang="en-GB" b="1" dirty="0" err="1"/>
              <a:t>Cemiplimab</a:t>
            </a:r>
            <a:r>
              <a:rPr lang="en-GB" b="1" dirty="0"/>
              <a:t> : </a:t>
            </a:r>
            <a:r>
              <a:rPr lang="en-GB" dirty="0"/>
              <a:t>nouveau standard </a:t>
            </a:r>
            <a:r>
              <a:rPr lang="en-GB" dirty="0" err="1"/>
              <a:t>en</a:t>
            </a:r>
            <a:r>
              <a:rPr lang="en-GB" dirty="0"/>
              <a:t> 2</a:t>
            </a:r>
            <a:r>
              <a:rPr lang="en-GB" baseline="30000" dirty="0"/>
              <a:t>ème</a:t>
            </a:r>
            <a:r>
              <a:rPr lang="en-GB" dirty="0"/>
              <a:t> </a:t>
            </a:r>
            <a:r>
              <a:rPr lang="en-GB" dirty="0" err="1"/>
              <a:t>ligne</a:t>
            </a:r>
            <a:r>
              <a:rPr lang="en-GB" dirty="0"/>
              <a:t> </a:t>
            </a:r>
            <a:r>
              <a:rPr lang="en-GB" sz="1800" dirty="0"/>
              <a:t>(ESMO MCBS : 3) </a:t>
            </a:r>
            <a:r>
              <a:rPr lang="en-GB" dirty="0"/>
              <a:t>?</a:t>
            </a:r>
          </a:p>
          <a:p>
            <a:pPr lvl="1">
              <a:spcBef>
                <a:spcPts val="400"/>
              </a:spcBef>
            </a:pPr>
            <a:r>
              <a:rPr lang="en-GB" dirty="0" err="1"/>
              <a:t>Patiente</a:t>
            </a:r>
            <a:r>
              <a:rPr lang="en-GB" dirty="0"/>
              <a:t> </a:t>
            </a:r>
            <a:r>
              <a:rPr lang="en-GB" dirty="0" err="1"/>
              <a:t>n’ayant</a:t>
            </a:r>
            <a:r>
              <a:rPr lang="en-GB" dirty="0"/>
              <a:t> pas </a:t>
            </a:r>
            <a:r>
              <a:rPr lang="en-GB" dirty="0" err="1"/>
              <a:t>reçu</a:t>
            </a:r>
            <a:r>
              <a:rPr lang="en-GB" dirty="0"/>
              <a:t> antiPD1/PD-L1 </a:t>
            </a:r>
            <a:r>
              <a:rPr lang="en-GB" dirty="0" err="1"/>
              <a:t>en</a:t>
            </a:r>
            <a:r>
              <a:rPr lang="en-GB" dirty="0"/>
              <a:t> 1</a:t>
            </a:r>
            <a:r>
              <a:rPr lang="en-GB" sz="1600" baseline="30000" dirty="0"/>
              <a:t>ère</a:t>
            </a:r>
            <a:r>
              <a:rPr lang="en-GB" dirty="0"/>
              <a:t> </a:t>
            </a:r>
            <a:r>
              <a:rPr lang="en-GB" dirty="0" err="1"/>
              <a:t>ligne</a:t>
            </a:r>
            <a:endParaRPr lang="en-GB" dirty="0"/>
          </a:p>
          <a:p>
            <a:pPr lvl="1">
              <a:spcBef>
                <a:spcPts val="400"/>
              </a:spcBef>
            </a:pPr>
            <a:r>
              <a:rPr lang="en-GB" dirty="0"/>
              <a:t>PD-L1 + ? </a:t>
            </a:r>
          </a:p>
          <a:p>
            <a:pPr lvl="1">
              <a:spcBef>
                <a:spcPts val="400"/>
              </a:spcBef>
            </a:pPr>
            <a:r>
              <a:rPr lang="en-GB" dirty="0" err="1"/>
              <a:t>Quel</a:t>
            </a:r>
            <a:r>
              <a:rPr lang="en-GB" dirty="0"/>
              <a:t> que </a:t>
            </a:r>
            <a:r>
              <a:rPr lang="en-GB" dirty="0" err="1"/>
              <a:t>soit</a:t>
            </a:r>
            <a:r>
              <a:rPr lang="en-GB" dirty="0"/>
              <a:t> le sous-type </a:t>
            </a:r>
            <a:r>
              <a:rPr lang="en-GB" dirty="0" err="1"/>
              <a:t>histologique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458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0" y="2680962"/>
            <a:ext cx="12191999" cy="865498"/>
          </a:xfrm>
        </p:spPr>
        <p:txBody>
          <a:bodyPr/>
          <a:lstStyle/>
          <a:p>
            <a:pPr algn="ctr"/>
            <a:r>
              <a:rPr lang="en-US" sz="5400"/>
              <a:t>Futur : Nouvelles combinaisons </a:t>
            </a:r>
          </a:p>
        </p:txBody>
      </p:sp>
      <p:sp>
        <p:nvSpPr>
          <p:cNvPr id="11" name="Forme libre 12">
            <a:extLst>
              <a:ext uri="{FF2B5EF4-FFF2-40B4-BE49-F238E27FC236}">
                <a16:creationId xmlns:a16="http://schemas.microsoft.com/office/drawing/2014/main" id="{49199464-6EAE-42BE-BC4B-2B49004516A5}"/>
              </a:ext>
            </a:extLst>
          </p:cNvPr>
          <p:cNvSpPr/>
          <p:nvPr/>
        </p:nvSpPr>
        <p:spPr>
          <a:xfrm rot="16200000">
            <a:off x="5561760" y="-1214560"/>
            <a:ext cx="1048165" cy="8839205"/>
          </a:xfrm>
          <a:custGeom>
            <a:avLst/>
            <a:gdLst>
              <a:gd name="connsiteX0" fmla="*/ 0 w 914400"/>
              <a:gd name="connsiteY0" fmla="*/ 0 h 3077736"/>
              <a:gd name="connsiteX1" fmla="*/ 0 w 914400"/>
              <a:gd name="connsiteY1" fmla="*/ 3077736 h 3077736"/>
              <a:gd name="connsiteX2" fmla="*/ 914400 w 914400"/>
              <a:gd name="connsiteY2" fmla="*/ 3077736 h 307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3077736">
                <a:moveTo>
                  <a:pt x="0" y="0"/>
                </a:moveTo>
                <a:lnTo>
                  <a:pt x="0" y="3077736"/>
                </a:lnTo>
                <a:lnTo>
                  <a:pt x="914400" y="3077736"/>
                </a:lnTo>
              </a:path>
            </a:pathLst>
          </a:cu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931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986BF5-6FC8-6144-897B-6C33BF449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+mn-lt"/>
              </a:rPr>
              <a:t>Tisotumab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Vedotin</a:t>
            </a:r>
            <a:r>
              <a:rPr lang="fr-FR" dirty="0">
                <a:latin typeface="+mn-lt"/>
              </a:rPr>
              <a:t> (TV) + </a:t>
            </a:r>
            <a:r>
              <a:rPr lang="fr-FR" dirty="0" err="1">
                <a:latin typeface="+mn-lt"/>
              </a:rPr>
              <a:t>Carboplatin</a:t>
            </a:r>
            <a:r>
              <a:rPr lang="fr-FR" dirty="0">
                <a:latin typeface="+mn-lt"/>
              </a:rPr>
              <a:t> (</a:t>
            </a:r>
            <a:r>
              <a:rPr lang="fr-FR" dirty="0" err="1">
                <a:latin typeface="+mn-lt"/>
              </a:rPr>
              <a:t>Carbo</a:t>
            </a:r>
            <a:r>
              <a:rPr lang="fr-FR" dirty="0">
                <a:latin typeface="+mn-lt"/>
              </a:rPr>
              <a:t>) in First-line (1L) or + </a:t>
            </a:r>
            <a:r>
              <a:rPr lang="fr-FR" dirty="0" err="1">
                <a:latin typeface="+mn-lt"/>
              </a:rPr>
              <a:t>Pembrolizumab</a:t>
            </a:r>
            <a:r>
              <a:rPr lang="fr-FR" dirty="0">
                <a:latin typeface="+mn-lt"/>
              </a:rPr>
              <a:t> (</a:t>
            </a:r>
            <a:r>
              <a:rPr lang="fr-FR" dirty="0" err="1">
                <a:latin typeface="+mn-lt"/>
              </a:rPr>
              <a:t>Pembro</a:t>
            </a:r>
            <a:r>
              <a:rPr lang="fr-FR" dirty="0">
                <a:latin typeface="+mn-lt"/>
              </a:rPr>
              <a:t>) in </a:t>
            </a:r>
            <a:r>
              <a:rPr lang="fr-FR" dirty="0" err="1">
                <a:latin typeface="+mn-lt"/>
              </a:rPr>
              <a:t>Previously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Treated</a:t>
            </a:r>
            <a:r>
              <a:rPr lang="fr-FR" dirty="0">
                <a:latin typeface="+mn-lt"/>
              </a:rPr>
              <a:t> (2L/3L) </a:t>
            </a:r>
            <a:r>
              <a:rPr lang="fr-FR" dirty="0" err="1">
                <a:latin typeface="+mn-lt"/>
              </a:rPr>
              <a:t>Recurrent</a:t>
            </a:r>
            <a:r>
              <a:rPr lang="fr-FR" dirty="0">
                <a:latin typeface="+mn-lt"/>
              </a:rPr>
              <a:t> or </a:t>
            </a:r>
            <a:r>
              <a:rPr lang="fr-FR" dirty="0" err="1">
                <a:latin typeface="+mn-lt"/>
              </a:rPr>
              <a:t>Metastatic</a:t>
            </a:r>
            <a:r>
              <a:rPr lang="fr-FR" dirty="0">
                <a:latin typeface="+mn-lt"/>
              </a:rPr>
              <a:t> Cervical Cancer (r/</a:t>
            </a:r>
            <a:r>
              <a:rPr lang="fr-FR" dirty="0" err="1">
                <a:latin typeface="+mn-lt"/>
              </a:rPr>
              <a:t>mCC</a:t>
            </a:r>
            <a:r>
              <a:rPr lang="fr-FR" dirty="0">
                <a:latin typeface="+mn-lt"/>
              </a:rPr>
              <a:t>): </a:t>
            </a:r>
            <a:br>
              <a:rPr lang="fr-FR" dirty="0">
                <a:latin typeface="+mn-lt"/>
              </a:rPr>
            </a:br>
            <a:r>
              <a:rPr lang="fr-FR" b="0" dirty="0" err="1">
                <a:latin typeface="+mn-lt"/>
              </a:rPr>
              <a:t>Interim</a:t>
            </a:r>
            <a:r>
              <a:rPr lang="fr-FR" b="0" dirty="0">
                <a:latin typeface="+mn-lt"/>
              </a:rPr>
              <a:t> </a:t>
            </a:r>
            <a:r>
              <a:rPr lang="fr-FR" b="0" dirty="0" err="1">
                <a:latin typeface="+mn-lt"/>
              </a:rPr>
              <a:t>Results</a:t>
            </a:r>
            <a:r>
              <a:rPr lang="fr-FR" b="0" dirty="0">
                <a:latin typeface="+mn-lt"/>
              </a:rPr>
              <a:t> of ENGOT-Cx8/GOG-3024/</a:t>
            </a:r>
            <a:r>
              <a:rPr lang="fr-FR" b="0" dirty="0" err="1">
                <a:latin typeface="+mn-lt"/>
              </a:rPr>
              <a:t>innovaTV</a:t>
            </a:r>
            <a:r>
              <a:rPr lang="fr-FR" b="0" dirty="0">
                <a:latin typeface="+mn-lt"/>
              </a:rPr>
              <a:t> 205 </a:t>
            </a:r>
            <a:r>
              <a:rPr lang="fr-FR" b="0" dirty="0" err="1">
                <a:latin typeface="+mn-lt"/>
              </a:rPr>
              <a:t>Study</a:t>
            </a:r>
            <a:endParaRPr lang="fr-FR" b="0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F5C10A-BE2D-4D05-9EDC-01633D2F36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62960" y="5129404"/>
            <a:ext cx="7339206" cy="795271"/>
          </a:xfrm>
        </p:spPr>
        <p:txBody>
          <a:bodyPr/>
          <a:lstStyle/>
          <a:p>
            <a:r>
              <a:rPr lang="fr-FR" dirty="0"/>
              <a:t>I. Vergote, et al., ESMO</a:t>
            </a:r>
            <a:r>
              <a:rPr lang="fr-FR" baseline="30000" dirty="0"/>
              <a:t>®</a:t>
            </a:r>
            <a:r>
              <a:rPr lang="fr-FR" dirty="0"/>
              <a:t> 2021, Abs# </a:t>
            </a:r>
            <a:r>
              <a:rPr lang="fr-FR" i="0" dirty="0"/>
              <a:t>723MO</a:t>
            </a:r>
          </a:p>
          <a:p>
            <a:endParaRPr lang="fr-FR" b="1" i="0" dirty="0"/>
          </a:p>
          <a:p>
            <a:br>
              <a:rPr lang="fr-FR" dirty="0"/>
            </a:br>
            <a:endParaRPr lang="fr-FR" b="1" dirty="0"/>
          </a:p>
        </p:txBody>
      </p:sp>
      <p:sp>
        <p:nvSpPr>
          <p:cNvPr id="9" name="Ellipse 8"/>
          <p:cNvSpPr/>
          <p:nvPr/>
        </p:nvSpPr>
        <p:spPr>
          <a:xfrm>
            <a:off x="763411" y="636059"/>
            <a:ext cx="550334" cy="5503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1025912" y="1330960"/>
            <a:ext cx="2337048" cy="3933018"/>
          </a:xfrm>
          <a:custGeom>
            <a:avLst/>
            <a:gdLst>
              <a:gd name="connsiteX0" fmla="*/ 0 w 914400"/>
              <a:gd name="connsiteY0" fmla="*/ 0 h 3077736"/>
              <a:gd name="connsiteX1" fmla="*/ 0 w 914400"/>
              <a:gd name="connsiteY1" fmla="*/ 3077736 h 3077736"/>
              <a:gd name="connsiteX2" fmla="*/ 914400 w 914400"/>
              <a:gd name="connsiteY2" fmla="*/ 3077736 h 307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3077736">
                <a:moveTo>
                  <a:pt x="0" y="0"/>
                </a:moveTo>
                <a:lnTo>
                  <a:pt x="0" y="3077736"/>
                </a:lnTo>
                <a:lnTo>
                  <a:pt x="914400" y="3077736"/>
                </a:lnTo>
              </a:path>
            </a:pathLst>
          </a:cu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75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InnovaTV</a:t>
            </a:r>
            <a:r>
              <a:rPr lang="en-GB" dirty="0"/>
              <a:t> 205 : </a:t>
            </a:r>
            <a:r>
              <a:rPr lang="en-GB" dirty="0" err="1"/>
              <a:t>schéma</a:t>
            </a:r>
            <a:r>
              <a:rPr lang="en-GB" dirty="0"/>
              <a:t> de </a:t>
            </a:r>
            <a:r>
              <a:rPr lang="en-GB" dirty="0" err="1"/>
              <a:t>l’étude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I. Vergote, et al., ESMO</a:t>
            </a:r>
            <a:r>
              <a:rPr lang="fr-FR" baseline="30000"/>
              <a:t>®</a:t>
            </a:r>
            <a:r>
              <a:rPr lang="fr-FR"/>
              <a:t> 2021, Abs# </a:t>
            </a:r>
            <a:r>
              <a:rPr lang="fr-FR" i="0"/>
              <a:t>723MO</a:t>
            </a:r>
          </a:p>
        </p:txBody>
      </p:sp>
      <p:sp>
        <p:nvSpPr>
          <p:cNvPr id="5" name="TextBox 17"/>
          <p:cNvSpPr txBox="1"/>
          <p:nvPr/>
        </p:nvSpPr>
        <p:spPr>
          <a:xfrm>
            <a:off x="5316348" y="2367724"/>
            <a:ext cx="495328" cy="2923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/>
            <a:r>
              <a:rPr lang="en-US" altLang="zh-CN" sz="1600" b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N=33</a:t>
            </a:r>
            <a:endParaRPr lang="en-US" altLang="zh-CN" sz="16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67BA5583-CDBA-494F-84A5-D5BE846B5989}"/>
              </a:ext>
            </a:extLst>
          </p:cNvPr>
          <p:cNvSpPr/>
          <p:nvPr/>
        </p:nvSpPr>
        <p:spPr>
          <a:xfrm>
            <a:off x="8805859" y="2061177"/>
            <a:ext cx="2893473" cy="26355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defTabSz="450056">
              <a:spcBef>
                <a:spcPts val="200"/>
              </a:spcBef>
              <a:defRPr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Objectif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primaire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br>
              <a:rPr lang="en-US" sz="15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 per RECIST v1.1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0056">
              <a:spcBef>
                <a:spcPts val="1800"/>
              </a:spcBef>
              <a:buClr>
                <a:schemeClr val="accent1"/>
              </a:buClr>
              <a:defRPr/>
            </a:pP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secondaires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en-US" sz="15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indent="-138113" defTabSz="450056"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Evenements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indésirables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indent="-138113" defTabSz="450056"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Durée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reponse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indent="-138113" defTabSz="450056"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Temps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jusqu’à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réponse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indent="-138113" defTabSz="450056"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SSP</a:t>
            </a:r>
          </a:p>
          <a:p>
            <a:pPr marL="138113" indent="-138113" defTabSz="450056"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SG</a:t>
            </a:r>
          </a:p>
          <a:p>
            <a:pPr marL="138113" indent="-138113" defTabSz="450056"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Pk-concentrations et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anticorps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antimédicament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associés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au TV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417243" y="1381760"/>
            <a:ext cx="11409680" cy="3579137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8687976" y="2175567"/>
            <a:ext cx="0" cy="243752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 55">
            <a:extLst>
              <a:ext uri="{FF2B5EF4-FFF2-40B4-BE49-F238E27FC236}">
                <a16:creationId xmlns:a16="http://schemas.microsoft.com/office/drawing/2014/main" id="{B02AC733-0787-4D6F-8494-9E7BEACBE19D}"/>
              </a:ext>
            </a:extLst>
          </p:cNvPr>
          <p:cNvSpPr/>
          <p:nvPr/>
        </p:nvSpPr>
        <p:spPr>
          <a:xfrm rot="5400000">
            <a:off x="8535370" y="3335388"/>
            <a:ext cx="423093" cy="11788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spcFirstLastPara="0" vert="horz" wrap="square" lIns="0" tIns="60722" rIns="77862" bIns="60722" numCol="1" spcCol="1270" anchor="ctr" anchorCtr="0">
            <a:noAutofit/>
          </a:bodyPr>
          <a:lstStyle/>
          <a:p>
            <a:pPr algn="ctr" defTabSz="35004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41">
            <a:extLst>
              <a:ext uri="{FF2B5EF4-FFF2-40B4-BE49-F238E27FC236}">
                <a16:creationId xmlns:a16="http://schemas.microsoft.com/office/drawing/2014/main" id="{24E995A1-3ED6-49FF-B17E-621523F219A7}"/>
              </a:ext>
            </a:extLst>
          </p:cNvPr>
          <p:cNvSpPr/>
          <p:nvPr/>
        </p:nvSpPr>
        <p:spPr>
          <a:xfrm>
            <a:off x="6170622" y="2167284"/>
            <a:ext cx="2383676" cy="990208"/>
          </a:xfrm>
          <a:prstGeom prst="roundRect">
            <a:avLst>
              <a:gd name="adj" fmla="val 9151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algn="ctr" defTabSz="514350">
              <a:lnSpc>
                <a:spcPts val="1500"/>
              </a:lnSpc>
              <a:defRPr/>
            </a:pPr>
            <a:r>
              <a:rPr lang="en-US" sz="1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 2,0 mg/kg IV </a:t>
            </a:r>
            <a:r>
              <a: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(Q3W)</a:t>
            </a:r>
          </a:p>
          <a:p>
            <a:pPr algn="ctr" defTabSz="514350">
              <a:lnSpc>
                <a:spcPts val="1500"/>
              </a:lnSpc>
              <a:defRPr/>
            </a:pPr>
            <a:r>
              <a:rPr lang="fr-FR" sz="1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 defTabSz="514350">
              <a:lnSpc>
                <a:spcPts val="1500"/>
              </a:lnSpc>
              <a:defRPr/>
            </a:pPr>
            <a:r>
              <a:rPr lang="fr-FR" sz="1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 AUC 5 IV </a:t>
            </a:r>
            <a:r>
              <a:rPr lang="fr-FR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(Q3W)</a:t>
            </a:r>
            <a:endParaRPr lang="en-US" sz="1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2451C3A-2299-884E-A6D9-95A925480DAF}"/>
              </a:ext>
            </a:extLst>
          </p:cNvPr>
          <p:cNvSpPr txBox="1"/>
          <p:nvPr/>
        </p:nvSpPr>
        <p:spPr>
          <a:xfrm>
            <a:off x="914661" y="1076989"/>
            <a:ext cx="639038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Phase dose expansion: 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cohortes 1L TV +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carbo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and 2L/3L TV +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pembrolizumab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49188" y="5888488"/>
            <a:ext cx="108857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eaLnBrk="1" hangingPunct="1">
              <a:lnSpc>
                <a:spcPts val="1200"/>
              </a:lnSpc>
            </a:pPr>
            <a:r>
              <a:rPr lang="da-DK" sz="10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1L/2L: 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1ère/2ème ligne. </a:t>
            </a:r>
            <a:r>
              <a:rPr lang="da-DK" sz="1000" b="1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Carbo</a:t>
            </a:r>
            <a:r>
              <a:rPr lang="da-DK" sz="10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: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carboplatine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. </a:t>
            </a:r>
            <a:r>
              <a:rPr lang="da-DK" sz="10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IV: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intraveineux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. T</a:t>
            </a:r>
            <a:r>
              <a:rPr lang="da-DK" sz="10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R: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taux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de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réponse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. </a:t>
            </a:r>
            <a:r>
              <a:rPr lang="da-DK" sz="1000" b="1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Pembro</a:t>
            </a:r>
            <a:r>
              <a:rPr lang="da-DK" sz="10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: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Pembrolizumab</a:t>
            </a:r>
            <a:r>
              <a:rPr lang="da-DK" sz="10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. Q3W: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toutes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les 3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semaines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. </a:t>
            </a:r>
            <a:r>
              <a:rPr lang="da-DK" sz="1000" b="1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R:mCC</a:t>
            </a:r>
            <a:r>
              <a:rPr lang="da-DK" sz="10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: 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cancer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col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rechute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/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metastatique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. </a:t>
            </a:r>
            <a:r>
              <a:rPr lang="da-DK" sz="10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TV: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tisotumab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 </a:t>
            </a:r>
            <a:r>
              <a:rPr lang="da-DK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vedotin</a:t>
            </a:r>
            <a:endParaRPr lang="da-DK" sz="1000" dirty="0">
              <a:solidFill>
                <a:schemeClr val="bg1">
                  <a:lumMod val="50000"/>
                </a:schemeClr>
              </a:solidFill>
              <a:latin typeface="+mj-lt"/>
              <a:ea typeface="+mn-ea"/>
              <a:cs typeface="Arial"/>
            </a:endParaRPr>
          </a:p>
        </p:txBody>
      </p:sp>
      <p:sp>
        <p:nvSpPr>
          <p:cNvPr id="22" name="Freeform 41">
            <a:extLst>
              <a:ext uri="{FF2B5EF4-FFF2-40B4-BE49-F238E27FC236}">
                <a16:creationId xmlns:a16="http://schemas.microsoft.com/office/drawing/2014/main" id="{24E995A1-3ED6-49FF-B17E-621523F219A7}"/>
              </a:ext>
            </a:extLst>
          </p:cNvPr>
          <p:cNvSpPr/>
          <p:nvPr/>
        </p:nvSpPr>
        <p:spPr>
          <a:xfrm>
            <a:off x="6170622" y="3631064"/>
            <a:ext cx="2383676" cy="990208"/>
          </a:xfrm>
          <a:prstGeom prst="roundRect">
            <a:avLst>
              <a:gd name="adj" fmla="val 9151"/>
            </a:avLst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algn="ctr" defTabSz="514350">
              <a:lnSpc>
                <a:spcPts val="1500"/>
              </a:lnSpc>
              <a:defRPr/>
            </a:pPr>
            <a:r>
              <a:rPr lang="en-US" sz="1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 2,0 mg/kg IV </a:t>
            </a:r>
            <a:r>
              <a: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(Q3W)</a:t>
            </a:r>
          </a:p>
          <a:p>
            <a:pPr algn="ctr" defTabSz="514350">
              <a:lnSpc>
                <a:spcPts val="1500"/>
              </a:lnSpc>
              <a:defRPr/>
            </a:pPr>
            <a:r>
              <a:rPr lang="fr-FR" sz="1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 defTabSz="514350">
              <a:lnSpc>
                <a:spcPts val="1500"/>
              </a:lnSpc>
              <a:defRPr/>
            </a:pPr>
            <a:r>
              <a:rPr lang="fr-FR" sz="1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Pembro 200 mg IV</a:t>
            </a:r>
            <a:r>
              <a:rPr lang="fr-FR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(Q3W)</a:t>
            </a:r>
            <a:endParaRPr lang="en-US" sz="1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17"/>
          <p:cNvSpPr txBox="1"/>
          <p:nvPr/>
        </p:nvSpPr>
        <p:spPr>
          <a:xfrm>
            <a:off x="5316348" y="3833780"/>
            <a:ext cx="495328" cy="2923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/>
            <a:r>
              <a:rPr lang="en-US" altLang="zh-CN" sz="1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N=35</a:t>
            </a:r>
            <a:endParaRPr lang="en-US" altLang="zh-CN" sz="1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4919031" y="2662388"/>
            <a:ext cx="1251590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5">
            <a:extLst>
              <a:ext uri="{FF2B5EF4-FFF2-40B4-BE49-F238E27FC236}">
                <a16:creationId xmlns:a16="http://schemas.microsoft.com/office/drawing/2014/main" id="{0CF6452B-1BA2-47EF-97AC-794215BBAD70}"/>
              </a:ext>
            </a:extLst>
          </p:cNvPr>
          <p:cNvSpPr/>
          <p:nvPr/>
        </p:nvSpPr>
        <p:spPr>
          <a:xfrm>
            <a:off x="833381" y="2175567"/>
            <a:ext cx="4252648" cy="9900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/>
        </p:spPr>
        <p:txBody>
          <a:bodyPr spcFirstLastPara="0" vert="horz" wrap="square" lIns="74434" tIns="74434" rIns="74434" bIns="74434" numCol="1" spcCol="1270" anchor="t" anchorCtr="0">
            <a:noAutofit/>
          </a:bodyPr>
          <a:lstStyle/>
          <a:p>
            <a:pPr algn="ctr" defTabSz="450056">
              <a:spcBef>
                <a:spcPts val="400"/>
              </a:spcBef>
              <a:defRPr/>
            </a:pPr>
            <a: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</a:rPr>
              <a:t>1L TV + </a:t>
            </a:r>
            <a:r>
              <a:rPr lang="fr-F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carbo</a:t>
            </a:r>
            <a:endParaRPr lang="fr-F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0056">
              <a:spcBef>
                <a:spcPts val="400"/>
              </a:spcBef>
              <a:defRPr/>
            </a:pP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Patientes sans chimiothérapie préalable pour r/m CC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4919031" y="4126168"/>
            <a:ext cx="125159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5">
            <a:extLst>
              <a:ext uri="{FF2B5EF4-FFF2-40B4-BE49-F238E27FC236}">
                <a16:creationId xmlns:a16="http://schemas.microsoft.com/office/drawing/2014/main" id="{0CF6452B-1BA2-47EF-97AC-794215BBAD70}"/>
              </a:ext>
            </a:extLst>
          </p:cNvPr>
          <p:cNvSpPr/>
          <p:nvPr/>
        </p:nvSpPr>
        <p:spPr>
          <a:xfrm>
            <a:off x="833381" y="3631167"/>
            <a:ext cx="4252648" cy="1065557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spcFirstLastPara="0" vert="horz" wrap="square" lIns="74434" tIns="74434" rIns="74434" bIns="74434" numCol="1" spcCol="1270" anchor="t" anchorCtr="0">
            <a:noAutofit/>
          </a:bodyPr>
          <a:lstStyle/>
          <a:p>
            <a:pPr algn="ctr" defTabSz="450056">
              <a:spcBef>
                <a:spcPts val="400"/>
              </a:spcBef>
              <a:defRPr/>
            </a:pPr>
            <a: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</a:rPr>
              <a:t>2L/3L TV + </a:t>
            </a:r>
            <a:r>
              <a:rPr lang="fr-F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pembro</a:t>
            </a:r>
            <a:endParaRPr lang="fr-F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0056">
              <a:spcBef>
                <a:spcPts val="400"/>
              </a:spcBef>
              <a:defRPr/>
            </a:pP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Patientes avec r/</a:t>
            </a:r>
            <a:r>
              <a:rPr lang="fr-FR" sz="1500" dirty="0" err="1">
                <a:latin typeface="Arial" panose="020B0604020202020204" pitchFamily="34" charset="0"/>
                <a:cs typeface="Arial" panose="020B0604020202020204" pitchFamily="34" charset="0"/>
              </a:rPr>
              <a:t>mCC</a:t>
            </a: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, avec progression pendant ou après 1-2 traitements systémiques préalables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17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InnovaTV </a:t>
            </a:r>
            <a:r>
              <a:rPr lang="en-GB" dirty="0"/>
              <a:t>205 : </a:t>
            </a:r>
            <a:r>
              <a:rPr lang="en-GB" dirty="0" err="1"/>
              <a:t>caractéristiques</a:t>
            </a:r>
            <a:r>
              <a:rPr lang="en-GB" dirty="0"/>
              <a:t> des </a:t>
            </a:r>
            <a:r>
              <a:rPr lang="en-GB" dirty="0" err="1"/>
              <a:t>patientes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I. Vergote, et al., ESMO</a:t>
            </a:r>
            <a:r>
              <a:rPr lang="fr-FR" baseline="30000"/>
              <a:t>®</a:t>
            </a:r>
            <a:r>
              <a:rPr lang="fr-FR"/>
              <a:t> 2021, Abs# </a:t>
            </a:r>
            <a:r>
              <a:rPr lang="fr-FR" i="0"/>
              <a:t>723MO</a:t>
            </a:r>
          </a:p>
        </p:txBody>
      </p:sp>
      <p:sp>
        <p:nvSpPr>
          <p:cNvPr id="5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391046" y="5577840"/>
            <a:ext cx="11536794" cy="636270"/>
          </a:xfrm>
        </p:spPr>
        <p:txBody>
          <a:bodyPr/>
          <a:lstStyle/>
          <a:p>
            <a:r>
              <a:rPr lang="fr-FR" b="0" i="0" baseline="30000">
                <a:solidFill>
                  <a:schemeClr val="tx2"/>
                </a:solidFill>
              </a:rPr>
              <a:t>a </a:t>
            </a:r>
            <a:r>
              <a:rPr lang="fr-FR" b="0" i="0">
                <a:solidFill>
                  <a:schemeClr val="tx2"/>
                </a:solidFill>
              </a:rPr>
              <a:t>Prevalence of CPS PD-L1≥1 - </a:t>
            </a:r>
            <a:r>
              <a:rPr lang="fr-FR" b="0" i="0" baseline="30000">
                <a:solidFill>
                  <a:schemeClr val="tx2"/>
                </a:solidFill>
              </a:rPr>
              <a:t>b</a:t>
            </a:r>
            <a:r>
              <a:rPr lang="fr-FR" b="0" i="0">
                <a:solidFill>
                  <a:schemeClr val="tx2"/>
                </a:solidFill>
              </a:rPr>
              <a:t> Based on evaluable biopsies, n=27- </a:t>
            </a:r>
            <a:r>
              <a:rPr lang="fr-FR" b="0" i="0" baseline="30000">
                <a:solidFill>
                  <a:schemeClr val="tx2"/>
                </a:solidFill>
              </a:rPr>
              <a:t>c</a:t>
            </a:r>
            <a:r>
              <a:rPr lang="fr-FR" b="0" i="0">
                <a:solidFill>
                  <a:schemeClr val="tx2"/>
                </a:solidFill>
              </a:rPr>
              <a:t> Systemic regimen administrered in the metastatic or recurrent setting – </a:t>
            </a:r>
            <a:br>
              <a:rPr lang="fr-FR" b="0" i="0">
                <a:solidFill>
                  <a:schemeClr val="tx2"/>
                </a:solidFill>
              </a:rPr>
            </a:br>
            <a:r>
              <a:rPr lang="fr-FR" b="0" i="0" baseline="30000">
                <a:solidFill>
                  <a:schemeClr val="tx2"/>
                </a:solidFill>
              </a:rPr>
              <a:t>d</a:t>
            </a:r>
            <a:r>
              <a:rPr lang="fr-FR" b="0" i="0">
                <a:solidFill>
                  <a:schemeClr val="tx2"/>
                </a:solidFill>
              </a:rPr>
              <a:t> Includes one prior treatment with nivolumab + ipimumab in the 1L setting - </a:t>
            </a:r>
            <a:r>
              <a:rPr lang="fr-FR" b="0" i="0" baseline="30000">
                <a:solidFill>
                  <a:schemeClr val="tx2"/>
                </a:solidFill>
              </a:rPr>
              <a:t>e</a:t>
            </a:r>
            <a:r>
              <a:rPr lang="fr-FR" b="0" i="0">
                <a:solidFill>
                  <a:schemeClr val="tx2"/>
                </a:solidFill>
              </a:rPr>
              <a:t> Includes one prior treament with pembrolizumab in the 2L setting - </a:t>
            </a:r>
            <a:r>
              <a:rPr lang="fr-FR" b="0" i="0" baseline="30000">
                <a:solidFill>
                  <a:schemeClr val="tx2"/>
                </a:solidFill>
              </a:rPr>
              <a:t>f</a:t>
            </a:r>
            <a:r>
              <a:rPr lang="fr-FR" b="0" i="0">
                <a:solidFill>
                  <a:schemeClr val="tx2"/>
                </a:solidFill>
              </a:rPr>
              <a:t> adjuvant and neoadjuvant settings are excluded</a:t>
            </a:r>
          </a:p>
          <a:p>
            <a:r>
              <a:rPr lang="fr-FR" i="0">
                <a:solidFill>
                  <a:schemeClr val="tx2"/>
                </a:solidFill>
              </a:rPr>
              <a:t>CPS: </a:t>
            </a:r>
            <a:r>
              <a:rPr lang="fr-FR" b="0" i="0">
                <a:solidFill>
                  <a:schemeClr val="tx2"/>
                </a:solidFill>
              </a:rPr>
              <a:t>combined positive cells. </a:t>
            </a:r>
            <a:r>
              <a:rPr lang="fr-FR" i="0">
                <a:solidFill>
                  <a:schemeClr val="tx2"/>
                </a:solidFill>
              </a:rPr>
              <a:t>ECOG: </a:t>
            </a:r>
            <a:r>
              <a:rPr lang="fr-FR" b="0" i="0">
                <a:solidFill>
                  <a:schemeClr val="tx2"/>
                </a:solidFill>
              </a:rPr>
              <a:t>Eastern Cooperative Oncology Group.</a:t>
            </a:r>
            <a:r>
              <a:rPr lang="fr-FR" i="0">
                <a:solidFill>
                  <a:schemeClr val="tx2"/>
                </a:solidFill>
              </a:rPr>
              <a:t> N/A: </a:t>
            </a:r>
            <a:r>
              <a:rPr lang="fr-FR" b="0" i="0">
                <a:solidFill>
                  <a:schemeClr val="tx2"/>
                </a:solidFill>
              </a:rPr>
              <a:t>not applicable, </a:t>
            </a:r>
            <a:r>
              <a:rPr lang="fr-FR" i="0">
                <a:solidFill>
                  <a:schemeClr val="tx2"/>
                </a:solidFill>
              </a:rPr>
              <a:t>TV: </a:t>
            </a:r>
            <a:r>
              <a:rPr lang="fr-FR" b="0" i="0">
                <a:solidFill>
                  <a:schemeClr val="tx2"/>
                </a:solidFill>
              </a:rPr>
              <a:t>tisotumab vedotin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557424"/>
              </p:ext>
            </p:extLst>
          </p:nvPr>
        </p:nvGraphicFramePr>
        <p:xfrm>
          <a:off x="1863453" y="1036319"/>
          <a:ext cx="7961267" cy="4146477"/>
        </p:xfrm>
        <a:graphic>
          <a:graphicData uri="http://schemas.openxmlformats.org/drawingml/2006/table">
            <a:tbl>
              <a:tblPr firstRow="1" bandRow="1"/>
              <a:tblGrid>
                <a:gridCol w="3661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0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0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3523">
                <a:tc>
                  <a:txBody>
                    <a:bodyPr/>
                    <a:lstStyle/>
                    <a:p>
                      <a:pPr marL="92075" marR="0" lvl="0" indent="-4763" algn="l" defTabSz="609585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TV + Carboplatine</a:t>
                      </a:r>
                      <a:br>
                        <a:rPr lang="fr-FR" sz="12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2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(N=33)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TV + Pembrolizumab</a:t>
                      </a:r>
                      <a:br>
                        <a:rPr lang="fr-FR" sz="12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2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(N=35)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5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lvl="0" indent="-4763" algn="l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Age, année, median (range)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 (25-78)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 (31-76)</a:t>
                      </a:r>
                      <a:endParaRPr lang="en-US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0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4763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ECOG PS 1 (%)</a:t>
                      </a:r>
                    </a:p>
                    <a:p>
                      <a:pPr marL="379413" indent="-13970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&lt;1</a:t>
                      </a:r>
                    </a:p>
                    <a:p>
                      <a:pPr marL="379413" indent="-13970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to &lt;10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 (63,6)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(36,4)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 (62,9)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 (37,1)</a:t>
                      </a:r>
                      <a:endParaRPr lang="en-US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5924">
                <a:tc>
                  <a:txBody>
                    <a:bodyPr/>
                    <a:lstStyle/>
                    <a:p>
                      <a:pPr marL="92075" indent="-4763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Histologie, N (%)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79413" indent="-13970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Epidermoide</a:t>
                      </a:r>
                      <a:endParaRPr lang="fr-F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79413" indent="-13970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Adenocarcinome</a:t>
                      </a:r>
                      <a:endParaRPr lang="fr-F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79413" indent="-13970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Autres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 (72,7)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(24,2)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(3,0)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 (54,3)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(42,9)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(2,9)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995">
                <a:tc>
                  <a:txBody>
                    <a:bodyPr/>
                    <a:lstStyle/>
                    <a:p>
                      <a:pPr marL="239713" indent="-161925" algn="l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PD-L1 </a:t>
                      </a: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positif</a:t>
                      </a:r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 (%)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 (81,5)</a:t>
                      </a:r>
                      <a:r>
                        <a:rPr lang="fr-FR" sz="1300" b="1" kern="1200" baseline="30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007">
                <a:tc>
                  <a:txBody>
                    <a:bodyPr/>
                    <a:lstStyle/>
                    <a:p>
                      <a:pPr marL="68263" indent="0" algn="l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fr-FR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Radiochimiothérapie</a:t>
                      </a: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préalable, N (%)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  <a:r>
                        <a:rPr lang="fr-FR" sz="1300" b="1" kern="120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(63,6)</a:t>
                      </a:r>
                      <a:endParaRPr lang="fr-FR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(51,4)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170">
                <a:tc gridSpan="3">
                  <a:txBody>
                    <a:bodyPr/>
                    <a:lstStyle/>
                    <a:p>
                      <a:pPr marL="68263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Traitements </a:t>
                      </a:r>
                      <a:r>
                        <a:rPr lang="fr-FR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systèmiques</a:t>
                      </a: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préalables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 </a:t>
                      </a:r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 (%)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2310">
                <a:tc>
                  <a:txBody>
                    <a:bodyPr/>
                    <a:lstStyle/>
                    <a:p>
                      <a:pPr marL="379413" indent="-1397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379413" indent="-1397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379413" indent="-1397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 (100)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en-US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 (74,3)</a:t>
                      </a:r>
                      <a:r>
                        <a:rPr lang="fr-FR" sz="1300" b="1" kern="1200" baseline="30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(25,7)</a:t>
                      </a:r>
                      <a:r>
                        <a:rPr lang="fr-FR" sz="1300" b="1" kern="1200" baseline="30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</a:t>
                      </a:r>
                      <a:endParaRPr lang="en-US" sz="1300" b="1" kern="1200" baseline="300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498">
                <a:tc>
                  <a:txBody>
                    <a:bodyPr/>
                    <a:lstStyle/>
                    <a:p>
                      <a:pPr marL="77788" indent="-9525" algn="l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</a:pPr>
                      <a:r>
                        <a:rPr lang="fr-FR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Bevacizumab</a:t>
                      </a: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préalable, </a:t>
                      </a:r>
                      <a:r>
                        <a:rPr lang="fr-FR" sz="1200" b="1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 </a:t>
                      </a: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 (%)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N/A</a:t>
                      </a:r>
                      <a:endParaRPr lang="en-US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(51,4)</a:t>
                      </a:r>
                      <a:endParaRPr lang="en-US" sz="13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232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innovaTV</a:t>
            </a:r>
            <a:r>
              <a:rPr lang="en-GB" dirty="0"/>
              <a:t> 205 : </a:t>
            </a:r>
            <a:r>
              <a:rPr lang="en-GB" dirty="0" err="1"/>
              <a:t>résultats</a:t>
            </a:r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I. Vergote, et al., ESMO</a:t>
            </a:r>
            <a:r>
              <a:rPr lang="fr-FR" baseline="30000"/>
              <a:t>®</a:t>
            </a:r>
            <a:r>
              <a:rPr lang="fr-FR"/>
              <a:t> 2021, Abs# </a:t>
            </a:r>
            <a:r>
              <a:rPr lang="fr-FR" i="0"/>
              <a:t>723MO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1082787" y="5039831"/>
            <a:ext cx="7759320" cy="1034163"/>
          </a:xfrm>
        </p:spPr>
        <p:txBody>
          <a:bodyPr/>
          <a:lstStyle/>
          <a:p>
            <a:pPr marL="180975" indent="-180975"/>
            <a:r>
              <a:rPr lang="en-GB" sz="1400" dirty="0" err="1"/>
              <a:t>Données</a:t>
            </a:r>
            <a:r>
              <a:rPr lang="en-GB" sz="1400" dirty="0"/>
              <a:t> </a:t>
            </a:r>
            <a:r>
              <a:rPr lang="en-GB" sz="1400" dirty="0" err="1"/>
              <a:t>d’efficacité</a:t>
            </a:r>
            <a:r>
              <a:rPr lang="en-GB" sz="1400" dirty="0"/>
              <a:t> </a:t>
            </a:r>
            <a:r>
              <a:rPr lang="en-GB" sz="1400" dirty="0" err="1"/>
              <a:t>interessantes</a:t>
            </a:r>
            <a:endParaRPr lang="en-GB" sz="1400" dirty="0"/>
          </a:p>
          <a:p>
            <a:pPr marL="330200" lvl="1" indent="-149225"/>
            <a:r>
              <a:rPr lang="en-GB" sz="1200"/>
              <a:t>Proches </a:t>
            </a:r>
            <a:r>
              <a:rPr lang="en-GB" sz="1200" dirty="0"/>
              <a:t>de Keynote-826 </a:t>
            </a:r>
            <a:r>
              <a:rPr lang="en-GB" sz="1200" dirty="0" err="1"/>
              <a:t>en</a:t>
            </a:r>
            <a:r>
              <a:rPr lang="en-GB" sz="1200" dirty="0"/>
              <a:t> 1</a:t>
            </a:r>
            <a:r>
              <a:rPr lang="en-GB" sz="1200" baseline="30000" dirty="0"/>
              <a:t>ère</a:t>
            </a:r>
            <a:r>
              <a:rPr lang="en-GB" sz="1200" dirty="0"/>
              <a:t> </a:t>
            </a:r>
            <a:r>
              <a:rPr lang="en-GB" sz="1200" dirty="0" err="1"/>
              <a:t>ligne</a:t>
            </a:r>
            <a:r>
              <a:rPr lang="en-GB" sz="1200" dirty="0"/>
              <a:t> sans bevacizumab et sans </a:t>
            </a:r>
            <a:r>
              <a:rPr lang="en-GB" sz="1200" dirty="0" err="1"/>
              <a:t>immunothérapie</a:t>
            </a:r>
            <a:endParaRPr lang="en-GB" sz="1200" dirty="0"/>
          </a:p>
          <a:p>
            <a:pPr marL="330200" lvl="1" indent="-149225"/>
            <a:r>
              <a:rPr lang="en-GB" sz="1200" dirty="0" err="1"/>
              <a:t>Taux</a:t>
            </a:r>
            <a:r>
              <a:rPr lang="en-GB" sz="1200" dirty="0"/>
              <a:t> de </a:t>
            </a:r>
            <a:r>
              <a:rPr lang="en-GB" sz="1200" dirty="0" err="1"/>
              <a:t>réponse</a:t>
            </a:r>
            <a:r>
              <a:rPr lang="en-GB" sz="1200" dirty="0"/>
              <a:t> </a:t>
            </a:r>
            <a:r>
              <a:rPr lang="en-GB" sz="1200" dirty="0" err="1"/>
              <a:t>elevé</a:t>
            </a:r>
            <a:r>
              <a:rPr lang="en-GB" sz="1200" dirty="0"/>
              <a:t> (38</a:t>
            </a:r>
            <a:r>
              <a:rPr lang="en-GB" sz="1050" dirty="0"/>
              <a:t>%</a:t>
            </a:r>
            <a:r>
              <a:rPr lang="en-GB" sz="1200" dirty="0"/>
              <a:t>) </a:t>
            </a:r>
            <a:r>
              <a:rPr lang="en-GB" sz="1200" dirty="0" err="1"/>
              <a:t>en</a:t>
            </a:r>
            <a:r>
              <a:rPr lang="en-GB" sz="1200" dirty="0"/>
              <a:t> L2/L3 avec Pembrolizumab, &gt; phase 2 </a:t>
            </a:r>
            <a:r>
              <a:rPr lang="en-GB" sz="1200" dirty="0" err="1"/>
              <a:t>monothérapie</a:t>
            </a:r>
            <a:r>
              <a:rPr lang="en-GB" sz="1200" dirty="0"/>
              <a:t> TV (TR=24%)</a:t>
            </a:r>
          </a:p>
          <a:p>
            <a:pPr marL="180975" indent="-180975">
              <a:spcBef>
                <a:spcPts val="100"/>
              </a:spcBef>
            </a:pPr>
            <a:r>
              <a:rPr lang="en-GB" sz="1400" dirty="0" err="1"/>
              <a:t>Toxicité</a:t>
            </a:r>
            <a:r>
              <a:rPr lang="en-GB" sz="1400" dirty="0"/>
              <a:t> acceptable</a:t>
            </a:r>
          </a:p>
          <a:p>
            <a:pPr marL="180975" indent="-180975">
              <a:spcBef>
                <a:spcPts val="100"/>
              </a:spcBef>
            </a:pPr>
            <a:r>
              <a:rPr lang="en-GB" sz="1400" dirty="0"/>
              <a:t>Future </a:t>
            </a:r>
            <a:r>
              <a:rPr lang="en-GB" sz="1400" dirty="0" err="1"/>
              <a:t>combinaison</a:t>
            </a:r>
            <a:r>
              <a:rPr lang="en-GB" sz="1400" dirty="0"/>
              <a:t> </a:t>
            </a:r>
            <a:r>
              <a:rPr lang="en-GB" sz="1400" dirty="0" err="1"/>
              <a:t>en</a:t>
            </a:r>
            <a:r>
              <a:rPr lang="en-GB" sz="1400" dirty="0"/>
              <a:t> 1</a:t>
            </a:r>
            <a:r>
              <a:rPr lang="en-GB" sz="1400" baseline="30000" dirty="0"/>
              <a:t>ère </a:t>
            </a:r>
            <a:r>
              <a:rPr lang="en-GB" sz="1400" dirty="0" err="1"/>
              <a:t>ligne</a:t>
            </a:r>
            <a:r>
              <a:rPr lang="en-GB" sz="1400" dirty="0"/>
              <a:t> : </a:t>
            </a:r>
            <a:r>
              <a:rPr lang="en-GB" sz="1400" dirty="0" err="1"/>
              <a:t>TV+pembro</a:t>
            </a:r>
            <a:r>
              <a:rPr lang="en-GB" sz="1400" dirty="0"/>
              <a:t> +/- </a:t>
            </a:r>
            <a:r>
              <a:rPr lang="en-GB" sz="1400" dirty="0" err="1"/>
              <a:t>beva</a:t>
            </a:r>
            <a:r>
              <a:rPr lang="en-GB" sz="1400" dirty="0"/>
              <a:t> pour </a:t>
            </a:r>
            <a:r>
              <a:rPr lang="en-GB" sz="1400" dirty="0" err="1"/>
              <a:t>remplacer</a:t>
            </a:r>
            <a:r>
              <a:rPr lang="en-GB" sz="1400" dirty="0"/>
              <a:t> standard </a:t>
            </a:r>
            <a:r>
              <a:rPr lang="en-GB" sz="1400"/>
              <a:t>?  </a:t>
            </a:r>
            <a:endParaRPr lang="en-GB" sz="1400" dirty="0"/>
          </a:p>
          <a:p>
            <a:endParaRPr lang="en-GB" sz="14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044033"/>
              </p:ext>
            </p:extLst>
          </p:nvPr>
        </p:nvGraphicFramePr>
        <p:xfrm>
          <a:off x="491674" y="1296696"/>
          <a:ext cx="2804422" cy="3585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912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fr-FR" sz="1000" b="0">
                          <a:latin typeface="+mj-lt"/>
                          <a:cs typeface="Arial" panose="020B0604020202020204" pitchFamily="34" charset="0"/>
                        </a:rPr>
                        <a:t>Parametres</a:t>
                      </a:r>
                      <a:endParaRPr lang="fr-FR" sz="10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baseline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1L TV + Carbo (N=33)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baseline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Median FU: </a:t>
                      </a:r>
                      <a:r>
                        <a:rPr lang="fr-FR" sz="900" b="1" kern="1200" baseline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7,9 mois</a:t>
                      </a:r>
                      <a:endParaRPr lang="fr-FR" sz="800" b="1" kern="1200" baseline="0">
                        <a:solidFill>
                          <a:schemeClr val="lt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6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 err="1">
                          <a:latin typeface="+mj-lt"/>
                        </a:rPr>
                        <a:t>Durée</a:t>
                      </a:r>
                      <a:r>
                        <a:rPr lang="da-DK" sz="1000" dirty="0">
                          <a:latin typeface="+mj-lt"/>
                        </a:rPr>
                        <a:t> </a:t>
                      </a:r>
                      <a:r>
                        <a:rPr lang="da-DK" sz="1000" dirty="0" err="1">
                          <a:latin typeface="+mj-lt"/>
                        </a:rPr>
                        <a:t>médiane</a:t>
                      </a:r>
                      <a:r>
                        <a:rPr lang="da-DK" sz="1000" dirty="0">
                          <a:latin typeface="+mj-lt"/>
                        </a:rPr>
                        <a:t> </a:t>
                      </a:r>
                      <a:r>
                        <a:rPr lang="da-DK" sz="1000" dirty="0" err="1">
                          <a:latin typeface="+mj-lt"/>
                        </a:rPr>
                        <a:t>d’exposition</a:t>
                      </a:r>
                      <a:r>
                        <a:rPr lang="da-DK" sz="1000" dirty="0">
                          <a:latin typeface="+mj-lt"/>
                        </a:rPr>
                        <a:t>, </a:t>
                      </a:r>
                      <a:br>
                        <a:rPr lang="da-DK" sz="1000" dirty="0">
                          <a:latin typeface="+mj-lt"/>
                        </a:rPr>
                      </a:br>
                      <a:r>
                        <a:rPr lang="da-DK" sz="1000" dirty="0" err="1">
                          <a:latin typeface="+mj-lt"/>
                        </a:rPr>
                        <a:t>mois</a:t>
                      </a:r>
                      <a:r>
                        <a:rPr lang="da-DK" sz="1000" baseline="0" dirty="0">
                          <a:latin typeface="+mj-lt"/>
                        </a:rPr>
                        <a:t> (</a:t>
                      </a:r>
                      <a:r>
                        <a:rPr lang="da-DK" sz="1000" baseline="0" dirty="0" err="1">
                          <a:latin typeface="+mj-lt"/>
                        </a:rPr>
                        <a:t>intervalle</a:t>
                      </a:r>
                      <a:r>
                        <a:rPr lang="da-DK" sz="1000" baseline="0" dirty="0">
                          <a:latin typeface="+mj-lt"/>
                        </a:rPr>
                        <a:t>)</a:t>
                      </a:r>
                      <a:endParaRPr lang="en-US" sz="700" dirty="0">
                        <a:latin typeface="+mj-lt"/>
                      </a:endParaRPr>
                    </a:p>
                  </a:txBody>
                  <a:tcPr marL="108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0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TV: </a:t>
                      </a: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4,9 (1-9)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0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Carbo : </a:t>
                      </a: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4,1 (1-9)</a:t>
                      </a:r>
                    </a:p>
                  </a:txBody>
                  <a:tcPr marL="0" marR="0" marT="36000" marB="3600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681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da-DK" sz="1000" dirty="0" err="1">
                          <a:latin typeface="+mj-lt"/>
                        </a:rPr>
                        <a:t>Nombre</a:t>
                      </a:r>
                      <a:r>
                        <a:rPr lang="da-DK" sz="1000" dirty="0">
                          <a:latin typeface="+mj-lt"/>
                        </a:rPr>
                        <a:t> </a:t>
                      </a:r>
                      <a:r>
                        <a:rPr lang="da-DK" sz="1000" dirty="0" err="1">
                          <a:latin typeface="+mj-lt"/>
                        </a:rPr>
                        <a:t>médian</a:t>
                      </a:r>
                      <a:r>
                        <a:rPr lang="da-DK" sz="1000" dirty="0">
                          <a:latin typeface="+mj-lt"/>
                        </a:rPr>
                        <a:t> de </a:t>
                      </a:r>
                      <a:r>
                        <a:rPr lang="da-DK" sz="1000" dirty="0" err="1">
                          <a:latin typeface="+mj-lt"/>
                        </a:rPr>
                        <a:t>cycle</a:t>
                      </a:r>
                      <a:r>
                        <a:rPr lang="da-DK" sz="1000" dirty="0">
                          <a:latin typeface="+mj-lt"/>
                        </a:rPr>
                        <a:t> </a:t>
                      </a:r>
                      <a:r>
                        <a:rPr lang="da-DK" sz="1000" dirty="0" err="1">
                          <a:latin typeface="+mj-lt"/>
                        </a:rPr>
                        <a:t>initiés</a:t>
                      </a:r>
                      <a:r>
                        <a:rPr lang="da-DK" sz="1000" dirty="0">
                          <a:latin typeface="+mj-lt"/>
                        </a:rPr>
                        <a:t> (</a:t>
                      </a:r>
                      <a:r>
                        <a:rPr lang="da-DK" sz="1000" dirty="0" err="1">
                          <a:latin typeface="+mj-lt"/>
                        </a:rPr>
                        <a:t>intervalle</a:t>
                      </a:r>
                      <a:r>
                        <a:rPr lang="da-DK" sz="1000" dirty="0">
                          <a:latin typeface="+mj-lt"/>
                        </a:rPr>
                        <a:t>)</a:t>
                      </a:r>
                      <a:endParaRPr lang="en-US" sz="700" dirty="0">
                        <a:latin typeface="+mj-lt"/>
                      </a:endParaRPr>
                    </a:p>
                  </a:txBody>
                  <a:tcPr marL="108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0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TV: </a:t>
                      </a: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6,0 (1-12)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0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Carbo : </a:t>
                      </a: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6,0 (1-12)</a:t>
                      </a:r>
                    </a:p>
                  </a:txBody>
                  <a:tcPr marL="0" marR="0" marT="36000" marB="3600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681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da-DK" sz="1000" dirty="0" err="1">
                          <a:latin typeface="+mj-lt"/>
                        </a:rPr>
                        <a:t>Taux</a:t>
                      </a:r>
                      <a:r>
                        <a:rPr lang="da-DK" sz="1000" dirty="0">
                          <a:latin typeface="+mj-lt"/>
                        </a:rPr>
                        <a:t> </a:t>
                      </a:r>
                      <a:r>
                        <a:rPr lang="da-DK" sz="1000" dirty="0" err="1">
                          <a:latin typeface="+mj-lt"/>
                        </a:rPr>
                        <a:t>réponse</a:t>
                      </a:r>
                      <a:r>
                        <a:rPr lang="da-DK" sz="1000" dirty="0">
                          <a:latin typeface="+mj-lt"/>
                        </a:rPr>
                        <a:t> </a:t>
                      </a:r>
                      <a:r>
                        <a:rPr lang="da-DK" sz="1000" dirty="0" err="1">
                          <a:latin typeface="+mj-lt"/>
                        </a:rPr>
                        <a:t>confirmé</a:t>
                      </a:r>
                      <a:r>
                        <a:rPr lang="da-DK" sz="1000" dirty="0">
                          <a:latin typeface="+mj-lt"/>
                        </a:rPr>
                        <a:t>,</a:t>
                      </a:r>
                      <a:r>
                        <a:rPr lang="da-DK" sz="1000" baseline="0" dirty="0">
                          <a:latin typeface="+mj-lt"/>
                        </a:rPr>
                        <a:t> </a:t>
                      </a:r>
                      <a:br>
                        <a:rPr lang="da-DK" sz="1000" baseline="0" dirty="0">
                          <a:latin typeface="+mj-lt"/>
                        </a:rPr>
                      </a:br>
                      <a:r>
                        <a:rPr lang="da-DK" sz="1000" baseline="0" dirty="0">
                          <a:latin typeface="+mj-lt"/>
                        </a:rPr>
                        <a:t>N (%) [95% CI]</a:t>
                      </a:r>
                      <a:endParaRPr lang="en-US" sz="700" dirty="0">
                        <a:latin typeface="+mj-lt"/>
                      </a:endParaRPr>
                    </a:p>
                  </a:txBody>
                  <a:tcPr marL="108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(55) [36-72]</a:t>
                      </a:r>
                    </a:p>
                  </a:txBody>
                  <a:tcPr marL="0" marR="0" marT="36000" marB="3600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371">
                <a:tc>
                  <a:txBody>
                    <a:bodyPr/>
                    <a:lstStyle/>
                    <a:p>
                      <a:pPr marL="60325" indent="103188" algn="l" defTabSz="914400" rtl="0" eaLnBrk="1" latinLnBrk="0" hangingPunct="1">
                        <a:lnSpc>
                          <a:spcPts val="1100"/>
                        </a:lnSpc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l"/>
                      </a:pPr>
                      <a:r>
                        <a:rPr lang="da-DK" sz="1000" dirty="0" err="1">
                          <a:latin typeface="+mj-lt"/>
                        </a:rPr>
                        <a:t>Réponse</a:t>
                      </a:r>
                      <a:r>
                        <a:rPr lang="da-DK" sz="1000" baseline="0" dirty="0">
                          <a:latin typeface="+mj-lt"/>
                        </a:rPr>
                        <a:t> </a:t>
                      </a:r>
                      <a:r>
                        <a:rPr lang="da-DK" sz="1000" baseline="0" dirty="0" err="1">
                          <a:latin typeface="+mj-lt"/>
                        </a:rPr>
                        <a:t>complète</a:t>
                      </a:r>
                      <a:r>
                        <a:rPr lang="da-DK" sz="1000" baseline="0" dirty="0">
                          <a:latin typeface="+mj-lt"/>
                        </a:rPr>
                        <a:t>, N </a:t>
                      </a:r>
                      <a:r>
                        <a:rPr lang="da-DK" sz="1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(%)</a:t>
                      </a:r>
                      <a:endParaRPr lang="en-US" sz="1000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8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(12)</a:t>
                      </a:r>
                    </a:p>
                  </a:txBody>
                  <a:tcPr marL="0" marR="0" marT="36000" marB="3600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8371">
                <a:tc>
                  <a:txBody>
                    <a:bodyPr/>
                    <a:lstStyle/>
                    <a:p>
                      <a:pPr marL="60325" indent="103188" algn="l" defTabSz="914400" rtl="0" eaLnBrk="1" latinLnBrk="0" hangingPunct="1">
                        <a:lnSpc>
                          <a:spcPts val="1100"/>
                        </a:lnSpc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l"/>
                      </a:pPr>
                      <a:r>
                        <a:rPr lang="da-DK" sz="1000">
                          <a:latin typeface="+mj-lt"/>
                        </a:rPr>
                        <a:t>Réponse</a:t>
                      </a:r>
                      <a:r>
                        <a:rPr lang="da-DK" sz="1000" baseline="0">
                          <a:latin typeface="+mj-lt"/>
                        </a:rPr>
                        <a:t> partielle, </a:t>
                      </a:r>
                      <a:r>
                        <a:rPr lang="da-DK" sz="1000" kern="1200" baseline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 (%)</a:t>
                      </a:r>
                      <a:endParaRPr lang="en-US" sz="1000" kern="1200" baseline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8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(42)</a:t>
                      </a:r>
                    </a:p>
                  </a:txBody>
                  <a:tcPr marL="0" marR="0" marT="36000" marB="3600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8371">
                <a:tc>
                  <a:txBody>
                    <a:bodyPr/>
                    <a:lstStyle/>
                    <a:p>
                      <a:pPr marL="60325" indent="103188">
                        <a:lnSpc>
                          <a:spcPts val="1100"/>
                        </a:lnSpc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l"/>
                      </a:pPr>
                      <a:r>
                        <a:rPr lang="fr-FR" sz="1000" dirty="0">
                          <a:latin typeface="+mj-lt"/>
                        </a:rPr>
                        <a:t>Stabilité,</a:t>
                      </a:r>
                      <a:r>
                        <a:rPr lang="fr-FR" sz="1000" baseline="0" dirty="0">
                          <a:latin typeface="+mj-lt"/>
                        </a:rPr>
                        <a:t> N (%)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marL="108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(36)</a:t>
                      </a: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8371">
                <a:tc>
                  <a:txBody>
                    <a:bodyPr/>
                    <a:lstStyle/>
                    <a:p>
                      <a:pPr marL="60325" indent="120650">
                        <a:lnSpc>
                          <a:spcPts val="1100"/>
                        </a:lnSpc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l"/>
                      </a:pPr>
                      <a:r>
                        <a:rPr lang="fr-FR" sz="1000" dirty="0">
                          <a:latin typeface="+mj-lt"/>
                        </a:rPr>
                        <a:t>Progression , n (%)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marL="108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(6)</a:t>
                      </a: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8371">
                <a:tc>
                  <a:txBody>
                    <a:bodyPr/>
                    <a:lstStyle/>
                    <a:p>
                      <a:pPr marL="60325" indent="120650">
                        <a:lnSpc>
                          <a:spcPts val="1100"/>
                        </a:lnSpc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l"/>
                      </a:pPr>
                      <a:r>
                        <a:rPr lang="fr-FR" sz="1000" dirty="0">
                          <a:latin typeface="+mj-lt"/>
                        </a:rPr>
                        <a:t>Non évaluable,</a:t>
                      </a:r>
                      <a:r>
                        <a:rPr lang="fr-FR" sz="1000" baseline="0" dirty="0">
                          <a:latin typeface="+mj-lt"/>
                        </a:rPr>
                        <a:t> N (%)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marL="108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(3)</a:t>
                      </a: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68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1100"/>
                        </a:lnSpc>
                        <a:buClr>
                          <a:schemeClr val="accent1"/>
                        </a:buClr>
                        <a:buSzPct val="65000"/>
                        <a:buFontTx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Durée médiane de réponse, </a:t>
                      </a:r>
                      <a:br>
                        <a:rPr lang="fr-FR" sz="1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mois (95%</a:t>
                      </a:r>
                      <a:r>
                        <a:rPr lang="fr-FR" sz="1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CI)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8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8,3 (4,2-NR)</a:t>
                      </a: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968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1100"/>
                        </a:lnSpc>
                        <a:buClr>
                          <a:schemeClr val="accent1"/>
                        </a:buClr>
                        <a:buSzPct val="65000"/>
                        <a:buFontTx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Temps médian de réponse</a:t>
                      </a:r>
                      <a:br>
                        <a:rPr lang="fr-FR" sz="1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fr-FR" sz="1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mois (intervalle)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8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1,4 (1,1-4,4)</a:t>
                      </a: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83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SSP médiane, mois (95%</a:t>
                      </a:r>
                      <a:r>
                        <a:rPr lang="fr-FR" sz="1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CI)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8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9,5 (4,0-NR)</a:t>
                      </a: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837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1100"/>
                        </a:lnSpc>
                        <a:buClr>
                          <a:schemeClr val="accent1"/>
                        </a:buClr>
                        <a:buSzPct val="65000"/>
                        <a:buFontTx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SG médiane,  mois (intervalle)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8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NR (0,8+ - 14,1+)</a:t>
                      </a: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9" name="Rectangle à coins arrondis 8"/>
          <p:cNvSpPr/>
          <p:nvPr/>
        </p:nvSpPr>
        <p:spPr>
          <a:xfrm>
            <a:off x="417243" y="967560"/>
            <a:ext cx="5358764" cy="3914356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2451C3A-2299-884E-A6D9-95A925480DAF}"/>
              </a:ext>
            </a:extLst>
          </p:cNvPr>
          <p:cNvSpPr txBox="1"/>
          <p:nvPr/>
        </p:nvSpPr>
        <p:spPr>
          <a:xfrm>
            <a:off x="1060138" y="813671"/>
            <a:ext cx="421355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Résumé efficacité/toxicité 1L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TV+Carbo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399619"/>
              </p:ext>
            </p:extLst>
          </p:nvPr>
        </p:nvGraphicFramePr>
        <p:xfrm>
          <a:off x="3371004" y="1296696"/>
          <a:ext cx="2312961" cy="193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endParaRPr lang="fr-FR" sz="10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baseline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TV + Carbo </a:t>
                      </a:r>
                      <a:br>
                        <a:rPr lang="fr-FR" sz="900" b="0" kern="1200" baseline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900" b="0" kern="1200" baseline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(N=33)</a:t>
                      </a: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da-DK" sz="1000" dirty="0" err="1">
                          <a:latin typeface="+mj-lt"/>
                        </a:rPr>
                        <a:t>Patientes</a:t>
                      </a:r>
                      <a:r>
                        <a:rPr lang="da-DK" sz="1000" dirty="0">
                          <a:latin typeface="+mj-lt"/>
                        </a:rPr>
                        <a:t> avec ≥1 TEI n (%)</a:t>
                      </a:r>
                    </a:p>
                    <a:p>
                      <a:pPr marL="92075" indent="-92075">
                        <a:lnSpc>
                          <a:spcPts val="1100"/>
                        </a:lnSpc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l"/>
                      </a:pPr>
                      <a:r>
                        <a:rPr lang="da-DK" sz="1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EI </a:t>
                      </a:r>
                      <a:r>
                        <a:rPr lang="da-DK" sz="1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relié</a:t>
                      </a:r>
                      <a:r>
                        <a:rPr lang="da-DK" sz="1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au TV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8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 (100,0)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 (97,0)</a:t>
                      </a: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1100"/>
                        </a:lnSpc>
                        <a:buClr>
                          <a:schemeClr val="accent1"/>
                        </a:buClr>
                        <a:buSzPct val="65000"/>
                        <a:buFontTx/>
                        <a:buNone/>
                      </a:pPr>
                      <a:r>
                        <a:rPr lang="da-DK" sz="1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Grade</a:t>
                      </a:r>
                      <a:r>
                        <a:rPr lang="da-DK" sz="1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a-DK" sz="1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≥3 EI, n (%)</a:t>
                      </a:r>
                    </a:p>
                    <a:p>
                      <a:pPr marL="92075" indent="-92075" algn="l" defTabSz="914400" rtl="0" eaLnBrk="1" latinLnBrk="0" hangingPunct="1">
                        <a:lnSpc>
                          <a:spcPts val="1100"/>
                        </a:lnSpc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l"/>
                      </a:pPr>
                      <a:r>
                        <a:rPr lang="da-DK" sz="1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Grade ≥3 EI </a:t>
                      </a:r>
                      <a:r>
                        <a:rPr lang="da-DK" sz="1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relié</a:t>
                      </a:r>
                      <a:r>
                        <a:rPr lang="da-DK" sz="1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au TV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8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 (78,8)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 (57,6)</a:t>
                      </a: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1100"/>
                        </a:lnSpc>
                        <a:buClr>
                          <a:schemeClr val="accent1"/>
                        </a:buClr>
                        <a:buSzPct val="65000"/>
                        <a:buFontTx/>
                        <a:buNone/>
                      </a:pPr>
                      <a:r>
                        <a:rPr lang="da-DK" sz="1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EIG, n (%)</a:t>
                      </a:r>
                    </a:p>
                    <a:p>
                      <a:pPr marL="92075" indent="-92075" algn="l" defTabSz="914400" rtl="0" eaLnBrk="1" latinLnBrk="0" hangingPunct="1">
                        <a:lnSpc>
                          <a:spcPts val="1100"/>
                        </a:lnSpc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l"/>
                      </a:pPr>
                      <a:r>
                        <a:rPr lang="da-DK" sz="1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EIG </a:t>
                      </a:r>
                      <a:r>
                        <a:rPr lang="da-DK" sz="1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relié</a:t>
                      </a:r>
                      <a:r>
                        <a:rPr lang="da-DK" sz="1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au TV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8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(42,4)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(15,2)</a:t>
                      </a: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1100"/>
                        </a:lnSpc>
                        <a:buClr>
                          <a:schemeClr val="accent1"/>
                        </a:buClr>
                        <a:buSzPct val="65000"/>
                        <a:buFontTx/>
                        <a:buNone/>
                      </a:pPr>
                      <a:r>
                        <a:rPr lang="da-DK" sz="1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EI fatal, n (%)</a:t>
                      </a:r>
                    </a:p>
                    <a:p>
                      <a:pPr marL="92075" indent="-92075" algn="l" defTabSz="914400" rtl="0" eaLnBrk="1" latinLnBrk="0" hangingPunct="1">
                        <a:lnSpc>
                          <a:spcPts val="1100"/>
                        </a:lnSpc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l"/>
                      </a:pPr>
                      <a:r>
                        <a:rPr lang="da-DK" sz="1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EI fatal </a:t>
                      </a:r>
                      <a:r>
                        <a:rPr lang="da-DK" sz="1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relié</a:t>
                      </a:r>
                      <a:r>
                        <a:rPr lang="da-DK" sz="1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au TV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8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6" name="Graphique 15"/>
          <p:cNvGraphicFramePr/>
          <p:nvPr>
            <p:extLst>
              <p:ext uri="{D42A27DB-BD31-4B8C-83A1-F6EECF244321}">
                <p14:modId xmlns:p14="http://schemas.microsoft.com/office/powerpoint/2010/main" val="316752398"/>
              </p:ext>
            </p:extLst>
          </p:nvPr>
        </p:nvGraphicFramePr>
        <p:xfrm>
          <a:off x="3626052" y="3475944"/>
          <a:ext cx="248894" cy="1256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6" name="Groupe 35"/>
          <p:cNvGrpSpPr/>
          <p:nvPr/>
        </p:nvGrpSpPr>
        <p:grpSpPr>
          <a:xfrm>
            <a:off x="3841233" y="3722420"/>
            <a:ext cx="578142" cy="1041866"/>
            <a:chOff x="3841233" y="3807484"/>
            <a:chExt cx="578142" cy="1041866"/>
          </a:xfrm>
        </p:grpSpPr>
        <p:grpSp>
          <p:nvGrpSpPr>
            <p:cNvPr id="22" name="Groupe 21"/>
            <p:cNvGrpSpPr/>
            <p:nvPr/>
          </p:nvGrpSpPr>
          <p:grpSpPr>
            <a:xfrm>
              <a:off x="3931773" y="3807484"/>
              <a:ext cx="397062" cy="863679"/>
              <a:chOff x="3944471" y="3502809"/>
              <a:chExt cx="351416" cy="764391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944471" y="3593054"/>
                <a:ext cx="351416" cy="6741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944471" y="3502809"/>
                <a:ext cx="351416" cy="100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ZoneTexte 22"/>
            <p:cNvSpPr txBox="1"/>
            <p:nvPr/>
          </p:nvSpPr>
          <p:spPr>
            <a:xfrm>
              <a:off x="3841233" y="4703916"/>
              <a:ext cx="578142" cy="145434"/>
            </a:xfrm>
            <a:prstGeom prst="rect">
              <a:avLst/>
            </a:prstGeom>
            <a:noFill/>
          </p:spPr>
          <p:txBody>
            <a:bodyPr wrap="none" lIns="0" tIns="36000" rIns="0" bIns="36000" rtlCol="0">
              <a:noAutofit/>
            </a:bodyPr>
            <a:lstStyle/>
            <a:p>
              <a:pPr algn="ctr">
                <a:lnSpc>
                  <a:spcPts val="800"/>
                </a:lnSpc>
              </a:pPr>
              <a:r>
                <a:rPr lang="fr-FR" sz="800" b="1" dirty="0"/>
                <a:t>Oculaire</a:t>
              </a:r>
              <a:endParaRPr lang="en-US" sz="800" b="1" dirty="0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4460306" y="3824388"/>
            <a:ext cx="578142" cy="939898"/>
            <a:chOff x="4460306" y="3909452"/>
            <a:chExt cx="578142" cy="939898"/>
          </a:xfrm>
        </p:grpSpPr>
        <p:grpSp>
          <p:nvGrpSpPr>
            <p:cNvPr id="6" name="Groupe 5"/>
            <p:cNvGrpSpPr/>
            <p:nvPr/>
          </p:nvGrpSpPr>
          <p:grpSpPr>
            <a:xfrm>
              <a:off x="4550846" y="3909452"/>
              <a:ext cx="397062" cy="761711"/>
              <a:chOff x="4295887" y="3593055"/>
              <a:chExt cx="351416" cy="67414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4295887" y="3661186"/>
                <a:ext cx="351416" cy="60601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295887" y="3593055"/>
                <a:ext cx="351416" cy="681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ZoneTexte 23"/>
            <p:cNvSpPr txBox="1"/>
            <p:nvPr/>
          </p:nvSpPr>
          <p:spPr>
            <a:xfrm>
              <a:off x="4460306" y="4703916"/>
              <a:ext cx="578142" cy="145434"/>
            </a:xfrm>
            <a:prstGeom prst="rect">
              <a:avLst/>
            </a:prstGeom>
            <a:noFill/>
          </p:spPr>
          <p:txBody>
            <a:bodyPr wrap="none" lIns="0" tIns="36000" rIns="0" bIns="36000" rtlCol="0">
              <a:noAutofit/>
            </a:bodyPr>
            <a:lstStyle/>
            <a:p>
              <a:pPr algn="ctr">
                <a:lnSpc>
                  <a:spcPts val="800"/>
                </a:lnSpc>
              </a:pPr>
              <a:r>
                <a:rPr lang="fr-FR" sz="800" b="1" dirty="0"/>
                <a:t>Saignement</a:t>
              </a:r>
              <a:endParaRPr lang="en-US" sz="800" b="1" dirty="0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5069131" y="3779819"/>
            <a:ext cx="578142" cy="984467"/>
            <a:chOff x="5069131" y="3864883"/>
            <a:chExt cx="578142" cy="984467"/>
          </a:xfrm>
        </p:grpSpPr>
        <p:grpSp>
          <p:nvGrpSpPr>
            <p:cNvPr id="5" name="Groupe 4"/>
            <p:cNvGrpSpPr/>
            <p:nvPr/>
          </p:nvGrpSpPr>
          <p:grpSpPr>
            <a:xfrm>
              <a:off x="5159671" y="3864883"/>
              <a:ext cx="397062" cy="806280"/>
              <a:chOff x="4987962" y="3553609"/>
              <a:chExt cx="351416" cy="71359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987962" y="3700630"/>
                <a:ext cx="351416" cy="5665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87962" y="3553609"/>
                <a:ext cx="351416" cy="14702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ZoneTexte 24"/>
            <p:cNvSpPr txBox="1"/>
            <p:nvPr/>
          </p:nvSpPr>
          <p:spPr>
            <a:xfrm>
              <a:off x="5069131" y="4703916"/>
              <a:ext cx="578142" cy="145434"/>
            </a:xfrm>
            <a:prstGeom prst="rect">
              <a:avLst/>
            </a:prstGeom>
            <a:noFill/>
          </p:spPr>
          <p:txBody>
            <a:bodyPr wrap="none" lIns="0" tIns="36000" rIns="0" bIns="36000" rtlCol="0">
              <a:noAutofit/>
            </a:bodyPr>
            <a:lstStyle/>
            <a:p>
              <a:pPr algn="ctr">
                <a:lnSpc>
                  <a:spcPts val="800"/>
                </a:lnSpc>
              </a:pPr>
              <a:r>
                <a:rPr lang="fr-FR" sz="800" b="1" dirty="0"/>
                <a:t>Neuropathie</a:t>
              </a:r>
              <a:endParaRPr lang="en-US" sz="800" b="1" dirty="0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4592735" y="3381729"/>
            <a:ext cx="784026" cy="156807"/>
            <a:chOff x="5589496" y="1473911"/>
            <a:chExt cx="693894" cy="13878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61F6A2A-5C11-460D-9355-17D101294A50}"/>
                </a:ext>
              </a:extLst>
            </p:cNvPr>
            <p:cNvSpPr/>
            <p:nvPr/>
          </p:nvSpPr>
          <p:spPr>
            <a:xfrm>
              <a:off x="5589496" y="1530701"/>
              <a:ext cx="116728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595E1AA-2833-4B00-B2A2-23C4C787DFC9}"/>
                </a:ext>
              </a:extLst>
            </p:cNvPr>
            <p:cNvSpPr/>
            <p:nvPr/>
          </p:nvSpPr>
          <p:spPr>
            <a:xfrm>
              <a:off x="5731508" y="1473911"/>
              <a:ext cx="551882" cy="138780"/>
            </a:xfrm>
            <a:prstGeom prst="rect">
              <a:avLst/>
            </a:prstGeom>
          </p:spPr>
          <p:txBody>
            <a:bodyPr wrap="none" lIns="0">
              <a:noAutofit/>
            </a:bodyPr>
            <a:lstStyle/>
            <a:p>
              <a:r>
                <a:rPr lang="fr-FR" sz="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Grade 1/2 EIS</a:t>
              </a: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4592735" y="3531312"/>
            <a:ext cx="680957" cy="226041"/>
            <a:chOff x="5589496" y="1473911"/>
            <a:chExt cx="602674" cy="20005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61F6A2A-5C11-460D-9355-17D101294A50}"/>
                </a:ext>
              </a:extLst>
            </p:cNvPr>
            <p:cNvSpPr/>
            <p:nvPr/>
          </p:nvSpPr>
          <p:spPr>
            <a:xfrm>
              <a:off x="5589496" y="1530700"/>
              <a:ext cx="116728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595E1AA-2833-4B00-B2A2-23C4C787DFC9}"/>
                </a:ext>
              </a:extLst>
            </p:cNvPr>
            <p:cNvSpPr/>
            <p:nvPr/>
          </p:nvSpPr>
          <p:spPr>
            <a:xfrm>
              <a:off x="5731508" y="1473911"/>
              <a:ext cx="460662" cy="200055"/>
            </a:xfrm>
            <a:prstGeom prst="rect">
              <a:avLst/>
            </a:prstGeom>
          </p:spPr>
          <p:txBody>
            <a:bodyPr wrap="none" lIns="0">
              <a:noAutofit/>
            </a:bodyPr>
            <a:lstStyle/>
            <a:p>
              <a:r>
                <a:rPr lang="fr-FR" sz="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Grade 3 EIS</a:t>
              </a:r>
            </a:p>
          </p:txBody>
        </p:sp>
      </p:grpSp>
      <p:sp>
        <p:nvSpPr>
          <p:cNvPr id="32" name="ZoneTexte 31"/>
          <p:cNvSpPr txBox="1"/>
          <p:nvPr/>
        </p:nvSpPr>
        <p:spPr>
          <a:xfrm rot="16200000">
            <a:off x="3187724" y="3938774"/>
            <a:ext cx="578142" cy="145434"/>
          </a:xfrm>
          <a:prstGeom prst="rect">
            <a:avLst/>
          </a:prstGeom>
          <a:noFill/>
        </p:spPr>
        <p:txBody>
          <a:bodyPr wrap="none" lIns="0" tIns="36000" rIns="0" bIns="36000" rtlCol="0">
            <a:noAutofit/>
          </a:bodyPr>
          <a:lstStyle/>
          <a:p>
            <a:pPr algn="ctr">
              <a:lnSpc>
                <a:spcPts val="800"/>
              </a:lnSpc>
            </a:pPr>
            <a:r>
              <a:rPr lang="fr-FR" sz="700"/>
              <a:t>Proportion of patients (%)</a:t>
            </a:r>
            <a:endParaRPr lang="en-US" sz="700"/>
          </a:p>
        </p:txBody>
      </p:sp>
      <p:graphicFrame>
        <p:nvGraphicFramePr>
          <p:cNvPr id="38" name="Tableau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686074"/>
              </p:ext>
            </p:extLst>
          </p:nvPr>
        </p:nvGraphicFramePr>
        <p:xfrm>
          <a:off x="6193795" y="1296696"/>
          <a:ext cx="2902580" cy="3585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912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fr-FR" sz="1000" b="0">
                          <a:latin typeface="+mj-lt"/>
                          <a:cs typeface="Arial" panose="020B0604020202020204" pitchFamily="34" charset="0"/>
                        </a:rPr>
                        <a:t>Parametres</a:t>
                      </a:r>
                      <a:endParaRPr lang="fr-FR" sz="10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baseline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2L/3L TV + pembro (N=34)</a:t>
                      </a:r>
                      <a:r>
                        <a:rPr lang="fr-FR" sz="900" b="0" kern="1200" baseline="300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baseline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Median FU: </a:t>
                      </a:r>
                      <a:r>
                        <a:rPr lang="fr-FR" sz="900" b="1" kern="1200" baseline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13 mois</a:t>
                      </a:r>
                      <a:endParaRPr lang="fr-FR" sz="800" b="1" kern="1200" baseline="0">
                        <a:solidFill>
                          <a:schemeClr val="lt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681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da-DK" sz="1000" dirty="0" err="1">
                          <a:latin typeface="+mj-lt"/>
                        </a:rPr>
                        <a:t>Durée</a:t>
                      </a:r>
                      <a:r>
                        <a:rPr lang="da-DK" sz="1000" dirty="0">
                          <a:latin typeface="+mj-lt"/>
                        </a:rPr>
                        <a:t> </a:t>
                      </a:r>
                      <a:r>
                        <a:rPr lang="da-DK" sz="1000" dirty="0" err="1">
                          <a:latin typeface="+mj-lt"/>
                        </a:rPr>
                        <a:t>médiane</a:t>
                      </a:r>
                      <a:r>
                        <a:rPr lang="da-DK" sz="1000" dirty="0">
                          <a:latin typeface="+mj-lt"/>
                        </a:rPr>
                        <a:t> </a:t>
                      </a:r>
                      <a:r>
                        <a:rPr lang="da-DK" sz="1000" dirty="0" err="1">
                          <a:latin typeface="+mj-lt"/>
                        </a:rPr>
                        <a:t>d’exposition</a:t>
                      </a:r>
                      <a:r>
                        <a:rPr lang="da-DK" sz="1000" dirty="0">
                          <a:latin typeface="+mj-lt"/>
                        </a:rPr>
                        <a:t>, </a:t>
                      </a:r>
                      <a:br>
                        <a:rPr lang="da-DK" sz="1000" dirty="0">
                          <a:latin typeface="+mj-lt"/>
                        </a:rPr>
                      </a:br>
                      <a:r>
                        <a:rPr lang="da-DK" sz="1000" dirty="0" err="1">
                          <a:latin typeface="+mj-lt"/>
                        </a:rPr>
                        <a:t>mois</a:t>
                      </a:r>
                      <a:r>
                        <a:rPr lang="da-DK" sz="1000" dirty="0">
                          <a:latin typeface="+mj-lt"/>
                        </a:rPr>
                        <a:t> (</a:t>
                      </a:r>
                      <a:r>
                        <a:rPr lang="da-DK" sz="1000" dirty="0" err="1">
                          <a:latin typeface="+mj-lt"/>
                        </a:rPr>
                        <a:t>intervalle</a:t>
                      </a:r>
                      <a:r>
                        <a:rPr lang="da-DK" sz="1000" dirty="0">
                          <a:latin typeface="+mj-lt"/>
                        </a:rPr>
                        <a:t>)</a:t>
                      </a:r>
                    </a:p>
                  </a:txBody>
                  <a:tcPr marL="108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0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TV: </a:t>
                      </a: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4,1 (1-16)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0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Pembro : </a:t>
                      </a: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4,3 (1-17)</a:t>
                      </a:r>
                    </a:p>
                  </a:txBody>
                  <a:tcPr marL="0" marR="0" marT="36000" marB="3600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681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da-DK" sz="1000" dirty="0" err="1">
                          <a:latin typeface="+mj-lt"/>
                        </a:rPr>
                        <a:t>Nombre</a:t>
                      </a:r>
                      <a:r>
                        <a:rPr lang="da-DK" sz="1000" dirty="0">
                          <a:latin typeface="+mj-lt"/>
                        </a:rPr>
                        <a:t> </a:t>
                      </a:r>
                      <a:r>
                        <a:rPr lang="da-DK" sz="1000" dirty="0" err="1">
                          <a:latin typeface="+mj-lt"/>
                        </a:rPr>
                        <a:t>médian</a:t>
                      </a:r>
                      <a:r>
                        <a:rPr lang="da-DK" sz="1000" dirty="0">
                          <a:latin typeface="+mj-lt"/>
                        </a:rPr>
                        <a:t> de </a:t>
                      </a:r>
                      <a:r>
                        <a:rPr lang="da-DK" sz="1000" dirty="0" err="1">
                          <a:latin typeface="+mj-lt"/>
                        </a:rPr>
                        <a:t>cycle</a:t>
                      </a:r>
                      <a:r>
                        <a:rPr lang="da-DK" sz="1000" dirty="0">
                          <a:latin typeface="+mj-lt"/>
                        </a:rPr>
                        <a:t> </a:t>
                      </a:r>
                      <a:r>
                        <a:rPr lang="da-DK" sz="1000" dirty="0" err="1">
                          <a:latin typeface="+mj-lt"/>
                        </a:rPr>
                        <a:t>initiés</a:t>
                      </a:r>
                      <a:r>
                        <a:rPr lang="da-DK" sz="1000" dirty="0">
                          <a:latin typeface="+mj-lt"/>
                        </a:rPr>
                        <a:t> (</a:t>
                      </a:r>
                      <a:r>
                        <a:rPr lang="da-DK" sz="1000" dirty="0" err="1">
                          <a:latin typeface="+mj-lt"/>
                        </a:rPr>
                        <a:t>intervalle</a:t>
                      </a:r>
                      <a:r>
                        <a:rPr lang="da-DK" sz="1000" dirty="0">
                          <a:latin typeface="+mj-lt"/>
                        </a:rPr>
                        <a:t>)</a:t>
                      </a:r>
                    </a:p>
                  </a:txBody>
                  <a:tcPr marL="108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0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TV: </a:t>
                      </a: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6,0 (1-21)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0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Pembro : </a:t>
                      </a: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6,0 (1-25)</a:t>
                      </a:r>
                    </a:p>
                  </a:txBody>
                  <a:tcPr marL="0" marR="0" marT="36000" marB="3600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681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da-DK" sz="1000" dirty="0" err="1">
                          <a:latin typeface="+mj-lt"/>
                        </a:rPr>
                        <a:t>Taux</a:t>
                      </a:r>
                      <a:r>
                        <a:rPr lang="da-DK" sz="1000" dirty="0">
                          <a:latin typeface="+mj-lt"/>
                        </a:rPr>
                        <a:t> </a:t>
                      </a:r>
                      <a:r>
                        <a:rPr lang="da-DK" sz="1000" dirty="0" err="1">
                          <a:latin typeface="+mj-lt"/>
                        </a:rPr>
                        <a:t>réponse</a:t>
                      </a:r>
                      <a:r>
                        <a:rPr lang="da-DK" sz="1000" dirty="0">
                          <a:latin typeface="+mj-lt"/>
                        </a:rPr>
                        <a:t> </a:t>
                      </a:r>
                      <a:r>
                        <a:rPr lang="da-DK" sz="1000" dirty="0" err="1">
                          <a:latin typeface="+mj-lt"/>
                        </a:rPr>
                        <a:t>confirmé</a:t>
                      </a:r>
                      <a:r>
                        <a:rPr lang="da-DK" sz="1000" dirty="0">
                          <a:latin typeface="+mj-lt"/>
                        </a:rPr>
                        <a:t>, </a:t>
                      </a:r>
                      <a:br>
                        <a:rPr lang="da-DK" sz="1000" dirty="0">
                          <a:latin typeface="+mj-lt"/>
                        </a:rPr>
                      </a:br>
                      <a:r>
                        <a:rPr lang="da-DK" sz="1000" dirty="0">
                          <a:latin typeface="+mj-lt"/>
                        </a:rPr>
                        <a:t>N (%) [95% CI]</a:t>
                      </a:r>
                    </a:p>
                  </a:txBody>
                  <a:tcPr marL="108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 (38) [22-56]</a:t>
                      </a:r>
                    </a:p>
                  </a:txBody>
                  <a:tcPr marL="0" marR="0" marT="36000" marB="3600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371">
                <a:tc>
                  <a:txBody>
                    <a:bodyPr/>
                    <a:lstStyle/>
                    <a:p>
                      <a:pPr marL="60325" indent="103188" algn="l" defTabSz="914400" rtl="0" eaLnBrk="1" latinLnBrk="0" hangingPunct="1">
                        <a:lnSpc>
                          <a:spcPts val="1100"/>
                        </a:lnSpc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l"/>
                      </a:pPr>
                      <a:r>
                        <a:rPr lang="da-DK" sz="1000">
                          <a:latin typeface="+mj-lt"/>
                        </a:rPr>
                        <a:t>Réponse</a:t>
                      </a:r>
                      <a:r>
                        <a:rPr lang="da-DK" sz="1000" baseline="0">
                          <a:latin typeface="+mj-lt"/>
                        </a:rPr>
                        <a:t> complète, N </a:t>
                      </a:r>
                      <a:r>
                        <a:rPr lang="da-DK" sz="1000" kern="1200" baseline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(%)</a:t>
                      </a:r>
                      <a:endParaRPr lang="en-US" sz="1000" kern="1200" baseline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8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(6)</a:t>
                      </a:r>
                    </a:p>
                  </a:txBody>
                  <a:tcPr marL="0" marR="0" marT="36000" marB="3600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8371">
                <a:tc>
                  <a:txBody>
                    <a:bodyPr/>
                    <a:lstStyle/>
                    <a:p>
                      <a:pPr marL="60325" indent="103188" algn="l" defTabSz="914400" rtl="0" eaLnBrk="1" latinLnBrk="0" hangingPunct="1">
                        <a:lnSpc>
                          <a:spcPts val="1100"/>
                        </a:lnSpc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l"/>
                      </a:pPr>
                      <a:r>
                        <a:rPr lang="da-DK" sz="1000">
                          <a:latin typeface="+mj-lt"/>
                        </a:rPr>
                        <a:t>Réponse</a:t>
                      </a:r>
                      <a:r>
                        <a:rPr lang="da-DK" sz="1000" baseline="0">
                          <a:latin typeface="+mj-lt"/>
                        </a:rPr>
                        <a:t> partielle, </a:t>
                      </a:r>
                      <a:r>
                        <a:rPr lang="da-DK" sz="1000" kern="1200" baseline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 (%)</a:t>
                      </a:r>
                      <a:endParaRPr lang="en-US" sz="1000" kern="1200" baseline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8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(32)</a:t>
                      </a:r>
                    </a:p>
                  </a:txBody>
                  <a:tcPr marL="0" marR="0" marT="36000" marB="3600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8371">
                <a:tc>
                  <a:txBody>
                    <a:bodyPr/>
                    <a:lstStyle/>
                    <a:p>
                      <a:pPr marL="60325" indent="103188">
                        <a:lnSpc>
                          <a:spcPts val="1100"/>
                        </a:lnSpc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l"/>
                      </a:pPr>
                      <a:r>
                        <a:rPr lang="fr-FR" sz="1000" dirty="0">
                          <a:latin typeface="+mj-lt"/>
                        </a:rPr>
                        <a:t>Stabilité, N (%)</a:t>
                      </a:r>
                    </a:p>
                  </a:txBody>
                  <a:tcPr marL="108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(35)</a:t>
                      </a: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8371">
                <a:tc>
                  <a:txBody>
                    <a:bodyPr/>
                    <a:lstStyle/>
                    <a:p>
                      <a:pPr marL="60325" indent="120650">
                        <a:lnSpc>
                          <a:spcPts val="1100"/>
                        </a:lnSpc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l"/>
                      </a:pPr>
                      <a:r>
                        <a:rPr lang="fr-FR" sz="1000" dirty="0">
                          <a:latin typeface="+mj-lt"/>
                        </a:rPr>
                        <a:t>Progression , n (%)</a:t>
                      </a:r>
                    </a:p>
                  </a:txBody>
                  <a:tcPr marL="108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(21)</a:t>
                      </a: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8371">
                <a:tc>
                  <a:txBody>
                    <a:bodyPr/>
                    <a:lstStyle/>
                    <a:p>
                      <a:pPr marL="60325" indent="120650">
                        <a:lnSpc>
                          <a:spcPts val="1100"/>
                        </a:lnSpc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l"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 évaluable,</a:t>
                      </a:r>
                      <a:r>
                        <a:rPr lang="fr-FR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 (%)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(6)</a:t>
                      </a: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68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1100"/>
                        </a:lnSpc>
                        <a:buClr>
                          <a:schemeClr val="accent1"/>
                        </a:buClr>
                        <a:buSzPct val="65000"/>
                        <a:buFontTx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Durée médiane de réponse, </a:t>
                      </a:r>
                      <a:br>
                        <a:rPr lang="fr-FR" sz="1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mois (95% CI)</a:t>
                      </a:r>
                    </a:p>
                  </a:txBody>
                  <a:tcPr marL="108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13,8 (2,8-NR)</a:t>
                      </a:r>
                    </a:p>
                  </a:txBody>
                  <a:tcPr marL="0" marR="0" marT="36000" marB="3600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968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1100"/>
                        </a:lnSpc>
                        <a:buClr>
                          <a:schemeClr val="accent1"/>
                        </a:buClr>
                        <a:buSzPct val="65000"/>
                        <a:buFontTx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Temps médian de réponse</a:t>
                      </a:r>
                      <a:br>
                        <a:rPr lang="fr-FR" sz="1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mois (intervalle)</a:t>
                      </a:r>
                    </a:p>
                  </a:txBody>
                  <a:tcPr marL="108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1,4 (1,3-5,8)</a:t>
                      </a:r>
                    </a:p>
                  </a:txBody>
                  <a:tcPr marL="0" marR="0" marT="36000" marB="3600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83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SSP médiane, mois (95% CI)</a:t>
                      </a:r>
                    </a:p>
                  </a:txBody>
                  <a:tcPr marL="108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5,6 (2,7-13,7)</a:t>
                      </a:r>
                    </a:p>
                  </a:txBody>
                  <a:tcPr marL="0" marR="0" marT="36000" marB="3600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837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1100"/>
                        </a:lnSpc>
                        <a:buClr>
                          <a:schemeClr val="accent1"/>
                        </a:buClr>
                        <a:buSzPct val="65000"/>
                        <a:buFontTx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SG médiane,  mois (intervalle)</a:t>
                      </a:r>
                    </a:p>
                  </a:txBody>
                  <a:tcPr marL="108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NR (1,3- 17,5+)</a:t>
                      </a: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9" name="Rectangle à coins arrondis 38"/>
          <p:cNvSpPr/>
          <p:nvPr/>
        </p:nvSpPr>
        <p:spPr>
          <a:xfrm>
            <a:off x="6119364" y="967560"/>
            <a:ext cx="5534474" cy="3914356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0" name="Tableau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855933"/>
              </p:ext>
            </p:extLst>
          </p:nvPr>
        </p:nvGraphicFramePr>
        <p:xfrm>
          <a:off x="9251633" y="1296696"/>
          <a:ext cx="2312961" cy="193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endParaRPr lang="fr-FR" sz="10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baseline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TV + Pembro (N=35)</a:t>
                      </a: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da-DK" sz="1000" dirty="0" err="1">
                          <a:latin typeface="+mj-lt"/>
                        </a:rPr>
                        <a:t>Patientes</a:t>
                      </a:r>
                      <a:r>
                        <a:rPr lang="da-DK" sz="1000" dirty="0">
                          <a:latin typeface="+mj-lt"/>
                        </a:rPr>
                        <a:t> avec ≥1 TEI n (%)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da-DK" sz="1000" dirty="0">
                          <a:latin typeface="+mj-lt"/>
                        </a:rPr>
                        <a:t>EI </a:t>
                      </a:r>
                      <a:r>
                        <a:rPr lang="da-DK" sz="1000" dirty="0" err="1">
                          <a:latin typeface="+mj-lt"/>
                        </a:rPr>
                        <a:t>relié</a:t>
                      </a:r>
                      <a:r>
                        <a:rPr lang="da-DK" sz="1000" dirty="0">
                          <a:latin typeface="+mj-lt"/>
                        </a:rPr>
                        <a:t> au TV</a:t>
                      </a:r>
                    </a:p>
                  </a:txBody>
                  <a:tcPr marL="108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 (100,0)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 (97,1)</a:t>
                      </a: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1100"/>
                        </a:lnSpc>
                        <a:buClr>
                          <a:schemeClr val="accent1"/>
                        </a:buClr>
                        <a:buSzPct val="65000"/>
                        <a:buFontTx/>
                        <a:buNone/>
                      </a:pPr>
                      <a:r>
                        <a:rPr lang="da-DK" sz="1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Grade ≥3 EI, n (%)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ts val="1100"/>
                        </a:lnSpc>
                        <a:buClr>
                          <a:schemeClr val="accent1"/>
                        </a:buClr>
                        <a:buSzPct val="65000"/>
                        <a:buFontTx/>
                        <a:buNone/>
                      </a:pPr>
                      <a:r>
                        <a:rPr lang="da-DK" sz="1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Grade ≥3 EI </a:t>
                      </a:r>
                      <a:r>
                        <a:rPr lang="da-DK" sz="1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relié</a:t>
                      </a:r>
                      <a:r>
                        <a:rPr lang="da-DK" sz="1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au TV</a:t>
                      </a:r>
                    </a:p>
                  </a:txBody>
                  <a:tcPr marL="108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 (4,3)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(45,7)</a:t>
                      </a:r>
                    </a:p>
                  </a:txBody>
                  <a:tcPr marL="0" marR="0" marT="36000" marB="3600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1100"/>
                        </a:lnSpc>
                        <a:buClr>
                          <a:schemeClr val="accent1"/>
                        </a:buClr>
                        <a:buSzPct val="65000"/>
                        <a:buFontTx/>
                        <a:buNone/>
                      </a:pPr>
                      <a:r>
                        <a:rPr lang="da-DK" sz="1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EIG, n (%)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ts val="1100"/>
                        </a:lnSpc>
                        <a:buClr>
                          <a:schemeClr val="accent1"/>
                        </a:buClr>
                        <a:buSzPct val="65000"/>
                        <a:buFontTx/>
                        <a:buNone/>
                      </a:pPr>
                      <a:r>
                        <a:rPr lang="da-DK" sz="1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EIG </a:t>
                      </a:r>
                      <a:r>
                        <a:rPr lang="da-DK" sz="1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relié</a:t>
                      </a:r>
                      <a:r>
                        <a:rPr lang="da-DK" sz="1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au TV</a:t>
                      </a:r>
                    </a:p>
                  </a:txBody>
                  <a:tcPr marL="108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(51,4)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(14,3)</a:t>
                      </a: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1100"/>
                        </a:lnSpc>
                        <a:buClr>
                          <a:schemeClr val="accent1"/>
                        </a:buClr>
                        <a:buSzPct val="65000"/>
                        <a:buFontTx/>
                        <a:buNone/>
                      </a:pPr>
                      <a:r>
                        <a:rPr lang="da-DK" sz="1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EI fatal, n (%)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ts val="1100"/>
                        </a:lnSpc>
                        <a:buClr>
                          <a:schemeClr val="accent1"/>
                        </a:buClr>
                        <a:buSzPct val="65000"/>
                        <a:buFontTx/>
                        <a:buNone/>
                      </a:pPr>
                      <a:r>
                        <a:rPr lang="da-DK" sz="1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EI fatal </a:t>
                      </a:r>
                      <a:r>
                        <a:rPr lang="da-DK" sz="1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relié</a:t>
                      </a:r>
                      <a:r>
                        <a:rPr lang="da-DK" sz="1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au TV</a:t>
                      </a:r>
                    </a:p>
                  </a:txBody>
                  <a:tcPr marL="108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(2,9)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1" name="Graphique 40"/>
          <p:cNvGraphicFramePr/>
          <p:nvPr>
            <p:extLst>
              <p:ext uri="{D42A27DB-BD31-4B8C-83A1-F6EECF244321}">
                <p14:modId xmlns:p14="http://schemas.microsoft.com/office/powerpoint/2010/main" val="1554363165"/>
              </p:ext>
            </p:extLst>
          </p:nvPr>
        </p:nvGraphicFramePr>
        <p:xfrm>
          <a:off x="9328173" y="3475944"/>
          <a:ext cx="248894" cy="1256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2" name="Groupe 41"/>
          <p:cNvGrpSpPr/>
          <p:nvPr/>
        </p:nvGrpSpPr>
        <p:grpSpPr>
          <a:xfrm>
            <a:off x="9543354" y="3844646"/>
            <a:ext cx="578142" cy="919640"/>
            <a:chOff x="3841233" y="3929710"/>
            <a:chExt cx="578142" cy="919640"/>
          </a:xfrm>
        </p:grpSpPr>
        <p:grpSp>
          <p:nvGrpSpPr>
            <p:cNvPr id="43" name="Groupe 42"/>
            <p:cNvGrpSpPr/>
            <p:nvPr/>
          </p:nvGrpSpPr>
          <p:grpSpPr>
            <a:xfrm>
              <a:off x="3931773" y="3929710"/>
              <a:ext cx="397062" cy="741453"/>
              <a:chOff x="3944471" y="3610984"/>
              <a:chExt cx="351416" cy="656216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3944471" y="3610984"/>
                <a:ext cx="351416" cy="100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944471" y="3661186"/>
                <a:ext cx="351416" cy="60601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ZoneTexte 43"/>
            <p:cNvSpPr txBox="1"/>
            <p:nvPr/>
          </p:nvSpPr>
          <p:spPr>
            <a:xfrm>
              <a:off x="3841233" y="4703916"/>
              <a:ext cx="578142" cy="145434"/>
            </a:xfrm>
            <a:prstGeom prst="rect">
              <a:avLst/>
            </a:prstGeom>
            <a:noFill/>
          </p:spPr>
          <p:txBody>
            <a:bodyPr wrap="none" lIns="0" tIns="36000" rIns="0" bIns="36000" rtlCol="0">
              <a:noAutofit/>
            </a:bodyPr>
            <a:lstStyle/>
            <a:p>
              <a:pPr algn="ctr">
                <a:lnSpc>
                  <a:spcPts val="800"/>
                </a:lnSpc>
              </a:pPr>
              <a:r>
                <a:rPr lang="fr-FR" sz="800" b="1" dirty="0"/>
                <a:t>Oculaire</a:t>
              </a:r>
              <a:endParaRPr lang="en-US" sz="800" b="1" dirty="0"/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10162427" y="3702839"/>
            <a:ext cx="578142" cy="1061447"/>
            <a:chOff x="4460306" y="3787903"/>
            <a:chExt cx="578142" cy="1061447"/>
          </a:xfrm>
        </p:grpSpPr>
        <p:grpSp>
          <p:nvGrpSpPr>
            <p:cNvPr id="48" name="Groupe 47"/>
            <p:cNvGrpSpPr/>
            <p:nvPr/>
          </p:nvGrpSpPr>
          <p:grpSpPr>
            <a:xfrm>
              <a:off x="4550846" y="3787903"/>
              <a:ext cx="397062" cy="883263"/>
              <a:chOff x="4295887" y="3485477"/>
              <a:chExt cx="351416" cy="781723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4295887" y="3593052"/>
                <a:ext cx="351416" cy="6741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295887" y="3485477"/>
                <a:ext cx="351416" cy="10757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ZoneTexte 48"/>
            <p:cNvSpPr txBox="1"/>
            <p:nvPr/>
          </p:nvSpPr>
          <p:spPr>
            <a:xfrm>
              <a:off x="4460306" y="4703916"/>
              <a:ext cx="578142" cy="145434"/>
            </a:xfrm>
            <a:prstGeom prst="rect">
              <a:avLst/>
            </a:prstGeom>
            <a:noFill/>
          </p:spPr>
          <p:txBody>
            <a:bodyPr wrap="none" lIns="0" tIns="36000" rIns="0" bIns="36000" rtlCol="0">
              <a:noAutofit/>
            </a:bodyPr>
            <a:lstStyle/>
            <a:p>
              <a:pPr algn="ctr">
                <a:lnSpc>
                  <a:spcPts val="800"/>
                </a:lnSpc>
              </a:pPr>
              <a:r>
                <a:rPr lang="fr-FR" sz="800" b="1" dirty="0"/>
                <a:t>Saignement</a:t>
              </a:r>
              <a:endParaRPr lang="en-US" sz="800" b="1" dirty="0"/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10771252" y="4050684"/>
            <a:ext cx="578142" cy="713602"/>
            <a:chOff x="5069131" y="4135748"/>
            <a:chExt cx="578142" cy="713602"/>
          </a:xfrm>
        </p:grpSpPr>
        <p:grpSp>
          <p:nvGrpSpPr>
            <p:cNvPr id="53" name="Groupe 52"/>
            <p:cNvGrpSpPr/>
            <p:nvPr/>
          </p:nvGrpSpPr>
          <p:grpSpPr>
            <a:xfrm>
              <a:off x="5159671" y="4135748"/>
              <a:ext cx="397062" cy="535409"/>
              <a:chOff x="4987962" y="3793341"/>
              <a:chExt cx="351416" cy="473859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4987962" y="3793341"/>
                <a:ext cx="351416" cy="10790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987962" y="3833806"/>
                <a:ext cx="351416" cy="4333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ZoneTexte 53"/>
            <p:cNvSpPr txBox="1"/>
            <p:nvPr/>
          </p:nvSpPr>
          <p:spPr>
            <a:xfrm>
              <a:off x="5069131" y="4703916"/>
              <a:ext cx="578142" cy="145434"/>
            </a:xfrm>
            <a:prstGeom prst="rect">
              <a:avLst/>
            </a:prstGeom>
            <a:noFill/>
          </p:spPr>
          <p:txBody>
            <a:bodyPr wrap="none" lIns="0" tIns="36000" rIns="0" bIns="36000" rtlCol="0">
              <a:noAutofit/>
            </a:bodyPr>
            <a:lstStyle/>
            <a:p>
              <a:pPr algn="ctr">
                <a:lnSpc>
                  <a:spcPts val="800"/>
                </a:lnSpc>
              </a:pPr>
              <a:r>
                <a:rPr lang="fr-FR" sz="800" b="1" dirty="0"/>
                <a:t>Neuropathie </a:t>
              </a:r>
              <a:endParaRPr lang="en-US" sz="800" b="1" dirty="0"/>
            </a:p>
          </p:txBody>
        </p:sp>
      </p:grpSp>
      <p:grpSp>
        <p:nvGrpSpPr>
          <p:cNvPr id="57" name="Groupe 56"/>
          <p:cNvGrpSpPr/>
          <p:nvPr/>
        </p:nvGrpSpPr>
        <p:grpSpPr>
          <a:xfrm>
            <a:off x="10748623" y="3289089"/>
            <a:ext cx="784026" cy="156807"/>
            <a:chOff x="5589496" y="1473911"/>
            <a:chExt cx="693894" cy="13878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61F6A2A-5C11-460D-9355-17D101294A50}"/>
                </a:ext>
              </a:extLst>
            </p:cNvPr>
            <p:cNvSpPr/>
            <p:nvPr/>
          </p:nvSpPr>
          <p:spPr>
            <a:xfrm>
              <a:off x="5589496" y="1530701"/>
              <a:ext cx="116728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0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595E1AA-2833-4B00-B2A2-23C4C787DFC9}"/>
                </a:ext>
              </a:extLst>
            </p:cNvPr>
            <p:cNvSpPr/>
            <p:nvPr/>
          </p:nvSpPr>
          <p:spPr>
            <a:xfrm>
              <a:off x="5731508" y="1473911"/>
              <a:ext cx="551882" cy="138780"/>
            </a:xfrm>
            <a:prstGeom prst="rect">
              <a:avLst/>
            </a:prstGeom>
          </p:spPr>
          <p:txBody>
            <a:bodyPr wrap="none" lIns="0">
              <a:noAutofit/>
            </a:bodyPr>
            <a:lstStyle/>
            <a:p>
              <a:r>
                <a:rPr lang="fr-FR" sz="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Grade 1/2 EIS</a:t>
              </a:r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10748623" y="3438672"/>
            <a:ext cx="680957" cy="226041"/>
            <a:chOff x="5589496" y="1473911"/>
            <a:chExt cx="602674" cy="200055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61F6A2A-5C11-460D-9355-17D101294A50}"/>
                </a:ext>
              </a:extLst>
            </p:cNvPr>
            <p:cNvSpPr/>
            <p:nvPr/>
          </p:nvSpPr>
          <p:spPr>
            <a:xfrm>
              <a:off x="5589496" y="1530700"/>
              <a:ext cx="116728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0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595E1AA-2833-4B00-B2A2-23C4C787DFC9}"/>
                </a:ext>
              </a:extLst>
            </p:cNvPr>
            <p:cNvSpPr/>
            <p:nvPr/>
          </p:nvSpPr>
          <p:spPr>
            <a:xfrm>
              <a:off x="5731508" y="1473911"/>
              <a:ext cx="460662" cy="200055"/>
            </a:xfrm>
            <a:prstGeom prst="rect">
              <a:avLst/>
            </a:prstGeom>
          </p:spPr>
          <p:txBody>
            <a:bodyPr wrap="none" lIns="0">
              <a:noAutofit/>
            </a:bodyPr>
            <a:lstStyle/>
            <a:p>
              <a:r>
                <a:rPr lang="fr-FR" sz="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Grade 3 EIS</a:t>
              </a:r>
            </a:p>
          </p:txBody>
        </p:sp>
      </p:grpSp>
      <p:sp>
        <p:nvSpPr>
          <p:cNvPr id="63" name="ZoneTexte 62"/>
          <p:cNvSpPr txBox="1"/>
          <p:nvPr/>
        </p:nvSpPr>
        <p:spPr>
          <a:xfrm rot="16200000">
            <a:off x="8889845" y="3938774"/>
            <a:ext cx="578142" cy="145434"/>
          </a:xfrm>
          <a:prstGeom prst="rect">
            <a:avLst/>
          </a:prstGeom>
          <a:noFill/>
        </p:spPr>
        <p:txBody>
          <a:bodyPr wrap="none" lIns="0" tIns="36000" rIns="0" bIns="36000" rtlCol="0">
            <a:noAutofit/>
          </a:bodyPr>
          <a:lstStyle/>
          <a:p>
            <a:pPr algn="ctr">
              <a:lnSpc>
                <a:spcPts val="800"/>
              </a:lnSpc>
            </a:pPr>
            <a:r>
              <a:rPr lang="fr-FR" sz="700"/>
              <a:t>Proportion of patients (%)</a:t>
            </a:r>
            <a:endParaRPr lang="en-US" sz="700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52451C3A-2299-884E-A6D9-95A925480DAF}"/>
              </a:ext>
            </a:extLst>
          </p:cNvPr>
          <p:cNvSpPr txBox="1"/>
          <p:nvPr/>
        </p:nvSpPr>
        <p:spPr>
          <a:xfrm>
            <a:off x="6382339" y="813671"/>
            <a:ext cx="459347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Résumé efficacité/toxicité 2L/3L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TV+Pembro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346951" y="3556991"/>
            <a:ext cx="2167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66" name="Rectangle 65"/>
          <p:cNvSpPr/>
          <p:nvPr/>
        </p:nvSpPr>
        <p:spPr>
          <a:xfrm>
            <a:off x="9932070" y="4727196"/>
            <a:ext cx="167836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6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* One patient had a grade 4 bleeding event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081517" y="4881916"/>
            <a:ext cx="4632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baseline="300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 </a:t>
            </a:r>
            <a:r>
              <a:rPr lang="fr-FR" sz="8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patient was excluded from the full analysis set as they didn’t have any target or non-target lesions at baseline.</a:t>
            </a:r>
          </a:p>
          <a:p>
            <a:r>
              <a:rPr lang="fr-FR" sz="8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Treatment ongoing in 4 patient.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D7FD77-0311-CB45-8A8E-A01F521E36A8}"/>
              </a:ext>
            </a:extLst>
          </p:cNvPr>
          <p:cNvSpPr/>
          <p:nvPr/>
        </p:nvSpPr>
        <p:spPr>
          <a:xfrm>
            <a:off x="5330406" y="3244334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Neuropathie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5742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416205" y="753644"/>
            <a:ext cx="9779619" cy="865498"/>
          </a:xfrm>
        </p:spPr>
        <p:txBody>
          <a:bodyPr/>
          <a:lstStyle/>
          <a:p>
            <a:r>
              <a:rPr lang="en-US" dirty="0" err="1">
                <a:latin typeface="+mn-lt"/>
              </a:rPr>
              <a:t>Balstilimab</a:t>
            </a:r>
            <a:r>
              <a:rPr lang="en-US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(anti-PD-1) </a:t>
            </a:r>
            <a:r>
              <a:rPr lang="en-US" dirty="0">
                <a:latin typeface="+mn-lt"/>
              </a:rPr>
              <a:t>in combination with </a:t>
            </a:r>
            <a:r>
              <a:rPr lang="en-US" dirty="0" err="1">
                <a:latin typeface="+mn-lt"/>
              </a:rPr>
              <a:t>zalifrelimab</a:t>
            </a:r>
            <a:r>
              <a:rPr lang="en-US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(anti-CTLA-4): </a:t>
            </a:r>
            <a:br>
              <a:rPr lang="en-US" sz="3200" dirty="0">
                <a:latin typeface="+mn-lt"/>
              </a:rPr>
            </a:br>
            <a:r>
              <a:rPr lang="en-US" b="0" dirty="0">
                <a:latin typeface="+mn-lt"/>
              </a:rPr>
              <a:t>final results from a Phase 2 study in patients </a:t>
            </a:r>
            <a:r>
              <a:rPr lang="en-US" sz="3200" b="0" dirty="0">
                <a:latin typeface="+mn-lt"/>
              </a:rPr>
              <a:t>(pts) </a:t>
            </a:r>
            <a:r>
              <a:rPr lang="en-US" b="0" dirty="0">
                <a:latin typeface="+mn-lt"/>
              </a:rPr>
              <a:t>with recurrent/metastatic </a:t>
            </a:r>
            <a:r>
              <a:rPr lang="en-US" sz="3200" b="0" dirty="0">
                <a:latin typeface="+mn-lt"/>
              </a:rPr>
              <a:t>(R/M) </a:t>
            </a:r>
            <a:r>
              <a:rPr lang="en-US" b="0" dirty="0">
                <a:latin typeface="+mn-lt"/>
              </a:rPr>
              <a:t>cervical cancer </a:t>
            </a:r>
            <a:r>
              <a:rPr lang="en-US" sz="3200" b="0" dirty="0">
                <a:latin typeface="+mn-lt"/>
              </a:rPr>
              <a:t>(CC)</a:t>
            </a:r>
          </a:p>
        </p:txBody>
      </p:sp>
      <p:sp>
        <p:nvSpPr>
          <p:cNvPr id="9" name="Ellipse 8"/>
          <p:cNvSpPr/>
          <p:nvPr/>
        </p:nvSpPr>
        <p:spPr>
          <a:xfrm>
            <a:off x="763411" y="636059"/>
            <a:ext cx="550334" cy="5503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2F5C10A-BE2D-4D05-9EDC-01633D2F3668}"/>
              </a:ext>
            </a:extLst>
          </p:cNvPr>
          <p:cNvSpPr txBox="1">
            <a:spLocks/>
          </p:cNvSpPr>
          <p:nvPr/>
        </p:nvSpPr>
        <p:spPr>
          <a:xfrm>
            <a:off x="3467418" y="4183186"/>
            <a:ext cx="7339012" cy="4258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D. </a:t>
            </a:r>
            <a:r>
              <a:rPr lang="fr-FR" dirty="0" err="1"/>
              <a:t>O’Malley</a:t>
            </a:r>
            <a:r>
              <a:rPr lang="fr-FR" dirty="0"/>
              <a:t>, et al., ESMO</a:t>
            </a:r>
            <a:r>
              <a:rPr lang="fr-FR" baseline="30000" dirty="0"/>
              <a:t>®</a:t>
            </a:r>
            <a:r>
              <a:rPr lang="fr-FR" dirty="0"/>
              <a:t> 2021, Abs# </a:t>
            </a:r>
            <a:r>
              <a:rPr lang="fr-FR" i="0" dirty="0"/>
              <a:t>724MO</a:t>
            </a:r>
          </a:p>
          <a:p>
            <a:endParaRPr lang="fr-FR" b="1" i="0" dirty="0"/>
          </a:p>
          <a:p>
            <a:br>
              <a:rPr lang="fr-FR" dirty="0"/>
            </a:br>
            <a:endParaRPr lang="fr-FR" b="1" dirty="0"/>
          </a:p>
        </p:txBody>
      </p:sp>
      <p:sp>
        <p:nvSpPr>
          <p:cNvPr id="7" name="Forme libre 6"/>
          <p:cNvSpPr/>
          <p:nvPr/>
        </p:nvSpPr>
        <p:spPr>
          <a:xfrm>
            <a:off x="1025912" y="1330960"/>
            <a:ext cx="2337048" cy="3055689"/>
          </a:xfrm>
          <a:custGeom>
            <a:avLst/>
            <a:gdLst>
              <a:gd name="connsiteX0" fmla="*/ 0 w 914400"/>
              <a:gd name="connsiteY0" fmla="*/ 0 h 3077736"/>
              <a:gd name="connsiteX1" fmla="*/ 0 w 914400"/>
              <a:gd name="connsiteY1" fmla="*/ 3077736 h 3077736"/>
              <a:gd name="connsiteX2" fmla="*/ 914400 w 914400"/>
              <a:gd name="connsiteY2" fmla="*/ 3077736 h 307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3077736">
                <a:moveTo>
                  <a:pt x="0" y="0"/>
                </a:moveTo>
                <a:lnTo>
                  <a:pt x="0" y="3077736"/>
                </a:lnTo>
                <a:lnTo>
                  <a:pt x="914400" y="3077736"/>
                </a:lnTo>
              </a:path>
            </a:pathLst>
          </a:cu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425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>
          <a:xfrm>
            <a:off x="558342" y="1666754"/>
            <a:ext cx="5182701" cy="3136739"/>
          </a:xfrm>
        </p:spPr>
        <p:txBody>
          <a:bodyPr/>
          <a:lstStyle/>
          <a:p>
            <a:r>
              <a:rPr lang="en-US"/>
              <a:t>Immunothérapie cancer du col de l’uterus</a:t>
            </a:r>
          </a:p>
          <a:p>
            <a:pPr lvl="1">
              <a:spcBef>
                <a:spcPts val="600"/>
              </a:spcBef>
            </a:pPr>
            <a:r>
              <a:rPr lang="en-US"/>
              <a:t>Nouveaux standards de traitement</a:t>
            </a:r>
          </a:p>
          <a:p>
            <a:pPr lvl="2"/>
            <a:r>
              <a:rPr lang="en-US"/>
              <a:t>Keynote-826</a:t>
            </a:r>
          </a:p>
          <a:p>
            <a:pPr lvl="2"/>
            <a:r>
              <a:rPr lang="en-US"/>
              <a:t>Empower cervical </a:t>
            </a:r>
          </a:p>
          <a:p>
            <a:pPr lvl="1">
              <a:spcBef>
                <a:spcPts val="1200"/>
              </a:spcBef>
            </a:pPr>
            <a:r>
              <a:rPr lang="en-US"/>
              <a:t>Futur : nouvelles combinaisons</a:t>
            </a:r>
          </a:p>
          <a:p>
            <a:pPr lvl="2"/>
            <a:r>
              <a:rPr lang="en-US"/>
              <a:t>innovaTV 205 </a:t>
            </a:r>
          </a:p>
          <a:p>
            <a:pPr lvl="2"/>
            <a:r>
              <a:rPr lang="en-US"/>
              <a:t>antiPD1 + antiCTLA4</a:t>
            </a:r>
          </a:p>
          <a:p>
            <a:pPr lvl="1">
              <a:spcBef>
                <a:spcPts val="1200"/>
              </a:spcBef>
            </a:pPr>
            <a:r>
              <a:rPr lang="en-US"/>
              <a:t>Futur : nouveaux traitements </a:t>
            </a:r>
          </a:p>
          <a:p>
            <a:pPr lvl="2"/>
            <a:r>
              <a:rPr lang="en-US"/>
              <a:t>AntiHPV bintrafusp alpha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texte 1"/>
          <p:cNvSpPr txBox="1">
            <a:spLocks/>
          </p:cNvSpPr>
          <p:nvPr/>
        </p:nvSpPr>
        <p:spPr>
          <a:xfrm>
            <a:off x="6334110" y="1666753"/>
            <a:ext cx="5147977" cy="2812649"/>
          </a:xfrm>
          <a:prstGeom prst="rect">
            <a:avLst/>
          </a:prstGeom>
        </p:spPr>
        <p:txBody>
          <a:bodyPr/>
          <a:lstStyle>
            <a:lvl1pPr marL="280988" indent="-2809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l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9750" indent="-2428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85000"/>
              <a:buFont typeface="Wingdings" panose="05000000000000000000" pitchFamily="2" charset="2"/>
              <a:buChar char="à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85825" indent="-2571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75000"/>
              <a:buFont typeface="Wingdings 3" panose="05040102010807070707" pitchFamily="18" charset="2"/>
              <a:buChar char="u"/>
              <a:defRPr sz="1600" b="0" i="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/>
              <a:t>Immunothérapie cancers de l’endomètre</a:t>
            </a:r>
          </a:p>
          <a:p>
            <a:pPr lvl="1">
              <a:spcBef>
                <a:spcPts val="600"/>
              </a:spcBef>
            </a:pPr>
            <a:r>
              <a:rPr lang="en-US"/>
              <a:t>Keynote-775</a:t>
            </a:r>
          </a:p>
          <a:p>
            <a:pPr lvl="1">
              <a:spcBef>
                <a:spcPts val="600"/>
              </a:spcBef>
            </a:pPr>
            <a:r>
              <a:rPr lang="en-US"/>
              <a:t>Keynote-158</a:t>
            </a:r>
          </a:p>
          <a:p>
            <a:pPr>
              <a:spcBef>
                <a:spcPts val="1800"/>
              </a:spcBef>
            </a:pPr>
            <a:r>
              <a:rPr lang="en-US"/>
              <a:t>Immunothérapie cancers de l’ovaire</a:t>
            </a:r>
          </a:p>
          <a:p>
            <a:pPr lvl="1">
              <a:spcBef>
                <a:spcPts val="600"/>
              </a:spcBef>
            </a:pPr>
            <a:r>
              <a:rPr lang="en-US"/>
              <a:t>EORTC</a:t>
            </a:r>
          </a:p>
          <a:p>
            <a:pPr lvl="1">
              <a:spcBef>
                <a:spcPts val="600"/>
              </a:spcBef>
            </a:pPr>
            <a:r>
              <a:rPr lang="en-US"/>
              <a:t>Inneov</a:t>
            </a:r>
          </a:p>
          <a:p>
            <a:pPr lvl="1">
              <a:spcBef>
                <a:spcPts val="600"/>
              </a:spcBef>
            </a:pPr>
            <a:r>
              <a:rPr lang="en-US"/>
              <a:t>Bold</a:t>
            </a:r>
          </a:p>
          <a:p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391046" y="1448598"/>
            <a:ext cx="5499407" cy="3354895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189962" y="1448598"/>
            <a:ext cx="5499407" cy="3354895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469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C-550 : </a:t>
            </a:r>
            <a:r>
              <a:rPr lang="en-GB" dirty="0" err="1"/>
              <a:t>Balstilimab</a:t>
            </a:r>
            <a:r>
              <a:rPr lang="en-GB" dirty="0"/>
              <a:t> (antiPDL1)+ </a:t>
            </a:r>
            <a:r>
              <a:rPr lang="en-GB" dirty="0" err="1"/>
              <a:t>Zalifrelimab</a:t>
            </a:r>
            <a:r>
              <a:rPr lang="en-GB" dirty="0"/>
              <a:t> (antiCTLA4)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D. O’Malley, et al., ESMO</a:t>
            </a:r>
            <a:r>
              <a:rPr lang="fr-FR" baseline="30000"/>
              <a:t>®</a:t>
            </a:r>
            <a:r>
              <a:rPr lang="fr-FR"/>
              <a:t> 2021, Abs# </a:t>
            </a:r>
            <a:r>
              <a:rPr lang="fr-FR" i="0"/>
              <a:t>724MO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3049851" y="4295553"/>
            <a:ext cx="3567085" cy="979140"/>
          </a:xfrm>
        </p:spPr>
        <p:txBody>
          <a:bodyPr/>
          <a:lstStyle/>
          <a:p>
            <a:pPr marL="0" indent="0">
              <a:spcBef>
                <a:spcPts val="400"/>
              </a:spcBef>
              <a:buNone/>
            </a:pPr>
            <a:r>
              <a:rPr lang="en-GB" sz="1600" b="1" dirty="0"/>
              <a:t>Objectif </a:t>
            </a:r>
            <a:r>
              <a:rPr lang="en-GB" sz="1600" b="1" dirty="0" err="1"/>
              <a:t>primaire</a:t>
            </a:r>
            <a:endParaRPr lang="en-GB" sz="1600" b="1" dirty="0"/>
          </a:p>
          <a:p>
            <a:pPr marL="173038" indent="-173038">
              <a:spcBef>
                <a:spcPts val="400"/>
              </a:spcBef>
            </a:pPr>
            <a:r>
              <a:rPr lang="en-GB" sz="1500" dirty="0"/>
              <a:t>TR </a:t>
            </a:r>
            <a:r>
              <a:rPr lang="en-GB" sz="1500" dirty="0" err="1"/>
              <a:t>selon</a:t>
            </a:r>
            <a:r>
              <a:rPr lang="en-GB" sz="1500" dirty="0"/>
              <a:t> RECIST v1.1 </a:t>
            </a:r>
            <a:r>
              <a:rPr lang="en-GB" sz="1200" dirty="0"/>
              <a:t>(per independent review committee)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>
          <a:xfrm>
            <a:off x="391046" y="797485"/>
            <a:ext cx="11628234" cy="582613"/>
          </a:xfrm>
        </p:spPr>
        <p:txBody>
          <a:bodyPr/>
          <a:lstStyle/>
          <a:p>
            <a:r>
              <a:rPr lang="fr-FR" dirty="0">
                <a:latin typeface="+mj-lt"/>
              </a:rPr>
              <a:t>Schéma de l’étude - NCT03495882-Global phase 2 trial </a:t>
            </a:r>
            <a:r>
              <a:rPr lang="fr-FR" b="0" dirty="0">
                <a:latin typeface="+mj-lt"/>
              </a:rPr>
              <a:t>(Europe, USA, </a:t>
            </a:r>
            <a:r>
              <a:rPr lang="fr-FR" b="0" dirty="0" err="1">
                <a:latin typeface="+mj-lt"/>
              </a:rPr>
              <a:t>Australia</a:t>
            </a:r>
            <a:r>
              <a:rPr lang="fr-FR" b="0" dirty="0">
                <a:latin typeface="+mj-lt"/>
              </a:rPr>
              <a:t>, </a:t>
            </a:r>
            <a:r>
              <a:rPr lang="fr-FR" b="0" dirty="0" err="1">
                <a:latin typeface="+mj-lt"/>
              </a:rPr>
              <a:t>south</a:t>
            </a:r>
            <a:r>
              <a:rPr lang="fr-FR" b="0" dirty="0">
                <a:latin typeface="+mj-lt"/>
              </a:rPr>
              <a:t> </a:t>
            </a:r>
            <a:r>
              <a:rPr lang="fr-FR" b="0" dirty="0" err="1">
                <a:latin typeface="+mj-lt"/>
              </a:rPr>
              <a:t>America</a:t>
            </a:r>
            <a:r>
              <a:rPr lang="fr-FR" b="0" dirty="0">
                <a:latin typeface="+mj-lt"/>
              </a:rPr>
              <a:t>)</a:t>
            </a:r>
            <a:endParaRPr lang="en-US" b="0" dirty="0">
              <a:latin typeface="+mj-lt"/>
            </a:endParaRPr>
          </a:p>
        </p:txBody>
      </p:sp>
      <p:sp>
        <p:nvSpPr>
          <p:cNvPr id="6" name="Espace réservé du texte 10"/>
          <p:cNvSpPr txBox="1">
            <a:spLocks/>
          </p:cNvSpPr>
          <p:nvPr/>
        </p:nvSpPr>
        <p:spPr>
          <a:xfrm>
            <a:off x="391046" y="5872480"/>
            <a:ext cx="11536794" cy="34163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0" dirty="0">
                <a:solidFill>
                  <a:schemeClr val="tx2"/>
                </a:solidFill>
              </a:rPr>
              <a:t>ASC: </a:t>
            </a:r>
            <a:r>
              <a:rPr lang="fr-FR" b="0" i="0" dirty="0">
                <a:solidFill>
                  <a:schemeClr val="tx2"/>
                </a:solidFill>
              </a:rPr>
              <a:t>carcinome </a:t>
            </a:r>
            <a:r>
              <a:rPr lang="fr-FR" b="0" i="0" dirty="0" err="1">
                <a:solidFill>
                  <a:schemeClr val="tx2"/>
                </a:solidFill>
              </a:rPr>
              <a:t>adénosquameux</a:t>
            </a:r>
            <a:r>
              <a:rPr lang="fr-FR" b="0" i="0" dirty="0">
                <a:solidFill>
                  <a:schemeClr val="tx2"/>
                </a:solidFill>
              </a:rPr>
              <a:t>.</a:t>
            </a:r>
            <a:r>
              <a:rPr lang="fr-FR" i="0" dirty="0">
                <a:solidFill>
                  <a:schemeClr val="tx2"/>
                </a:solidFill>
              </a:rPr>
              <a:t> DR: </a:t>
            </a:r>
            <a:r>
              <a:rPr lang="fr-FR" b="0" i="0" dirty="0">
                <a:solidFill>
                  <a:schemeClr val="tx2"/>
                </a:solidFill>
              </a:rPr>
              <a:t>durée de </a:t>
            </a:r>
            <a:r>
              <a:rPr lang="fr-FR" b="0" i="0" dirty="0" err="1">
                <a:solidFill>
                  <a:schemeClr val="tx2"/>
                </a:solidFill>
              </a:rPr>
              <a:t>reponse</a:t>
            </a:r>
            <a:r>
              <a:rPr lang="fr-FR" b="0" i="0" dirty="0">
                <a:solidFill>
                  <a:schemeClr val="tx2"/>
                </a:solidFill>
              </a:rPr>
              <a:t>. T</a:t>
            </a:r>
            <a:r>
              <a:rPr lang="fr-FR" i="0" dirty="0">
                <a:solidFill>
                  <a:schemeClr val="tx2"/>
                </a:solidFill>
              </a:rPr>
              <a:t>R: </a:t>
            </a:r>
            <a:r>
              <a:rPr lang="fr-FR" b="0" i="0" dirty="0">
                <a:solidFill>
                  <a:schemeClr val="tx2"/>
                </a:solidFill>
              </a:rPr>
              <a:t>taux de réponse.</a:t>
            </a:r>
            <a:r>
              <a:rPr lang="fr-FR" i="0" dirty="0">
                <a:solidFill>
                  <a:schemeClr val="tx2"/>
                </a:solidFill>
              </a:rPr>
              <a:t> SG: survie globale</a:t>
            </a:r>
            <a:r>
              <a:rPr lang="fr-FR" b="0" i="0" dirty="0">
                <a:solidFill>
                  <a:schemeClr val="tx2"/>
                </a:solidFill>
              </a:rPr>
              <a:t>, </a:t>
            </a:r>
            <a:r>
              <a:rPr lang="fr-FR" i="0" dirty="0">
                <a:solidFill>
                  <a:schemeClr val="tx2"/>
                </a:solidFill>
              </a:rPr>
              <a:t>SSP: </a:t>
            </a:r>
            <a:r>
              <a:rPr lang="fr-FR" b="0" i="0" dirty="0">
                <a:solidFill>
                  <a:schemeClr val="tx2"/>
                </a:solidFill>
              </a:rPr>
              <a:t>survie sans progression. </a:t>
            </a:r>
            <a:r>
              <a:rPr lang="fr-FR" i="0" dirty="0">
                <a:solidFill>
                  <a:schemeClr val="tx2"/>
                </a:solidFill>
              </a:rPr>
              <a:t>SCC: </a:t>
            </a:r>
            <a:r>
              <a:rPr lang="fr-FR" b="0" i="0" dirty="0">
                <a:solidFill>
                  <a:schemeClr val="tx2"/>
                </a:solidFill>
              </a:rPr>
              <a:t>carcinome </a:t>
            </a:r>
            <a:r>
              <a:rPr lang="fr-FR" b="0" i="0" dirty="0" err="1">
                <a:solidFill>
                  <a:schemeClr val="tx2"/>
                </a:solidFill>
              </a:rPr>
              <a:t>epidermoide</a:t>
            </a:r>
            <a:endParaRPr lang="fr-FR" b="0" i="0" dirty="0">
              <a:solidFill>
                <a:schemeClr val="tx2"/>
              </a:solidFill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0CF6452B-1BA2-47EF-97AC-794215BBAD70}"/>
              </a:ext>
            </a:extLst>
          </p:cNvPr>
          <p:cNvSpPr/>
          <p:nvPr/>
        </p:nvSpPr>
        <p:spPr>
          <a:xfrm>
            <a:off x="813150" y="2202594"/>
            <a:ext cx="3567085" cy="14597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t" anchorCtr="0">
            <a:noAutofit/>
          </a:bodyPr>
          <a:lstStyle/>
          <a:p>
            <a:pPr marL="138113" indent="-138113" defTabSz="450056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SCC, ASC, adenocarcinoma du col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confirmés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histologiquement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rechute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après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platine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38113" indent="-138113" defTabSz="450056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Maladie mesurable</a:t>
            </a:r>
          </a:p>
          <a:p>
            <a:pPr marL="138113" indent="-138113" defTabSz="450056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ECOG performance </a:t>
            </a:r>
            <a:r>
              <a:rPr lang="fr-FR" sz="1500" dirty="0" err="1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 0-1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41">
            <a:extLst>
              <a:ext uri="{FF2B5EF4-FFF2-40B4-BE49-F238E27FC236}">
                <a16:creationId xmlns:a16="http://schemas.microsoft.com/office/drawing/2014/main" id="{24E995A1-3ED6-49FF-B17E-621523F219A7}"/>
              </a:ext>
            </a:extLst>
          </p:cNvPr>
          <p:cNvSpPr/>
          <p:nvPr/>
        </p:nvSpPr>
        <p:spPr>
          <a:xfrm>
            <a:off x="6538787" y="2440743"/>
            <a:ext cx="2184965" cy="1258583"/>
          </a:xfrm>
          <a:prstGeom prst="roundRect">
            <a:avLst>
              <a:gd name="adj" fmla="val 9151"/>
            </a:avLst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Balstilimab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mg/kg </a:t>
            </a:r>
            <a:b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Q2W </a:t>
            </a:r>
            <a:b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</a:p>
          <a:p>
            <a:pPr algn="ctr" defTabSz="514350">
              <a:defRPr/>
            </a:pP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Zalifrelimab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mg/kg </a:t>
            </a:r>
            <a:b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Q6W 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5198710" y="3070034"/>
            <a:ext cx="134007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7"/>
          <p:cNvSpPr txBox="1"/>
          <p:nvPr/>
        </p:nvSpPr>
        <p:spPr>
          <a:xfrm>
            <a:off x="5544597" y="2777647"/>
            <a:ext cx="701680" cy="29238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1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N=155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800104" y="2804006"/>
            <a:ext cx="532056" cy="53205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3500" tIns="13500" rIns="13500" bIns="13500" rtlCol="0" anchor="b"/>
          <a:lstStyle/>
          <a:p>
            <a:pPr algn="ctr">
              <a:lnSpc>
                <a:spcPts val="1300"/>
              </a:lnSpc>
            </a:pPr>
            <a:r>
              <a:rPr lang="en-US" altLang="zh-CN" sz="1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br>
              <a:rPr lang="en-US" altLang="zh-CN" sz="1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1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</a:t>
            </a:r>
            <a:endParaRPr lang="en-US" altLang="zh-CN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0CF6452B-1BA2-47EF-97AC-794215BBAD70}"/>
              </a:ext>
            </a:extLst>
          </p:cNvPr>
          <p:cNvSpPr/>
          <p:nvPr/>
        </p:nvSpPr>
        <p:spPr>
          <a:xfrm>
            <a:off x="9212369" y="2665503"/>
            <a:ext cx="2456243" cy="67055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t" anchorCtr="0">
            <a:noAutofit/>
          </a:bodyPr>
          <a:lstStyle/>
          <a:p>
            <a:pPr defTabSz="450056">
              <a:spcBef>
                <a:spcPts val="1200"/>
              </a:spcBef>
              <a:buClr>
                <a:schemeClr val="accent1"/>
              </a:buClr>
              <a:defRPr/>
            </a:pP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Imagerie toutes les 6 semaines pendant 2 ans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8921655" y="2440743"/>
            <a:ext cx="117884" cy="1142429"/>
            <a:chOff x="8687975" y="2440743"/>
            <a:chExt cx="117884" cy="1142429"/>
          </a:xfrm>
        </p:grpSpPr>
        <p:cxnSp>
          <p:nvCxnSpPr>
            <p:cNvPr id="20" name="Connecteur droit 19"/>
            <p:cNvCxnSpPr/>
            <p:nvPr/>
          </p:nvCxnSpPr>
          <p:spPr>
            <a:xfrm>
              <a:off x="8687976" y="2440743"/>
              <a:ext cx="0" cy="1142429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55">
              <a:extLst>
                <a:ext uri="{FF2B5EF4-FFF2-40B4-BE49-F238E27FC236}">
                  <a16:creationId xmlns:a16="http://schemas.microsoft.com/office/drawing/2014/main" id="{B02AC733-0787-4D6F-8494-9E7BEACBE19D}"/>
                </a:ext>
              </a:extLst>
            </p:cNvPr>
            <p:cNvSpPr/>
            <p:nvPr/>
          </p:nvSpPr>
          <p:spPr>
            <a:xfrm rot="5400000">
              <a:off x="8535370" y="2953015"/>
              <a:ext cx="423093" cy="117884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spcFirstLastPara="0" vert="horz" wrap="square" lIns="0" tIns="60722" rIns="77862" bIns="60722" numCol="1" spcCol="1270" anchor="ctr" anchorCtr="0">
              <a:noAutofit/>
            </a:bodyPr>
            <a:lstStyle/>
            <a:p>
              <a:pPr algn="ctr" defTabSz="3500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à coins arrondis 24"/>
          <p:cNvSpPr/>
          <p:nvPr/>
        </p:nvSpPr>
        <p:spPr>
          <a:xfrm>
            <a:off x="650923" y="1869441"/>
            <a:ext cx="11017689" cy="206248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2451C3A-2299-884E-A6D9-95A925480DAF}"/>
              </a:ext>
            </a:extLst>
          </p:cNvPr>
          <p:cNvSpPr txBox="1"/>
          <p:nvPr/>
        </p:nvSpPr>
        <p:spPr>
          <a:xfrm>
            <a:off x="5188096" y="1618130"/>
            <a:ext cx="3535656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Traitement </a:t>
            </a:r>
            <a:b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(pour une durée maximale de 24 mois) 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Espace réservé du texte 4"/>
          <p:cNvSpPr txBox="1">
            <a:spLocks/>
          </p:cNvSpPr>
          <p:nvPr/>
        </p:nvSpPr>
        <p:spPr>
          <a:xfrm>
            <a:off x="6758710" y="4295553"/>
            <a:ext cx="2698387" cy="1261967"/>
          </a:xfrm>
          <a:prstGeom prst="rect">
            <a:avLst/>
          </a:prstGeom>
        </p:spPr>
        <p:txBody>
          <a:bodyPr/>
          <a:lstStyle>
            <a:lvl1pPr marL="280988" indent="-2809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l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9750" indent="-2428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85000"/>
              <a:buFont typeface="Wingdings" panose="05000000000000000000" pitchFamily="2" charset="2"/>
              <a:buChar char="à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85825" indent="-2571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75000"/>
              <a:buFont typeface="Wingdings 3" panose="05040102010807070707" pitchFamily="18" charset="2"/>
              <a:buChar char="u"/>
              <a:defRPr sz="1600" b="0" i="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en-GB" sz="1600" b="1" dirty="0" err="1"/>
              <a:t>Objectifs</a:t>
            </a:r>
            <a:r>
              <a:rPr lang="en-GB" sz="1600" b="1" dirty="0"/>
              <a:t> </a:t>
            </a:r>
            <a:r>
              <a:rPr lang="en-GB" sz="1600" b="1" dirty="0" err="1"/>
              <a:t>secondaires</a:t>
            </a:r>
            <a:r>
              <a:rPr lang="en-GB" sz="1600" b="1" dirty="0"/>
              <a:t> :</a:t>
            </a:r>
          </a:p>
          <a:p>
            <a:pPr marL="173038" indent="-173038">
              <a:spcBef>
                <a:spcPts val="400"/>
              </a:spcBef>
            </a:pPr>
            <a:r>
              <a:rPr lang="en-GB" sz="1500" dirty="0"/>
              <a:t>DR</a:t>
            </a:r>
          </a:p>
          <a:p>
            <a:pPr marL="173038" indent="-173038">
              <a:spcBef>
                <a:spcPts val="400"/>
              </a:spcBef>
            </a:pPr>
            <a:r>
              <a:rPr lang="en-GB" sz="1500" dirty="0"/>
              <a:t>SSP</a:t>
            </a:r>
          </a:p>
          <a:p>
            <a:pPr marL="173038" indent="-173038">
              <a:spcBef>
                <a:spcPts val="400"/>
              </a:spcBef>
            </a:pPr>
            <a:r>
              <a:rPr lang="en-GB" sz="1500" dirty="0"/>
              <a:t>SG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2451C3A-2299-884E-A6D9-95A925480DAF}"/>
              </a:ext>
            </a:extLst>
          </p:cNvPr>
          <p:cNvSpPr txBox="1"/>
          <p:nvPr/>
        </p:nvSpPr>
        <p:spPr>
          <a:xfrm>
            <a:off x="1510085" y="1618130"/>
            <a:ext cx="179191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2451C3A-2299-884E-A6D9-95A925480DAF}"/>
              </a:ext>
            </a:extLst>
          </p:cNvPr>
          <p:cNvSpPr txBox="1"/>
          <p:nvPr/>
        </p:nvSpPr>
        <p:spPr>
          <a:xfrm>
            <a:off x="9457111" y="1618130"/>
            <a:ext cx="126353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Suivi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6616936" y="4368800"/>
            <a:ext cx="0" cy="102616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538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C-550 : </a:t>
            </a:r>
            <a:r>
              <a:rPr lang="en-GB" dirty="0" err="1"/>
              <a:t>caractéristiques</a:t>
            </a:r>
            <a:r>
              <a:rPr lang="en-GB" dirty="0"/>
              <a:t> des </a:t>
            </a:r>
            <a:r>
              <a:rPr lang="en-GB" dirty="0" err="1"/>
              <a:t>patientes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D. O’Malley, et al., ESMO</a:t>
            </a:r>
            <a:r>
              <a:rPr lang="fr-FR" baseline="30000"/>
              <a:t>®</a:t>
            </a:r>
            <a:r>
              <a:rPr lang="fr-FR"/>
              <a:t> 2021, Abs# </a:t>
            </a:r>
            <a:r>
              <a:rPr lang="fr-FR" i="0"/>
              <a:t>724MO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904499"/>
              </p:ext>
            </p:extLst>
          </p:nvPr>
        </p:nvGraphicFramePr>
        <p:xfrm>
          <a:off x="2594972" y="1087120"/>
          <a:ext cx="6173108" cy="4643435"/>
        </p:xfrm>
        <a:graphic>
          <a:graphicData uri="http://schemas.openxmlformats.org/drawingml/2006/table">
            <a:tbl>
              <a:tblPr firstRow="1" bandRow="1"/>
              <a:tblGrid>
                <a:gridCol w="3897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2075" marR="0" lvl="0" indent="-4763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N=155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1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lvl="0" indent="-4763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Age,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année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mediane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intervalle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4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(24-76)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2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4763" algn="l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Histologie</a:t>
                      </a:r>
                    </a:p>
                    <a:p>
                      <a:pPr marL="379413" indent="-139700" algn="l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Epidermoide</a:t>
                      </a:r>
                      <a:endParaRPr lang="fr-F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79413" indent="-139700" algn="l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Adenocarcinome</a:t>
                      </a:r>
                      <a:endParaRPr lang="fr-F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79413" indent="-139700" algn="l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Adenosquameux</a:t>
                      </a:r>
                      <a:endParaRPr lang="fr-F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4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 defTabSz="609585" rtl="0" eaLnBrk="1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4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109 (70,3)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4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 (27,1)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4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(2,6)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5367">
                <a:tc>
                  <a:txBody>
                    <a:bodyPr/>
                    <a:lstStyle/>
                    <a:p>
                      <a:pPr marL="92075" indent="-4763" algn="l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ECOG PS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79413" indent="-139700" algn="l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379413" indent="-139700" algn="l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4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 defTabSz="609585" rtl="0" eaLnBrk="1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4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 (57,4)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4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 (42,6)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3276">
                <a:tc>
                  <a:txBody>
                    <a:bodyPr/>
                    <a:lstStyle/>
                    <a:p>
                      <a:pPr marL="239713" indent="-161925" algn="l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Expression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tumorale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PD-L1</a:t>
                      </a:r>
                    </a:p>
                    <a:p>
                      <a:pPr marL="379413" indent="-139700" algn="l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Positive (CPS ≥1%)</a:t>
                      </a:r>
                    </a:p>
                    <a:p>
                      <a:pPr marL="379413" indent="-139700" algn="l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Négative (CPS &lt;%)</a:t>
                      </a:r>
                    </a:p>
                    <a:p>
                      <a:pPr marL="379413" indent="-139700" algn="l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Inconnue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4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 (56,8)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4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 (25,2)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4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 (18,1)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287">
                <a:tc gridSpan="2">
                  <a:txBody>
                    <a:bodyPr/>
                    <a:lstStyle/>
                    <a:p>
                      <a:pPr marL="682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Traitement préalable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9273">
                <a:tc>
                  <a:txBody>
                    <a:bodyPr/>
                    <a:lstStyle/>
                    <a:p>
                      <a:pPr marL="379413" indent="-139700" algn="l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Platine</a:t>
                      </a:r>
                    </a:p>
                    <a:p>
                      <a:pPr marL="379413" indent="-139700" algn="l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Taxane</a:t>
                      </a:r>
                      <a:endParaRPr lang="fr-F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79413" indent="-139700" algn="l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bevacizumab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154 (99,4)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122</a:t>
                      </a:r>
                      <a:r>
                        <a:rPr lang="fr-FR" sz="1400" b="1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(78,7)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400" b="1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 (32,9)</a:t>
                      </a:r>
                      <a:endParaRPr lang="en-US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276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à coins arrondis 38"/>
          <p:cNvSpPr/>
          <p:nvPr/>
        </p:nvSpPr>
        <p:spPr>
          <a:xfrm>
            <a:off x="5455920" y="1209040"/>
            <a:ext cx="6431280" cy="434329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Tableau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895919"/>
              </p:ext>
            </p:extLst>
          </p:nvPr>
        </p:nvGraphicFramePr>
        <p:xfrm>
          <a:off x="8965788" y="4648521"/>
          <a:ext cx="2886143" cy="494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6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9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03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5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59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5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59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659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593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17970">
                <a:tc gridSpan="1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Nb </a:t>
                      </a:r>
                      <a:r>
                        <a:rPr lang="fr-FR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à risque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381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>
                          <a:solidFill>
                            <a:schemeClr val="accent1"/>
                          </a:solidFill>
                        </a:rPr>
                        <a:t>125</a:t>
                      </a:r>
                      <a:endParaRPr lang="fr-FR" sz="9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>
                          <a:solidFill>
                            <a:schemeClr val="accent1"/>
                          </a:solidFill>
                        </a:rPr>
                        <a:t>107</a:t>
                      </a:r>
                      <a:endParaRPr lang="fr-FR" sz="9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>
                          <a:solidFill>
                            <a:schemeClr val="accent1"/>
                          </a:solidFill>
                        </a:rPr>
                        <a:t>81</a:t>
                      </a:r>
                      <a:endParaRPr lang="fr-FR" sz="9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>
                          <a:solidFill>
                            <a:schemeClr val="accent1"/>
                          </a:solidFill>
                        </a:rPr>
                        <a:t>67</a:t>
                      </a:r>
                      <a:endParaRPr lang="fr-FR" sz="9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>
                          <a:solidFill>
                            <a:schemeClr val="accent1"/>
                          </a:solidFill>
                        </a:rPr>
                        <a:t>52</a:t>
                      </a:r>
                      <a:endParaRPr lang="fr-FR" sz="9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>
                          <a:solidFill>
                            <a:schemeClr val="accent1"/>
                          </a:solidFill>
                        </a:rPr>
                        <a:t>36</a:t>
                      </a:r>
                      <a:endParaRPr lang="fr-FR" sz="9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>
                          <a:solidFill>
                            <a:schemeClr val="accent1"/>
                          </a:solidFill>
                        </a:rPr>
                        <a:t>26</a:t>
                      </a:r>
                      <a:endParaRPr lang="fr-FR" sz="9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>
                          <a:solidFill>
                            <a:schemeClr val="accent1"/>
                          </a:solidFill>
                        </a:rPr>
                        <a:t>16</a:t>
                      </a:r>
                      <a:endParaRPr lang="fr-FR" sz="9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>
                          <a:solidFill>
                            <a:schemeClr val="accent1"/>
                          </a:solidFill>
                        </a:rPr>
                        <a:t>6</a:t>
                      </a:r>
                      <a:endParaRPr lang="fr-FR" sz="9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fr-FR" sz="9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4" name="Tableau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590991"/>
              </p:ext>
            </p:extLst>
          </p:nvPr>
        </p:nvGraphicFramePr>
        <p:xfrm>
          <a:off x="5719018" y="4648521"/>
          <a:ext cx="2916572" cy="494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8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88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6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60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6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60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6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7970">
                <a:tc gridSpan="10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Nb </a:t>
                      </a:r>
                      <a:r>
                        <a:rPr lang="fr-FR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à risque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381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>
                          <a:solidFill>
                            <a:schemeClr val="accent1"/>
                          </a:solidFill>
                        </a:rPr>
                        <a:t>125</a:t>
                      </a:r>
                      <a:endParaRPr lang="fr-FR" sz="9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>
                          <a:solidFill>
                            <a:schemeClr val="accent1"/>
                          </a:solidFill>
                        </a:rPr>
                        <a:t>51</a:t>
                      </a:r>
                      <a:endParaRPr lang="fr-FR" sz="9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>
                          <a:solidFill>
                            <a:schemeClr val="accent1"/>
                          </a:solidFill>
                        </a:rPr>
                        <a:t>38</a:t>
                      </a:r>
                      <a:endParaRPr lang="fr-FR" sz="9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>
                          <a:solidFill>
                            <a:schemeClr val="accent1"/>
                          </a:solidFill>
                        </a:rPr>
                        <a:t>26</a:t>
                      </a:r>
                      <a:endParaRPr lang="fr-FR" sz="9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>
                          <a:solidFill>
                            <a:schemeClr val="accent1"/>
                          </a:solidFill>
                        </a:rPr>
                        <a:t>16</a:t>
                      </a:r>
                      <a:endParaRPr lang="fr-FR" sz="9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>
                          <a:solidFill>
                            <a:schemeClr val="accent1"/>
                          </a:solidFill>
                        </a:rPr>
                        <a:t>10</a:t>
                      </a:r>
                      <a:endParaRPr lang="fr-FR" sz="9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>
                          <a:solidFill>
                            <a:schemeClr val="accent1"/>
                          </a:solidFill>
                        </a:rPr>
                        <a:t>8</a:t>
                      </a:r>
                      <a:endParaRPr lang="fr-FR" sz="9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>
                          <a:solidFill>
                            <a:schemeClr val="accent1"/>
                          </a:solidFill>
                        </a:rPr>
                        <a:t>8</a:t>
                      </a:r>
                      <a:endParaRPr lang="fr-FR" sz="9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>
                          <a:solidFill>
                            <a:schemeClr val="accent1"/>
                          </a:solidFill>
                        </a:rPr>
                        <a:t>5</a:t>
                      </a:r>
                      <a:endParaRPr lang="fr-FR" sz="9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Efficacité</a:t>
            </a:r>
            <a:r>
              <a:rPr lang="en-GB" dirty="0"/>
              <a:t> clinique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D. O’Malley, et al., ESMO</a:t>
            </a:r>
            <a:r>
              <a:rPr lang="fr-FR" baseline="30000"/>
              <a:t>®</a:t>
            </a:r>
            <a:r>
              <a:rPr lang="fr-FR"/>
              <a:t> 2021, Abs# </a:t>
            </a:r>
            <a:r>
              <a:rPr lang="fr-FR" i="0"/>
              <a:t>724MO</a:t>
            </a:r>
          </a:p>
        </p:txBody>
      </p:sp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2742227502"/>
              </p:ext>
            </p:extLst>
          </p:nvPr>
        </p:nvGraphicFramePr>
        <p:xfrm>
          <a:off x="5759432" y="2240898"/>
          <a:ext cx="2876159" cy="2283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Forme libre 11"/>
          <p:cNvSpPr/>
          <p:nvPr/>
        </p:nvSpPr>
        <p:spPr>
          <a:xfrm>
            <a:off x="6090211" y="2298551"/>
            <a:ext cx="2413299" cy="1574202"/>
          </a:xfrm>
          <a:custGeom>
            <a:avLst/>
            <a:gdLst>
              <a:gd name="connsiteX0" fmla="*/ 0 w 2413299"/>
              <a:gd name="connsiteY0" fmla="*/ 0 h 1574202"/>
              <a:gd name="connsiteX1" fmla="*/ 53788 w 2413299"/>
              <a:gd name="connsiteY1" fmla="*/ 0 h 1574202"/>
              <a:gd name="connsiteX2" fmla="*/ 93233 w 2413299"/>
              <a:gd name="connsiteY2" fmla="*/ 43030 h 1574202"/>
              <a:gd name="connsiteX3" fmla="*/ 107577 w 2413299"/>
              <a:gd name="connsiteY3" fmla="*/ 57374 h 1574202"/>
              <a:gd name="connsiteX4" fmla="*/ 121920 w 2413299"/>
              <a:gd name="connsiteY4" fmla="*/ 147021 h 1574202"/>
              <a:gd name="connsiteX5" fmla="*/ 129092 w 2413299"/>
              <a:gd name="connsiteY5" fmla="*/ 308385 h 1574202"/>
              <a:gd name="connsiteX6" fmla="*/ 132678 w 2413299"/>
              <a:gd name="connsiteY6" fmla="*/ 487680 h 1574202"/>
              <a:gd name="connsiteX7" fmla="*/ 129092 w 2413299"/>
              <a:gd name="connsiteY7" fmla="*/ 584498 h 1574202"/>
              <a:gd name="connsiteX8" fmla="*/ 129092 w 2413299"/>
              <a:gd name="connsiteY8" fmla="*/ 659802 h 1574202"/>
              <a:gd name="connsiteX9" fmla="*/ 129092 w 2413299"/>
              <a:gd name="connsiteY9" fmla="*/ 731520 h 1574202"/>
              <a:gd name="connsiteX10" fmla="*/ 136264 w 2413299"/>
              <a:gd name="connsiteY10" fmla="*/ 796065 h 1574202"/>
              <a:gd name="connsiteX11" fmla="*/ 164951 w 2413299"/>
              <a:gd name="connsiteY11" fmla="*/ 846268 h 1574202"/>
              <a:gd name="connsiteX12" fmla="*/ 200810 w 2413299"/>
              <a:gd name="connsiteY12" fmla="*/ 867783 h 1574202"/>
              <a:gd name="connsiteX13" fmla="*/ 215153 w 2413299"/>
              <a:gd name="connsiteY13" fmla="*/ 874955 h 1574202"/>
              <a:gd name="connsiteX14" fmla="*/ 229497 w 2413299"/>
              <a:gd name="connsiteY14" fmla="*/ 896470 h 1574202"/>
              <a:gd name="connsiteX15" fmla="*/ 243840 w 2413299"/>
              <a:gd name="connsiteY15" fmla="*/ 971774 h 1574202"/>
              <a:gd name="connsiteX16" fmla="*/ 251012 w 2413299"/>
              <a:gd name="connsiteY16" fmla="*/ 1082936 h 1574202"/>
              <a:gd name="connsiteX17" fmla="*/ 279699 w 2413299"/>
              <a:gd name="connsiteY17" fmla="*/ 1100865 h 1574202"/>
              <a:gd name="connsiteX18" fmla="*/ 308386 w 2413299"/>
              <a:gd name="connsiteY18" fmla="*/ 1111623 h 1574202"/>
              <a:gd name="connsiteX19" fmla="*/ 344245 w 2413299"/>
              <a:gd name="connsiteY19" fmla="*/ 1136724 h 1574202"/>
              <a:gd name="connsiteX20" fmla="*/ 358588 w 2413299"/>
              <a:gd name="connsiteY20" fmla="*/ 1136724 h 1574202"/>
              <a:gd name="connsiteX21" fmla="*/ 380104 w 2413299"/>
              <a:gd name="connsiteY21" fmla="*/ 1240715 h 1574202"/>
              <a:gd name="connsiteX22" fmla="*/ 476923 w 2413299"/>
              <a:gd name="connsiteY22" fmla="*/ 1240715 h 1574202"/>
              <a:gd name="connsiteX23" fmla="*/ 523539 w 2413299"/>
              <a:gd name="connsiteY23" fmla="*/ 1276574 h 1574202"/>
              <a:gd name="connsiteX24" fmla="*/ 584499 w 2413299"/>
              <a:gd name="connsiteY24" fmla="*/ 1276574 h 1574202"/>
              <a:gd name="connsiteX25" fmla="*/ 584499 w 2413299"/>
              <a:gd name="connsiteY25" fmla="*/ 1276574 h 1574202"/>
              <a:gd name="connsiteX26" fmla="*/ 616772 w 2413299"/>
              <a:gd name="connsiteY26" fmla="*/ 1290917 h 1574202"/>
              <a:gd name="connsiteX27" fmla="*/ 631115 w 2413299"/>
              <a:gd name="connsiteY27" fmla="*/ 1337534 h 1574202"/>
              <a:gd name="connsiteX28" fmla="*/ 666974 w 2413299"/>
              <a:gd name="connsiteY28" fmla="*/ 1351877 h 1574202"/>
              <a:gd name="connsiteX29" fmla="*/ 713591 w 2413299"/>
              <a:gd name="connsiteY29" fmla="*/ 1355463 h 1574202"/>
              <a:gd name="connsiteX30" fmla="*/ 763793 w 2413299"/>
              <a:gd name="connsiteY30" fmla="*/ 1387736 h 1574202"/>
              <a:gd name="connsiteX31" fmla="*/ 799652 w 2413299"/>
              <a:gd name="connsiteY31" fmla="*/ 1398494 h 1574202"/>
              <a:gd name="connsiteX32" fmla="*/ 857026 w 2413299"/>
              <a:gd name="connsiteY32" fmla="*/ 1394908 h 1574202"/>
              <a:gd name="connsiteX33" fmla="*/ 857026 w 2413299"/>
              <a:gd name="connsiteY33" fmla="*/ 1484555 h 1574202"/>
              <a:gd name="connsiteX34" fmla="*/ 939501 w 2413299"/>
              <a:gd name="connsiteY34" fmla="*/ 1502484 h 1574202"/>
              <a:gd name="connsiteX35" fmla="*/ 953845 w 2413299"/>
              <a:gd name="connsiteY35" fmla="*/ 1516828 h 1574202"/>
              <a:gd name="connsiteX36" fmla="*/ 1065007 w 2413299"/>
              <a:gd name="connsiteY36" fmla="*/ 1516828 h 1574202"/>
              <a:gd name="connsiteX37" fmla="*/ 1065007 w 2413299"/>
              <a:gd name="connsiteY37" fmla="*/ 1516828 h 1574202"/>
              <a:gd name="connsiteX38" fmla="*/ 1093694 w 2413299"/>
              <a:gd name="connsiteY38" fmla="*/ 1545515 h 1574202"/>
              <a:gd name="connsiteX39" fmla="*/ 1122381 w 2413299"/>
              <a:gd name="connsiteY39" fmla="*/ 1574202 h 1574202"/>
              <a:gd name="connsiteX40" fmla="*/ 2413299 w 2413299"/>
              <a:gd name="connsiteY40" fmla="*/ 1574202 h 157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413299" h="1574202">
                <a:moveTo>
                  <a:pt x="0" y="0"/>
                </a:moveTo>
                <a:lnTo>
                  <a:pt x="53788" y="0"/>
                </a:lnTo>
                <a:lnTo>
                  <a:pt x="93233" y="43030"/>
                </a:lnTo>
                <a:lnTo>
                  <a:pt x="107577" y="57374"/>
                </a:lnTo>
                <a:lnTo>
                  <a:pt x="121920" y="147021"/>
                </a:lnTo>
                <a:lnTo>
                  <a:pt x="129092" y="308385"/>
                </a:lnTo>
                <a:cubicBezTo>
                  <a:pt x="130287" y="368150"/>
                  <a:pt x="131483" y="427915"/>
                  <a:pt x="132678" y="487680"/>
                </a:cubicBezTo>
                <a:lnTo>
                  <a:pt x="129092" y="584498"/>
                </a:lnTo>
                <a:lnTo>
                  <a:pt x="129092" y="659802"/>
                </a:lnTo>
                <a:lnTo>
                  <a:pt x="129092" y="731520"/>
                </a:lnTo>
                <a:lnTo>
                  <a:pt x="136264" y="796065"/>
                </a:lnTo>
                <a:lnTo>
                  <a:pt x="164951" y="846268"/>
                </a:lnTo>
                <a:lnTo>
                  <a:pt x="200810" y="867783"/>
                </a:lnTo>
                <a:lnTo>
                  <a:pt x="215153" y="874955"/>
                </a:lnTo>
                <a:lnTo>
                  <a:pt x="229497" y="896470"/>
                </a:lnTo>
                <a:lnTo>
                  <a:pt x="243840" y="971774"/>
                </a:lnTo>
                <a:lnTo>
                  <a:pt x="251012" y="1082936"/>
                </a:lnTo>
                <a:lnTo>
                  <a:pt x="279699" y="1100865"/>
                </a:lnTo>
                <a:lnTo>
                  <a:pt x="308386" y="1111623"/>
                </a:lnTo>
                <a:lnTo>
                  <a:pt x="344245" y="1136724"/>
                </a:lnTo>
                <a:lnTo>
                  <a:pt x="358588" y="1136724"/>
                </a:lnTo>
                <a:lnTo>
                  <a:pt x="380104" y="1240715"/>
                </a:lnTo>
                <a:lnTo>
                  <a:pt x="476923" y="1240715"/>
                </a:lnTo>
                <a:lnTo>
                  <a:pt x="523539" y="1276574"/>
                </a:lnTo>
                <a:lnTo>
                  <a:pt x="584499" y="1276574"/>
                </a:lnTo>
                <a:lnTo>
                  <a:pt x="584499" y="1276574"/>
                </a:lnTo>
                <a:lnTo>
                  <a:pt x="616772" y="1290917"/>
                </a:lnTo>
                <a:lnTo>
                  <a:pt x="631115" y="1337534"/>
                </a:lnTo>
                <a:lnTo>
                  <a:pt x="666974" y="1351877"/>
                </a:lnTo>
                <a:lnTo>
                  <a:pt x="713591" y="1355463"/>
                </a:lnTo>
                <a:lnTo>
                  <a:pt x="763793" y="1387736"/>
                </a:lnTo>
                <a:lnTo>
                  <a:pt x="799652" y="1398494"/>
                </a:lnTo>
                <a:lnTo>
                  <a:pt x="857026" y="1394908"/>
                </a:lnTo>
                <a:lnTo>
                  <a:pt x="857026" y="1484555"/>
                </a:lnTo>
                <a:lnTo>
                  <a:pt x="939501" y="1502484"/>
                </a:lnTo>
                <a:lnTo>
                  <a:pt x="953845" y="1516828"/>
                </a:lnTo>
                <a:lnTo>
                  <a:pt x="1065007" y="1516828"/>
                </a:lnTo>
                <a:lnTo>
                  <a:pt x="1065007" y="1516828"/>
                </a:lnTo>
                <a:lnTo>
                  <a:pt x="1093694" y="1545515"/>
                </a:lnTo>
                <a:lnTo>
                  <a:pt x="1122381" y="1574202"/>
                </a:lnTo>
                <a:lnTo>
                  <a:pt x="2413299" y="1574202"/>
                </a:lnTo>
              </a:path>
            </a:pathLst>
          </a:custGeom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 rot="16200000">
            <a:off x="4813764" y="3132921"/>
            <a:ext cx="1621097" cy="145434"/>
          </a:xfrm>
          <a:prstGeom prst="rect">
            <a:avLst/>
          </a:prstGeom>
          <a:noFill/>
        </p:spPr>
        <p:txBody>
          <a:bodyPr wrap="none" lIns="0" tIns="36000" rIns="0" bIns="36000" rtlCol="0">
            <a:noAutofit/>
          </a:bodyPr>
          <a:lstStyle/>
          <a:p>
            <a:pPr algn="ctr">
              <a:lnSpc>
                <a:spcPts val="800"/>
              </a:lnSpc>
            </a:pPr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Probability of  SSP (%)</a:t>
            </a:r>
            <a:endParaRPr lang="en-US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550331" y="4497718"/>
            <a:ext cx="1621097" cy="145434"/>
          </a:xfrm>
          <a:prstGeom prst="rect">
            <a:avLst/>
          </a:prstGeom>
          <a:noFill/>
        </p:spPr>
        <p:txBody>
          <a:bodyPr wrap="none" lIns="0" tIns="36000" rIns="0" bIns="36000" rtlCol="0">
            <a:noAutofit/>
          </a:bodyPr>
          <a:lstStyle/>
          <a:p>
            <a:pPr algn="ctr">
              <a:lnSpc>
                <a:spcPts val="800"/>
              </a:lnSpc>
            </a:pPr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Mois</a:t>
            </a:r>
            <a:endParaRPr lang="en-US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2451C3A-2299-884E-A6D9-95A925480DAF}"/>
              </a:ext>
            </a:extLst>
          </p:cNvPr>
          <p:cNvSpPr txBox="1"/>
          <p:nvPr/>
        </p:nvSpPr>
        <p:spPr>
          <a:xfrm>
            <a:off x="6476897" y="3317296"/>
            <a:ext cx="49544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11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34,1</a:t>
            </a:r>
            <a:endParaRPr lang="fr-FR" sz="11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2451C3A-2299-884E-A6D9-95A925480DAF}"/>
              </a:ext>
            </a:extLst>
          </p:cNvPr>
          <p:cNvSpPr txBox="1"/>
          <p:nvPr/>
        </p:nvSpPr>
        <p:spPr>
          <a:xfrm>
            <a:off x="7029123" y="3575414"/>
            <a:ext cx="49544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11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21,3</a:t>
            </a:r>
            <a:endParaRPr lang="fr-FR" sz="11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2451C3A-2299-884E-A6D9-95A925480DAF}"/>
              </a:ext>
            </a:extLst>
          </p:cNvPr>
          <p:cNvSpPr txBox="1"/>
          <p:nvPr/>
        </p:nvSpPr>
        <p:spPr>
          <a:xfrm>
            <a:off x="6341699" y="2102943"/>
            <a:ext cx="234483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1400">
                <a:latin typeface="+mj-lt"/>
                <a:cs typeface="Arial" panose="020B0604020202020204" pitchFamily="34" charset="0"/>
              </a:rPr>
              <a:t>SSP: </a:t>
            </a:r>
            <a:r>
              <a:rPr lang="fr-FR" sz="1400" b="1">
                <a:latin typeface="+mj-lt"/>
                <a:cs typeface="Arial" panose="020B0604020202020204" pitchFamily="34" charset="0"/>
              </a:rPr>
              <a:t>2,7 mois (</a:t>
            </a:r>
            <a:r>
              <a:rPr lang="fr-FR" sz="1100">
                <a:latin typeface="+mj-lt"/>
                <a:cs typeface="Arial" panose="020B0604020202020204" pitchFamily="34" charset="0"/>
              </a:rPr>
              <a:t>95% CI: </a:t>
            </a:r>
            <a:r>
              <a:rPr lang="fr-FR" sz="1400" b="1">
                <a:latin typeface="+mj-lt"/>
                <a:cs typeface="Arial" panose="020B0604020202020204" pitchFamily="34" charset="0"/>
              </a:rPr>
              <a:t>1,5-3,7)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2451C3A-2299-884E-A6D9-95A925480DAF}"/>
              </a:ext>
            </a:extLst>
          </p:cNvPr>
          <p:cNvSpPr txBox="1"/>
          <p:nvPr/>
        </p:nvSpPr>
        <p:spPr>
          <a:xfrm>
            <a:off x="6591117" y="1535212"/>
            <a:ext cx="1028473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>
                <a:cs typeface="Arial" panose="020B0604020202020204" pitchFamily="34" charset="0"/>
              </a:rPr>
              <a:t>SSP</a:t>
            </a:r>
          </a:p>
        </p:txBody>
      </p:sp>
      <p:graphicFrame>
        <p:nvGraphicFramePr>
          <p:cNvPr id="22" name="Graphique 21"/>
          <p:cNvGraphicFramePr/>
          <p:nvPr>
            <p:extLst>
              <p:ext uri="{D42A27DB-BD31-4B8C-83A1-F6EECF244321}">
                <p14:modId xmlns:p14="http://schemas.microsoft.com/office/powerpoint/2010/main" val="2521565820"/>
              </p:ext>
            </p:extLst>
          </p:nvPr>
        </p:nvGraphicFramePr>
        <p:xfrm>
          <a:off x="8975772" y="2240898"/>
          <a:ext cx="2876159" cy="2283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ZoneTexte 23"/>
          <p:cNvSpPr txBox="1"/>
          <p:nvPr/>
        </p:nvSpPr>
        <p:spPr>
          <a:xfrm rot="16200000">
            <a:off x="8072341" y="3132921"/>
            <a:ext cx="1621097" cy="145434"/>
          </a:xfrm>
          <a:prstGeom prst="rect">
            <a:avLst/>
          </a:prstGeom>
          <a:noFill/>
        </p:spPr>
        <p:txBody>
          <a:bodyPr wrap="none" lIns="0" tIns="36000" rIns="0" bIns="36000" rtlCol="0">
            <a:noAutofit/>
          </a:bodyPr>
          <a:lstStyle/>
          <a:p>
            <a:pPr algn="ctr">
              <a:lnSpc>
                <a:spcPts val="800"/>
              </a:lnSpc>
            </a:pPr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Probability of  SG (%)</a:t>
            </a:r>
            <a:endParaRPr lang="en-US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8840651" y="5256092"/>
            <a:ext cx="2970493" cy="296238"/>
          </a:xfrm>
          <a:prstGeom prst="rect">
            <a:avLst/>
          </a:prstGeom>
          <a:noFill/>
        </p:spPr>
        <p:txBody>
          <a:bodyPr wrap="none" lIns="0" tIns="36000" rIns="0" bIns="36000" rtlCol="0" anchor="ctr">
            <a:noAutofit/>
          </a:bodyPr>
          <a:lstStyle/>
          <a:p>
            <a:pPr algn="ctr">
              <a:lnSpc>
                <a:spcPts val="800"/>
              </a:lnSpc>
            </a:pPr>
            <a:r>
              <a:rPr lang="fr-FR" sz="1100">
                <a:latin typeface="+mj-lt"/>
              </a:rPr>
              <a:t>PD-L1+ submet mOS / </a:t>
            </a:r>
            <a:r>
              <a:rPr lang="fr-FR" sz="1100" b="1">
                <a:latin typeface="+mj-lt"/>
              </a:rPr>
              <a:t>15,7 mois </a:t>
            </a:r>
            <a:r>
              <a:rPr lang="fr-FR" sz="1100">
                <a:latin typeface="+mj-lt"/>
              </a:rPr>
              <a:t>(95% CI: </a:t>
            </a:r>
            <a:r>
              <a:rPr lang="fr-FR" sz="1100" b="1">
                <a:latin typeface="+mj-lt"/>
              </a:rPr>
              <a:t>7,6-21,1</a:t>
            </a:r>
            <a:r>
              <a:rPr lang="fr-FR" sz="1100">
                <a:latin typeface="+mj-lt"/>
              </a:rPr>
              <a:t>)</a:t>
            </a:r>
            <a:endParaRPr lang="en-US" sz="1100">
              <a:latin typeface="+mj-lt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9766671" y="4497718"/>
            <a:ext cx="1621097" cy="145434"/>
          </a:xfrm>
          <a:prstGeom prst="rect">
            <a:avLst/>
          </a:prstGeom>
          <a:noFill/>
        </p:spPr>
        <p:txBody>
          <a:bodyPr wrap="none" lIns="0" tIns="36000" rIns="0" bIns="36000" rtlCol="0">
            <a:noAutofit/>
          </a:bodyPr>
          <a:lstStyle/>
          <a:p>
            <a:pPr algn="ctr">
              <a:lnSpc>
                <a:spcPts val="800"/>
              </a:lnSpc>
            </a:pPr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Mois</a:t>
            </a:r>
            <a:endParaRPr lang="en-US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2451C3A-2299-884E-A6D9-95A925480DAF}"/>
              </a:ext>
            </a:extLst>
          </p:cNvPr>
          <p:cNvSpPr txBox="1"/>
          <p:nvPr/>
        </p:nvSpPr>
        <p:spPr>
          <a:xfrm>
            <a:off x="9693237" y="2652002"/>
            <a:ext cx="49544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11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69,2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2451C3A-2299-884E-A6D9-95A925480DAF}"/>
              </a:ext>
            </a:extLst>
          </p:cNvPr>
          <p:cNvSpPr txBox="1"/>
          <p:nvPr/>
        </p:nvSpPr>
        <p:spPr>
          <a:xfrm>
            <a:off x="10081418" y="2932029"/>
            <a:ext cx="49544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11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53,3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2451C3A-2299-884E-A6D9-95A925480DAF}"/>
              </a:ext>
            </a:extLst>
          </p:cNvPr>
          <p:cNvSpPr txBox="1"/>
          <p:nvPr/>
        </p:nvSpPr>
        <p:spPr>
          <a:xfrm>
            <a:off x="9531793" y="2102943"/>
            <a:ext cx="227935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1400">
                <a:latin typeface="+mj-lt"/>
                <a:cs typeface="Arial" panose="020B0604020202020204" pitchFamily="34" charset="0"/>
              </a:rPr>
              <a:t>SG: </a:t>
            </a:r>
            <a:r>
              <a:rPr lang="fr-FR" sz="1400" b="1">
                <a:latin typeface="+mj-lt"/>
                <a:cs typeface="Arial" panose="020B0604020202020204" pitchFamily="34" charset="0"/>
              </a:rPr>
              <a:t>12,8 mois (</a:t>
            </a:r>
            <a:r>
              <a:rPr lang="fr-FR" sz="1100">
                <a:latin typeface="+mj-lt"/>
                <a:cs typeface="Arial" panose="020B0604020202020204" pitchFamily="34" charset="0"/>
              </a:rPr>
              <a:t>95% CI: </a:t>
            </a:r>
            <a:r>
              <a:rPr lang="fr-FR" sz="1400" b="1">
                <a:latin typeface="+mj-lt"/>
                <a:cs typeface="Arial" panose="020B0604020202020204" pitchFamily="34" charset="0"/>
              </a:rPr>
              <a:t>8,8-17,6)</a:t>
            </a:r>
          </a:p>
        </p:txBody>
      </p:sp>
      <p:sp>
        <p:nvSpPr>
          <p:cNvPr id="30" name="Forme libre 29"/>
          <p:cNvSpPr/>
          <p:nvPr/>
        </p:nvSpPr>
        <p:spPr>
          <a:xfrm>
            <a:off x="9298353" y="2305746"/>
            <a:ext cx="2232837" cy="1342740"/>
          </a:xfrm>
          <a:custGeom>
            <a:avLst/>
            <a:gdLst>
              <a:gd name="connsiteX0" fmla="*/ 0 w 2232837"/>
              <a:gd name="connsiteY0" fmla="*/ 0 h 1342740"/>
              <a:gd name="connsiteX1" fmla="*/ 54682 w 2232837"/>
              <a:gd name="connsiteY1" fmla="*/ 12152 h 1342740"/>
              <a:gd name="connsiteX2" fmla="*/ 145818 w 2232837"/>
              <a:gd name="connsiteY2" fmla="*/ 100250 h 1342740"/>
              <a:gd name="connsiteX3" fmla="*/ 194424 w 2232837"/>
              <a:gd name="connsiteY3" fmla="*/ 157970 h 1342740"/>
              <a:gd name="connsiteX4" fmla="*/ 252143 w 2232837"/>
              <a:gd name="connsiteY4" fmla="*/ 230879 h 1342740"/>
              <a:gd name="connsiteX5" fmla="*/ 285560 w 2232837"/>
              <a:gd name="connsiteY5" fmla="*/ 243030 h 1342740"/>
              <a:gd name="connsiteX6" fmla="*/ 303787 w 2232837"/>
              <a:gd name="connsiteY6" fmla="*/ 303788 h 1342740"/>
              <a:gd name="connsiteX7" fmla="*/ 334166 w 2232837"/>
              <a:gd name="connsiteY7" fmla="*/ 394924 h 1342740"/>
              <a:gd name="connsiteX8" fmla="*/ 358469 w 2232837"/>
              <a:gd name="connsiteY8" fmla="*/ 434416 h 1342740"/>
              <a:gd name="connsiteX9" fmla="*/ 379734 w 2232837"/>
              <a:gd name="connsiteY9" fmla="*/ 449605 h 1342740"/>
              <a:gd name="connsiteX10" fmla="*/ 473908 w 2232837"/>
              <a:gd name="connsiteY10" fmla="*/ 577196 h 1342740"/>
              <a:gd name="connsiteX11" fmla="*/ 501249 w 2232837"/>
              <a:gd name="connsiteY11" fmla="*/ 637954 h 1342740"/>
              <a:gd name="connsiteX12" fmla="*/ 562006 w 2232837"/>
              <a:gd name="connsiteY12" fmla="*/ 671370 h 1342740"/>
              <a:gd name="connsiteX13" fmla="*/ 577196 w 2232837"/>
              <a:gd name="connsiteY13" fmla="*/ 686560 h 1342740"/>
              <a:gd name="connsiteX14" fmla="*/ 610612 w 2232837"/>
              <a:gd name="connsiteY14" fmla="*/ 741241 h 1342740"/>
              <a:gd name="connsiteX15" fmla="*/ 656181 w 2232837"/>
              <a:gd name="connsiteY15" fmla="*/ 744279 h 1342740"/>
              <a:gd name="connsiteX16" fmla="*/ 656181 w 2232837"/>
              <a:gd name="connsiteY16" fmla="*/ 744279 h 1342740"/>
              <a:gd name="connsiteX17" fmla="*/ 704787 w 2232837"/>
              <a:gd name="connsiteY17" fmla="*/ 768582 h 1342740"/>
              <a:gd name="connsiteX18" fmla="*/ 738203 w 2232837"/>
              <a:gd name="connsiteY18" fmla="*/ 811112 h 1342740"/>
              <a:gd name="connsiteX19" fmla="*/ 774658 w 2232837"/>
              <a:gd name="connsiteY19" fmla="*/ 817188 h 1342740"/>
              <a:gd name="connsiteX20" fmla="*/ 789847 w 2232837"/>
              <a:gd name="connsiteY20" fmla="*/ 856681 h 1342740"/>
              <a:gd name="connsiteX21" fmla="*/ 835415 w 2232837"/>
              <a:gd name="connsiteY21" fmla="*/ 880984 h 1342740"/>
              <a:gd name="connsiteX22" fmla="*/ 893135 w 2232837"/>
              <a:gd name="connsiteY22" fmla="*/ 884021 h 1342740"/>
              <a:gd name="connsiteX23" fmla="*/ 953892 w 2232837"/>
              <a:gd name="connsiteY23" fmla="*/ 884021 h 1342740"/>
              <a:gd name="connsiteX24" fmla="*/ 956930 w 2232837"/>
              <a:gd name="connsiteY24" fmla="*/ 923514 h 1342740"/>
              <a:gd name="connsiteX25" fmla="*/ 1005536 w 2232837"/>
              <a:gd name="connsiteY25" fmla="*/ 923514 h 1342740"/>
              <a:gd name="connsiteX26" fmla="*/ 1054142 w 2232837"/>
              <a:gd name="connsiteY26" fmla="*/ 1014650 h 1342740"/>
              <a:gd name="connsiteX27" fmla="*/ 1172619 w 2232837"/>
              <a:gd name="connsiteY27" fmla="*/ 1020726 h 1342740"/>
              <a:gd name="connsiteX28" fmla="*/ 1184771 w 2232837"/>
              <a:gd name="connsiteY28" fmla="*/ 1032878 h 1342740"/>
              <a:gd name="connsiteX29" fmla="*/ 1184771 w 2232837"/>
              <a:gd name="connsiteY29" fmla="*/ 1045029 h 1342740"/>
              <a:gd name="connsiteX30" fmla="*/ 1248566 w 2232837"/>
              <a:gd name="connsiteY30" fmla="*/ 1045029 h 1342740"/>
              <a:gd name="connsiteX31" fmla="*/ 1248566 w 2232837"/>
              <a:gd name="connsiteY31" fmla="*/ 1069332 h 1342740"/>
              <a:gd name="connsiteX32" fmla="*/ 1330588 w 2232837"/>
              <a:gd name="connsiteY32" fmla="*/ 1069332 h 1342740"/>
              <a:gd name="connsiteX33" fmla="*/ 1330588 w 2232837"/>
              <a:gd name="connsiteY33" fmla="*/ 1099710 h 1342740"/>
              <a:gd name="connsiteX34" fmla="*/ 1354891 w 2232837"/>
              <a:gd name="connsiteY34" fmla="*/ 1099710 h 1342740"/>
              <a:gd name="connsiteX35" fmla="*/ 1354891 w 2232837"/>
              <a:gd name="connsiteY35" fmla="*/ 1136165 h 1342740"/>
              <a:gd name="connsiteX36" fmla="*/ 1406535 w 2232837"/>
              <a:gd name="connsiteY36" fmla="*/ 1136165 h 1342740"/>
              <a:gd name="connsiteX37" fmla="*/ 1406535 w 2232837"/>
              <a:gd name="connsiteY37" fmla="*/ 1151354 h 1342740"/>
              <a:gd name="connsiteX38" fmla="*/ 1482482 w 2232837"/>
              <a:gd name="connsiteY38" fmla="*/ 1151354 h 1342740"/>
              <a:gd name="connsiteX39" fmla="*/ 1482482 w 2232837"/>
              <a:gd name="connsiteY39" fmla="*/ 1218188 h 1342740"/>
              <a:gd name="connsiteX40" fmla="*/ 1591846 w 2232837"/>
              <a:gd name="connsiteY40" fmla="*/ 1218188 h 1342740"/>
              <a:gd name="connsiteX41" fmla="*/ 1591846 w 2232837"/>
              <a:gd name="connsiteY41" fmla="*/ 1266794 h 1342740"/>
              <a:gd name="connsiteX42" fmla="*/ 1692095 w 2232837"/>
              <a:gd name="connsiteY42" fmla="*/ 1266794 h 1342740"/>
              <a:gd name="connsiteX43" fmla="*/ 1692095 w 2232837"/>
              <a:gd name="connsiteY43" fmla="*/ 1300210 h 1342740"/>
              <a:gd name="connsiteX44" fmla="*/ 1749815 w 2232837"/>
              <a:gd name="connsiteY44" fmla="*/ 1300210 h 1342740"/>
              <a:gd name="connsiteX45" fmla="*/ 1749815 w 2232837"/>
              <a:gd name="connsiteY45" fmla="*/ 1342740 h 1342740"/>
              <a:gd name="connsiteX46" fmla="*/ 2232837 w 2232837"/>
              <a:gd name="connsiteY46" fmla="*/ 1342740 h 134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232837" h="1342740">
                <a:moveTo>
                  <a:pt x="0" y="0"/>
                </a:moveTo>
                <a:lnTo>
                  <a:pt x="54682" y="12152"/>
                </a:lnTo>
                <a:lnTo>
                  <a:pt x="145818" y="100250"/>
                </a:lnTo>
                <a:lnTo>
                  <a:pt x="194424" y="157970"/>
                </a:lnTo>
                <a:lnTo>
                  <a:pt x="252143" y="230879"/>
                </a:lnTo>
                <a:lnTo>
                  <a:pt x="285560" y="243030"/>
                </a:lnTo>
                <a:lnTo>
                  <a:pt x="303787" y="303788"/>
                </a:lnTo>
                <a:lnTo>
                  <a:pt x="334166" y="394924"/>
                </a:lnTo>
                <a:lnTo>
                  <a:pt x="358469" y="434416"/>
                </a:lnTo>
                <a:lnTo>
                  <a:pt x="379734" y="449605"/>
                </a:lnTo>
                <a:lnTo>
                  <a:pt x="473908" y="577196"/>
                </a:lnTo>
                <a:lnTo>
                  <a:pt x="501249" y="637954"/>
                </a:lnTo>
                <a:lnTo>
                  <a:pt x="562006" y="671370"/>
                </a:lnTo>
                <a:lnTo>
                  <a:pt x="577196" y="686560"/>
                </a:lnTo>
                <a:lnTo>
                  <a:pt x="610612" y="741241"/>
                </a:lnTo>
                <a:lnTo>
                  <a:pt x="656181" y="744279"/>
                </a:lnTo>
                <a:lnTo>
                  <a:pt x="656181" y="744279"/>
                </a:lnTo>
                <a:lnTo>
                  <a:pt x="704787" y="768582"/>
                </a:lnTo>
                <a:lnTo>
                  <a:pt x="738203" y="811112"/>
                </a:lnTo>
                <a:lnTo>
                  <a:pt x="774658" y="817188"/>
                </a:lnTo>
                <a:lnTo>
                  <a:pt x="789847" y="856681"/>
                </a:lnTo>
                <a:lnTo>
                  <a:pt x="835415" y="880984"/>
                </a:lnTo>
                <a:lnTo>
                  <a:pt x="893135" y="884021"/>
                </a:lnTo>
                <a:lnTo>
                  <a:pt x="953892" y="884021"/>
                </a:lnTo>
                <a:lnTo>
                  <a:pt x="956930" y="923514"/>
                </a:lnTo>
                <a:lnTo>
                  <a:pt x="1005536" y="923514"/>
                </a:lnTo>
                <a:lnTo>
                  <a:pt x="1054142" y="1014650"/>
                </a:lnTo>
                <a:lnTo>
                  <a:pt x="1172619" y="1020726"/>
                </a:lnTo>
                <a:lnTo>
                  <a:pt x="1184771" y="1032878"/>
                </a:lnTo>
                <a:lnTo>
                  <a:pt x="1184771" y="1045029"/>
                </a:lnTo>
                <a:lnTo>
                  <a:pt x="1248566" y="1045029"/>
                </a:lnTo>
                <a:lnTo>
                  <a:pt x="1248566" y="1069332"/>
                </a:lnTo>
                <a:lnTo>
                  <a:pt x="1330588" y="1069332"/>
                </a:lnTo>
                <a:lnTo>
                  <a:pt x="1330588" y="1099710"/>
                </a:lnTo>
                <a:lnTo>
                  <a:pt x="1354891" y="1099710"/>
                </a:lnTo>
                <a:lnTo>
                  <a:pt x="1354891" y="1136165"/>
                </a:lnTo>
                <a:lnTo>
                  <a:pt x="1406535" y="1136165"/>
                </a:lnTo>
                <a:lnTo>
                  <a:pt x="1406535" y="1151354"/>
                </a:lnTo>
                <a:lnTo>
                  <a:pt x="1482482" y="1151354"/>
                </a:lnTo>
                <a:lnTo>
                  <a:pt x="1482482" y="1218188"/>
                </a:lnTo>
                <a:lnTo>
                  <a:pt x="1591846" y="1218188"/>
                </a:lnTo>
                <a:lnTo>
                  <a:pt x="1591846" y="1266794"/>
                </a:lnTo>
                <a:lnTo>
                  <a:pt x="1692095" y="1266794"/>
                </a:lnTo>
                <a:lnTo>
                  <a:pt x="1692095" y="1300210"/>
                </a:lnTo>
                <a:lnTo>
                  <a:pt x="1749815" y="1300210"/>
                </a:lnTo>
                <a:lnTo>
                  <a:pt x="1749815" y="1342740"/>
                </a:lnTo>
                <a:lnTo>
                  <a:pt x="2232837" y="1342740"/>
                </a:ln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Connecteur droit 31"/>
          <p:cNvCxnSpPr/>
          <p:nvPr/>
        </p:nvCxnSpPr>
        <p:spPr>
          <a:xfrm>
            <a:off x="9693237" y="4825808"/>
            <a:ext cx="2142753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6476897" y="4825808"/>
            <a:ext cx="2010672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8696434" y="1598414"/>
            <a:ext cx="0" cy="3785022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52451C3A-2299-884E-A6D9-95A925480DAF}"/>
              </a:ext>
            </a:extLst>
          </p:cNvPr>
          <p:cNvSpPr txBox="1"/>
          <p:nvPr/>
        </p:nvSpPr>
        <p:spPr>
          <a:xfrm>
            <a:off x="9865957" y="1535212"/>
            <a:ext cx="1028473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>
                <a:cs typeface="Arial" panose="020B0604020202020204" pitchFamily="34" charset="0"/>
              </a:rPr>
              <a:t>SG</a:t>
            </a:r>
          </a:p>
        </p:txBody>
      </p:sp>
      <p:grpSp>
        <p:nvGrpSpPr>
          <p:cNvPr id="55" name="Groupe 54"/>
          <p:cNvGrpSpPr/>
          <p:nvPr/>
        </p:nvGrpSpPr>
        <p:grpSpPr>
          <a:xfrm>
            <a:off x="494561" y="2180516"/>
            <a:ext cx="4871068" cy="3015194"/>
            <a:chOff x="391046" y="2240898"/>
            <a:chExt cx="4871068" cy="3015194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830C13AD-9C27-496E-9F66-BC0F4C20D0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1046" y="2337270"/>
              <a:ext cx="4852852" cy="2918822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3088258" y="2240898"/>
              <a:ext cx="2173856" cy="12614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07369" y="4648521"/>
              <a:ext cx="839340" cy="5644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ZoneTexte 49"/>
          <p:cNvSpPr txBox="1"/>
          <p:nvPr/>
        </p:nvSpPr>
        <p:spPr>
          <a:xfrm rot="16200000">
            <a:off x="-956360" y="3674698"/>
            <a:ext cx="2747784" cy="188565"/>
          </a:xfrm>
          <a:prstGeom prst="rect">
            <a:avLst/>
          </a:prstGeom>
          <a:noFill/>
        </p:spPr>
        <p:txBody>
          <a:bodyPr wrap="none" lIns="0" tIns="36000" rIns="0" bIns="36000" rtlCol="0">
            <a:noAutofit/>
          </a:bodyPr>
          <a:lstStyle/>
          <a:p>
            <a:pPr algn="ctr">
              <a:lnSpc>
                <a:spcPts val="800"/>
              </a:lnSpc>
            </a:pPr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Change from baseline (%)</a:t>
            </a:r>
            <a:endParaRPr lang="en-US" sz="100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9" name="Tableau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992602"/>
              </p:ext>
            </p:extLst>
          </p:nvPr>
        </p:nvGraphicFramePr>
        <p:xfrm>
          <a:off x="2729103" y="1465310"/>
          <a:ext cx="2279777" cy="184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5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TR, N (%)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000" b="1" kern="120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32 (25,6)</a:t>
                      </a: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3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1000" dirty="0">
                          <a:latin typeface="+mj-lt"/>
                        </a:rPr>
                        <a:t>RC</a:t>
                      </a:r>
                    </a:p>
                  </a:txBody>
                  <a:tcPr marL="108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(8,0)</a:t>
                      </a: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32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ct val="65000"/>
                        <a:buFontTx/>
                        <a:buNone/>
                      </a:pPr>
                      <a:r>
                        <a:rPr lang="da-DK" sz="1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RP</a:t>
                      </a:r>
                    </a:p>
                  </a:txBody>
                  <a:tcPr marL="108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 (17,6)</a:t>
                      </a: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32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ct val="65000"/>
                        <a:buFontTx/>
                        <a:buNone/>
                      </a:pPr>
                      <a:r>
                        <a:rPr lang="da-DK" sz="1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PD-L1+ (n=67)</a:t>
                      </a:r>
                    </a:p>
                  </a:txBody>
                  <a:tcPr marL="108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 (32,8)</a:t>
                      </a: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3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lang="da-DK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PD-L1- (n=33)</a:t>
                      </a:r>
                    </a:p>
                  </a:txBody>
                  <a:tcPr marL="108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(9,1)</a:t>
                      </a: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3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lang="da-DK" sz="10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DR, </a:t>
                      </a:r>
                      <a:r>
                        <a:rPr lang="da-DK" sz="1000" b="1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mois</a:t>
                      </a:r>
                      <a:r>
                        <a:rPr lang="da-DK" sz="10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[</a:t>
                      </a:r>
                      <a:r>
                        <a:rPr lang="da-DK" sz="1000" b="1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intervalle</a:t>
                      </a:r>
                      <a:r>
                        <a:rPr lang="da-DK" sz="10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108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NR [9,3]</a:t>
                      </a: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32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ct val="65000"/>
                        <a:buFontTx/>
                        <a:buNone/>
                      </a:pPr>
                      <a:r>
                        <a:rPr lang="da-DK" sz="10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6 mois (%)</a:t>
                      </a:r>
                      <a:endParaRPr lang="en-US" sz="1000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8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86,5</a:t>
                      </a: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32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ct val="65000"/>
                        <a:buFontTx/>
                        <a:buNone/>
                      </a:pPr>
                      <a:r>
                        <a:rPr lang="fr-FR" sz="10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12 mois (%)</a:t>
                      </a:r>
                      <a:endParaRPr lang="en-US" sz="1000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8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64,2</a:t>
                      </a: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6" name="Rectangle à coins arrondis 55"/>
          <p:cNvSpPr/>
          <p:nvPr/>
        </p:nvSpPr>
        <p:spPr>
          <a:xfrm>
            <a:off x="239815" y="1209040"/>
            <a:ext cx="5112000" cy="434329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Groupe 65"/>
          <p:cNvGrpSpPr/>
          <p:nvPr/>
        </p:nvGrpSpPr>
        <p:grpSpPr>
          <a:xfrm>
            <a:off x="1957790" y="4488817"/>
            <a:ext cx="1397955" cy="572882"/>
            <a:chOff x="1021225" y="4356711"/>
            <a:chExt cx="1397955" cy="572882"/>
          </a:xfrm>
        </p:grpSpPr>
        <p:sp>
          <p:nvSpPr>
            <p:cNvPr id="57" name="ZoneTexte 56"/>
            <p:cNvSpPr txBox="1"/>
            <p:nvPr/>
          </p:nvSpPr>
          <p:spPr>
            <a:xfrm>
              <a:off x="1166845" y="4356711"/>
              <a:ext cx="1252335" cy="572882"/>
            </a:xfrm>
            <a:prstGeom prst="rect">
              <a:avLst/>
            </a:prstGeom>
            <a:noFill/>
          </p:spPr>
          <p:txBody>
            <a:bodyPr wrap="none" lIns="0" tIns="36000" rIns="0" bIns="36000" rtlCol="0" anchor="ctr">
              <a:noAutofit/>
            </a:bodyPr>
            <a:lstStyle/>
            <a:p>
              <a:pPr>
                <a:lnSpc>
                  <a:spcPts val="1300"/>
                </a:lnSpc>
              </a:pPr>
              <a:r>
                <a:rPr lang="fr-FR" sz="1100" b="1" dirty="0">
                  <a:latin typeface="+mj-lt"/>
                </a:rPr>
                <a:t>PD-L1 positif</a:t>
              </a:r>
            </a:p>
            <a:p>
              <a:pPr>
                <a:lnSpc>
                  <a:spcPts val="1300"/>
                </a:lnSpc>
              </a:pPr>
              <a:r>
                <a:rPr lang="fr-FR" sz="1100" b="1" dirty="0">
                  <a:latin typeface="+mj-lt"/>
                </a:rPr>
                <a:t>PD-L1 </a:t>
              </a:r>
              <a:r>
                <a:rPr lang="fr-FR" sz="1100" b="1" dirty="0" err="1">
                  <a:latin typeface="+mj-lt"/>
                </a:rPr>
                <a:t>negatif</a:t>
              </a:r>
              <a:endParaRPr lang="fr-FR" sz="1100" b="1" dirty="0">
                <a:latin typeface="+mj-lt"/>
              </a:endParaRPr>
            </a:p>
            <a:p>
              <a:pPr>
                <a:lnSpc>
                  <a:spcPts val="1300"/>
                </a:lnSpc>
              </a:pPr>
              <a:r>
                <a:rPr lang="fr-FR" sz="1100" b="1" dirty="0">
                  <a:latin typeface="+mj-lt"/>
                </a:rPr>
                <a:t>PD-L1 inconnu</a:t>
              </a:r>
              <a:endParaRPr lang="en-US" sz="1100" b="1" dirty="0">
                <a:latin typeface="+mj-lt"/>
              </a:endParaRPr>
            </a:p>
          </p:txBody>
        </p:sp>
        <p:grpSp>
          <p:nvGrpSpPr>
            <p:cNvPr id="61" name="Groupe 60"/>
            <p:cNvGrpSpPr/>
            <p:nvPr/>
          </p:nvGrpSpPr>
          <p:grpSpPr>
            <a:xfrm>
              <a:off x="1021225" y="4442493"/>
              <a:ext cx="94211" cy="413122"/>
              <a:chOff x="1535084" y="4857403"/>
              <a:chExt cx="94211" cy="413122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535084" y="4857403"/>
                <a:ext cx="94211" cy="80357"/>
              </a:xfrm>
              <a:prstGeom prst="rect">
                <a:avLst/>
              </a:prstGeom>
              <a:solidFill>
                <a:srgbClr val="0035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535084" y="5023786"/>
                <a:ext cx="94211" cy="80357"/>
              </a:xfrm>
              <a:prstGeom prst="rect">
                <a:avLst/>
              </a:prstGeom>
              <a:solidFill>
                <a:srgbClr val="00A3C5"/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535084" y="5190168"/>
                <a:ext cx="94211" cy="80357"/>
              </a:xfrm>
              <a:prstGeom prst="rect">
                <a:avLst/>
              </a:prstGeom>
              <a:solidFill>
                <a:srgbClr val="747673"/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52451C3A-2299-884E-A6D9-95A925480DAF}"/>
              </a:ext>
            </a:extLst>
          </p:cNvPr>
          <p:cNvSpPr txBox="1"/>
          <p:nvPr/>
        </p:nvSpPr>
        <p:spPr>
          <a:xfrm>
            <a:off x="5759432" y="958402"/>
            <a:ext cx="342501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</a:rPr>
              <a:t>Survie estimée Kaplan-Meier - </a:t>
            </a:r>
            <a:b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300" dirty="0">
                <a:latin typeface="Arial" panose="020B0604020202020204" pitchFamily="34" charset="0"/>
                <a:cs typeface="Arial" panose="020B0604020202020204" pitchFamily="34" charset="0"/>
              </a:rPr>
              <a:t>durée médiane de suivi: </a:t>
            </a:r>
            <a:r>
              <a:rPr lang="fr-FR" sz="1300" b="1" dirty="0">
                <a:latin typeface="Arial" panose="020B0604020202020204" pitchFamily="34" charset="0"/>
                <a:cs typeface="Arial" panose="020B0604020202020204" pitchFamily="34" charset="0"/>
              </a:rPr>
              <a:t>21 mois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52451C3A-2299-884E-A6D9-95A925480DAF}"/>
              </a:ext>
            </a:extLst>
          </p:cNvPr>
          <p:cNvSpPr txBox="1"/>
          <p:nvPr/>
        </p:nvSpPr>
        <p:spPr>
          <a:xfrm>
            <a:off x="374354" y="943013"/>
            <a:ext cx="1584981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</a:rPr>
              <a:t>Activité clinique</a:t>
            </a:r>
            <a:endParaRPr lang="fr-FR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Connecteur droit 61"/>
          <p:cNvCxnSpPr/>
          <p:nvPr/>
        </p:nvCxnSpPr>
        <p:spPr>
          <a:xfrm>
            <a:off x="5719018" y="1924566"/>
            <a:ext cx="5812172" cy="0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800049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416205" y="684523"/>
            <a:ext cx="9779619" cy="865498"/>
          </a:xfrm>
        </p:spPr>
        <p:txBody>
          <a:bodyPr/>
          <a:lstStyle/>
          <a:p>
            <a:r>
              <a:rPr lang="en-US" dirty="0" err="1">
                <a:latin typeface="+mn-lt"/>
              </a:rPr>
              <a:t>Tremelimumab</a:t>
            </a:r>
            <a:r>
              <a:rPr lang="en-US" dirty="0">
                <a:latin typeface="+mn-lt"/>
              </a:rPr>
              <a:t> (T) + durvalumab (D) combined with metronomic oral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vinorelbine (MOV): </a:t>
            </a:r>
            <a:br>
              <a:rPr lang="en-US" dirty="0">
                <a:latin typeface="+mn-lt"/>
              </a:rPr>
            </a:br>
            <a:r>
              <a:rPr lang="en-US" b="0" dirty="0">
                <a:latin typeface="+mn-lt"/>
              </a:rPr>
              <a:t>results of the recurrent cervical cancer (RCC) </a:t>
            </a:r>
            <a:br>
              <a:rPr lang="en-US" b="0" dirty="0">
                <a:latin typeface="+mn-lt"/>
              </a:rPr>
            </a:br>
            <a:r>
              <a:rPr lang="en-US" b="0" dirty="0">
                <a:latin typeface="+mn-lt"/>
              </a:rPr>
              <a:t>cohort of the MOVIE study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F5C10A-BE2D-4D05-9EDC-01633D2F36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76538" y="4302492"/>
            <a:ext cx="7339012" cy="425884"/>
          </a:xfrm>
        </p:spPr>
        <p:txBody>
          <a:bodyPr/>
          <a:lstStyle/>
          <a:p>
            <a:r>
              <a:rPr lang="fr-FR" dirty="0"/>
              <a:t>JS. Frenel, et al., ESMO</a:t>
            </a:r>
            <a:r>
              <a:rPr lang="fr-FR" baseline="30000" dirty="0"/>
              <a:t>®</a:t>
            </a:r>
            <a:r>
              <a:rPr lang="fr-FR" dirty="0"/>
              <a:t> 2021, Abs# </a:t>
            </a:r>
            <a:r>
              <a:rPr lang="fr-FR" i="0" dirty="0"/>
              <a:t>e-Poster 775P</a:t>
            </a:r>
          </a:p>
          <a:p>
            <a:br>
              <a:rPr lang="fr-FR" dirty="0"/>
            </a:b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763411" y="636059"/>
            <a:ext cx="550334" cy="5503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1025912" y="1300480"/>
            <a:ext cx="1628078" cy="3172666"/>
          </a:xfrm>
          <a:custGeom>
            <a:avLst/>
            <a:gdLst>
              <a:gd name="connsiteX0" fmla="*/ 0 w 914400"/>
              <a:gd name="connsiteY0" fmla="*/ 0 h 3077736"/>
              <a:gd name="connsiteX1" fmla="*/ 0 w 914400"/>
              <a:gd name="connsiteY1" fmla="*/ 3077736 h 3077736"/>
              <a:gd name="connsiteX2" fmla="*/ 914400 w 914400"/>
              <a:gd name="connsiteY2" fmla="*/ 3077736 h 307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3077736">
                <a:moveTo>
                  <a:pt x="0" y="0"/>
                </a:moveTo>
                <a:lnTo>
                  <a:pt x="0" y="3077736"/>
                </a:lnTo>
                <a:lnTo>
                  <a:pt x="914400" y="3077736"/>
                </a:lnTo>
              </a:path>
            </a:pathLst>
          </a:cu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023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e libre 17"/>
          <p:cNvSpPr/>
          <p:nvPr/>
        </p:nvSpPr>
        <p:spPr>
          <a:xfrm>
            <a:off x="1233578" y="3846034"/>
            <a:ext cx="2358973" cy="1519035"/>
          </a:xfrm>
          <a:custGeom>
            <a:avLst/>
            <a:gdLst>
              <a:gd name="connsiteX0" fmla="*/ 2358973 w 2358973"/>
              <a:gd name="connsiteY0" fmla="*/ 875679 h 1519035"/>
              <a:gd name="connsiteX1" fmla="*/ 2358973 w 2358973"/>
              <a:gd name="connsiteY1" fmla="*/ 1519035 h 1519035"/>
              <a:gd name="connsiteX2" fmla="*/ 1075239 w 2358973"/>
              <a:gd name="connsiteY2" fmla="*/ 1519035 h 1519035"/>
              <a:gd name="connsiteX3" fmla="*/ 1075239 w 2358973"/>
              <a:gd name="connsiteY3" fmla="*/ 1432659 h 1519035"/>
              <a:gd name="connsiteX4" fmla="*/ 938228 w 2358973"/>
              <a:gd name="connsiteY4" fmla="*/ 1432659 h 1519035"/>
              <a:gd name="connsiteX5" fmla="*/ 938228 w 2358973"/>
              <a:gd name="connsiteY5" fmla="*/ 1340325 h 1519035"/>
              <a:gd name="connsiteX6" fmla="*/ 810153 w 2358973"/>
              <a:gd name="connsiteY6" fmla="*/ 1340325 h 1519035"/>
              <a:gd name="connsiteX7" fmla="*/ 810153 w 2358973"/>
              <a:gd name="connsiteY7" fmla="*/ 1277777 h 1519035"/>
              <a:gd name="connsiteX8" fmla="*/ 738669 w 2358973"/>
              <a:gd name="connsiteY8" fmla="*/ 1277777 h 1519035"/>
              <a:gd name="connsiteX9" fmla="*/ 738669 w 2358973"/>
              <a:gd name="connsiteY9" fmla="*/ 1209271 h 1519035"/>
              <a:gd name="connsiteX10" fmla="*/ 488474 w 2358973"/>
              <a:gd name="connsiteY10" fmla="*/ 1209271 h 1519035"/>
              <a:gd name="connsiteX11" fmla="*/ 488474 w 2358973"/>
              <a:gd name="connsiteY11" fmla="*/ 1143744 h 1519035"/>
              <a:gd name="connsiteX12" fmla="*/ 339549 w 2358973"/>
              <a:gd name="connsiteY12" fmla="*/ 1143744 h 1519035"/>
              <a:gd name="connsiteX13" fmla="*/ 339549 w 2358973"/>
              <a:gd name="connsiteY13" fmla="*/ 982905 h 1519035"/>
              <a:gd name="connsiteX14" fmla="*/ 139990 w 2358973"/>
              <a:gd name="connsiteY14" fmla="*/ 982905 h 1519035"/>
              <a:gd name="connsiteX15" fmla="*/ 139990 w 2358973"/>
              <a:gd name="connsiteY15" fmla="*/ 556979 h 1519035"/>
              <a:gd name="connsiteX16" fmla="*/ 80420 w 2358973"/>
              <a:gd name="connsiteY16" fmla="*/ 556979 h 1519035"/>
              <a:gd name="connsiteX17" fmla="*/ 80420 w 2358973"/>
              <a:gd name="connsiteY17" fmla="*/ 339549 h 1519035"/>
              <a:gd name="connsiteX18" fmla="*/ 0 w 2358973"/>
              <a:gd name="connsiteY18" fmla="*/ 339549 h 1519035"/>
              <a:gd name="connsiteX19" fmla="*/ 0 w 2358973"/>
              <a:gd name="connsiteY19" fmla="*/ 0 h 1519035"/>
              <a:gd name="connsiteX20" fmla="*/ 65527 w 2358973"/>
              <a:gd name="connsiteY20" fmla="*/ 0 h 1519035"/>
              <a:gd name="connsiteX21" fmla="*/ 89355 w 2358973"/>
              <a:gd name="connsiteY21" fmla="*/ 0 h 1519035"/>
              <a:gd name="connsiteX22" fmla="*/ 89355 w 2358973"/>
              <a:gd name="connsiteY22" fmla="*/ 59570 h 1519035"/>
              <a:gd name="connsiteX23" fmla="*/ 125097 w 2358973"/>
              <a:gd name="connsiteY23" fmla="*/ 59570 h 1519035"/>
              <a:gd name="connsiteX24" fmla="*/ 125097 w 2358973"/>
              <a:gd name="connsiteY24" fmla="*/ 202538 h 1519035"/>
              <a:gd name="connsiteX25" fmla="*/ 125097 w 2358973"/>
              <a:gd name="connsiteY25" fmla="*/ 381248 h 1519035"/>
              <a:gd name="connsiteX26" fmla="*/ 312743 w 2358973"/>
              <a:gd name="connsiteY26" fmla="*/ 381248 h 1519035"/>
              <a:gd name="connsiteX27" fmla="*/ 312743 w 2358973"/>
              <a:gd name="connsiteY27" fmla="*/ 530173 h 1519035"/>
              <a:gd name="connsiteX28" fmla="*/ 464646 w 2358973"/>
              <a:gd name="connsiteY28" fmla="*/ 530173 h 1519035"/>
              <a:gd name="connsiteX29" fmla="*/ 464646 w 2358973"/>
              <a:gd name="connsiteY29" fmla="*/ 577829 h 1519035"/>
              <a:gd name="connsiteX30" fmla="*/ 726755 w 2358973"/>
              <a:gd name="connsiteY30" fmla="*/ 577829 h 1519035"/>
              <a:gd name="connsiteX31" fmla="*/ 726755 w 2358973"/>
              <a:gd name="connsiteY31" fmla="*/ 631442 h 1519035"/>
              <a:gd name="connsiteX32" fmla="*/ 780368 w 2358973"/>
              <a:gd name="connsiteY32" fmla="*/ 631442 h 1519035"/>
              <a:gd name="connsiteX33" fmla="*/ 780368 w 2358973"/>
              <a:gd name="connsiteY33" fmla="*/ 693990 h 1519035"/>
              <a:gd name="connsiteX34" fmla="*/ 917379 w 2358973"/>
              <a:gd name="connsiteY34" fmla="*/ 693990 h 1519035"/>
              <a:gd name="connsiteX35" fmla="*/ 917379 w 2358973"/>
              <a:gd name="connsiteY35" fmla="*/ 786324 h 1519035"/>
              <a:gd name="connsiteX36" fmla="*/ 1087153 w 2358973"/>
              <a:gd name="connsiteY36" fmla="*/ 786324 h 1519035"/>
              <a:gd name="connsiteX37" fmla="*/ 1087153 w 2358973"/>
              <a:gd name="connsiteY37" fmla="*/ 869722 h 1519035"/>
              <a:gd name="connsiteX38" fmla="*/ 2358973 w 2358973"/>
              <a:gd name="connsiteY38" fmla="*/ 875679 h 151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358973" h="1519035">
                <a:moveTo>
                  <a:pt x="2358973" y="875679"/>
                </a:moveTo>
                <a:lnTo>
                  <a:pt x="2358973" y="1519035"/>
                </a:lnTo>
                <a:lnTo>
                  <a:pt x="1075239" y="1519035"/>
                </a:lnTo>
                <a:lnTo>
                  <a:pt x="1075239" y="1432659"/>
                </a:lnTo>
                <a:lnTo>
                  <a:pt x="938228" y="1432659"/>
                </a:lnTo>
                <a:lnTo>
                  <a:pt x="938228" y="1340325"/>
                </a:lnTo>
                <a:lnTo>
                  <a:pt x="810153" y="1340325"/>
                </a:lnTo>
                <a:lnTo>
                  <a:pt x="810153" y="1277777"/>
                </a:lnTo>
                <a:lnTo>
                  <a:pt x="738669" y="1277777"/>
                </a:lnTo>
                <a:lnTo>
                  <a:pt x="738669" y="1209271"/>
                </a:lnTo>
                <a:lnTo>
                  <a:pt x="488474" y="1209271"/>
                </a:lnTo>
                <a:lnTo>
                  <a:pt x="488474" y="1143744"/>
                </a:lnTo>
                <a:lnTo>
                  <a:pt x="339549" y="1143744"/>
                </a:lnTo>
                <a:lnTo>
                  <a:pt x="339549" y="982905"/>
                </a:lnTo>
                <a:lnTo>
                  <a:pt x="139990" y="982905"/>
                </a:lnTo>
                <a:lnTo>
                  <a:pt x="139990" y="556979"/>
                </a:lnTo>
                <a:lnTo>
                  <a:pt x="80420" y="556979"/>
                </a:lnTo>
                <a:lnTo>
                  <a:pt x="80420" y="339549"/>
                </a:lnTo>
                <a:lnTo>
                  <a:pt x="0" y="339549"/>
                </a:lnTo>
                <a:lnTo>
                  <a:pt x="0" y="0"/>
                </a:lnTo>
                <a:lnTo>
                  <a:pt x="65527" y="0"/>
                </a:lnTo>
                <a:lnTo>
                  <a:pt x="89355" y="0"/>
                </a:lnTo>
                <a:lnTo>
                  <a:pt x="89355" y="59570"/>
                </a:lnTo>
                <a:lnTo>
                  <a:pt x="125097" y="59570"/>
                </a:lnTo>
                <a:lnTo>
                  <a:pt x="125097" y="202538"/>
                </a:lnTo>
                <a:lnTo>
                  <a:pt x="125097" y="381248"/>
                </a:lnTo>
                <a:lnTo>
                  <a:pt x="312743" y="381248"/>
                </a:lnTo>
                <a:lnTo>
                  <a:pt x="312743" y="530173"/>
                </a:lnTo>
                <a:lnTo>
                  <a:pt x="464646" y="530173"/>
                </a:lnTo>
                <a:lnTo>
                  <a:pt x="464646" y="577829"/>
                </a:lnTo>
                <a:lnTo>
                  <a:pt x="726755" y="577829"/>
                </a:lnTo>
                <a:lnTo>
                  <a:pt x="726755" y="631442"/>
                </a:lnTo>
                <a:lnTo>
                  <a:pt x="780368" y="631442"/>
                </a:lnTo>
                <a:lnTo>
                  <a:pt x="780368" y="693990"/>
                </a:lnTo>
                <a:lnTo>
                  <a:pt x="917379" y="693990"/>
                </a:lnTo>
                <a:lnTo>
                  <a:pt x="917379" y="786324"/>
                </a:lnTo>
                <a:lnTo>
                  <a:pt x="1087153" y="786324"/>
                </a:lnTo>
                <a:lnTo>
                  <a:pt x="1087153" y="869722"/>
                </a:lnTo>
                <a:lnTo>
                  <a:pt x="2358973" y="87567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1029684015"/>
              </p:ext>
            </p:extLst>
          </p:nvPr>
        </p:nvGraphicFramePr>
        <p:xfrm>
          <a:off x="4511954" y="3757564"/>
          <a:ext cx="3152556" cy="2186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Forme libre 12"/>
          <p:cNvSpPr/>
          <p:nvPr/>
        </p:nvSpPr>
        <p:spPr>
          <a:xfrm>
            <a:off x="4918846" y="3848434"/>
            <a:ext cx="2402732" cy="1434830"/>
          </a:xfrm>
          <a:custGeom>
            <a:avLst/>
            <a:gdLst>
              <a:gd name="connsiteX0" fmla="*/ 2402732 w 2402732"/>
              <a:gd name="connsiteY0" fmla="*/ 666344 h 1434830"/>
              <a:gd name="connsiteX1" fmla="*/ 2402732 w 2402732"/>
              <a:gd name="connsiteY1" fmla="*/ 1434830 h 1434830"/>
              <a:gd name="connsiteX2" fmla="*/ 1417806 w 2402732"/>
              <a:gd name="connsiteY2" fmla="*/ 1434830 h 1434830"/>
              <a:gd name="connsiteX3" fmla="*/ 1417806 w 2402732"/>
              <a:gd name="connsiteY3" fmla="*/ 1291347 h 1434830"/>
              <a:gd name="connsiteX4" fmla="*/ 1325394 w 2402732"/>
              <a:gd name="connsiteY4" fmla="*/ 1291347 h 1434830"/>
              <a:gd name="connsiteX5" fmla="*/ 1325394 w 2402732"/>
              <a:gd name="connsiteY5" fmla="*/ 1145432 h 1434830"/>
              <a:gd name="connsiteX6" fmla="*/ 1082202 w 2402732"/>
              <a:gd name="connsiteY6" fmla="*/ 1145432 h 1434830"/>
              <a:gd name="connsiteX7" fmla="*/ 1082202 w 2402732"/>
              <a:gd name="connsiteY7" fmla="*/ 977630 h 1434830"/>
              <a:gd name="connsiteX8" fmla="*/ 829283 w 2402732"/>
              <a:gd name="connsiteY8" fmla="*/ 977630 h 1434830"/>
              <a:gd name="connsiteX9" fmla="*/ 829283 w 2402732"/>
              <a:gd name="connsiteY9" fmla="*/ 821987 h 1434830"/>
              <a:gd name="connsiteX10" fmla="*/ 712551 w 2402732"/>
              <a:gd name="connsiteY10" fmla="*/ 821987 h 1434830"/>
              <a:gd name="connsiteX11" fmla="*/ 712551 w 2402732"/>
              <a:gd name="connsiteY11" fmla="*/ 761189 h 1434830"/>
              <a:gd name="connsiteX12" fmla="*/ 583660 w 2402732"/>
              <a:gd name="connsiteY12" fmla="*/ 761189 h 1434830"/>
              <a:gd name="connsiteX13" fmla="*/ 583660 w 2402732"/>
              <a:gd name="connsiteY13" fmla="*/ 700391 h 1434830"/>
              <a:gd name="connsiteX14" fmla="*/ 527726 w 2402732"/>
              <a:gd name="connsiteY14" fmla="*/ 700391 h 1434830"/>
              <a:gd name="connsiteX15" fmla="*/ 527726 w 2402732"/>
              <a:gd name="connsiteY15" fmla="*/ 617706 h 1434830"/>
              <a:gd name="connsiteX16" fmla="*/ 503406 w 2402732"/>
              <a:gd name="connsiteY16" fmla="*/ 615274 h 1434830"/>
              <a:gd name="connsiteX17" fmla="*/ 376947 w 2402732"/>
              <a:gd name="connsiteY17" fmla="*/ 615274 h 1434830"/>
              <a:gd name="connsiteX18" fmla="*/ 376947 w 2402732"/>
              <a:gd name="connsiteY18" fmla="*/ 561772 h 1434830"/>
              <a:gd name="connsiteX19" fmla="*/ 340468 w 2402732"/>
              <a:gd name="connsiteY19" fmla="*/ 561772 h 1434830"/>
              <a:gd name="connsiteX20" fmla="*/ 340468 w 2402732"/>
              <a:gd name="connsiteY20" fmla="*/ 488815 h 1434830"/>
              <a:gd name="connsiteX21" fmla="*/ 313717 w 2402732"/>
              <a:gd name="connsiteY21" fmla="*/ 488815 h 1434830"/>
              <a:gd name="connsiteX22" fmla="*/ 313717 w 2402732"/>
              <a:gd name="connsiteY22" fmla="*/ 415857 h 1434830"/>
              <a:gd name="connsiteX23" fmla="*/ 48638 w 2402732"/>
              <a:gd name="connsiteY23" fmla="*/ 415857 h 1434830"/>
              <a:gd name="connsiteX24" fmla="*/ 48638 w 2402732"/>
              <a:gd name="connsiteY24" fmla="*/ 364787 h 1434830"/>
              <a:gd name="connsiteX25" fmla="*/ 0 w 2402732"/>
              <a:gd name="connsiteY25" fmla="*/ 364787 h 1434830"/>
              <a:gd name="connsiteX26" fmla="*/ 0 w 2402732"/>
              <a:gd name="connsiteY26" fmla="*/ 0 h 1434830"/>
              <a:gd name="connsiteX27" fmla="*/ 68094 w 2402732"/>
              <a:gd name="connsiteY27" fmla="*/ 0 h 1434830"/>
              <a:gd name="connsiteX28" fmla="*/ 68094 w 2402732"/>
              <a:gd name="connsiteY28" fmla="*/ 0 h 1434830"/>
              <a:gd name="connsiteX29" fmla="*/ 318581 w 2402732"/>
              <a:gd name="connsiteY29" fmla="*/ 0 h 1434830"/>
              <a:gd name="connsiteX30" fmla="*/ 318581 w 2402732"/>
              <a:gd name="connsiteY30" fmla="*/ 53502 h 1434830"/>
              <a:gd name="connsiteX31" fmla="*/ 335604 w 2402732"/>
              <a:gd name="connsiteY31" fmla="*/ 53502 h 1434830"/>
              <a:gd name="connsiteX32" fmla="*/ 335604 w 2402732"/>
              <a:gd name="connsiteY32" fmla="*/ 92413 h 1434830"/>
              <a:gd name="connsiteX33" fmla="*/ 367219 w 2402732"/>
              <a:gd name="connsiteY33" fmla="*/ 92413 h 1434830"/>
              <a:gd name="connsiteX34" fmla="*/ 367219 w 2402732"/>
              <a:gd name="connsiteY34" fmla="*/ 119164 h 1434830"/>
              <a:gd name="connsiteX35" fmla="*/ 474224 w 2402732"/>
              <a:gd name="connsiteY35" fmla="*/ 119164 h 1434830"/>
              <a:gd name="connsiteX36" fmla="*/ 474224 w 2402732"/>
              <a:gd name="connsiteY36" fmla="*/ 153210 h 1434830"/>
              <a:gd name="connsiteX37" fmla="*/ 559341 w 2402732"/>
              <a:gd name="connsiteY37" fmla="*/ 153210 h 1434830"/>
              <a:gd name="connsiteX38" fmla="*/ 559341 w 2402732"/>
              <a:gd name="connsiteY38" fmla="*/ 209144 h 1434830"/>
              <a:gd name="connsiteX39" fmla="*/ 707687 w 2402732"/>
              <a:gd name="connsiteY39" fmla="*/ 209144 h 1434830"/>
              <a:gd name="connsiteX40" fmla="*/ 707687 w 2402732"/>
              <a:gd name="connsiteY40" fmla="*/ 245623 h 1434830"/>
              <a:gd name="connsiteX41" fmla="*/ 829283 w 2402732"/>
              <a:gd name="connsiteY41" fmla="*/ 245623 h 1434830"/>
              <a:gd name="connsiteX42" fmla="*/ 829283 w 2402732"/>
              <a:gd name="connsiteY42" fmla="*/ 359923 h 1434830"/>
              <a:gd name="connsiteX43" fmla="*/ 1057883 w 2402732"/>
              <a:gd name="connsiteY43" fmla="*/ 359923 h 1434830"/>
              <a:gd name="connsiteX44" fmla="*/ 1057883 w 2402732"/>
              <a:gd name="connsiteY44" fmla="*/ 469359 h 1434830"/>
              <a:gd name="connsiteX45" fmla="*/ 1315666 w 2402732"/>
              <a:gd name="connsiteY45" fmla="*/ 469359 h 1434830"/>
              <a:gd name="connsiteX46" fmla="*/ 1315666 w 2402732"/>
              <a:gd name="connsiteY46" fmla="*/ 556908 h 1434830"/>
              <a:gd name="connsiteX47" fmla="*/ 1408079 w 2402732"/>
              <a:gd name="connsiteY47" fmla="*/ 556908 h 1434830"/>
              <a:gd name="connsiteX48" fmla="*/ 1408079 w 2402732"/>
              <a:gd name="connsiteY48" fmla="*/ 668776 h 1434830"/>
              <a:gd name="connsiteX49" fmla="*/ 2402732 w 2402732"/>
              <a:gd name="connsiteY49" fmla="*/ 666344 h 143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402732" h="1434830">
                <a:moveTo>
                  <a:pt x="2402732" y="666344"/>
                </a:moveTo>
                <a:lnTo>
                  <a:pt x="2402732" y="1434830"/>
                </a:lnTo>
                <a:lnTo>
                  <a:pt x="1417806" y="1434830"/>
                </a:lnTo>
                <a:lnTo>
                  <a:pt x="1417806" y="1291347"/>
                </a:lnTo>
                <a:lnTo>
                  <a:pt x="1325394" y="1291347"/>
                </a:lnTo>
                <a:lnTo>
                  <a:pt x="1325394" y="1145432"/>
                </a:lnTo>
                <a:lnTo>
                  <a:pt x="1082202" y="1145432"/>
                </a:lnTo>
                <a:lnTo>
                  <a:pt x="1082202" y="977630"/>
                </a:lnTo>
                <a:lnTo>
                  <a:pt x="829283" y="977630"/>
                </a:lnTo>
                <a:lnTo>
                  <a:pt x="829283" y="821987"/>
                </a:lnTo>
                <a:lnTo>
                  <a:pt x="712551" y="821987"/>
                </a:lnTo>
                <a:lnTo>
                  <a:pt x="712551" y="761189"/>
                </a:lnTo>
                <a:lnTo>
                  <a:pt x="583660" y="761189"/>
                </a:lnTo>
                <a:lnTo>
                  <a:pt x="583660" y="700391"/>
                </a:lnTo>
                <a:lnTo>
                  <a:pt x="527726" y="700391"/>
                </a:lnTo>
                <a:lnTo>
                  <a:pt x="527726" y="617706"/>
                </a:lnTo>
                <a:lnTo>
                  <a:pt x="503406" y="615274"/>
                </a:lnTo>
                <a:lnTo>
                  <a:pt x="376947" y="615274"/>
                </a:lnTo>
                <a:lnTo>
                  <a:pt x="376947" y="561772"/>
                </a:lnTo>
                <a:lnTo>
                  <a:pt x="340468" y="561772"/>
                </a:lnTo>
                <a:lnTo>
                  <a:pt x="340468" y="488815"/>
                </a:lnTo>
                <a:lnTo>
                  <a:pt x="313717" y="488815"/>
                </a:lnTo>
                <a:lnTo>
                  <a:pt x="313717" y="415857"/>
                </a:lnTo>
                <a:lnTo>
                  <a:pt x="48638" y="415857"/>
                </a:lnTo>
                <a:lnTo>
                  <a:pt x="48638" y="364787"/>
                </a:lnTo>
                <a:lnTo>
                  <a:pt x="0" y="364787"/>
                </a:lnTo>
                <a:lnTo>
                  <a:pt x="0" y="0"/>
                </a:lnTo>
                <a:lnTo>
                  <a:pt x="68094" y="0"/>
                </a:lnTo>
                <a:lnTo>
                  <a:pt x="68094" y="0"/>
                </a:lnTo>
                <a:lnTo>
                  <a:pt x="318581" y="0"/>
                </a:lnTo>
                <a:lnTo>
                  <a:pt x="318581" y="53502"/>
                </a:lnTo>
                <a:lnTo>
                  <a:pt x="335604" y="53502"/>
                </a:lnTo>
                <a:lnTo>
                  <a:pt x="335604" y="92413"/>
                </a:lnTo>
                <a:lnTo>
                  <a:pt x="367219" y="92413"/>
                </a:lnTo>
                <a:lnTo>
                  <a:pt x="367219" y="119164"/>
                </a:lnTo>
                <a:lnTo>
                  <a:pt x="474224" y="119164"/>
                </a:lnTo>
                <a:lnTo>
                  <a:pt x="474224" y="153210"/>
                </a:lnTo>
                <a:lnTo>
                  <a:pt x="559341" y="153210"/>
                </a:lnTo>
                <a:lnTo>
                  <a:pt x="559341" y="209144"/>
                </a:lnTo>
                <a:lnTo>
                  <a:pt x="707687" y="209144"/>
                </a:lnTo>
                <a:lnTo>
                  <a:pt x="707687" y="245623"/>
                </a:lnTo>
                <a:lnTo>
                  <a:pt x="829283" y="245623"/>
                </a:lnTo>
                <a:lnTo>
                  <a:pt x="829283" y="359923"/>
                </a:lnTo>
                <a:lnTo>
                  <a:pt x="1057883" y="359923"/>
                </a:lnTo>
                <a:lnTo>
                  <a:pt x="1057883" y="469359"/>
                </a:lnTo>
                <a:lnTo>
                  <a:pt x="1315666" y="469359"/>
                </a:lnTo>
                <a:lnTo>
                  <a:pt x="1315666" y="556908"/>
                </a:lnTo>
                <a:lnTo>
                  <a:pt x="1408079" y="556908"/>
                </a:lnTo>
                <a:lnTo>
                  <a:pt x="1408079" y="668776"/>
                </a:lnTo>
                <a:lnTo>
                  <a:pt x="2402732" y="66634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MOVIE : vinorelbine </a:t>
            </a:r>
            <a:r>
              <a:rPr lang="en-GB" dirty="0" err="1"/>
              <a:t>métronomique</a:t>
            </a:r>
            <a:r>
              <a:rPr lang="en-GB" dirty="0"/>
              <a:t> + durvalumab </a:t>
            </a:r>
            <a:r>
              <a:rPr lang="en-GB" sz="2400" dirty="0"/>
              <a:t>(antiPDL1) </a:t>
            </a:r>
            <a:br>
              <a:rPr lang="en-GB" sz="2400" dirty="0"/>
            </a:br>
            <a:r>
              <a:rPr lang="en-GB" dirty="0"/>
              <a:t>+ </a:t>
            </a:r>
            <a:r>
              <a:rPr lang="en-GB" dirty="0" err="1"/>
              <a:t>tremelimumab</a:t>
            </a:r>
            <a:r>
              <a:rPr lang="en-GB" dirty="0"/>
              <a:t> </a:t>
            </a:r>
            <a:r>
              <a:rPr lang="en-GB" sz="2400" dirty="0"/>
              <a:t>(anti CTLA4)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JS. Frenel, et al., ESMO</a:t>
            </a:r>
            <a:r>
              <a:rPr lang="fr-FR" baseline="30000"/>
              <a:t>®</a:t>
            </a:r>
            <a:r>
              <a:rPr lang="fr-FR"/>
              <a:t> 2021, Abs# </a:t>
            </a:r>
            <a:r>
              <a:rPr lang="fr-FR" i="0"/>
              <a:t>e-Poster 775P</a:t>
            </a:r>
            <a:endParaRPr lang="fr-FR" i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8097520" y="1745169"/>
            <a:ext cx="3915282" cy="3939816"/>
          </a:xfrm>
        </p:spPr>
        <p:txBody>
          <a:bodyPr/>
          <a:lstStyle/>
          <a:p>
            <a:pPr marL="203200" indent="-203200">
              <a:lnSpc>
                <a:spcPts val="2100"/>
              </a:lnSpc>
            </a:pPr>
            <a:r>
              <a:rPr lang="en-GB" sz="1600" dirty="0" err="1"/>
              <a:t>Données</a:t>
            </a:r>
            <a:r>
              <a:rPr lang="en-GB" sz="1600" dirty="0"/>
              <a:t> </a:t>
            </a:r>
            <a:r>
              <a:rPr lang="en-GB" sz="1600" dirty="0" err="1"/>
              <a:t>efficacités</a:t>
            </a:r>
            <a:r>
              <a:rPr lang="en-GB" sz="1600" dirty="0"/>
              <a:t> </a:t>
            </a:r>
            <a:r>
              <a:rPr lang="en-GB" sz="1600" dirty="0" err="1"/>
              <a:t>interessantes</a:t>
            </a:r>
            <a:endParaRPr lang="en-GB" sz="1600" dirty="0"/>
          </a:p>
          <a:p>
            <a:pPr marL="385763" lvl="1" indent="-182563">
              <a:lnSpc>
                <a:spcPts val="2100"/>
              </a:lnSpc>
            </a:pPr>
            <a:r>
              <a:rPr lang="en-GB" sz="1400" dirty="0"/>
              <a:t>TR, </a:t>
            </a:r>
            <a:r>
              <a:rPr lang="en-GB" sz="1400" dirty="0" err="1"/>
              <a:t>médiane</a:t>
            </a:r>
            <a:r>
              <a:rPr lang="en-GB" sz="1400" dirty="0"/>
              <a:t> SSP et SG </a:t>
            </a:r>
            <a:r>
              <a:rPr lang="en-GB" sz="1400" dirty="0" err="1"/>
              <a:t>elevée</a:t>
            </a:r>
            <a:endParaRPr lang="en-GB" sz="1400" dirty="0"/>
          </a:p>
          <a:p>
            <a:pPr marL="385763" lvl="1" indent="-182563">
              <a:lnSpc>
                <a:spcPts val="2100"/>
              </a:lnSpc>
            </a:pPr>
            <a:r>
              <a:rPr lang="en-GB" sz="1400" dirty="0"/>
              <a:t>RC : </a:t>
            </a:r>
            <a:r>
              <a:rPr lang="en-GB" sz="1400" b="1" dirty="0"/>
              <a:t>18% !</a:t>
            </a:r>
          </a:p>
          <a:p>
            <a:pPr marL="385763" lvl="1" indent="-182563">
              <a:lnSpc>
                <a:spcPts val="2100"/>
              </a:lnSpc>
            </a:pPr>
            <a:r>
              <a:rPr lang="en-GB" sz="1400" dirty="0" err="1"/>
              <a:t>manque</a:t>
            </a:r>
            <a:r>
              <a:rPr lang="en-GB" sz="1400" dirty="0"/>
              <a:t> </a:t>
            </a:r>
            <a:r>
              <a:rPr lang="en-GB" sz="1400" dirty="0" err="1"/>
              <a:t>donnée</a:t>
            </a:r>
            <a:r>
              <a:rPr lang="en-GB" sz="1400" dirty="0"/>
              <a:t> </a:t>
            </a:r>
            <a:r>
              <a:rPr lang="en-GB" sz="1400" dirty="0" err="1"/>
              <a:t>selon</a:t>
            </a:r>
            <a:r>
              <a:rPr lang="en-GB" sz="1400" dirty="0"/>
              <a:t> </a:t>
            </a:r>
            <a:r>
              <a:rPr lang="en-GB" sz="1400" dirty="0" err="1"/>
              <a:t>statut</a:t>
            </a:r>
            <a:r>
              <a:rPr lang="en-GB" sz="1400" dirty="0"/>
              <a:t> PD-L1</a:t>
            </a:r>
          </a:p>
          <a:p>
            <a:pPr lvl="1">
              <a:lnSpc>
                <a:spcPts val="2100"/>
              </a:lnSpc>
            </a:pPr>
            <a:endParaRPr lang="en-GB" sz="1400" dirty="0"/>
          </a:p>
          <a:p>
            <a:pPr marL="203200" indent="-203200">
              <a:lnSpc>
                <a:spcPts val="2100"/>
              </a:lnSpc>
            </a:pPr>
            <a:r>
              <a:rPr lang="en-GB" sz="1600" dirty="0" err="1"/>
              <a:t>Toxicité</a:t>
            </a:r>
            <a:r>
              <a:rPr lang="en-GB" sz="1600" dirty="0"/>
              <a:t> acceptable</a:t>
            </a:r>
          </a:p>
          <a:p>
            <a:pPr marL="203200" indent="-203200">
              <a:lnSpc>
                <a:spcPts val="2100"/>
              </a:lnSpc>
            </a:pPr>
            <a:endParaRPr lang="en-GB" sz="1600" dirty="0"/>
          </a:p>
          <a:p>
            <a:pPr marL="203200" indent="-203200">
              <a:lnSpc>
                <a:spcPts val="2100"/>
              </a:lnSpc>
            </a:pPr>
            <a:r>
              <a:rPr lang="en-GB" sz="1600" dirty="0" err="1"/>
              <a:t>Combinaison</a:t>
            </a:r>
            <a:r>
              <a:rPr lang="en-GB" sz="1600" dirty="0"/>
              <a:t> CT+ </a:t>
            </a:r>
            <a:r>
              <a:rPr lang="en-GB" sz="1600" dirty="0" err="1"/>
              <a:t>immunothérapie</a:t>
            </a:r>
            <a:r>
              <a:rPr lang="en-GB" sz="1600" dirty="0"/>
              <a:t> </a:t>
            </a:r>
            <a:br>
              <a:rPr lang="en-GB" sz="1600" dirty="0"/>
            </a:br>
            <a:r>
              <a:rPr lang="en-GB" sz="1400" dirty="0"/>
              <a:t>(antiPDL1 + anti CTLA4)</a:t>
            </a:r>
            <a:br>
              <a:rPr lang="en-GB" sz="1400" dirty="0"/>
            </a:br>
            <a:r>
              <a:rPr lang="en-GB" sz="1400" dirty="0"/>
              <a:t> </a:t>
            </a:r>
            <a:r>
              <a:rPr lang="en-GB" sz="1600" dirty="0"/>
              <a:t>&gt; </a:t>
            </a:r>
            <a:r>
              <a:rPr lang="en-GB" sz="1600" dirty="0" err="1"/>
              <a:t>immunothérapie</a:t>
            </a:r>
            <a:r>
              <a:rPr lang="en-GB" sz="1600" dirty="0"/>
              <a:t> </a:t>
            </a:r>
            <a:r>
              <a:rPr lang="en-GB" sz="1600" dirty="0" err="1"/>
              <a:t>seule</a:t>
            </a:r>
            <a:r>
              <a:rPr lang="en-GB" sz="1600" dirty="0"/>
              <a:t> ?</a:t>
            </a:r>
          </a:p>
          <a:p>
            <a:pPr marL="203200" indent="-203200">
              <a:lnSpc>
                <a:spcPts val="2100"/>
              </a:lnSpc>
            </a:pPr>
            <a:endParaRPr lang="en-GB" sz="1600" dirty="0"/>
          </a:p>
          <a:p>
            <a:pPr marL="203200" indent="-203200">
              <a:lnSpc>
                <a:spcPts val="2100"/>
              </a:lnSpc>
            </a:pPr>
            <a:r>
              <a:rPr lang="en-GB" sz="1600" dirty="0" err="1"/>
              <a:t>Futur</a:t>
            </a:r>
            <a:r>
              <a:rPr lang="en-GB" sz="1600" dirty="0"/>
              <a:t> : </a:t>
            </a:r>
            <a:r>
              <a:rPr lang="en-GB" sz="1600" dirty="0" err="1"/>
              <a:t>en</a:t>
            </a:r>
            <a:r>
              <a:rPr lang="en-GB" sz="1600" dirty="0"/>
              <a:t> association avec RT-CT </a:t>
            </a:r>
            <a:br>
              <a:rPr lang="en-GB" sz="1600" dirty="0"/>
            </a:br>
            <a:r>
              <a:rPr lang="en-GB" sz="1600" dirty="0"/>
              <a:t>pour </a:t>
            </a:r>
            <a:r>
              <a:rPr lang="en-GB" sz="1600" dirty="0" err="1"/>
              <a:t>tumeurs</a:t>
            </a:r>
            <a:r>
              <a:rPr lang="en-GB" sz="1600" dirty="0"/>
              <a:t> de haut </a:t>
            </a:r>
            <a:r>
              <a:rPr lang="en-GB" sz="1600" dirty="0" err="1"/>
              <a:t>risque</a:t>
            </a:r>
            <a:r>
              <a:rPr lang="en-GB" sz="1600" dirty="0"/>
              <a:t> </a:t>
            </a:r>
            <a:br>
              <a:rPr lang="en-GB" sz="1600" dirty="0"/>
            </a:br>
            <a:r>
              <a:rPr lang="en-GB" sz="1600" dirty="0"/>
              <a:t>et/</a:t>
            </a:r>
            <a:r>
              <a:rPr lang="en-GB" sz="1600" dirty="0" err="1"/>
              <a:t>ou</a:t>
            </a:r>
            <a:r>
              <a:rPr lang="en-GB" sz="1600" dirty="0"/>
              <a:t> PDL1 neg ? 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956384"/>
              </p:ext>
            </p:extLst>
          </p:nvPr>
        </p:nvGraphicFramePr>
        <p:xfrm>
          <a:off x="477161" y="1162924"/>
          <a:ext cx="7274921" cy="2374320"/>
        </p:xfrm>
        <a:graphic>
          <a:graphicData uri="http://schemas.openxmlformats.org/drawingml/2006/table">
            <a:tbl>
              <a:tblPr firstRow="1" bandRow="1"/>
              <a:tblGrid>
                <a:gridCol w="1343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5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5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4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894">
                <a:tc>
                  <a:txBody>
                    <a:bodyPr/>
                    <a:lstStyle/>
                    <a:p>
                      <a:pPr marL="92075" marR="0" lvl="0" indent="-4763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baseline="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Cohorte complète</a:t>
                      </a:r>
                      <a:endParaRPr lang="fr-FR" sz="1100" b="0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Histologie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Bevacizumab</a:t>
                      </a:r>
                      <a:endParaRPr lang="fr-FR" sz="1100" b="0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Sans traitement préalable à la phase métastatique</a:t>
                      </a:r>
                      <a:endParaRPr lang="fr-FR" sz="1100" b="0" kern="1200" baseline="300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2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lvl="0" indent="-4763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Meilleure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réponse</a:t>
                      </a:r>
                      <a:r>
                        <a:rPr lang="en-US" sz="1100" b="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N (%)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N=31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Squamous</a:t>
                      </a:r>
                      <a:r>
                        <a:rPr lang="fr-FR" sz="1200" b="1" kern="120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n=20</a:t>
                      </a:r>
                      <a:endParaRPr lang="fr-FR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AdenoK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N=11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N=12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N=19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N=6</a:t>
                      </a:r>
                      <a:endParaRPr lang="en-US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1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RC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 (17,2)</a:t>
                      </a:r>
                      <a:endParaRPr lang="en-US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 (21,1)</a:t>
                      </a:r>
                      <a:endParaRPr lang="en-US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 (10,0)</a:t>
                      </a:r>
                      <a:endParaRPr lang="en-US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 (9,1)</a:t>
                      </a:r>
                      <a:endParaRPr lang="en-US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 (22,2)</a:t>
                      </a:r>
                      <a:endParaRPr lang="en-US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 (40,0)</a:t>
                      </a:r>
                      <a:endParaRPr lang="en-US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136"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RP</a:t>
                      </a:r>
                      <a:endParaRPr lang="en-US" sz="1100" b="0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 (24,1))</a:t>
                      </a:r>
                      <a:endParaRPr lang="en-US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 (26,3)</a:t>
                      </a:r>
                      <a:endParaRPr lang="en-US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 (20,0)</a:t>
                      </a:r>
                      <a:endParaRPr lang="en-US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 (27,3)</a:t>
                      </a:r>
                      <a:endParaRPr lang="en-US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 (22,2)</a:t>
                      </a:r>
                      <a:endParaRPr lang="en-US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 (20,0)</a:t>
                      </a:r>
                      <a:endParaRPr lang="en-US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136">
                <a:tc>
                  <a:txBody>
                    <a:bodyPr/>
                    <a:lstStyle/>
                    <a:p>
                      <a:pPr marL="263525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Stabilité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 (27,6)</a:t>
                      </a:r>
                      <a:endParaRPr lang="en-US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 (26,3)</a:t>
                      </a:r>
                      <a:endParaRPr lang="en-US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 (30,0)</a:t>
                      </a:r>
                      <a:endParaRPr lang="en-US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 (27,3)</a:t>
                      </a:r>
                      <a:endParaRPr lang="en-US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 (27,8)</a:t>
                      </a:r>
                      <a:endParaRPr lang="en-US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en-US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136">
                <a:tc>
                  <a:txBody>
                    <a:bodyPr/>
                    <a:lstStyle/>
                    <a:p>
                      <a:pPr marL="263525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Progression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 (31,0)</a:t>
                      </a:r>
                      <a:endParaRPr lang="en-US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 (26,3)</a:t>
                      </a:r>
                      <a:endParaRPr lang="en-US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 (40,0)</a:t>
                      </a:r>
                      <a:endParaRPr lang="en-US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 (36,4)</a:t>
                      </a:r>
                      <a:endParaRPr lang="en-US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 (27,8)</a:t>
                      </a:r>
                      <a:endParaRPr lang="en-US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 (20,0)</a:t>
                      </a:r>
                      <a:endParaRPr lang="en-US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136">
                <a:tc>
                  <a:txBody>
                    <a:bodyPr/>
                    <a:lstStyle/>
                    <a:p>
                      <a:pPr marL="263525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 évaluable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US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US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US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US" sz="12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US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136">
                <a:tc>
                  <a:txBody>
                    <a:bodyPr/>
                    <a:lstStyle/>
                    <a:p>
                      <a:pPr marL="263525" indent="-1825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 (RC+RP)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 (41,4)</a:t>
                      </a:r>
                      <a:endParaRPr lang="en-US" sz="1200" b="1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 (47,4)</a:t>
                      </a:r>
                      <a:endParaRPr lang="en-US" sz="1200" b="1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 (30,0)</a:t>
                      </a:r>
                      <a:endParaRPr lang="en-US" sz="1200" b="1" kern="1200">
                        <a:solidFill>
                          <a:schemeClr val="accent4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 (36,4)</a:t>
                      </a:r>
                      <a:endParaRPr lang="en-US" sz="1200" b="1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 (44,4)</a:t>
                      </a:r>
                      <a:endParaRPr lang="en-US" sz="1200" b="1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 (60,0)</a:t>
                      </a:r>
                      <a:endParaRPr lang="en-US" sz="1200" b="1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 rot="16200000">
            <a:off x="3537934" y="4686378"/>
            <a:ext cx="1621097" cy="145434"/>
          </a:xfrm>
          <a:prstGeom prst="rect">
            <a:avLst/>
          </a:prstGeom>
          <a:noFill/>
        </p:spPr>
        <p:txBody>
          <a:bodyPr wrap="none" lIns="0" tIns="36000" rIns="0" bIns="36000" rtlCol="0">
            <a:noAutofit/>
          </a:bodyPr>
          <a:lstStyle/>
          <a:p>
            <a:pPr algn="ctr">
              <a:lnSpc>
                <a:spcPts val="800"/>
              </a:lnSpc>
            </a:pPr>
            <a:r>
              <a:rPr lang="fr-FR" sz="1000" dirty="0" err="1">
                <a:solidFill>
                  <a:schemeClr val="bg1">
                    <a:lumMod val="50000"/>
                  </a:schemeClr>
                </a:solidFill>
              </a:rPr>
              <a:t>Probability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 of  OS (%)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Forme libre 1"/>
          <p:cNvSpPr/>
          <p:nvPr/>
        </p:nvSpPr>
        <p:spPr>
          <a:xfrm>
            <a:off x="4838593" y="3833842"/>
            <a:ext cx="2475689" cy="1055451"/>
          </a:xfrm>
          <a:custGeom>
            <a:avLst/>
            <a:gdLst>
              <a:gd name="connsiteX0" fmla="*/ 0 w 2475689"/>
              <a:gd name="connsiteY0" fmla="*/ 0 h 1055451"/>
              <a:gd name="connsiteX1" fmla="*/ 80253 w 2475689"/>
              <a:gd name="connsiteY1" fmla="*/ 0 h 1055451"/>
              <a:gd name="connsiteX2" fmla="*/ 80253 w 2475689"/>
              <a:gd name="connsiteY2" fmla="*/ 60798 h 1055451"/>
              <a:gd name="connsiteX3" fmla="*/ 121596 w 2475689"/>
              <a:gd name="connsiteY3" fmla="*/ 60798 h 1055451"/>
              <a:gd name="connsiteX4" fmla="*/ 121596 w 2475689"/>
              <a:gd name="connsiteY4" fmla="*/ 124028 h 1055451"/>
              <a:gd name="connsiteX5" fmla="*/ 389106 w 2475689"/>
              <a:gd name="connsiteY5" fmla="*/ 124028 h 1055451"/>
              <a:gd name="connsiteX6" fmla="*/ 389106 w 2475689"/>
              <a:gd name="connsiteY6" fmla="*/ 184826 h 1055451"/>
              <a:gd name="connsiteX7" fmla="*/ 418289 w 2475689"/>
              <a:gd name="connsiteY7" fmla="*/ 184826 h 1055451"/>
              <a:gd name="connsiteX8" fmla="*/ 418289 w 2475689"/>
              <a:gd name="connsiteY8" fmla="*/ 245624 h 1055451"/>
              <a:gd name="connsiteX9" fmla="*/ 462064 w 2475689"/>
              <a:gd name="connsiteY9" fmla="*/ 245624 h 1055451"/>
              <a:gd name="connsiteX10" fmla="*/ 462064 w 2475689"/>
              <a:gd name="connsiteY10" fmla="*/ 299126 h 1055451"/>
              <a:gd name="connsiteX11" fmla="*/ 581228 w 2475689"/>
              <a:gd name="connsiteY11" fmla="*/ 299126 h 1055451"/>
              <a:gd name="connsiteX12" fmla="*/ 581228 w 2475689"/>
              <a:gd name="connsiteY12" fmla="*/ 364788 h 1055451"/>
              <a:gd name="connsiteX13" fmla="*/ 663913 w 2475689"/>
              <a:gd name="connsiteY13" fmla="*/ 364788 h 1055451"/>
              <a:gd name="connsiteX14" fmla="*/ 663913 w 2475689"/>
              <a:gd name="connsiteY14" fmla="*/ 423154 h 1055451"/>
              <a:gd name="connsiteX15" fmla="*/ 780645 w 2475689"/>
              <a:gd name="connsiteY15" fmla="*/ 423154 h 1055451"/>
              <a:gd name="connsiteX16" fmla="*/ 780645 w 2475689"/>
              <a:gd name="connsiteY16" fmla="*/ 476656 h 1055451"/>
              <a:gd name="connsiteX17" fmla="*/ 899808 w 2475689"/>
              <a:gd name="connsiteY17" fmla="*/ 476656 h 1055451"/>
              <a:gd name="connsiteX18" fmla="*/ 899808 w 2475689"/>
              <a:gd name="connsiteY18" fmla="*/ 617707 h 1055451"/>
              <a:gd name="connsiteX19" fmla="*/ 1150296 w 2475689"/>
              <a:gd name="connsiteY19" fmla="*/ 617707 h 1055451"/>
              <a:gd name="connsiteX20" fmla="*/ 1150296 w 2475689"/>
              <a:gd name="connsiteY20" fmla="*/ 778213 h 1055451"/>
              <a:gd name="connsiteX21" fmla="*/ 1383759 w 2475689"/>
              <a:gd name="connsiteY21" fmla="*/ 778213 h 1055451"/>
              <a:gd name="connsiteX22" fmla="*/ 1383759 w 2475689"/>
              <a:gd name="connsiteY22" fmla="*/ 924128 h 1055451"/>
              <a:gd name="connsiteX23" fmla="*/ 1500491 w 2475689"/>
              <a:gd name="connsiteY23" fmla="*/ 924128 h 1055451"/>
              <a:gd name="connsiteX24" fmla="*/ 1500491 w 2475689"/>
              <a:gd name="connsiteY24" fmla="*/ 1055451 h 1055451"/>
              <a:gd name="connsiteX25" fmla="*/ 2475689 w 2475689"/>
              <a:gd name="connsiteY25" fmla="*/ 1055451 h 105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475689" h="1055451">
                <a:moveTo>
                  <a:pt x="0" y="0"/>
                </a:moveTo>
                <a:lnTo>
                  <a:pt x="80253" y="0"/>
                </a:lnTo>
                <a:lnTo>
                  <a:pt x="80253" y="60798"/>
                </a:lnTo>
                <a:lnTo>
                  <a:pt x="121596" y="60798"/>
                </a:lnTo>
                <a:lnTo>
                  <a:pt x="121596" y="124028"/>
                </a:lnTo>
                <a:lnTo>
                  <a:pt x="389106" y="124028"/>
                </a:lnTo>
                <a:lnTo>
                  <a:pt x="389106" y="184826"/>
                </a:lnTo>
                <a:lnTo>
                  <a:pt x="418289" y="184826"/>
                </a:lnTo>
                <a:lnTo>
                  <a:pt x="418289" y="245624"/>
                </a:lnTo>
                <a:lnTo>
                  <a:pt x="462064" y="245624"/>
                </a:lnTo>
                <a:lnTo>
                  <a:pt x="462064" y="299126"/>
                </a:lnTo>
                <a:lnTo>
                  <a:pt x="581228" y="299126"/>
                </a:lnTo>
                <a:lnTo>
                  <a:pt x="581228" y="364788"/>
                </a:lnTo>
                <a:lnTo>
                  <a:pt x="663913" y="364788"/>
                </a:lnTo>
                <a:lnTo>
                  <a:pt x="663913" y="423154"/>
                </a:lnTo>
                <a:lnTo>
                  <a:pt x="780645" y="423154"/>
                </a:lnTo>
                <a:lnTo>
                  <a:pt x="780645" y="476656"/>
                </a:lnTo>
                <a:lnTo>
                  <a:pt x="899808" y="476656"/>
                </a:lnTo>
                <a:lnTo>
                  <a:pt x="899808" y="617707"/>
                </a:lnTo>
                <a:lnTo>
                  <a:pt x="1150296" y="617707"/>
                </a:lnTo>
                <a:lnTo>
                  <a:pt x="1150296" y="778213"/>
                </a:lnTo>
                <a:lnTo>
                  <a:pt x="1383759" y="778213"/>
                </a:lnTo>
                <a:lnTo>
                  <a:pt x="1383759" y="924128"/>
                </a:lnTo>
                <a:lnTo>
                  <a:pt x="1500491" y="924128"/>
                </a:lnTo>
                <a:lnTo>
                  <a:pt x="1500491" y="1055451"/>
                </a:lnTo>
                <a:lnTo>
                  <a:pt x="2475689" y="1055451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5284607" y="3697915"/>
            <a:ext cx="2292804" cy="296238"/>
          </a:xfrm>
          <a:prstGeom prst="rect">
            <a:avLst/>
          </a:prstGeom>
          <a:noFill/>
        </p:spPr>
        <p:txBody>
          <a:bodyPr wrap="none" lIns="0" tIns="36000" rIns="0" bIns="36000" rtlCol="0" anchor="ctr">
            <a:noAutofit/>
          </a:bodyPr>
          <a:lstStyle/>
          <a:p>
            <a:pPr algn="ctr">
              <a:lnSpc>
                <a:spcPts val="800"/>
              </a:lnSpc>
            </a:pPr>
            <a:r>
              <a:rPr lang="fr-FR" sz="1200" dirty="0">
                <a:latin typeface="+mj-lt"/>
              </a:rPr>
              <a:t>SG médiane: </a:t>
            </a:r>
            <a:r>
              <a:rPr lang="fr-FR" sz="1200" b="1" dirty="0">
                <a:latin typeface="+mj-lt"/>
              </a:rPr>
              <a:t>13,1 mois (8,5-NE)</a:t>
            </a:r>
            <a:endParaRPr lang="en-US" sz="1200" b="1" dirty="0">
              <a:latin typeface="+mj-lt"/>
            </a:endParaRPr>
          </a:p>
        </p:txBody>
      </p:sp>
      <p:sp>
        <p:nvSpPr>
          <p:cNvPr id="16" name="ZoneTexte 15"/>
          <p:cNvSpPr txBox="1"/>
          <p:nvPr/>
        </p:nvSpPr>
        <p:spPr>
          <a:xfrm rot="16200000">
            <a:off x="-335359" y="4686377"/>
            <a:ext cx="1889040" cy="145436"/>
          </a:xfrm>
          <a:prstGeom prst="rect">
            <a:avLst/>
          </a:prstGeom>
          <a:noFill/>
        </p:spPr>
        <p:txBody>
          <a:bodyPr wrap="none" lIns="0" tIns="36000" rIns="0" bIns="36000" rtlCol="0">
            <a:noAutofit/>
          </a:bodyPr>
          <a:lstStyle/>
          <a:p>
            <a:pPr algn="ctr">
              <a:lnSpc>
                <a:spcPts val="800"/>
              </a:lnSpc>
            </a:pPr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Probability of  PFS (%)</a:t>
            </a:r>
            <a:endParaRPr lang="en-US" sz="100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7" name="Graphique 16"/>
          <p:cNvGraphicFramePr/>
          <p:nvPr>
            <p:extLst>
              <p:ext uri="{D42A27DB-BD31-4B8C-83A1-F6EECF244321}">
                <p14:modId xmlns:p14="http://schemas.microsoft.com/office/powerpoint/2010/main" val="4285114931"/>
              </p:ext>
            </p:extLst>
          </p:nvPr>
        </p:nvGraphicFramePr>
        <p:xfrm>
          <a:off x="794878" y="3782290"/>
          <a:ext cx="3192283" cy="2214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1074353" y="3697915"/>
            <a:ext cx="2664527" cy="296238"/>
          </a:xfrm>
          <a:prstGeom prst="rect">
            <a:avLst/>
          </a:prstGeom>
          <a:noFill/>
        </p:spPr>
        <p:txBody>
          <a:bodyPr wrap="none" lIns="0" tIns="36000" rIns="0" bIns="36000" rtlCol="0" anchor="ctr">
            <a:noAutofit/>
          </a:bodyPr>
          <a:lstStyle/>
          <a:p>
            <a:pPr algn="ctr">
              <a:lnSpc>
                <a:spcPts val="800"/>
              </a:lnSpc>
            </a:pPr>
            <a:r>
              <a:rPr lang="fr-FR" sz="1200" dirty="0">
                <a:latin typeface="+mj-lt"/>
              </a:rPr>
              <a:t> SSP médiane: </a:t>
            </a:r>
            <a:r>
              <a:rPr lang="fr-FR" sz="1200" b="1" dirty="0">
                <a:latin typeface="+mj-lt"/>
              </a:rPr>
              <a:t>7,4 mois (1,9-NE)</a:t>
            </a:r>
            <a:endParaRPr lang="en-US" sz="1200" b="1" dirty="0">
              <a:latin typeface="+mj-l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685879" y="5922154"/>
            <a:ext cx="1621097" cy="145434"/>
          </a:xfrm>
          <a:prstGeom prst="rect">
            <a:avLst/>
          </a:prstGeom>
          <a:noFill/>
        </p:spPr>
        <p:txBody>
          <a:bodyPr wrap="none" lIns="0" tIns="36000" rIns="0" bIns="36000" rtlCol="0">
            <a:noAutofit/>
          </a:bodyPr>
          <a:lstStyle/>
          <a:p>
            <a:pPr algn="ctr">
              <a:lnSpc>
                <a:spcPts val="800"/>
              </a:lnSpc>
            </a:pP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Mois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309663" y="5922154"/>
            <a:ext cx="1621097" cy="145434"/>
          </a:xfrm>
          <a:prstGeom prst="rect">
            <a:avLst/>
          </a:prstGeom>
          <a:noFill/>
        </p:spPr>
        <p:txBody>
          <a:bodyPr wrap="none" lIns="0" tIns="36000" rIns="0" bIns="36000" rtlCol="0">
            <a:noAutofit/>
          </a:bodyPr>
          <a:lstStyle/>
          <a:p>
            <a:pPr algn="ctr">
              <a:lnSpc>
                <a:spcPts val="800"/>
              </a:lnSpc>
            </a:pP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Mois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416561" y="3655877"/>
            <a:ext cx="7335520" cy="2448782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4128297" y="3728395"/>
            <a:ext cx="0" cy="230631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278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2680962"/>
            <a:ext cx="12059919" cy="865498"/>
          </a:xfrm>
        </p:spPr>
        <p:txBody>
          <a:bodyPr/>
          <a:lstStyle/>
          <a:p>
            <a:pPr algn="ctr"/>
            <a:r>
              <a:rPr lang="en-GB" sz="5400" dirty="0" err="1"/>
              <a:t>Futur</a:t>
            </a:r>
            <a:r>
              <a:rPr lang="en-GB" sz="5400" dirty="0"/>
              <a:t> : Nouveaux </a:t>
            </a:r>
            <a:r>
              <a:rPr lang="en-GB" sz="5400" dirty="0" err="1"/>
              <a:t>traitements</a:t>
            </a:r>
            <a:endParaRPr lang="en-US" sz="5400" dirty="0"/>
          </a:p>
        </p:txBody>
      </p:sp>
      <p:sp>
        <p:nvSpPr>
          <p:cNvPr id="8" name="Forme libre 12">
            <a:extLst>
              <a:ext uri="{FF2B5EF4-FFF2-40B4-BE49-F238E27FC236}">
                <a16:creationId xmlns:a16="http://schemas.microsoft.com/office/drawing/2014/main" id="{49199464-6EAE-42BE-BC4B-2B49004516A5}"/>
              </a:ext>
            </a:extLst>
          </p:cNvPr>
          <p:cNvSpPr/>
          <p:nvPr/>
        </p:nvSpPr>
        <p:spPr>
          <a:xfrm rot="16200000">
            <a:off x="5658280" y="-742119"/>
            <a:ext cx="1048165" cy="7894325"/>
          </a:xfrm>
          <a:custGeom>
            <a:avLst/>
            <a:gdLst>
              <a:gd name="connsiteX0" fmla="*/ 0 w 914400"/>
              <a:gd name="connsiteY0" fmla="*/ 0 h 3077736"/>
              <a:gd name="connsiteX1" fmla="*/ 0 w 914400"/>
              <a:gd name="connsiteY1" fmla="*/ 3077736 h 3077736"/>
              <a:gd name="connsiteX2" fmla="*/ 914400 w 914400"/>
              <a:gd name="connsiteY2" fmla="*/ 3077736 h 307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3077736">
                <a:moveTo>
                  <a:pt x="0" y="0"/>
                </a:moveTo>
                <a:lnTo>
                  <a:pt x="0" y="3077736"/>
                </a:lnTo>
                <a:lnTo>
                  <a:pt x="914400" y="3077736"/>
                </a:lnTo>
              </a:path>
            </a:pathLst>
          </a:cu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4964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416205" y="636059"/>
            <a:ext cx="9779619" cy="865498"/>
          </a:xfrm>
        </p:spPr>
        <p:txBody>
          <a:bodyPr/>
          <a:lstStyle/>
          <a:p>
            <a:r>
              <a:rPr lang="en-US" dirty="0">
                <a:latin typeface="+mn-lt"/>
              </a:rPr>
              <a:t>Long-term follow-up of patients (pts) with human papillomavirus (HPV) – associated malignancies treated with </a:t>
            </a:r>
            <a:r>
              <a:rPr lang="en-US" dirty="0" err="1">
                <a:latin typeface="+mn-lt"/>
              </a:rPr>
              <a:t>bintrafusp</a:t>
            </a:r>
            <a:r>
              <a:rPr lang="en-US" dirty="0">
                <a:latin typeface="+mn-lt"/>
              </a:rPr>
              <a:t> alfa,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a bifunctional fusion protein targeting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TGF-</a:t>
            </a:r>
            <a:r>
              <a:rPr lang="el-GR" dirty="0">
                <a:latin typeface="+mn-lt"/>
              </a:rPr>
              <a:t>β</a:t>
            </a:r>
            <a:r>
              <a:rPr lang="fr-FR" dirty="0">
                <a:latin typeface="+mn-lt"/>
              </a:rPr>
              <a:t> </a:t>
            </a:r>
            <a:r>
              <a:rPr lang="en-US" dirty="0">
                <a:latin typeface="+mn-lt"/>
              </a:rPr>
              <a:t>and PD-L1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F5C10A-BE2D-4D05-9EDC-01633D2F36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76538" y="4094622"/>
            <a:ext cx="7339012" cy="425884"/>
          </a:xfrm>
        </p:spPr>
        <p:txBody>
          <a:bodyPr/>
          <a:lstStyle/>
          <a:p>
            <a:r>
              <a:rPr lang="fr-FR" dirty="0"/>
              <a:t>J. </a:t>
            </a:r>
            <a:r>
              <a:rPr lang="fr-FR" dirty="0" err="1"/>
              <a:t>Gulley</a:t>
            </a:r>
            <a:r>
              <a:rPr lang="fr-FR" dirty="0"/>
              <a:t>, et al., ESMO</a:t>
            </a:r>
            <a:r>
              <a:rPr lang="fr-FR" baseline="30000" dirty="0"/>
              <a:t>®</a:t>
            </a:r>
            <a:r>
              <a:rPr lang="fr-FR" dirty="0"/>
              <a:t> 2021, Abs# </a:t>
            </a:r>
            <a:r>
              <a:rPr lang="fr-FR" i="0" dirty="0"/>
              <a:t>957O</a:t>
            </a:r>
          </a:p>
          <a:p>
            <a:endParaRPr lang="fr-FR" b="1" i="0" dirty="0"/>
          </a:p>
          <a:p>
            <a:br>
              <a:rPr lang="fr-FR" dirty="0"/>
            </a:br>
            <a:endParaRPr lang="fr-FR" b="1" dirty="0"/>
          </a:p>
        </p:txBody>
      </p:sp>
      <p:sp>
        <p:nvSpPr>
          <p:cNvPr id="9" name="Ellipse 8"/>
          <p:cNvSpPr/>
          <p:nvPr/>
        </p:nvSpPr>
        <p:spPr>
          <a:xfrm>
            <a:off x="763411" y="636059"/>
            <a:ext cx="550334" cy="5503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1025912" y="1270000"/>
            <a:ext cx="1628078" cy="2980724"/>
          </a:xfrm>
          <a:custGeom>
            <a:avLst/>
            <a:gdLst>
              <a:gd name="connsiteX0" fmla="*/ 0 w 914400"/>
              <a:gd name="connsiteY0" fmla="*/ 0 h 3077736"/>
              <a:gd name="connsiteX1" fmla="*/ 0 w 914400"/>
              <a:gd name="connsiteY1" fmla="*/ 3077736 h 3077736"/>
              <a:gd name="connsiteX2" fmla="*/ 914400 w 914400"/>
              <a:gd name="connsiteY2" fmla="*/ 3077736 h 307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3077736">
                <a:moveTo>
                  <a:pt x="0" y="0"/>
                </a:moveTo>
                <a:lnTo>
                  <a:pt x="0" y="3077736"/>
                </a:lnTo>
                <a:lnTo>
                  <a:pt x="914400" y="3077736"/>
                </a:lnTo>
              </a:path>
            </a:pathLst>
          </a:cu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2102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INTR@PID 001 et étude 012: design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J. Gulley, et al., ESMO</a:t>
            </a:r>
            <a:r>
              <a:rPr lang="fr-FR" baseline="30000"/>
              <a:t>®</a:t>
            </a:r>
            <a:r>
              <a:rPr lang="fr-FR"/>
              <a:t> 2021, Abs# </a:t>
            </a:r>
            <a:r>
              <a:rPr lang="fr-FR" i="0"/>
              <a:t>957O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0C406B13-851B-4915-86DB-4C701CF5E495}"/>
              </a:ext>
            </a:extLst>
          </p:cNvPr>
          <p:cNvSpPr txBox="1">
            <a:spLocks/>
          </p:cNvSpPr>
          <p:nvPr/>
        </p:nvSpPr>
        <p:spPr>
          <a:xfrm>
            <a:off x="293172" y="834337"/>
            <a:ext cx="11371520" cy="973327"/>
          </a:xfrm>
          <a:prstGeom prst="rect">
            <a:avLst/>
          </a:prstGeom>
        </p:spPr>
        <p:txBody>
          <a:bodyPr/>
          <a:lstStyle>
            <a:lvl1pPr marL="280988" indent="-2809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l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9750" indent="-2428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85000"/>
              <a:buFont typeface="Wingdings" panose="05000000000000000000" pitchFamily="2" charset="2"/>
              <a:buChar char="à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85825" indent="-2571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75000"/>
              <a:buFont typeface="Wingdings 3" panose="05040102010807070707" pitchFamily="18" charset="2"/>
              <a:buChar char="u"/>
              <a:defRPr sz="1600" b="0" i="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Patients sans </a:t>
            </a:r>
            <a:r>
              <a:rPr lang="en-GB" sz="1800" dirty="0" err="1"/>
              <a:t>traitement</a:t>
            </a:r>
            <a:r>
              <a:rPr lang="en-GB" sz="1800" dirty="0"/>
              <a:t> </a:t>
            </a:r>
            <a:r>
              <a:rPr lang="en-GB" sz="1800" dirty="0" err="1"/>
              <a:t>préalable</a:t>
            </a:r>
            <a:r>
              <a:rPr lang="en-GB" sz="1800" dirty="0"/>
              <a:t> </a:t>
            </a:r>
            <a:r>
              <a:rPr lang="en-GB" sz="1800" dirty="0" err="1"/>
              <a:t>d’immunothérapie</a:t>
            </a:r>
            <a:r>
              <a:rPr lang="en-GB" sz="1800" dirty="0"/>
              <a:t>, cancers </a:t>
            </a:r>
            <a:r>
              <a:rPr lang="en-GB" sz="1800" dirty="0" err="1"/>
              <a:t>associés</a:t>
            </a:r>
            <a:r>
              <a:rPr lang="en-GB" sz="1800" dirty="0"/>
              <a:t> </a:t>
            </a:r>
            <a:r>
              <a:rPr lang="en-GB" sz="1800" dirty="0" err="1"/>
              <a:t>à</a:t>
            </a:r>
            <a:r>
              <a:rPr lang="en-GB" sz="1800" dirty="0"/>
              <a:t> </a:t>
            </a:r>
            <a:r>
              <a:rPr lang="en-GB" sz="1800" dirty="0" err="1"/>
              <a:t>l’HPV</a:t>
            </a:r>
            <a:r>
              <a:rPr lang="en-GB" sz="1800" dirty="0"/>
              <a:t> </a:t>
            </a:r>
            <a:r>
              <a:rPr lang="en-GB" sz="1800" dirty="0" err="1"/>
              <a:t>ayant</a:t>
            </a:r>
            <a:r>
              <a:rPr lang="en-GB" sz="1800" dirty="0"/>
              <a:t> </a:t>
            </a:r>
            <a:r>
              <a:rPr lang="en-GB" sz="1800" dirty="0" err="1"/>
              <a:t>épuisés</a:t>
            </a:r>
            <a:r>
              <a:rPr lang="en-GB" sz="1800" dirty="0"/>
              <a:t> les </a:t>
            </a:r>
            <a:r>
              <a:rPr lang="en-GB" sz="1800" dirty="0" err="1"/>
              <a:t>traitements</a:t>
            </a:r>
            <a:r>
              <a:rPr lang="en-GB" sz="1800" dirty="0"/>
              <a:t> standards</a:t>
            </a:r>
            <a:r>
              <a:rPr lang="en-GB" sz="1800" baseline="30000" dirty="0"/>
              <a:t>1-4</a:t>
            </a:r>
            <a:endParaRPr lang="en-GB" sz="1600" baseline="30000" dirty="0"/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03A4AF7A-864B-4BC1-BB03-7A7C52102998}"/>
              </a:ext>
            </a:extLst>
          </p:cNvPr>
          <p:cNvGrpSpPr/>
          <p:nvPr/>
        </p:nvGrpSpPr>
        <p:grpSpPr>
          <a:xfrm>
            <a:off x="422988" y="1518319"/>
            <a:ext cx="5442726" cy="3223100"/>
            <a:chOff x="408239" y="1569937"/>
            <a:chExt cx="5442726" cy="3223100"/>
          </a:xfrm>
        </p:grpSpPr>
        <p:sp>
          <p:nvSpPr>
            <p:cNvPr id="10" name="Rectangle à coins arrondis 12">
              <a:extLst>
                <a:ext uri="{FF2B5EF4-FFF2-40B4-BE49-F238E27FC236}">
                  <a16:creationId xmlns:a16="http://schemas.microsoft.com/office/drawing/2014/main" id="{4A705BA3-A71A-422D-A9CF-7C83CEB62E5C}"/>
                </a:ext>
              </a:extLst>
            </p:cNvPr>
            <p:cNvSpPr/>
            <p:nvPr/>
          </p:nvSpPr>
          <p:spPr>
            <a:xfrm>
              <a:off x="408239" y="1720820"/>
              <a:ext cx="5442726" cy="3072217"/>
            </a:xfrm>
            <a:prstGeom prst="roundRect">
              <a:avLst>
                <a:gd name="adj" fmla="val 0"/>
              </a:avLst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701CE54F-0B65-4697-8081-023C801318DC}"/>
                </a:ext>
              </a:extLst>
            </p:cNvPr>
            <p:cNvSpPr txBox="1"/>
            <p:nvPr/>
          </p:nvSpPr>
          <p:spPr>
            <a:xfrm>
              <a:off x="905657" y="1569937"/>
              <a:ext cx="3717962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INTR@PID 001 (NCT02517398)</a:t>
              </a:r>
              <a:r>
                <a:rPr lang="fr-FR" sz="14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1,2</a:t>
              </a:r>
              <a:endParaRPr lang="fr-FR" sz="16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40B890A-116B-42E1-9FCC-CEFA000DABE0}"/>
                </a:ext>
              </a:extLst>
            </p:cNvPr>
            <p:cNvSpPr/>
            <p:nvPr/>
          </p:nvSpPr>
          <p:spPr>
            <a:xfrm>
              <a:off x="536138" y="2290489"/>
              <a:ext cx="1727740" cy="911016"/>
            </a:xfrm>
            <a:prstGeom prst="roundRect">
              <a:avLst>
                <a:gd name="adj" fmla="val 6619"/>
              </a:avLst>
            </a:prstGeom>
            <a:solidFill>
              <a:schemeClr val="bg1"/>
            </a:solidFill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spcFirstLastPara="0" vert="horz" wrap="square" lIns="74434" tIns="74434" rIns="74434" bIns="74434" numCol="1" spcCol="1270" anchor="ctr" anchorCtr="0">
              <a:noAutofit/>
            </a:bodyPr>
            <a:lstStyle/>
            <a:p>
              <a:pPr defTabSz="450056">
                <a:spcBef>
                  <a:spcPts val="400"/>
                </a:spcBef>
                <a:defRPr/>
              </a:pP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Patients atteints de tumeurs solides avancés (N=43)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C375BFFB-A8E6-4E1F-83FC-612B1DB58B92}"/>
                </a:ext>
              </a:extLst>
            </p:cNvPr>
            <p:cNvSpPr/>
            <p:nvPr/>
          </p:nvSpPr>
          <p:spPr>
            <a:xfrm>
              <a:off x="536138" y="3267858"/>
              <a:ext cx="1727740" cy="911016"/>
            </a:xfrm>
            <a:prstGeom prst="roundRect">
              <a:avLst>
                <a:gd name="adj" fmla="val 6619"/>
              </a:avLst>
            </a:prstGeom>
            <a:solidFill>
              <a:schemeClr val="bg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spcFirstLastPara="0" vert="horz" wrap="square" lIns="74434" tIns="74434" rIns="74434" bIns="74434" numCol="1" spcCol="1270" anchor="ctr" anchorCtr="0">
              <a:noAutofit/>
            </a:bodyPr>
            <a:lstStyle/>
            <a:p>
              <a:pPr defTabSz="450056">
                <a:lnSpc>
                  <a:spcPts val="1500"/>
                </a:lnSpc>
                <a:spcBef>
                  <a:spcPts val="400"/>
                </a:spcBef>
                <a:defRPr/>
              </a:pP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Cancer col (n=25)</a:t>
              </a:r>
            </a:p>
            <a:p>
              <a:pPr defTabSz="450056">
                <a:lnSpc>
                  <a:spcPts val="1500"/>
                </a:lnSpc>
                <a:spcBef>
                  <a:spcPts val="400"/>
                </a:spcBef>
                <a:defRPr/>
              </a:pP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ORL HPV+ (n=14)</a:t>
              </a:r>
            </a:p>
            <a:p>
              <a:pPr defTabSz="450056">
                <a:lnSpc>
                  <a:spcPts val="1500"/>
                </a:lnSpc>
                <a:spcBef>
                  <a:spcPts val="400"/>
                </a:spcBef>
                <a:defRPr/>
              </a:pP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Cancer anal (n=4)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CD267A2D-A2D8-4592-BE23-39D600B864C8}"/>
                </a:ext>
              </a:extLst>
            </p:cNvPr>
            <p:cNvSpPr txBox="1"/>
            <p:nvPr/>
          </p:nvSpPr>
          <p:spPr>
            <a:xfrm>
              <a:off x="2190135" y="1923880"/>
              <a:ext cx="17845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Phase escalade dose</a:t>
              </a:r>
              <a:endParaRPr lang="fr-FR" sz="1200" dirty="0"/>
            </a:p>
          </p:txBody>
        </p: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5D1A519D-2A82-4F3E-A9E2-C21F2A59CB0E}"/>
                </a:ext>
              </a:extLst>
            </p:cNvPr>
            <p:cNvGrpSpPr/>
            <p:nvPr/>
          </p:nvGrpSpPr>
          <p:grpSpPr>
            <a:xfrm>
              <a:off x="2432508" y="2290489"/>
              <a:ext cx="1508773" cy="782762"/>
              <a:chOff x="2432508" y="2517984"/>
              <a:chExt cx="1508773" cy="782762"/>
            </a:xfrm>
          </p:grpSpPr>
          <p:sp>
            <p:nvSpPr>
              <p:cNvPr id="20" name="Flèche : droite 19">
                <a:extLst>
                  <a:ext uri="{FF2B5EF4-FFF2-40B4-BE49-F238E27FC236}">
                    <a16:creationId xmlns:a16="http://schemas.microsoft.com/office/drawing/2014/main" id="{88555180-1F59-4C39-92B3-C47C8817E50A}"/>
                  </a:ext>
                </a:extLst>
              </p:cNvPr>
              <p:cNvSpPr/>
              <p:nvPr/>
            </p:nvSpPr>
            <p:spPr>
              <a:xfrm>
                <a:off x="2432508" y="2517984"/>
                <a:ext cx="1508773" cy="782762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C5143676-D783-4948-B70C-5B44332445F7}"/>
                  </a:ext>
                </a:extLst>
              </p:cNvPr>
              <p:cNvSpPr txBox="1"/>
              <p:nvPr/>
            </p:nvSpPr>
            <p:spPr>
              <a:xfrm>
                <a:off x="2442329" y="2729749"/>
                <a:ext cx="143118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fr-FR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Bintrafusp</a:t>
                </a:r>
                <a:r>
                  <a:rPr lang="fr-F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alfa</a:t>
                </a:r>
              </a:p>
              <a:p>
                <a:pPr algn="ctr"/>
                <a:r>
                  <a:rPr lang="fr-F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0.3-30 mg/kg Q2W</a:t>
                </a:r>
                <a:endParaRPr lang="fr-FR" sz="1200" dirty="0"/>
              </a:p>
            </p:txBody>
          </p: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A1A16225-7522-497E-9ED8-DCB8E82767AA}"/>
                </a:ext>
              </a:extLst>
            </p:cNvPr>
            <p:cNvGrpSpPr/>
            <p:nvPr/>
          </p:nvGrpSpPr>
          <p:grpSpPr>
            <a:xfrm>
              <a:off x="2432508" y="3358177"/>
              <a:ext cx="1508773" cy="782762"/>
              <a:chOff x="2432508" y="2517984"/>
              <a:chExt cx="1508773" cy="782762"/>
            </a:xfrm>
          </p:grpSpPr>
          <p:sp>
            <p:nvSpPr>
              <p:cNvPr id="25" name="Flèche : droite 24">
                <a:extLst>
                  <a:ext uri="{FF2B5EF4-FFF2-40B4-BE49-F238E27FC236}">
                    <a16:creationId xmlns:a16="http://schemas.microsoft.com/office/drawing/2014/main" id="{D6AA433F-2515-42F9-8408-E19C137B51FA}"/>
                  </a:ext>
                </a:extLst>
              </p:cNvPr>
              <p:cNvSpPr/>
              <p:nvPr/>
            </p:nvSpPr>
            <p:spPr>
              <a:xfrm>
                <a:off x="2432508" y="2517984"/>
                <a:ext cx="1508773" cy="782762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0A0A594F-04B5-4BE5-98E2-AB6CDCFEBC96}"/>
                  </a:ext>
                </a:extLst>
              </p:cNvPr>
              <p:cNvSpPr txBox="1"/>
              <p:nvPr/>
            </p:nvSpPr>
            <p:spPr>
              <a:xfrm>
                <a:off x="2442329" y="2729749"/>
                <a:ext cx="143118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fr-FR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Bintrafusp</a:t>
                </a:r>
                <a:r>
                  <a:rPr lang="fr-F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alfa</a:t>
                </a:r>
              </a:p>
              <a:p>
                <a:pPr algn="ctr"/>
                <a:r>
                  <a:rPr lang="fr-F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1200 mg Q2W</a:t>
                </a:r>
                <a:endParaRPr lang="fr-FR" sz="1200" dirty="0"/>
              </a:p>
            </p:txBody>
          </p:sp>
        </p:grp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A9C45B00-AFCE-4622-B553-957DDCF5D1EA}"/>
                </a:ext>
              </a:extLst>
            </p:cNvPr>
            <p:cNvSpPr txBox="1"/>
            <p:nvPr/>
          </p:nvSpPr>
          <p:spPr>
            <a:xfrm>
              <a:off x="2190135" y="4303278"/>
              <a:ext cx="17845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Phase expansion dose</a:t>
              </a:r>
              <a:endParaRPr lang="fr-FR" sz="1200" dirty="0"/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1A193C36-AE69-4352-9A66-1EE697E7ABEE}"/>
                </a:ext>
              </a:extLst>
            </p:cNvPr>
            <p:cNvSpPr/>
            <p:nvPr/>
          </p:nvSpPr>
          <p:spPr>
            <a:xfrm>
              <a:off x="3961507" y="2290489"/>
              <a:ext cx="1727740" cy="911016"/>
            </a:xfrm>
            <a:prstGeom prst="roundRect">
              <a:avLst>
                <a:gd name="adj" fmla="val 6619"/>
              </a:avLst>
            </a:prstGeom>
            <a:solidFill>
              <a:schemeClr val="bg1"/>
            </a:solidFill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spcFirstLastPara="0" vert="horz" wrap="square" lIns="74434" tIns="74434" rIns="74434" bIns="74434" numCol="1" spcCol="1270" anchor="ctr" anchorCtr="0">
              <a:noAutofit/>
            </a:bodyPr>
            <a:lstStyle/>
            <a:p>
              <a:pPr defTabSz="450056">
                <a:spcBef>
                  <a:spcPts val="1800"/>
                </a:spcBef>
                <a:buClr>
                  <a:schemeClr val="accent1"/>
                </a:buClr>
                <a:defRPr/>
              </a:pP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Critère</a:t>
              </a:r>
              <a:endParaRPr lang="en-US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38113" indent="-138113" defTabSz="450056">
                <a:spcBef>
                  <a:spcPts val="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Principal: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toxicité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E4A70E4A-5E92-4892-B7C4-872CE21E2BBA}"/>
                </a:ext>
              </a:extLst>
            </p:cNvPr>
            <p:cNvSpPr/>
            <p:nvPr/>
          </p:nvSpPr>
          <p:spPr>
            <a:xfrm>
              <a:off x="3961507" y="3267857"/>
              <a:ext cx="1727740" cy="1026605"/>
            </a:xfrm>
            <a:prstGeom prst="roundRect">
              <a:avLst>
                <a:gd name="adj" fmla="val 6619"/>
              </a:avLst>
            </a:prstGeom>
            <a:solidFill>
              <a:schemeClr val="bg1"/>
            </a:solidFill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spcFirstLastPara="0" vert="horz" wrap="square" lIns="74434" tIns="74434" rIns="74434" bIns="74434" numCol="1" spcCol="1270" anchor="ctr" anchorCtr="0">
              <a:noAutofit/>
            </a:bodyPr>
            <a:lstStyle/>
            <a:p>
              <a:pPr defTabSz="450056">
                <a:spcBef>
                  <a:spcPts val="1800"/>
                </a:spcBef>
                <a:buClr>
                  <a:schemeClr val="accent1"/>
                </a:buClr>
                <a:defRPr/>
              </a:pP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Critères</a:t>
              </a:r>
              <a:endParaRPr lang="en-US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38113" indent="-138113" defTabSz="450056">
                <a:spcBef>
                  <a:spcPts val="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Principal: BOR per RECIST 1.1</a:t>
              </a:r>
              <a:r>
                <a:rPr lang="en-US" sz="1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pPr marL="138113" indent="-138113" defTabSz="450056">
                <a:spcBef>
                  <a:spcPts val="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Secondaire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: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toxicité</a:t>
              </a:r>
              <a:endParaRPr lang="en-US" sz="1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585EA9C0-8C10-4411-AEE9-6D99FE3C2332}"/>
                </a:ext>
              </a:extLst>
            </p:cNvPr>
            <p:cNvSpPr txBox="1"/>
            <p:nvPr/>
          </p:nvSpPr>
          <p:spPr>
            <a:xfrm>
              <a:off x="536138" y="4433198"/>
              <a:ext cx="1603438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Phase 1, </a:t>
              </a:r>
              <a:r>
                <a:rPr lang="fr-FR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multicenter</a:t>
              </a:r>
              <a:endParaRPr lang="fr-FR" sz="1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Parenthèse ouvrante 30">
              <a:extLst>
                <a:ext uri="{FF2B5EF4-FFF2-40B4-BE49-F238E27FC236}">
                  <a16:creationId xmlns:a16="http://schemas.microsoft.com/office/drawing/2014/main" id="{DFA0EC1A-42C3-44AE-ADB6-C18FCE644E67}"/>
                </a:ext>
              </a:extLst>
            </p:cNvPr>
            <p:cNvSpPr/>
            <p:nvPr/>
          </p:nvSpPr>
          <p:spPr>
            <a:xfrm flipH="1">
              <a:off x="2222623" y="2214167"/>
              <a:ext cx="115973" cy="2080295"/>
            </a:xfrm>
            <a:prstGeom prst="leftBracket">
              <a:avLst>
                <a:gd name="adj" fmla="val 0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5BE8C19C-7124-4A0B-AA3A-FF7A6A00B238}"/>
              </a:ext>
            </a:extLst>
          </p:cNvPr>
          <p:cNvGrpSpPr/>
          <p:nvPr/>
        </p:nvGrpSpPr>
        <p:grpSpPr>
          <a:xfrm>
            <a:off x="6211767" y="1518319"/>
            <a:ext cx="5442726" cy="3223100"/>
            <a:chOff x="6211767" y="1569937"/>
            <a:chExt cx="5442726" cy="3223100"/>
          </a:xfrm>
        </p:grpSpPr>
        <p:sp>
          <p:nvSpPr>
            <p:cNvPr id="37" name="Rectangle à coins arrondis 12">
              <a:extLst>
                <a:ext uri="{FF2B5EF4-FFF2-40B4-BE49-F238E27FC236}">
                  <a16:creationId xmlns:a16="http://schemas.microsoft.com/office/drawing/2014/main" id="{BDFACCDA-C192-44EF-8A14-E4CD84EFCEE0}"/>
                </a:ext>
              </a:extLst>
            </p:cNvPr>
            <p:cNvSpPr/>
            <p:nvPr/>
          </p:nvSpPr>
          <p:spPr>
            <a:xfrm>
              <a:off x="6211767" y="1720820"/>
              <a:ext cx="5442726" cy="3072217"/>
            </a:xfrm>
            <a:prstGeom prst="roundRect">
              <a:avLst>
                <a:gd name="adj" fmla="val 0"/>
              </a:avLst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DF740DA6-5B46-4ECB-A25E-FB0AC035EA4B}"/>
                </a:ext>
              </a:extLst>
            </p:cNvPr>
            <p:cNvSpPr txBox="1"/>
            <p:nvPr/>
          </p:nvSpPr>
          <p:spPr>
            <a:xfrm>
              <a:off x="6709185" y="1569937"/>
              <a:ext cx="3717962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Study</a:t>
              </a:r>
              <a:r>
                <a:rPr lang="fr-F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012 (NCT03427411)</a:t>
              </a:r>
              <a:r>
                <a:rPr lang="fr-FR" sz="14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3,4</a:t>
              </a:r>
              <a:endParaRPr lang="fr-FR" sz="16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141249F0-DFF0-445A-BA8B-A5849F0DDC8F}"/>
                </a:ext>
              </a:extLst>
            </p:cNvPr>
            <p:cNvSpPr/>
            <p:nvPr/>
          </p:nvSpPr>
          <p:spPr>
            <a:xfrm>
              <a:off x="6339666" y="2290489"/>
              <a:ext cx="1727740" cy="911016"/>
            </a:xfrm>
            <a:prstGeom prst="roundRect">
              <a:avLst>
                <a:gd name="adj" fmla="val 6619"/>
              </a:avLst>
            </a:prstGeom>
            <a:solidFill>
              <a:schemeClr val="bg1"/>
            </a:solidFill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spcFirstLastPara="0" vert="horz" wrap="square" lIns="74434" tIns="74434" rIns="74434" bIns="74434" numCol="1" spcCol="1270" anchor="ctr" anchorCtr="0">
              <a:noAutofit/>
            </a:bodyPr>
            <a:lstStyle/>
            <a:p>
              <a:pPr defTabSz="450056">
                <a:spcBef>
                  <a:spcPts val="400"/>
                </a:spcBef>
                <a:defRPr/>
              </a:pP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Patients avec cancers associés à HPV (N=32)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894F6F05-15F5-4FF8-8C1E-E026CAC53F14}"/>
                </a:ext>
              </a:extLst>
            </p:cNvPr>
            <p:cNvSpPr/>
            <p:nvPr/>
          </p:nvSpPr>
          <p:spPr>
            <a:xfrm>
              <a:off x="6339666" y="3267858"/>
              <a:ext cx="1727740" cy="1026604"/>
            </a:xfrm>
            <a:prstGeom prst="roundRect">
              <a:avLst>
                <a:gd name="adj" fmla="val 6619"/>
              </a:avLst>
            </a:prstGeom>
            <a:solidFill>
              <a:schemeClr val="bg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spcFirstLastPara="0" vert="horz" wrap="square" lIns="74434" tIns="74434" rIns="74434" bIns="74434" numCol="1" spcCol="1270" anchor="ctr" anchorCtr="0">
              <a:noAutofit/>
            </a:bodyPr>
            <a:lstStyle/>
            <a:p>
              <a:pPr defTabSz="450056">
                <a:lnSpc>
                  <a:spcPts val="1500"/>
                </a:lnSpc>
                <a:spcBef>
                  <a:spcPts val="400"/>
                </a:spcBef>
                <a:defRPr/>
              </a:pP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Cancer col(n=14)</a:t>
              </a:r>
            </a:p>
            <a:p>
              <a:pPr defTabSz="450056">
                <a:lnSpc>
                  <a:spcPts val="1500"/>
                </a:lnSpc>
                <a:spcBef>
                  <a:spcPts val="400"/>
                </a:spcBef>
                <a:defRPr/>
              </a:pP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ORL HPV+ (n=5)</a:t>
              </a:r>
            </a:p>
            <a:p>
              <a:pPr defTabSz="450056">
                <a:lnSpc>
                  <a:spcPts val="1500"/>
                </a:lnSpc>
                <a:spcBef>
                  <a:spcPts val="400"/>
                </a:spcBef>
                <a:defRPr/>
              </a:pP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Cancer anal (n=5)</a:t>
              </a:r>
            </a:p>
            <a:p>
              <a:pPr defTabSz="450056">
                <a:lnSpc>
                  <a:spcPts val="1500"/>
                </a:lnSpc>
                <a:spcBef>
                  <a:spcPts val="400"/>
                </a:spcBef>
                <a:defRPr/>
              </a:pP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Autre (n=8)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8CDFB99C-19C2-410F-928F-360B52C33BCA}"/>
                </a:ext>
              </a:extLst>
            </p:cNvPr>
            <p:cNvGrpSpPr/>
            <p:nvPr/>
          </p:nvGrpSpPr>
          <p:grpSpPr>
            <a:xfrm>
              <a:off x="8236036" y="2812489"/>
              <a:ext cx="1508773" cy="782762"/>
              <a:chOff x="2432508" y="1972296"/>
              <a:chExt cx="1508773" cy="782762"/>
            </a:xfrm>
          </p:grpSpPr>
          <p:sp>
            <p:nvSpPr>
              <p:cNvPr id="49" name="Flèche : droite 48">
                <a:extLst>
                  <a:ext uri="{FF2B5EF4-FFF2-40B4-BE49-F238E27FC236}">
                    <a16:creationId xmlns:a16="http://schemas.microsoft.com/office/drawing/2014/main" id="{B3C16FEC-7A88-4F9E-966F-49580FE26CF6}"/>
                  </a:ext>
                </a:extLst>
              </p:cNvPr>
              <p:cNvSpPr/>
              <p:nvPr/>
            </p:nvSpPr>
            <p:spPr>
              <a:xfrm>
                <a:off x="2432508" y="1972296"/>
                <a:ext cx="1508773" cy="782762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C7EF497F-4B2D-4A48-A629-CC1F48056C0E}"/>
                  </a:ext>
                </a:extLst>
              </p:cNvPr>
              <p:cNvSpPr txBox="1"/>
              <p:nvPr/>
            </p:nvSpPr>
            <p:spPr>
              <a:xfrm>
                <a:off x="2442329" y="2184061"/>
                <a:ext cx="143118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fr-FR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Bintrafusp</a:t>
                </a:r>
                <a:r>
                  <a:rPr lang="fr-F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alfa</a:t>
                </a:r>
              </a:p>
              <a:p>
                <a:pPr algn="ctr"/>
                <a:r>
                  <a:rPr lang="fr-F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1200 mg Q2W</a:t>
                </a:r>
                <a:endParaRPr lang="fr-FR" sz="1200" dirty="0"/>
              </a:p>
            </p:txBody>
          </p:sp>
        </p:grpSp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229642EA-2EC5-44A6-96F6-BFE481BD22C0}"/>
                </a:ext>
              </a:extLst>
            </p:cNvPr>
            <p:cNvSpPr/>
            <p:nvPr/>
          </p:nvSpPr>
          <p:spPr>
            <a:xfrm>
              <a:off x="9765035" y="2722169"/>
              <a:ext cx="1727740" cy="1026605"/>
            </a:xfrm>
            <a:prstGeom prst="roundRect">
              <a:avLst>
                <a:gd name="adj" fmla="val 6619"/>
              </a:avLst>
            </a:prstGeom>
            <a:solidFill>
              <a:schemeClr val="bg1"/>
            </a:solidFill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spcFirstLastPara="0" vert="horz" wrap="square" lIns="74434" tIns="74434" rIns="74434" bIns="74434" numCol="1" spcCol="1270" anchor="ctr" anchorCtr="0">
              <a:noAutofit/>
            </a:bodyPr>
            <a:lstStyle/>
            <a:p>
              <a:pPr defTabSz="450056">
                <a:spcBef>
                  <a:spcPts val="1800"/>
                </a:spcBef>
                <a:buClr>
                  <a:schemeClr val="accent1"/>
                </a:buClr>
                <a:defRPr/>
              </a:pP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Critères</a:t>
              </a:r>
              <a:endParaRPr lang="en-US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38113" indent="-138113" defTabSz="450056">
                <a:spcBef>
                  <a:spcPts val="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Primaire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: BOR per RECIST 1.1</a:t>
              </a:r>
              <a:r>
                <a:rPr lang="en-US" sz="1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pPr marL="138113" indent="-138113" defTabSz="450056">
                <a:spcBef>
                  <a:spcPts val="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Secondaire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toxicité</a:t>
              </a:r>
              <a:endParaRPr lang="en-US" sz="1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091BE077-51D8-4D10-ACBE-4F4F55E5EF8E}"/>
                </a:ext>
              </a:extLst>
            </p:cNvPr>
            <p:cNvSpPr txBox="1"/>
            <p:nvPr/>
          </p:nvSpPr>
          <p:spPr>
            <a:xfrm>
              <a:off x="6339665" y="4433198"/>
              <a:ext cx="2007921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Phase 2, single center</a:t>
              </a:r>
              <a:endParaRPr lang="fr-FR" sz="1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9FF0F038-F03A-4F31-A722-26F46C1243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7528" y="4842247"/>
            <a:ext cx="11536793" cy="654280"/>
          </a:xfrm>
        </p:spPr>
        <p:txBody>
          <a:bodyPr/>
          <a:lstStyle/>
          <a:p>
            <a:r>
              <a:rPr lang="en-GB" sz="1800" dirty="0" err="1"/>
              <a:t>Traitements</a:t>
            </a:r>
            <a:r>
              <a:rPr lang="en-GB" sz="1800" dirty="0"/>
              <a:t> </a:t>
            </a:r>
            <a:r>
              <a:rPr lang="en-GB" sz="1800" dirty="0" err="1"/>
              <a:t>poursuivis</a:t>
            </a:r>
            <a:r>
              <a:rPr lang="en-GB" sz="1800" dirty="0"/>
              <a:t> </a:t>
            </a:r>
            <a:r>
              <a:rPr lang="en-GB" sz="1800" dirty="0" err="1"/>
              <a:t>jusqu’à</a:t>
            </a:r>
            <a:r>
              <a:rPr lang="en-GB" sz="1800" dirty="0"/>
              <a:t> progression </a:t>
            </a:r>
            <a:r>
              <a:rPr lang="en-GB" sz="1800" dirty="0" err="1"/>
              <a:t>confirmée</a:t>
            </a:r>
            <a:r>
              <a:rPr lang="en-GB" sz="1800" dirty="0"/>
              <a:t>, </a:t>
            </a:r>
            <a:r>
              <a:rPr lang="en-GB" sz="1800" dirty="0" err="1"/>
              <a:t>toxicité</a:t>
            </a:r>
            <a:r>
              <a:rPr lang="en-GB" sz="1800" dirty="0"/>
              <a:t> inacceptable </a:t>
            </a:r>
            <a:r>
              <a:rPr lang="en-GB" sz="1800" dirty="0" err="1"/>
              <a:t>ou</a:t>
            </a:r>
            <a:r>
              <a:rPr lang="en-GB" sz="1800" dirty="0"/>
              <a:t> </a:t>
            </a:r>
            <a:r>
              <a:rPr lang="en-GB" sz="1800" dirty="0" err="1"/>
              <a:t>critères</a:t>
            </a:r>
            <a:r>
              <a:rPr lang="en-GB" sz="1800" dirty="0"/>
              <a:t> de </a:t>
            </a:r>
            <a:r>
              <a:rPr lang="en-GB" sz="1800" dirty="0" err="1"/>
              <a:t>retrait</a:t>
            </a:r>
            <a:r>
              <a:rPr lang="en-GB" sz="1800" dirty="0"/>
              <a:t>; </a:t>
            </a:r>
            <a:r>
              <a:rPr lang="en-GB" sz="1800" dirty="0" err="1"/>
              <a:t>traitement</a:t>
            </a:r>
            <a:r>
              <a:rPr lang="en-GB" sz="1800" dirty="0"/>
              <a:t> après progression </a:t>
            </a:r>
            <a:r>
              <a:rPr lang="en-GB" sz="1800" dirty="0" err="1"/>
              <a:t>autorisé</a:t>
            </a:r>
            <a:endParaRPr lang="en-GB" sz="1800" dirty="0"/>
          </a:p>
        </p:txBody>
      </p:sp>
      <p:sp>
        <p:nvSpPr>
          <p:cNvPr id="53" name="Espace réservé du texte 10">
            <a:extLst>
              <a:ext uri="{FF2B5EF4-FFF2-40B4-BE49-F238E27FC236}">
                <a16:creationId xmlns:a16="http://schemas.microsoft.com/office/drawing/2014/main" id="{D9F1BAEE-FD3B-4832-A62D-1F6E4FB4FE1D}"/>
              </a:ext>
            </a:extLst>
          </p:cNvPr>
          <p:cNvSpPr txBox="1">
            <a:spLocks/>
          </p:cNvSpPr>
          <p:nvPr/>
        </p:nvSpPr>
        <p:spPr>
          <a:xfrm>
            <a:off x="391046" y="5419090"/>
            <a:ext cx="11536794" cy="79502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0" i="0" baseline="30000" dirty="0">
              <a:solidFill>
                <a:schemeClr val="tx2"/>
              </a:solidFill>
            </a:endParaRPr>
          </a:p>
          <a:p>
            <a:r>
              <a:rPr lang="fr-FR" i="0" dirty="0">
                <a:solidFill>
                  <a:schemeClr val="tx2"/>
                </a:solidFill>
              </a:rPr>
              <a:t>BOR</a:t>
            </a:r>
            <a:r>
              <a:rPr lang="fr-FR" b="0" i="0" dirty="0">
                <a:solidFill>
                  <a:schemeClr val="tx2"/>
                </a:solidFill>
              </a:rPr>
              <a:t>, best </a:t>
            </a:r>
            <a:r>
              <a:rPr lang="fr-FR" b="0" i="0" dirty="0" err="1">
                <a:solidFill>
                  <a:schemeClr val="tx2"/>
                </a:solidFill>
              </a:rPr>
              <a:t>overall</a:t>
            </a:r>
            <a:r>
              <a:rPr lang="fr-FR" b="0" i="0" dirty="0">
                <a:solidFill>
                  <a:schemeClr val="tx2"/>
                </a:solidFill>
              </a:rPr>
              <a:t> </a:t>
            </a:r>
            <a:r>
              <a:rPr lang="fr-FR" b="0" i="0" dirty="0" err="1">
                <a:solidFill>
                  <a:schemeClr val="tx2"/>
                </a:solidFill>
              </a:rPr>
              <a:t>response</a:t>
            </a:r>
            <a:r>
              <a:rPr lang="fr-FR" b="0" i="0" dirty="0">
                <a:solidFill>
                  <a:schemeClr val="tx2"/>
                </a:solidFill>
              </a:rPr>
              <a:t>; </a:t>
            </a:r>
            <a:r>
              <a:rPr lang="fr-FR" i="0" dirty="0">
                <a:solidFill>
                  <a:schemeClr val="tx2"/>
                </a:solidFill>
              </a:rPr>
              <a:t>HPV</a:t>
            </a:r>
            <a:r>
              <a:rPr lang="fr-FR" b="0" i="0" dirty="0">
                <a:solidFill>
                  <a:schemeClr val="tx2"/>
                </a:solidFill>
              </a:rPr>
              <a:t>, </a:t>
            </a:r>
            <a:r>
              <a:rPr lang="fr-FR" b="0" i="0" dirty="0" err="1">
                <a:solidFill>
                  <a:schemeClr val="tx2"/>
                </a:solidFill>
              </a:rPr>
              <a:t>human</a:t>
            </a:r>
            <a:r>
              <a:rPr lang="fr-FR" b="0" i="0" dirty="0">
                <a:solidFill>
                  <a:schemeClr val="tx2"/>
                </a:solidFill>
              </a:rPr>
              <a:t> papillomavirus; </a:t>
            </a:r>
            <a:r>
              <a:rPr lang="fr-FR" i="0" dirty="0">
                <a:solidFill>
                  <a:schemeClr val="tx2"/>
                </a:solidFill>
              </a:rPr>
              <a:t>Q2W</a:t>
            </a:r>
            <a:r>
              <a:rPr lang="fr-FR" b="0" i="0" dirty="0">
                <a:solidFill>
                  <a:schemeClr val="tx2"/>
                </a:solidFill>
              </a:rPr>
              <a:t>, </a:t>
            </a:r>
            <a:r>
              <a:rPr lang="fr-FR" b="0" i="0" dirty="0" err="1">
                <a:solidFill>
                  <a:schemeClr val="tx2"/>
                </a:solidFill>
              </a:rPr>
              <a:t>every</a:t>
            </a:r>
            <a:r>
              <a:rPr lang="fr-FR" b="0" i="0" dirty="0">
                <a:solidFill>
                  <a:schemeClr val="tx2"/>
                </a:solidFill>
              </a:rPr>
              <a:t> 2 </a:t>
            </a:r>
            <a:r>
              <a:rPr lang="fr-FR" b="0" i="0" dirty="0" err="1">
                <a:solidFill>
                  <a:schemeClr val="tx2"/>
                </a:solidFill>
              </a:rPr>
              <a:t>weeks</a:t>
            </a:r>
            <a:r>
              <a:rPr lang="fr-FR" b="0" i="0" dirty="0">
                <a:solidFill>
                  <a:schemeClr val="tx2"/>
                </a:solidFill>
              </a:rPr>
              <a:t>;. 1. Strauss J, et al. </a:t>
            </a:r>
            <a:r>
              <a:rPr lang="fr-FR" b="0" dirty="0">
                <a:solidFill>
                  <a:schemeClr val="tx2"/>
                </a:solidFill>
              </a:rPr>
              <a:t>Clin Cancer </a:t>
            </a:r>
            <a:r>
              <a:rPr lang="fr-FR" b="0" dirty="0" err="1">
                <a:solidFill>
                  <a:schemeClr val="tx2"/>
                </a:solidFill>
              </a:rPr>
              <a:t>Res</a:t>
            </a:r>
            <a:r>
              <a:rPr lang="fr-FR" b="0" i="0" dirty="0">
                <a:solidFill>
                  <a:schemeClr val="tx2"/>
                </a:solidFill>
              </a:rPr>
              <a:t>. 2018;24:1287-95; 2. ClinicalTrials.gov. </a:t>
            </a:r>
            <a:r>
              <a:rPr lang="fr-FR" b="0" i="0" dirty="0" err="1">
                <a:solidFill>
                  <a:schemeClr val="tx2"/>
                </a:solidFill>
              </a:rPr>
              <a:t>Accessed</a:t>
            </a:r>
            <a:r>
              <a:rPr lang="fr-FR" b="0" i="0" dirty="0">
                <a:solidFill>
                  <a:schemeClr val="tx2"/>
                </a:solidFill>
              </a:rPr>
              <a:t> July 20, 2021. </a:t>
            </a:r>
            <a:r>
              <a:rPr lang="fr-FR" b="0" i="0" dirty="0">
                <a:solidFill>
                  <a:schemeClr val="tx2"/>
                </a:solidFill>
                <a:hlinkClick r:id="rId2"/>
              </a:rPr>
              <a:t>https://clinicaltrials.gov2/show/NCT02517398</a:t>
            </a:r>
            <a:r>
              <a:rPr lang="fr-FR" b="0" i="0" dirty="0">
                <a:solidFill>
                  <a:schemeClr val="tx2"/>
                </a:solidFill>
              </a:rPr>
              <a:t>; 3. Strauss J, et al. </a:t>
            </a:r>
            <a:r>
              <a:rPr lang="fr-FR" b="0" dirty="0">
                <a:solidFill>
                  <a:schemeClr val="tx2"/>
                </a:solidFill>
              </a:rPr>
              <a:t>J </a:t>
            </a:r>
            <a:r>
              <a:rPr lang="fr-FR" b="0" dirty="0" err="1">
                <a:solidFill>
                  <a:schemeClr val="tx2"/>
                </a:solidFill>
              </a:rPr>
              <a:t>Immunother</a:t>
            </a:r>
            <a:r>
              <a:rPr lang="fr-FR" b="0" dirty="0">
                <a:solidFill>
                  <a:schemeClr val="tx2"/>
                </a:solidFill>
              </a:rPr>
              <a:t> Cancer</a:t>
            </a:r>
            <a:r>
              <a:rPr lang="fr-FR" b="0" i="0" dirty="0">
                <a:solidFill>
                  <a:schemeClr val="tx2"/>
                </a:solidFill>
              </a:rPr>
              <a:t>. 2020;8:e001395; 4. ClinicalTrials.gov. </a:t>
            </a:r>
            <a:r>
              <a:rPr lang="fr-FR" b="0" i="0" dirty="0" err="1">
                <a:solidFill>
                  <a:schemeClr val="tx2"/>
                </a:solidFill>
              </a:rPr>
              <a:t>Accessed</a:t>
            </a:r>
            <a:r>
              <a:rPr lang="fr-FR" b="0" i="0" dirty="0">
                <a:solidFill>
                  <a:schemeClr val="tx2"/>
                </a:solidFill>
              </a:rPr>
              <a:t> July 20, 2021. </a:t>
            </a:r>
            <a:r>
              <a:rPr lang="fr-FR" b="0" i="0" dirty="0">
                <a:solidFill>
                  <a:schemeClr val="tx2"/>
                </a:solidFill>
                <a:hlinkClick r:id="rId3"/>
              </a:rPr>
              <a:t>https://clinicaltrials.gov/ct2/show/NTC03427411</a:t>
            </a:r>
            <a:r>
              <a:rPr lang="fr-FR" b="0" i="0" dirty="0">
                <a:solidFill>
                  <a:schemeClr val="tx2"/>
                </a:solidFill>
              </a:rPr>
              <a:t>; 5. </a:t>
            </a:r>
            <a:r>
              <a:rPr lang="fr-FR" b="0" i="0" dirty="0" err="1">
                <a:solidFill>
                  <a:schemeClr val="tx2"/>
                </a:solidFill>
              </a:rPr>
              <a:t>Eisenhauser</a:t>
            </a:r>
            <a:r>
              <a:rPr lang="fr-FR" b="0" i="0" dirty="0">
                <a:solidFill>
                  <a:schemeClr val="tx2"/>
                </a:solidFill>
              </a:rPr>
              <a:t> EA, et al. </a:t>
            </a:r>
            <a:r>
              <a:rPr lang="fr-FR" b="0" dirty="0" err="1">
                <a:solidFill>
                  <a:schemeClr val="tx2"/>
                </a:solidFill>
              </a:rPr>
              <a:t>Eur</a:t>
            </a:r>
            <a:r>
              <a:rPr lang="fr-FR" b="0" dirty="0">
                <a:solidFill>
                  <a:schemeClr val="tx2"/>
                </a:solidFill>
              </a:rPr>
              <a:t> J Cancer</a:t>
            </a:r>
            <a:r>
              <a:rPr lang="fr-FR" b="0" i="0" dirty="0">
                <a:solidFill>
                  <a:schemeClr val="tx2"/>
                </a:solidFill>
              </a:rPr>
              <a:t>. 2009; 45:228-47.</a:t>
            </a:r>
          </a:p>
        </p:txBody>
      </p:sp>
    </p:spTree>
    <p:extLst>
      <p:ext uri="{BB962C8B-B14F-4D97-AF65-F5344CB8AC3E}">
        <p14:creationId xmlns:p14="http://schemas.microsoft.com/office/powerpoint/2010/main" val="1686651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J. Gulley, et al., ESMO</a:t>
            </a:r>
            <a:r>
              <a:rPr lang="fr-FR" baseline="30000"/>
              <a:t>®</a:t>
            </a:r>
            <a:r>
              <a:rPr lang="fr-FR"/>
              <a:t> 2021, Abs# </a:t>
            </a:r>
            <a:r>
              <a:rPr lang="fr-FR" i="0"/>
              <a:t>957O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B1854260-DDA4-4033-9C00-1D7E2A847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460078"/>
              </p:ext>
            </p:extLst>
          </p:nvPr>
        </p:nvGraphicFramePr>
        <p:xfrm>
          <a:off x="471303" y="1152873"/>
          <a:ext cx="4938898" cy="3702345"/>
        </p:xfrm>
        <a:graphic>
          <a:graphicData uri="http://schemas.openxmlformats.org/drawingml/2006/table">
            <a:tbl>
              <a:tblPr firstRow="1" bandRow="1"/>
              <a:tblGrid>
                <a:gridCol w="3732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017">
                  <a:extLst>
                    <a:ext uri="{9D8B030D-6E8A-4147-A177-3AD203B41FA5}">
                      <a16:colId xmlns:a16="http://schemas.microsoft.com/office/drawing/2014/main" val="29958719"/>
                    </a:ext>
                  </a:extLst>
                </a:gridCol>
              </a:tblGrid>
              <a:tr h="320915">
                <a:tc>
                  <a:txBody>
                    <a:bodyPr/>
                    <a:lstStyle/>
                    <a:p>
                      <a:pPr marL="92075" marR="0" lvl="0" indent="-4763" algn="l" defTabSz="609585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Patients(N=75)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0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BOR, n(%)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18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282031"/>
                  </a:ext>
                </a:extLst>
              </a:tr>
              <a:tr h="1237864">
                <a:tc>
                  <a:txBody>
                    <a:bodyPr/>
                    <a:lstStyle/>
                    <a:p>
                      <a:pPr marL="254000" indent="-131763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</a:t>
                      </a:r>
                      <a:endParaRPr lang="fr-FR" sz="1100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54000" indent="-131763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  <a:p>
                      <a:pPr marL="254000" indent="-131763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SD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54000" indent="-131763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PD</a:t>
                      </a:r>
                    </a:p>
                    <a:p>
                      <a:pPr marL="254000" indent="-131763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</a:t>
                      </a:r>
                    </a:p>
                    <a:p>
                      <a:pPr marL="254000" indent="-131763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1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Delayed</a:t>
                      </a:r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(5.3)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(22.7)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 (14.7)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 (48.0)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(9.3)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(4.0)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0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 (CR + PR), n (%)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(28.0)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011814"/>
                  </a:ext>
                </a:extLst>
              </a:tr>
              <a:tr h="112271">
                <a:tc>
                  <a:txBody>
                    <a:bodyPr/>
                    <a:lstStyle/>
                    <a:p>
                      <a:pPr marL="254000" indent="-131763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95% CI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(18.2-39.6)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902233"/>
                  </a:ext>
                </a:extLst>
              </a:tr>
              <a:tr h="2350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DCR (CR + PR + SD), n (%)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 (42.7)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990927"/>
                  </a:ext>
                </a:extLst>
              </a:tr>
              <a:tr h="2013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  <a:r>
                        <a:rPr lang="fr-FR" sz="11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clinical</a:t>
                      </a: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response</a:t>
                      </a: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rate (ORR + </a:t>
                      </a:r>
                      <a:r>
                        <a:rPr lang="fr-FR" sz="11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delayed</a:t>
                      </a: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PR), n (%)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 (32.0)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65945"/>
                  </a:ext>
                </a:extLst>
              </a:tr>
              <a:tr h="2350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DOR, </a:t>
                      </a:r>
                      <a:r>
                        <a:rPr lang="fr-FR" sz="11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median</a:t>
                      </a: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(range), </a:t>
                      </a:r>
                      <a:r>
                        <a:rPr lang="fr-FR" sz="11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months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17.3 (1.4-41.2)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13454"/>
                  </a:ext>
                </a:extLst>
              </a:tr>
              <a:tr h="625674">
                <a:tc>
                  <a:txBody>
                    <a:bodyPr/>
                    <a:lstStyle/>
                    <a:p>
                      <a:pPr marL="254000" indent="-131763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Réponse </a:t>
                      </a:r>
                      <a:r>
                        <a:rPr lang="fr-FR" sz="110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mois, n/n (%)</a:t>
                      </a:r>
                      <a:endParaRPr lang="fr-FR" sz="1100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54000" indent="-131763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Réponse </a:t>
                      </a:r>
                      <a:r>
                        <a:rPr lang="fr-FR" sz="110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 mois, n/n (%)</a:t>
                      </a:r>
                      <a:endParaRPr lang="fr-FR" sz="1100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54000" indent="-131763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Réponse en cours, n/n (%)</a:t>
                      </a:r>
                      <a:endParaRPr lang="fr-FR" sz="1100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15/21 (71.4)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12/21 (57.1)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10/21 (47.6)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31992"/>
                  </a:ext>
                </a:extLst>
              </a:tr>
            </a:tbl>
          </a:graphicData>
        </a:graphic>
      </p:graphicFrame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8042623A-A478-4346-B19E-E5745DD86F58}"/>
              </a:ext>
            </a:extLst>
          </p:cNvPr>
          <p:cNvSpPr txBox="1">
            <a:spLocks/>
          </p:cNvSpPr>
          <p:nvPr/>
        </p:nvSpPr>
        <p:spPr>
          <a:xfrm>
            <a:off x="328809" y="5869490"/>
            <a:ext cx="5167116" cy="33337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800" b="0" i="0" baseline="30000" dirty="0">
              <a:solidFill>
                <a:schemeClr val="tx2"/>
              </a:solidFill>
            </a:endParaRPr>
          </a:p>
          <a:p>
            <a:r>
              <a:rPr lang="fr-FR" sz="800" i="0" dirty="0">
                <a:solidFill>
                  <a:schemeClr val="tx2"/>
                </a:solidFill>
              </a:rPr>
              <a:t>BOR</a:t>
            </a:r>
            <a:r>
              <a:rPr lang="fr-FR" sz="800" b="0" i="0" dirty="0">
                <a:solidFill>
                  <a:schemeClr val="tx2"/>
                </a:solidFill>
              </a:rPr>
              <a:t>, best </a:t>
            </a:r>
            <a:r>
              <a:rPr lang="fr-FR" sz="800" b="0" i="0" dirty="0" err="1">
                <a:solidFill>
                  <a:schemeClr val="tx2"/>
                </a:solidFill>
              </a:rPr>
              <a:t>overall</a:t>
            </a:r>
            <a:r>
              <a:rPr lang="fr-FR" sz="800" b="0" i="0" dirty="0">
                <a:solidFill>
                  <a:schemeClr val="tx2"/>
                </a:solidFill>
              </a:rPr>
              <a:t> </a:t>
            </a:r>
            <a:r>
              <a:rPr lang="fr-FR" sz="800" b="0" i="0" dirty="0" err="1">
                <a:solidFill>
                  <a:schemeClr val="tx2"/>
                </a:solidFill>
              </a:rPr>
              <a:t>response</a:t>
            </a:r>
            <a:r>
              <a:rPr lang="fr-FR" sz="800" b="0" i="0" dirty="0">
                <a:solidFill>
                  <a:schemeClr val="tx2"/>
                </a:solidFill>
              </a:rPr>
              <a:t>; </a:t>
            </a:r>
            <a:r>
              <a:rPr lang="fr-FR" sz="800" i="0" dirty="0">
                <a:solidFill>
                  <a:schemeClr val="tx2"/>
                </a:solidFill>
              </a:rPr>
              <a:t>CR</a:t>
            </a:r>
            <a:r>
              <a:rPr lang="fr-FR" sz="800" b="0" i="0" dirty="0">
                <a:solidFill>
                  <a:schemeClr val="tx2"/>
                </a:solidFill>
              </a:rPr>
              <a:t>, </a:t>
            </a:r>
            <a:r>
              <a:rPr lang="fr-FR" sz="800" b="0" i="0" dirty="0" err="1">
                <a:solidFill>
                  <a:schemeClr val="tx2"/>
                </a:solidFill>
              </a:rPr>
              <a:t>complete</a:t>
            </a:r>
            <a:r>
              <a:rPr lang="fr-FR" sz="800" b="0" i="0" dirty="0">
                <a:solidFill>
                  <a:schemeClr val="tx2"/>
                </a:solidFill>
              </a:rPr>
              <a:t> </a:t>
            </a:r>
            <a:r>
              <a:rPr lang="fr-FR" sz="800" b="0" i="0" dirty="0" err="1">
                <a:solidFill>
                  <a:schemeClr val="tx2"/>
                </a:solidFill>
              </a:rPr>
              <a:t>response</a:t>
            </a:r>
            <a:r>
              <a:rPr lang="fr-FR" sz="800" b="0" i="0" dirty="0">
                <a:solidFill>
                  <a:schemeClr val="tx2"/>
                </a:solidFill>
              </a:rPr>
              <a:t>; </a:t>
            </a:r>
            <a:r>
              <a:rPr lang="fr-FR" sz="800" i="0" dirty="0">
                <a:solidFill>
                  <a:schemeClr val="tx2"/>
                </a:solidFill>
              </a:rPr>
              <a:t>DCR</a:t>
            </a:r>
            <a:r>
              <a:rPr lang="fr-FR" sz="800" b="0" i="0" dirty="0">
                <a:solidFill>
                  <a:schemeClr val="tx2"/>
                </a:solidFill>
              </a:rPr>
              <a:t>, </a:t>
            </a:r>
            <a:r>
              <a:rPr lang="fr-FR" sz="800" b="0" i="0" dirty="0" err="1">
                <a:solidFill>
                  <a:schemeClr val="tx2"/>
                </a:solidFill>
              </a:rPr>
              <a:t>disease</a:t>
            </a:r>
            <a:r>
              <a:rPr lang="fr-FR" sz="800" b="0" i="0" dirty="0">
                <a:solidFill>
                  <a:schemeClr val="tx2"/>
                </a:solidFill>
              </a:rPr>
              <a:t> control rate; </a:t>
            </a:r>
            <a:r>
              <a:rPr lang="fr-FR" sz="800" i="0" dirty="0">
                <a:solidFill>
                  <a:schemeClr val="tx2"/>
                </a:solidFill>
              </a:rPr>
              <a:t>DOR</a:t>
            </a:r>
            <a:r>
              <a:rPr lang="fr-FR" sz="800" b="0" i="0" dirty="0">
                <a:solidFill>
                  <a:schemeClr val="tx2"/>
                </a:solidFill>
              </a:rPr>
              <a:t>, duration of </a:t>
            </a:r>
            <a:r>
              <a:rPr lang="fr-FR" sz="800" b="0" i="0" dirty="0" err="1">
                <a:solidFill>
                  <a:schemeClr val="tx2"/>
                </a:solidFill>
              </a:rPr>
              <a:t>response</a:t>
            </a:r>
            <a:r>
              <a:rPr lang="fr-FR" sz="800" b="0" i="0" dirty="0">
                <a:solidFill>
                  <a:schemeClr val="tx2"/>
                </a:solidFill>
              </a:rPr>
              <a:t>; </a:t>
            </a:r>
            <a:r>
              <a:rPr lang="fr-FR" sz="800" i="0" dirty="0">
                <a:solidFill>
                  <a:schemeClr val="tx2"/>
                </a:solidFill>
              </a:rPr>
              <a:t>HPV</a:t>
            </a:r>
            <a:r>
              <a:rPr lang="fr-FR" sz="800" b="0" i="0" dirty="0">
                <a:solidFill>
                  <a:schemeClr val="tx2"/>
                </a:solidFill>
              </a:rPr>
              <a:t>, </a:t>
            </a:r>
            <a:r>
              <a:rPr lang="fr-FR" sz="800" b="0" i="0" dirty="0" err="1">
                <a:solidFill>
                  <a:schemeClr val="tx2"/>
                </a:solidFill>
              </a:rPr>
              <a:t>human</a:t>
            </a:r>
            <a:r>
              <a:rPr lang="fr-FR" sz="800" b="0" i="0" dirty="0">
                <a:solidFill>
                  <a:schemeClr val="tx2"/>
                </a:solidFill>
              </a:rPr>
              <a:t> papillomavirus; </a:t>
            </a:r>
            <a:r>
              <a:rPr lang="fr-FR" sz="800" i="0" dirty="0">
                <a:solidFill>
                  <a:schemeClr val="tx2"/>
                </a:solidFill>
              </a:rPr>
              <a:t>NE</a:t>
            </a:r>
            <a:r>
              <a:rPr lang="fr-FR" sz="800" b="0" i="0" dirty="0">
                <a:solidFill>
                  <a:schemeClr val="tx2"/>
                </a:solidFill>
              </a:rPr>
              <a:t>, not </a:t>
            </a:r>
            <a:r>
              <a:rPr lang="fr-FR" sz="800" b="0" i="0" dirty="0" err="1">
                <a:solidFill>
                  <a:schemeClr val="tx2"/>
                </a:solidFill>
              </a:rPr>
              <a:t>evaluable</a:t>
            </a:r>
            <a:r>
              <a:rPr lang="fr-FR" sz="800" b="0" i="0" dirty="0">
                <a:solidFill>
                  <a:schemeClr val="tx2"/>
                </a:solidFill>
              </a:rPr>
              <a:t>; </a:t>
            </a:r>
            <a:r>
              <a:rPr lang="fr-FR" sz="800" i="0" dirty="0">
                <a:solidFill>
                  <a:schemeClr val="tx2"/>
                </a:solidFill>
              </a:rPr>
              <a:t>ORR</a:t>
            </a:r>
            <a:r>
              <a:rPr lang="fr-FR" sz="800" b="0" i="0" dirty="0">
                <a:solidFill>
                  <a:schemeClr val="tx2"/>
                </a:solidFill>
              </a:rPr>
              <a:t>, objective </a:t>
            </a:r>
            <a:r>
              <a:rPr lang="fr-FR" sz="800" b="0" i="0" dirty="0" err="1">
                <a:solidFill>
                  <a:schemeClr val="tx2"/>
                </a:solidFill>
              </a:rPr>
              <a:t>response</a:t>
            </a:r>
            <a:r>
              <a:rPr lang="fr-FR" sz="800" b="0" i="0" dirty="0">
                <a:solidFill>
                  <a:schemeClr val="tx2"/>
                </a:solidFill>
              </a:rPr>
              <a:t> rate; </a:t>
            </a:r>
            <a:r>
              <a:rPr lang="fr-FR" sz="800" i="0" dirty="0">
                <a:solidFill>
                  <a:schemeClr val="tx2"/>
                </a:solidFill>
              </a:rPr>
              <a:t>PD</a:t>
            </a:r>
            <a:r>
              <a:rPr lang="fr-FR" sz="800" b="0" i="0" dirty="0">
                <a:solidFill>
                  <a:schemeClr val="tx2"/>
                </a:solidFill>
              </a:rPr>
              <a:t>, progressive </a:t>
            </a:r>
            <a:r>
              <a:rPr lang="fr-FR" sz="800" b="0" i="0" dirty="0" err="1">
                <a:solidFill>
                  <a:schemeClr val="tx2"/>
                </a:solidFill>
              </a:rPr>
              <a:t>disease</a:t>
            </a:r>
            <a:r>
              <a:rPr lang="fr-FR" sz="800" b="0" i="0" dirty="0">
                <a:solidFill>
                  <a:schemeClr val="tx2"/>
                </a:solidFill>
              </a:rPr>
              <a:t>; </a:t>
            </a:r>
            <a:r>
              <a:rPr lang="fr-FR" sz="800" i="0" dirty="0">
                <a:solidFill>
                  <a:schemeClr val="tx2"/>
                </a:solidFill>
              </a:rPr>
              <a:t>PR</a:t>
            </a:r>
            <a:r>
              <a:rPr lang="fr-FR" sz="800" b="0" i="0" dirty="0">
                <a:solidFill>
                  <a:schemeClr val="tx2"/>
                </a:solidFill>
              </a:rPr>
              <a:t>, partial </a:t>
            </a:r>
            <a:r>
              <a:rPr lang="fr-FR" sz="800" b="0" i="0" dirty="0" err="1">
                <a:solidFill>
                  <a:schemeClr val="tx2"/>
                </a:solidFill>
              </a:rPr>
              <a:t>response</a:t>
            </a:r>
            <a:r>
              <a:rPr lang="fr-FR" sz="800" b="0" i="0" dirty="0">
                <a:solidFill>
                  <a:schemeClr val="tx2"/>
                </a:solidFill>
              </a:rPr>
              <a:t>; </a:t>
            </a:r>
            <a:r>
              <a:rPr lang="fr-FR" sz="800" i="0" dirty="0">
                <a:solidFill>
                  <a:schemeClr val="tx2"/>
                </a:solidFill>
              </a:rPr>
              <a:t>SD</a:t>
            </a:r>
            <a:r>
              <a:rPr lang="fr-FR" sz="800" b="0" i="0" dirty="0">
                <a:solidFill>
                  <a:schemeClr val="tx2"/>
                </a:solidFill>
              </a:rPr>
              <a:t>, stable </a:t>
            </a:r>
            <a:r>
              <a:rPr lang="fr-FR" sz="800" b="0" i="0" dirty="0" err="1">
                <a:solidFill>
                  <a:schemeClr val="tx2"/>
                </a:solidFill>
              </a:rPr>
              <a:t>disease</a:t>
            </a:r>
            <a:r>
              <a:rPr lang="fr-FR" sz="800" b="0" i="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E699D820-E81E-49F9-A934-9C9F9FAC2F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4496" y="4939216"/>
            <a:ext cx="5281927" cy="930274"/>
          </a:xfrm>
        </p:spPr>
        <p:txBody>
          <a:bodyPr/>
          <a:lstStyle/>
          <a:p>
            <a:pPr marL="203200" indent="-203200">
              <a:lnSpc>
                <a:spcPts val="1500"/>
              </a:lnSpc>
              <a:spcBef>
                <a:spcPts val="600"/>
              </a:spcBef>
            </a:pPr>
            <a:r>
              <a:rPr lang="en-GB" sz="1400" dirty="0"/>
              <a:t>TR </a:t>
            </a:r>
            <a:r>
              <a:rPr lang="en-GB" sz="1400" dirty="0" err="1"/>
              <a:t>confirmé</a:t>
            </a:r>
            <a:r>
              <a:rPr lang="en-GB" sz="1400" dirty="0"/>
              <a:t> mis </a:t>
            </a:r>
            <a:r>
              <a:rPr lang="en-GB" sz="1400" dirty="0" err="1"/>
              <a:t>à</a:t>
            </a:r>
            <a:r>
              <a:rPr lang="en-GB" sz="1400" dirty="0"/>
              <a:t> jour :  28.0%</a:t>
            </a:r>
          </a:p>
          <a:p>
            <a:pPr marL="203200" indent="-203200">
              <a:lnSpc>
                <a:spcPts val="1500"/>
              </a:lnSpc>
              <a:spcBef>
                <a:spcPts val="600"/>
              </a:spcBef>
            </a:pPr>
            <a:r>
              <a:rPr lang="en-GB" sz="1400" dirty="0"/>
              <a:t>3 patients </a:t>
            </a:r>
            <a:r>
              <a:rPr lang="en-GB" sz="1400" dirty="0" err="1"/>
              <a:t>supplémentaires</a:t>
            </a:r>
            <a:r>
              <a:rPr lang="en-GB" sz="1400" dirty="0"/>
              <a:t> avec </a:t>
            </a:r>
            <a:r>
              <a:rPr lang="en-GB" sz="1400" dirty="0" err="1"/>
              <a:t>une</a:t>
            </a:r>
            <a:r>
              <a:rPr lang="en-GB" sz="1400" dirty="0"/>
              <a:t> RP après progression </a:t>
            </a:r>
            <a:r>
              <a:rPr lang="en-GB" sz="1400" dirty="0" err="1"/>
              <a:t>initiale</a:t>
            </a:r>
            <a:endParaRPr lang="en-GB" sz="14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9CAD192-8C01-489E-B760-854D9249157D}"/>
              </a:ext>
            </a:extLst>
          </p:cNvPr>
          <p:cNvSpPr txBox="1"/>
          <p:nvPr/>
        </p:nvSpPr>
        <p:spPr>
          <a:xfrm>
            <a:off x="391046" y="835850"/>
            <a:ext cx="52953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Bintrafusp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alfa montre une efficacité à long terme à 33 mois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1FE1C3F1-80DD-4C8A-8EDB-1D5EEC784F3B}"/>
              </a:ext>
            </a:extLst>
          </p:cNvPr>
          <p:cNvGrpSpPr/>
          <p:nvPr/>
        </p:nvGrpSpPr>
        <p:grpSpPr>
          <a:xfrm>
            <a:off x="5812961" y="835850"/>
            <a:ext cx="6099125" cy="5290163"/>
            <a:chOff x="5812961" y="835850"/>
            <a:chExt cx="6099125" cy="5290163"/>
          </a:xfrm>
        </p:grpSpPr>
        <p:sp>
          <p:nvSpPr>
            <p:cNvPr id="14" name="Rectangle à coins arrondis 12">
              <a:extLst>
                <a:ext uri="{FF2B5EF4-FFF2-40B4-BE49-F238E27FC236}">
                  <a16:creationId xmlns:a16="http://schemas.microsoft.com/office/drawing/2014/main" id="{076E2B0E-CF59-4B94-8422-BEC8E8F3D82A}"/>
                </a:ext>
              </a:extLst>
            </p:cNvPr>
            <p:cNvSpPr/>
            <p:nvPr/>
          </p:nvSpPr>
          <p:spPr>
            <a:xfrm>
              <a:off x="5812961" y="988510"/>
              <a:ext cx="6099125" cy="4575994"/>
            </a:xfrm>
            <a:prstGeom prst="roundRect">
              <a:avLst>
                <a:gd name="adj" fmla="val 0"/>
              </a:avLst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13C90B94-BE69-41E8-8BC8-A7C96E161E69}"/>
                </a:ext>
              </a:extLst>
            </p:cNvPr>
            <p:cNvSpPr txBox="1"/>
            <p:nvPr/>
          </p:nvSpPr>
          <p:spPr>
            <a:xfrm>
              <a:off x="6202186" y="835850"/>
              <a:ext cx="5142979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Réponses dans tous les cancers HPV</a:t>
              </a:r>
              <a:endParaRPr lang="fr-F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Espace réservé du texte 6">
              <a:extLst>
                <a:ext uri="{FF2B5EF4-FFF2-40B4-BE49-F238E27FC236}">
                  <a16:creationId xmlns:a16="http://schemas.microsoft.com/office/drawing/2014/main" id="{C1CFC7B5-D454-4EE9-8398-38B7EFEBF06A}"/>
                </a:ext>
              </a:extLst>
            </p:cNvPr>
            <p:cNvSpPr txBox="1">
              <a:spLocks/>
            </p:cNvSpPr>
            <p:nvPr/>
          </p:nvSpPr>
          <p:spPr>
            <a:xfrm>
              <a:off x="6154036" y="4425483"/>
              <a:ext cx="5281927" cy="930274"/>
            </a:xfrm>
            <a:prstGeom prst="rect">
              <a:avLst/>
            </a:prstGeom>
          </p:spPr>
          <p:txBody>
            <a:bodyPr/>
            <a:lstStyle>
              <a:lvl1pPr marL="280988" indent="-2809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l"/>
                <a:defRPr sz="20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39750" indent="-2428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1">
                    <a:lumMod val="65000"/>
                    <a:lumOff val="35000"/>
                  </a:schemeClr>
                </a:buClr>
                <a:buSzPct val="85000"/>
                <a:buFont typeface="Wingdings" panose="05000000000000000000" pitchFamily="2" charset="2"/>
                <a:buChar char="à"/>
                <a:defRPr sz="1800" b="0" i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885825" indent="-2571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75000"/>
                  </a:schemeClr>
                </a:buClr>
                <a:buSzPct val="75000"/>
                <a:buFont typeface="Wingdings 3" panose="05040102010807070707" pitchFamily="18" charset="2"/>
                <a:buChar char="u"/>
                <a:defRPr sz="1600" b="0" i="0" kern="120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03200" indent="-203200">
                <a:lnSpc>
                  <a:spcPts val="1500"/>
                </a:lnSpc>
                <a:spcBef>
                  <a:spcPts val="600"/>
                </a:spcBef>
              </a:pPr>
              <a:r>
                <a:rPr lang="en-GB" sz="1400" dirty="0"/>
                <a:t>4 RC et 17 RP </a:t>
              </a:r>
              <a:r>
                <a:rPr lang="en-GB" sz="1400" dirty="0" err="1"/>
                <a:t>ont</a:t>
              </a:r>
              <a:r>
                <a:rPr lang="en-GB" sz="1400" dirty="0"/>
                <a:t> </a:t>
              </a:r>
              <a:r>
                <a:rPr lang="en-GB" sz="1400" dirty="0" err="1"/>
                <a:t>été</a:t>
              </a:r>
              <a:r>
                <a:rPr lang="en-GB" sz="1400" dirty="0"/>
                <a:t> </a:t>
              </a:r>
              <a:r>
                <a:rPr lang="en-GB" sz="1400" dirty="0" err="1"/>
                <a:t>observées</a:t>
              </a:r>
              <a:endParaRPr lang="en-GB" sz="1400" dirty="0"/>
            </a:p>
            <a:p>
              <a:pPr marL="461962" lvl="1" indent="-203200">
                <a:lnSpc>
                  <a:spcPts val="1500"/>
                </a:lnSpc>
                <a:spcBef>
                  <a:spcPts val="600"/>
                </a:spcBef>
              </a:pPr>
              <a:r>
                <a:rPr lang="en-GB" sz="1200" dirty="0"/>
                <a:t>Cancer anal, col, neuroendocrine du col, rectal, vaginal, et ORL</a:t>
              </a:r>
            </a:p>
          </p:txBody>
        </p:sp>
        <p:sp>
          <p:nvSpPr>
            <p:cNvPr id="16" name="Espace réservé du texte 10">
              <a:extLst>
                <a:ext uri="{FF2B5EF4-FFF2-40B4-BE49-F238E27FC236}">
                  <a16:creationId xmlns:a16="http://schemas.microsoft.com/office/drawing/2014/main" id="{02748CEA-22CC-44DD-AFAA-6BD0A760428F}"/>
                </a:ext>
              </a:extLst>
            </p:cNvPr>
            <p:cNvSpPr txBox="1">
              <a:spLocks/>
            </p:cNvSpPr>
            <p:nvPr/>
          </p:nvSpPr>
          <p:spPr>
            <a:xfrm>
              <a:off x="5812962" y="5733368"/>
              <a:ext cx="5910968" cy="392645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200" b="1" i="1" kern="1200">
                  <a:solidFill>
                    <a:schemeClr val="bg1"/>
                  </a:solidFill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800" b="0" i="0" baseline="30000" dirty="0">
                <a:solidFill>
                  <a:schemeClr val="tx2"/>
                </a:solidFill>
              </a:endParaRPr>
            </a:p>
            <a:p>
              <a:r>
                <a:rPr lang="fr-FR" sz="800" i="0" dirty="0">
                  <a:solidFill>
                    <a:schemeClr val="tx2"/>
                  </a:solidFill>
                </a:rPr>
                <a:t>CR</a:t>
              </a:r>
              <a:r>
                <a:rPr lang="fr-FR" sz="800" b="0" i="0" dirty="0">
                  <a:solidFill>
                    <a:schemeClr val="tx2"/>
                  </a:solidFill>
                </a:rPr>
                <a:t>, </a:t>
              </a:r>
              <a:r>
                <a:rPr lang="fr-FR" sz="800" b="0" i="0" dirty="0" err="1">
                  <a:solidFill>
                    <a:schemeClr val="tx2"/>
                  </a:solidFill>
                </a:rPr>
                <a:t>complete</a:t>
              </a:r>
              <a:r>
                <a:rPr lang="fr-FR" sz="800" b="0" i="0" dirty="0">
                  <a:solidFill>
                    <a:schemeClr val="tx2"/>
                  </a:solidFill>
                </a:rPr>
                <a:t> </a:t>
              </a:r>
              <a:r>
                <a:rPr lang="fr-FR" sz="800" b="0" i="0" dirty="0" err="1">
                  <a:solidFill>
                    <a:schemeClr val="tx2"/>
                  </a:solidFill>
                </a:rPr>
                <a:t>response</a:t>
              </a:r>
              <a:r>
                <a:rPr lang="fr-FR" sz="800" b="0" i="0" dirty="0">
                  <a:solidFill>
                    <a:schemeClr val="tx2"/>
                  </a:solidFill>
                </a:rPr>
                <a:t>; </a:t>
              </a:r>
              <a:r>
                <a:rPr lang="fr-FR" sz="800" i="0" dirty="0">
                  <a:solidFill>
                    <a:schemeClr val="tx2"/>
                  </a:solidFill>
                </a:rPr>
                <a:t>HPV</a:t>
              </a:r>
              <a:r>
                <a:rPr lang="fr-FR" sz="800" b="0" i="0" dirty="0">
                  <a:solidFill>
                    <a:schemeClr val="tx2"/>
                  </a:solidFill>
                </a:rPr>
                <a:t>, </a:t>
              </a:r>
              <a:r>
                <a:rPr lang="fr-FR" sz="800" b="0" i="0" dirty="0" err="1">
                  <a:solidFill>
                    <a:schemeClr val="tx2"/>
                  </a:solidFill>
                </a:rPr>
                <a:t>human</a:t>
              </a:r>
              <a:r>
                <a:rPr lang="fr-FR" sz="800" b="0" i="0" dirty="0">
                  <a:solidFill>
                    <a:schemeClr val="tx2"/>
                  </a:solidFill>
                </a:rPr>
                <a:t> papillomavirus; </a:t>
              </a:r>
              <a:r>
                <a:rPr lang="fr-FR" sz="800" i="0" dirty="0">
                  <a:solidFill>
                    <a:schemeClr val="tx2"/>
                  </a:solidFill>
                </a:rPr>
                <a:t>NE</a:t>
              </a:r>
              <a:r>
                <a:rPr lang="fr-FR" sz="800" b="0" i="0" dirty="0">
                  <a:solidFill>
                    <a:schemeClr val="tx2"/>
                  </a:solidFill>
                </a:rPr>
                <a:t>, not </a:t>
              </a:r>
              <a:r>
                <a:rPr lang="fr-FR" sz="800" b="0" i="0" dirty="0" err="1">
                  <a:solidFill>
                    <a:schemeClr val="tx2"/>
                  </a:solidFill>
                </a:rPr>
                <a:t>evaluable</a:t>
              </a:r>
              <a:r>
                <a:rPr lang="fr-FR" sz="800" b="0" i="0" dirty="0">
                  <a:solidFill>
                    <a:schemeClr val="tx2"/>
                  </a:solidFill>
                </a:rPr>
                <a:t>; </a:t>
              </a:r>
              <a:r>
                <a:rPr lang="fr-FR" sz="800" i="0" dirty="0">
                  <a:solidFill>
                    <a:schemeClr val="tx2"/>
                  </a:solidFill>
                </a:rPr>
                <a:t>PD</a:t>
              </a:r>
              <a:r>
                <a:rPr lang="fr-FR" sz="800" b="0" i="0" dirty="0">
                  <a:solidFill>
                    <a:schemeClr val="tx2"/>
                  </a:solidFill>
                </a:rPr>
                <a:t>, progressive </a:t>
              </a:r>
              <a:r>
                <a:rPr lang="fr-FR" sz="800" b="0" i="0" dirty="0" err="1">
                  <a:solidFill>
                    <a:schemeClr val="tx2"/>
                  </a:solidFill>
                </a:rPr>
                <a:t>disease</a:t>
              </a:r>
              <a:r>
                <a:rPr lang="fr-FR" sz="800" b="0" i="0" dirty="0">
                  <a:solidFill>
                    <a:schemeClr val="tx2"/>
                  </a:solidFill>
                </a:rPr>
                <a:t>; </a:t>
              </a:r>
              <a:r>
                <a:rPr lang="fr-FR" sz="800" i="0" dirty="0">
                  <a:solidFill>
                    <a:schemeClr val="tx2"/>
                  </a:solidFill>
                </a:rPr>
                <a:t>PR</a:t>
              </a:r>
              <a:r>
                <a:rPr lang="fr-FR" sz="800" b="0" i="0" dirty="0">
                  <a:solidFill>
                    <a:schemeClr val="tx2"/>
                  </a:solidFill>
                </a:rPr>
                <a:t>, partial </a:t>
              </a:r>
              <a:r>
                <a:rPr lang="fr-FR" sz="800" b="0" i="0" dirty="0" err="1">
                  <a:solidFill>
                    <a:schemeClr val="tx2"/>
                  </a:solidFill>
                </a:rPr>
                <a:t>response</a:t>
              </a:r>
              <a:r>
                <a:rPr lang="fr-FR" sz="800" b="0" i="0" dirty="0">
                  <a:solidFill>
                    <a:schemeClr val="tx2"/>
                  </a:solidFill>
                </a:rPr>
                <a:t>;</a:t>
              </a:r>
              <a:r>
                <a:rPr lang="fr-FR" sz="800" i="0" dirty="0">
                  <a:solidFill>
                    <a:schemeClr val="tx2"/>
                  </a:solidFill>
                </a:rPr>
                <a:t> SCCHN, </a:t>
              </a:r>
              <a:r>
                <a:rPr lang="fr-FR" sz="800" b="0" i="0" dirty="0" err="1">
                  <a:solidFill>
                    <a:schemeClr val="tx2"/>
                  </a:solidFill>
                </a:rPr>
                <a:t>squamous</a:t>
              </a:r>
              <a:r>
                <a:rPr lang="fr-FR" sz="800" b="0" i="0" dirty="0">
                  <a:solidFill>
                    <a:schemeClr val="tx2"/>
                  </a:solidFill>
                </a:rPr>
                <a:t> </a:t>
              </a:r>
              <a:r>
                <a:rPr lang="fr-FR" sz="800" b="0" i="0" dirty="0" err="1">
                  <a:solidFill>
                    <a:schemeClr val="tx2"/>
                  </a:solidFill>
                </a:rPr>
                <a:t>cell</a:t>
              </a:r>
              <a:r>
                <a:rPr lang="fr-FR" sz="800" b="0" i="0" dirty="0">
                  <a:solidFill>
                    <a:schemeClr val="tx2"/>
                  </a:solidFill>
                </a:rPr>
                <a:t> </a:t>
              </a:r>
              <a:r>
                <a:rPr lang="fr-FR" sz="800" b="0" i="0" dirty="0" err="1">
                  <a:solidFill>
                    <a:schemeClr val="tx2"/>
                  </a:solidFill>
                </a:rPr>
                <a:t>carcinoma</a:t>
              </a:r>
              <a:r>
                <a:rPr lang="fr-FR" sz="800" b="0" i="0" dirty="0">
                  <a:solidFill>
                    <a:schemeClr val="tx2"/>
                  </a:solidFill>
                </a:rPr>
                <a:t> of </a:t>
              </a:r>
              <a:r>
                <a:rPr lang="fr-FR" sz="800" b="0" i="0" dirty="0" err="1">
                  <a:solidFill>
                    <a:schemeClr val="tx2"/>
                  </a:solidFill>
                </a:rPr>
                <a:t>head</a:t>
              </a:r>
              <a:r>
                <a:rPr lang="fr-FR" sz="800" b="0" i="0" dirty="0">
                  <a:solidFill>
                    <a:schemeClr val="tx2"/>
                  </a:solidFill>
                </a:rPr>
                <a:t> and neck; </a:t>
              </a:r>
              <a:r>
                <a:rPr lang="fr-FR" sz="800" i="0" dirty="0">
                  <a:solidFill>
                    <a:schemeClr val="tx2"/>
                  </a:solidFill>
                </a:rPr>
                <a:t>SD</a:t>
              </a:r>
              <a:r>
                <a:rPr lang="fr-FR" sz="800" b="0" i="0" dirty="0">
                  <a:solidFill>
                    <a:schemeClr val="tx2"/>
                  </a:solidFill>
                </a:rPr>
                <a:t>, stable </a:t>
              </a:r>
              <a:r>
                <a:rPr lang="fr-FR" sz="800" b="0" i="0" dirty="0" err="1">
                  <a:solidFill>
                    <a:schemeClr val="tx2"/>
                  </a:solidFill>
                </a:rPr>
                <a:t>disease</a:t>
              </a:r>
              <a:r>
                <a:rPr lang="fr-FR" sz="800" b="0" i="0" dirty="0">
                  <a:solidFill>
                    <a:schemeClr val="tx2"/>
                  </a:solidFill>
                </a:rPr>
                <a:t>. * </a:t>
              </a:r>
              <a:r>
                <a:rPr lang="fr-FR" sz="800" b="0" i="0" dirty="0" err="1">
                  <a:solidFill>
                    <a:schemeClr val="tx2"/>
                  </a:solidFill>
                </a:rPr>
                <a:t>Delayed</a:t>
              </a:r>
              <a:r>
                <a:rPr lang="fr-FR" sz="800" b="0" i="0" dirty="0">
                  <a:solidFill>
                    <a:schemeClr val="tx2"/>
                  </a:solidFill>
                </a:rPr>
                <a:t> PR. Due to an objective </a:t>
              </a:r>
              <a:r>
                <a:rPr lang="fr-FR" sz="800" b="0" i="0" dirty="0" err="1">
                  <a:solidFill>
                    <a:schemeClr val="tx2"/>
                  </a:solidFill>
                </a:rPr>
                <a:t>response</a:t>
              </a:r>
              <a:r>
                <a:rPr lang="fr-FR" sz="800" b="0" i="0" dirty="0">
                  <a:solidFill>
                    <a:schemeClr val="tx2"/>
                  </a:solidFill>
                </a:rPr>
                <a:t> of PD </a:t>
              </a:r>
              <a:r>
                <a:rPr lang="fr-FR" sz="800" b="0" i="0" dirty="0" err="1">
                  <a:solidFill>
                    <a:schemeClr val="tx2"/>
                  </a:solidFill>
                </a:rPr>
                <a:t>before</a:t>
              </a:r>
              <a:r>
                <a:rPr lang="fr-FR" sz="800" b="0" i="0" dirty="0">
                  <a:solidFill>
                    <a:schemeClr val="tx2"/>
                  </a:solidFill>
                </a:rPr>
                <a:t> </a:t>
              </a:r>
              <a:r>
                <a:rPr lang="fr-FR" sz="800" b="0" i="0" dirty="0" err="1">
                  <a:solidFill>
                    <a:schemeClr val="tx2"/>
                  </a:solidFill>
                </a:rPr>
                <a:t>onset</a:t>
              </a:r>
              <a:r>
                <a:rPr lang="fr-FR" sz="800" b="0" i="0" dirty="0">
                  <a:solidFill>
                    <a:schemeClr val="tx2"/>
                  </a:solidFill>
                </a:rPr>
                <a:t> of </a:t>
              </a:r>
              <a:r>
                <a:rPr lang="fr-FR" sz="800" b="0" i="0" dirty="0" err="1">
                  <a:solidFill>
                    <a:schemeClr val="tx2"/>
                  </a:solidFill>
                </a:rPr>
                <a:t>response</a:t>
              </a:r>
              <a:r>
                <a:rPr lang="fr-FR" sz="800" b="0" i="0" dirty="0">
                  <a:solidFill>
                    <a:schemeClr val="tx2"/>
                  </a:solidFill>
                </a:rPr>
                <a:t>, </a:t>
              </a:r>
              <a:r>
                <a:rPr lang="fr-FR" sz="800" b="0" i="0" dirty="0" err="1">
                  <a:solidFill>
                    <a:schemeClr val="tx2"/>
                  </a:solidFill>
                </a:rPr>
                <a:t>these</a:t>
              </a:r>
              <a:r>
                <a:rPr lang="fr-FR" sz="800" b="0" i="0" dirty="0">
                  <a:solidFill>
                    <a:schemeClr val="tx2"/>
                  </a:solidFill>
                </a:rPr>
                <a:t> patients </a:t>
              </a:r>
              <a:r>
                <a:rPr lang="fr-FR" sz="800" b="0" i="0" dirty="0" err="1">
                  <a:solidFill>
                    <a:schemeClr val="tx2"/>
                  </a:solidFill>
                </a:rPr>
                <a:t>did</a:t>
              </a:r>
              <a:r>
                <a:rPr lang="fr-FR" sz="800" b="0" i="0" dirty="0">
                  <a:solidFill>
                    <a:schemeClr val="tx2"/>
                  </a:solidFill>
                </a:rPr>
                <a:t> not </a:t>
              </a:r>
              <a:r>
                <a:rPr lang="fr-FR" sz="800" b="0" i="0" dirty="0" err="1">
                  <a:solidFill>
                    <a:schemeClr val="tx2"/>
                  </a:solidFill>
                </a:rPr>
                <a:t>meet</a:t>
              </a:r>
              <a:r>
                <a:rPr lang="fr-FR" sz="800" b="0" i="0" dirty="0">
                  <a:solidFill>
                    <a:schemeClr val="tx2"/>
                  </a:solidFill>
                </a:rPr>
                <a:t> </a:t>
              </a:r>
              <a:r>
                <a:rPr lang="fr-FR" sz="800" b="0" i="0" dirty="0" err="1">
                  <a:solidFill>
                    <a:schemeClr val="tx2"/>
                  </a:solidFill>
                </a:rPr>
                <a:t>response</a:t>
              </a:r>
              <a:r>
                <a:rPr lang="fr-FR" sz="800" b="0" i="0" dirty="0">
                  <a:solidFill>
                    <a:schemeClr val="tx2"/>
                  </a:solidFill>
                </a:rPr>
                <a:t> </a:t>
              </a:r>
              <a:r>
                <a:rPr lang="fr-FR" sz="800" b="0" i="0" dirty="0" err="1">
                  <a:solidFill>
                    <a:schemeClr val="tx2"/>
                  </a:solidFill>
                </a:rPr>
                <a:t>criteria</a:t>
              </a:r>
              <a:r>
                <a:rPr lang="fr-FR" sz="800" b="0" i="0" dirty="0">
                  <a:solidFill>
                    <a:schemeClr val="tx2"/>
                  </a:solidFill>
                </a:rPr>
                <a:t> by RECIST 1.1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4235A2E2-4313-425B-BEAD-BB71DC945568}"/>
                </a:ext>
              </a:extLst>
            </p:cNvPr>
            <p:cNvSpPr txBox="1"/>
            <p:nvPr/>
          </p:nvSpPr>
          <p:spPr>
            <a:xfrm>
              <a:off x="6361869" y="1121932"/>
              <a:ext cx="5142979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HPV-associés, checkpoint-</a:t>
              </a:r>
              <a:r>
                <a:rPr lang="fr-FR" sz="11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naive</a:t>
              </a:r>
              <a:r>
                <a:rPr lang="fr-FR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1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malignancies</a:t>
              </a:r>
              <a:r>
                <a:rPr lang="fr-FR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 (n=75)</a:t>
              </a:r>
              <a:endParaRPr lang="fr-FR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7ADAB72C-FB8F-4E43-A863-4897BF59D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3381" y="1803465"/>
              <a:ext cx="5844616" cy="2454852"/>
            </a:xfrm>
            <a:prstGeom prst="rect">
              <a:avLst/>
            </a:prstGeom>
          </p:spPr>
        </p:pic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C528AFF7-790B-49E8-9A7E-7F147878C72C}"/>
                </a:ext>
              </a:extLst>
            </p:cNvPr>
            <p:cNvGrpSpPr/>
            <p:nvPr/>
          </p:nvGrpSpPr>
          <p:grpSpPr>
            <a:xfrm>
              <a:off x="9608504" y="3432374"/>
              <a:ext cx="2155343" cy="759507"/>
              <a:chOff x="9353506" y="3432374"/>
              <a:chExt cx="2155343" cy="759507"/>
            </a:xfrm>
          </p:grpSpPr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E6545E60-F6A6-48F4-817A-12FDA7ADD77A}"/>
                  </a:ext>
                </a:extLst>
              </p:cNvPr>
              <p:cNvSpPr txBox="1"/>
              <p:nvPr/>
            </p:nvSpPr>
            <p:spPr>
              <a:xfrm>
                <a:off x="11401091" y="4114937"/>
                <a:ext cx="107758" cy="76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500" b="1" dirty="0">
                    <a:latin typeface="+mj-lt"/>
                  </a:rPr>
                  <a:t>PR</a:t>
                </a:r>
                <a:endParaRPr lang="fr-FR" sz="800" b="1" dirty="0">
                  <a:latin typeface="+mj-lt"/>
                </a:endParaRPr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33633E92-AD29-4B87-9C5C-D336F86CE900}"/>
                  </a:ext>
                </a:extLst>
              </p:cNvPr>
              <p:cNvSpPr txBox="1"/>
              <p:nvPr/>
            </p:nvSpPr>
            <p:spPr>
              <a:xfrm>
                <a:off x="11244573" y="4114937"/>
                <a:ext cx="107758" cy="76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500" b="1" dirty="0">
                    <a:latin typeface="+mj-lt"/>
                  </a:rPr>
                  <a:t>PR</a:t>
                </a:r>
                <a:endParaRPr lang="fr-FR" sz="800" b="1" dirty="0">
                  <a:latin typeface="+mj-lt"/>
                </a:endParaRPr>
              </a:p>
            </p:txBody>
          </p: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11B5BC7A-DA8B-402E-B6C2-421AD102A5E9}"/>
                  </a:ext>
                </a:extLst>
              </p:cNvPr>
              <p:cNvSpPr txBox="1"/>
              <p:nvPr/>
            </p:nvSpPr>
            <p:spPr>
              <a:xfrm>
                <a:off x="11166314" y="4114937"/>
                <a:ext cx="107758" cy="76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500" b="1" dirty="0">
                    <a:latin typeface="+mj-lt"/>
                  </a:rPr>
                  <a:t>CR</a:t>
                </a:r>
                <a:endParaRPr lang="fr-FR" sz="800" b="1" dirty="0">
                  <a:latin typeface="+mj-lt"/>
                </a:endParaRPr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25087252-A804-4123-9FC4-D59E34F9659E}"/>
                  </a:ext>
                </a:extLst>
              </p:cNvPr>
              <p:cNvSpPr txBox="1"/>
              <p:nvPr/>
            </p:nvSpPr>
            <p:spPr>
              <a:xfrm>
                <a:off x="11082936" y="4114937"/>
                <a:ext cx="107758" cy="76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500" b="1" dirty="0">
                    <a:latin typeface="+mj-lt"/>
                  </a:rPr>
                  <a:t>CR</a:t>
                </a:r>
                <a:endParaRPr lang="fr-FR" sz="800" b="1" dirty="0">
                  <a:latin typeface="+mj-lt"/>
                </a:endParaRPr>
              </a:p>
            </p:txBody>
          </p: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4F15E521-F10C-4A5A-9248-CABBCF04DCE5}"/>
                  </a:ext>
                </a:extLst>
              </p:cNvPr>
              <p:cNvSpPr txBox="1"/>
              <p:nvPr/>
            </p:nvSpPr>
            <p:spPr>
              <a:xfrm>
                <a:off x="11018323" y="4000029"/>
                <a:ext cx="107758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800" b="1" dirty="0">
                    <a:latin typeface="+mj-lt"/>
                  </a:rPr>
                  <a:t>*</a:t>
                </a:r>
                <a:endParaRPr lang="fr-FR" sz="800" b="1" dirty="0">
                  <a:latin typeface="+mj-lt"/>
                </a:endParaRPr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2C240EA4-0552-498D-BFD7-21E96C8421C3}"/>
                  </a:ext>
                </a:extLst>
              </p:cNvPr>
              <p:cNvSpPr txBox="1"/>
              <p:nvPr/>
            </p:nvSpPr>
            <p:spPr>
              <a:xfrm>
                <a:off x="10924211" y="3931288"/>
                <a:ext cx="107758" cy="76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500" b="1" dirty="0">
                    <a:latin typeface="+mj-lt"/>
                  </a:rPr>
                  <a:t>PR</a:t>
                </a:r>
                <a:endParaRPr lang="fr-FR" sz="800" b="1" dirty="0">
                  <a:latin typeface="+mj-lt"/>
                </a:endParaRPr>
              </a:p>
            </p:txBody>
          </p:sp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3A619C56-0ADA-4E48-A300-B2C6017A6989}"/>
                  </a:ext>
                </a:extLst>
              </p:cNvPr>
              <p:cNvSpPr txBox="1"/>
              <p:nvPr/>
            </p:nvSpPr>
            <p:spPr>
              <a:xfrm>
                <a:off x="10857182" y="3843269"/>
                <a:ext cx="107758" cy="76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500" b="1" dirty="0">
                    <a:latin typeface="+mj-lt"/>
                  </a:rPr>
                  <a:t>PR</a:t>
                </a:r>
                <a:endParaRPr lang="fr-FR" sz="800" b="1" dirty="0">
                  <a:latin typeface="+mj-lt"/>
                </a:endParaRPr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B536BF3C-D88F-4814-84DB-FD4AB97BF8E5}"/>
                  </a:ext>
                </a:extLst>
              </p:cNvPr>
              <p:cNvSpPr txBox="1"/>
              <p:nvPr/>
            </p:nvSpPr>
            <p:spPr>
              <a:xfrm>
                <a:off x="10772332" y="3843269"/>
                <a:ext cx="107758" cy="76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500" b="1" dirty="0">
                    <a:latin typeface="+mj-lt"/>
                  </a:rPr>
                  <a:t>CR</a:t>
                </a:r>
                <a:endParaRPr lang="fr-FR" sz="800" b="1" dirty="0">
                  <a:latin typeface="+mj-lt"/>
                </a:endParaRPr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AE70B21C-F9D1-4AF0-8CE4-397D7450BACE}"/>
                  </a:ext>
                </a:extLst>
              </p:cNvPr>
              <p:cNvSpPr txBox="1"/>
              <p:nvPr/>
            </p:nvSpPr>
            <p:spPr>
              <a:xfrm>
                <a:off x="10687482" y="3820185"/>
                <a:ext cx="107758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800" b="1" dirty="0">
                    <a:latin typeface="+mj-lt"/>
                  </a:rPr>
                  <a:t>*</a:t>
                </a:r>
                <a:endParaRPr lang="fr-FR" sz="800" b="1" dirty="0">
                  <a:latin typeface="+mj-lt"/>
                </a:endParaRPr>
              </a:p>
            </p:txBody>
          </p:sp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91A5E31B-E0E9-4E84-BAA5-1E219DD387E8}"/>
                  </a:ext>
                </a:extLst>
              </p:cNvPr>
              <p:cNvSpPr txBox="1"/>
              <p:nvPr/>
            </p:nvSpPr>
            <p:spPr>
              <a:xfrm>
                <a:off x="10610695" y="3821491"/>
                <a:ext cx="107758" cy="76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500" b="1" dirty="0">
                    <a:latin typeface="+mj-lt"/>
                  </a:rPr>
                  <a:t>CR</a:t>
                </a:r>
                <a:endParaRPr lang="fr-FR" sz="800" b="1" dirty="0">
                  <a:latin typeface="+mj-lt"/>
                </a:endParaRP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BC8005F5-72DE-4D1B-A74B-EE45C73315DF}"/>
                  </a:ext>
                </a:extLst>
              </p:cNvPr>
              <p:cNvSpPr txBox="1"/>
              <p:nvPr/>
            </p:nvSpPr>
            <p:spPr>
              <a:xfrm>
                <a:off x="10537864" y="3699686"/>
                <a:ext cx="107758" cy="76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500" b="1" dirty="0">
                    <a:latin typeface="+mj-lt"/>
                  </a:rPr>
                  <a:t>PR</a:t>
                </a:r>
                <a:endParaRPr lang="fr-FR" sz="800" b="1" dirty="0">
                  <a:latin typeface="+mj-lt"/>
                </a:endParaRPr>
              </a:p>
            </p:txBody>
          </p:sp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6F5228D9-425B-46A1-8D2B-C99DF9C05BD6}"/>
                  </a:ext>
                </a:extLst>
              </p:cNvPr>
              <p:cNvSpPr txBox="1"/>
              <p:nvPr/>
            </p:nvSpPr>
            <p:spPr>
              <a:xfrm>
                <a:off x="10457752" y="3696765"/>
                <a:ext cx="107758" cy="76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500" b="1" dirty="0">
                    <a:latin typeface="+mj-lt"/>
                  </a:rPr>
                  <a:t>PR</a:t>
                </a:r>
                <a:endParaRPr lang="fr-FR" sz="800" b="1" dirty="0">
                  <a:latin typeface="+mj-lt"/>
                </a:endParaRPr>
              </a:p>
            </p:txBody>
          </p:sp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73279780-E44C-413A-9652-D8E95FAB50E1}"/>
                  </a:ext>
                </a:extLst>
              </p:cNvPr>
              <p:cNvSpPr txBox="1"/>
              <p:nvPr/>
            </p:nvSpPr>
            <p:spPr>
              <a:xfrm>
                <a:off x="10372635" y="3697218"/>
                <a:ext cx="107758" cy="76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500" b="1" dirty="0">
                    <a:latin typeface="+mj-lt"/>
                  </a:rPr>
                  <a:t>PR</a:t>
                </a:r>
                <a:endParaRPr lang="fr-FR" sz="800" b="1" dirty="0">
                  <a:latin typeface="+mj-lt"/>
                </a:endParaRPr>
              </a:p>
            </p:txBody>
          </p: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D6830C80-0675-4F77-B964-5DF541CFF8E6}"/>
                  </a:ext>
                </a:extLst>
              </p:cNvPr>
              <p:cNvSpPr txBox="1"/>
              <p:nvPr/>
            </p:nvSpPr>
            <p:spPr>
              <a:xfrm>
                <a:off x="10157733" y="3699686"/>
                <a:ext cx="107758" cy="76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500" b="1" dirty="0">
                    <a:latin typeface="+mj-lt"/>
                  </a:rPr>
                  <a:t>PR</a:t>
                </a:r>
                <a:endParaRPr lang="fr-FR" sz="800" b="1" dirty="0">
                  <a:latin typeface="+mj-lt"/>
                </a:endParaRPr>
              </a:p>
            </p:txBody>
          </p:sp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C6BDCAB1-A4B5-432F-B586-44A8F76590D7}"/>
                  </a:ext>
                </a:extLst>
              </p:cNvPr>
              <p:cNvSpPr txBox="1"/>
              <p:nvPr/>
            </p:nvSpPr>
            <p:spPr>
              <a:xfrm>
                <a:off x="10067409" y="3699686"/>
                <a:ext cx="107758" cy="76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500" b="1" dirty="0">
                    <a:latin typeface="+mj-lt"/>
                  </a:rPr>
                  <a:t>PR</a:t>
                </a:r>
                <a:endParaRPr lang="fr-FR" sz="800" b="1" dirty="0">
                  <a:latin typeface="+mj-lt"/>
                </a:endParaRPr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7E5F7D1C-4063-4A4B-BA93-A076D9601AFE}"/>
                  </a:ext>
                </a:extLst>
              </p:cNvPr>
              <p:cNvSpPr txBox="1"/>
              <p:nvPr/>
            </p:nvSpPr>
            <p:spPr>
              <a:xfrm>
                <a:off x="9985102" y="3610304"/>
                <a:ext cx="107758" cy="76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500" b="1" dirty="0">
                    <a:latin typeface="+mj-lt"/>
                  </a:rPr>
                  <a:t>PR</a:t>
                </a:r>
                <a:endParaRPr lang="fr-FR" sz="800" b="1" dirty="0">
                  <a:latin typeface="+mj-lt"/>
                </a:endParaRPr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546EF93E-C716-4937-A66E-397896DC9B83}"/>
                  </a:ext>
                </a:extLst>
              </p:cNvPr>
              <p:cNvSpPr txBox="1"/>
              <p:nvPr/>
            </p:nvSpPr>
            <p:spPr>
              <a:xfrm>
                <a:off x="9909728" y="3610304"/>
                <a:ext cx="107758" cy="76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500" b="1" dirty="0">
                    <a:latin typeface="+mj-lt"/>
                  </a:rPr>
                  <a:t>PR</a:t>
                </a:r>
                <a:endParaRPr lang="fr-FR" sz="800" b="1" dirty="0">
                  <a:latin typeface="+mj-lt"/>
                </a:endParaRPr>
              </a:p>
            </p:txBody>
          </p:sp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139188BB-A16C-4C1C-8935-2C38B910B867}"/>
                  </a:ext>
                </a:extLst>
              </p:cNvPr>
              <p:cNvSpPr txBox="1"/>
              <p:nvPr/>
            </p:nvSpPr>
            <p:spPr>
              <a:xfrm>
                <a:off x="9834354" y="3610304"/>
                <a:ext cx="107758" cy="76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500" b="1" dirty="0">
                    <a:latin typeface="+mj-lt"/>
                  </a:rPr>
                  <a:t>PR</a:t>
                </a:r>
                <a:endParaRPr lang="fr-FR" sz="800" b="1" dirty="0">
                  <a:latin typeface="+mj-lt"/>
                </a:endParaRPr>
              </a:p>
            </p:txBody>
          </p:sp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9A18CBD3-961B-450A-A18C-EF45DC0B82A2}"/>
                  </a:ext>
                </a:extLst>
              </p:cNvPr>
              <p:cNvSpPr txBox="1"/>
              <p:nvPr/>
            </p:nvSpPr>
            <p:spPr>
              <a:xfrm>
                <a:off x="9764480" y="3606518"/>
                <a:ext cx="107758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800" b="1" dirty="0">
                    <a:latin typeface="+mj-lt"/>
                  </a:rPr>
                  <a:t>*</a:t>
                </a:r>
                <a:endParaRPr lang="fr-FR" sz="800" b="1" dirty="0">
                  <a:latin typeface="+mj-lt"/>
                </a:endParaRPr>
              </a:p>
            </p:txBody>
          </p:sp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2B09D3C0-D351-4896-9D86-9086867C1B26}"/>
                  </a:ext>
                </a:extLst>
              </p:cNvPr>
              <p:cNvSpPr txBox="1"/>
              <p:nvPr/>
            </p:nvSpPr>
            <p:spPr>
              <a:xfrm>
                <a:off x="9353506" y="3432374"/>
                <a:ext cx="107758" cy="76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500" b="1" dirty="0">
                    <a:latin typeface="+mj-lt"/>
                  </a:rPr>
                  <a:t>PR</a:t>
                </a:r>
                <a:endParaRPr lang="fr-FR" sz="800" b="1" dirty="0">
                  <a:latin typeface="+mj-lt"/>
                </a:endParaRPr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64A9E646-70E9-44AE-8725-72A3E874ACAF}"/>
                  </a:ext>
                </a:extLst>
              </p:cNvPr>
              <p:cNvSpPr txBox="1"/>
              <p:nvPr/>
            </p:nvSpPr>
            <p:spPr>
              <a:xfrm>
                <a:off x="9454441" y="3488069"/>
                <a:ext cx="107758" cy="76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500" b="1" dirty="0">
                    <a:latin typeface="+mj-lt"/>
                  </a:rPr>
                  <a:t>PR</a:t>
                </a:r>
                <a:endParaRPr lang="fr-FR" sz="800" b="1" dirty="0">
                  <a:latin typeface="+mj-lt"/>
                </a:endParaRPr>
              </a:p>
            </p:txBody>
          </p:sp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65AEBEDA-9C6A-4E7A-8CFC-A22B88005A7B}"/>
                  </a:ext>
                </a:extLst>
              </p:cNvPr>
              <p:cNvSpPr txBox="1"/>
              <p:nvPr/>
            </p:nvSpPr>
            <p:spPr>
              <a:xfrm>
                <a:off x="9540627" y="3523623"/>
                <a:ext cx="107758" cy="76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500" b="1" dirty="0">
                    <a:latin typeface="+mj-lt"/>
                  </a:rPr>
                  <a:t>PR</a:t>
                </a:r>
                <a:endParaRPr lang="fr-FR" sz="800" b="1" dirty="0">
                  <a:latin typeface="+mj-lt"/>
                </a:endParaRPr>
              </a:p>
            </p:txBody>
          </p:sp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0E8AF62A-B870-4A1E-A111-85A937B71DCD}"/>
                  </a:ext>
                </a:extLst>
              </p:cNvPr>
              <p:cNvSpPr txBox="1"/>
              <p:nvPr/>
            </p:nvSpPr>
            <p:spPr>
              <a:xfrm>
                <a:off x="9621785" y="3587991"/>
                <a:ext cx="107758" cy="76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500" b="1" dirty="0">
                    <a:latin typeface="+mj-lt"/>
                  </a:rPr>
                  <a:t>PR</a:t>
                </a:r>
                <a:endParaRPr lang="fr-FR" sz="800" b="1" dirty="0">
                  <a:latin typeface="+mj-lt"/>
                </a:endParaRPr>
              </a:p>
            </p:txBody>
          </p:sp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69BA0CB8-968C-4267-8F16-CA0B93F60A52}"/>
                  </a:ext>
                </a:extLst>
              </p:cNvPr>
              <p:cNvSpPr txBox="1"/>
              <p:nvPr/>
            </p:nvSpPr>
            <p:spPr>
              <a:xfrm>
                <a:off x="9702388" y="3588006"/>
                <a:ext cx="107758" cy="76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500" b="1" dirty="0">
                    <a:latin typeface="+mj-lt"/>
                  </a:rPr>
                  <a:t>PR</a:t>
                </a:r>
                <a:endParaRPr lang="fr-FR" sz="800" b="1" dirty="0">
                  <a:latin typeface="+mj-lt"/>
                </a:endParaRPr>
              </a:p>
            </p:txBody>
          </p:sp>
        </p:grp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4645CF1E-1B40-4638-BF3B-E663A9007DC4}"/>
                </a:ext>
              </a:extLst>
            </p:cNvPr>
            <p:cNvSpPr txBox="1"/>
            <p:nvPr/>
          </p:nvSpPr>
          <p:spPr>
            <a:xfrm rot="16200000">
              <a:off x="5160116" y="2945926"/>
              <a:ext cx="1621097" cy="145434"/>
            </a:xfrm>
            <a:prstGeom prst="rect">
              <a:avLst/>
            </a:prstGeom>
            <a:noFill/>
          </p:spPr>
          <p:txBody>
            <a:bodyPr wrap="none" lIns="0" tIns="36000" rIns="0" bIns="36000" rtlCol="0">
              <a:noAutofit/>
            </a:bodyPr>
            <a:lstStyle/>
            <a:p>
              <a:pPr algn="ctr">
                <a:lnSpc>
                  <a:spcPts val="800"/>
                </a:lnSpc>
              </a:pP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Change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from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baseline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in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tumor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sum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of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diameter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, %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86CF3AC6-86B1-40A4-9703-16E27B99540F}"/>
                </a:ext>
              </a:extLst>
            </p:cNvPr>
            <p:cNvGrpSpPr/>
            <p:nvPr/>
          </p:nvGrpSpPr>
          <p:grpSpPr>
            <a:xfrm>
              <a:off x="7294689" y="1623796"/>
              <a:ext cx="4469158" cy="844371"/>
              <a:chOff x="7444962" y="1631022"/>
              <a:chExt cx="4469158" cy="844371"/>
            </a:xfrm>
          </p:grpSpPr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5768D4C3-AA33-4BCE-A409-7DB831135743}"/>
                  </a:ext>
                </a:extLst>
              </p:cNvPr>
              <p:cNvSpPr txBox="1"/>
              <p:nvPr/>
            </p:nvSpPr>
            <p:spPr>
              <a:xfrm>
                <a:off x="7665709" y="1654655"/>
                <a:ext cx="1805284" cy="8207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100"/>
                  </a:spcBef>
                </a:pPr>
                <a:r>
                  <a:rPr lang="fr-FR" sz="1000" b="1" dirty="0">
                    <a:latin typeface="+mj-lt"/>
                  </a:rPr>
                  <a:t>Cancer anal</a:t>
                </a:r>
              </a:p>
              <a:p>
                <a:pPr>
                  <a:spcBef>
                    <a:spcPts val="100"/>
                  </a:spcBef>
                </a:pPr>
                <a:r>
                  <a:rPr lang="fr-FR" sz="1000" b="1" dirty="0">
                    <a:latin typeface="+mj-lt"/>
                  </a:rPr>
                  <a:t>Cancer col</a:t>
                </a:r>
              </a:p>
              <a:p>
                <a:pPr>
                  <a:spcBef>
                    <a:spcPts val="100"/>
                  </a:spcBef>
                </a:pPr>
                <a:r>
                  <a:rPr lang="fr-FR" sz="1000" b="1" dirty="0">
                    <a:latin typeface="+mj-lt"/>
                  </a:rPr>
                  <a:t>Cancer col neuroendocrine</a:t>
                </a:r>
              </a:p>
              <a:p>
                <a:pPr>
                  <a:spcBef>
                    <a:spcPts val="100"/>
                  </a:spcBef>
                </a:pPr>
                <a:r>
                  <a:rPr lang="fr-FR" sz="1000" b="1" dirty="0">
                    <a:latin typeface="+mj-lt"/>
                  </a:rPr>
                  <a:t>Cancer pénis</a:t>
                </a:r>
              </a:p>
              <a:p>
                <a:pPr>
                  <a:spcBef>
                    <a:spcPts val="100"/>
                  </a:spcBef>
                </a:pPr>
                <a:r>
                  <a:rPr lang="fr-FR" sz="1000" b="1" dirty="0">
                    <a:latin typeface="+mj-lt"/>
                  </a:rPr>
                  <a:t>Cancer rectal</a:t>
                </a:r>
              </a:p>
            </p:txBody>
          </p:sp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F58B1BDE-1088-43CC-B869-2A006AA9847D}"/>
                  </a:ext>
                </a:extLst>
              </p:cNvPr>
              <p:cNvSpPr txBox="1"/>
              <p:nvPr/>
            </p:nvSpPr>
            <p:spPr>
              <a:xfrm>
                <a:off x="10108836" y="1654655"/>
                <a:ext cx="1805284" cy="6540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100"/>
                  </a:spcBef>
                </a:pPr>
                <a:r>
                  <a:rPr lang="fr-FR" sz="1000" b="1" dirty="0">
                    <a:latin typeface="+mj-lt"/>
                  </a:rPr>
                  <a:t>ORL</a:t>
                </a:r>
              </a:p>
              <a:p>
                <a:pPr>
                  <a:spcBef>
                    <a:spcPts val="100"/>
                  </a:spcBef>
                </a:pPr>
                <a:r>
                  <a:rPr lang="fr-FR" sz="1000" b="1" dirty="0">
                    <a:latin typeface="+mj-lt"/>
                  </a:rPr>
                  <a:t>Cancer Vaginal</a:t>
                </a:r>
              </a:p>
              <a:p>
                <a:pPr>
                  <a:spcBef>
                    <a:spcPts val="100"/>
                  </a:spcBef>
                </a:pPr>
                <a:r>
                  <a:rPr lang="fr-FR" sz="1000" b="1" dirty="0">
                    <a:latin typeface="+mj-lt"/>
                  </a:rPr>
                  <a:t>Cancer vulvaire</a:t>
                </a:r>
              </a:p>
              <a:p>
                <a:pPr>
                  <a:spcBef>
                    <a:spcPts val="100"/>
                  </a:spcBef>
                </a:pPr>
                <a:r>
                  <a:rPr lang="fr-FR" sz="1000" b="1" dirty="0">
                    <a:latin typeface="+mj-lt"/>
                  </a:rPr>
                  <a:t>Non-</a:t>
                </a:r>
                <a:r>
                  <a:rPr lang="fr-FR" sz="1000" b="1" dirty="0" err="1">
                    <a:latin typeface="+mj-lt"/>
                  </a:rPr>
                  <a:t>repondeurs</a:t>
                </a:r>
                <a:r>
                  <a:rPr lang="fr-FR" sz="1000" b="1" dirty="0">
                    <a:latin typeface="+mj-lt"/>
                  </a:rPr>
                  <a:t> (SD/NE/PD)</a:t>
                </a:r>
              </a:p>
            </p:txBody>
          </p:sp>
          <p:pic>
            <p:nvPicPr>
              <p:cNvPr id="51" name="Image 50">
                <a:extLst>
                  <a:ext uri="{FF2B5EF4-FFF2-40B4-BE49-F238E27FC236}">
                    <a16:creationId xmlns:a16="http://schemas.microsoft.com/office/drawing/2014/main" id="{EC3C48B4-90DA-4A15-AD68-382D519D08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44965" y="1631022"/>
                <a:ext cx="196655" cy="163827"/>
              </a:xfrm>
              <a:prstGeom prst="rect">
                <a:avLst/>
              </a:prstGeom>
            </p:spPr>
          </p:pic>
          <p:pic>
            <p:nvPicPr>
              <p:cNvPr id="53" name="Image 52">
                <a:extLst>
                  <a:ext uri="{FF2B5EF4-FFF2-40B4-BE49-F238E27FC236}">
                    <a16:creationId xmlns:a16="http://schemas.microsoft.com/office/drawing/2014/main" id="{29C49E5B-6F44-4968-9D4F-0F2FF663C9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44965" y="1829802"/>
                <a:ext cx="196655" cy="120131"/>
              </a:xfrm>
              <a:prstGeom prst="rect">
                <a:avLst/>
              </a:prstGeom>
            </p:spPr>
          </p:pic>
          <p:pic>
            <p:nvPicPr>
              <p:cNvPr id="54" name="Image 53">
                <a:extLst>
                  <a:ext uri="{FF2B5EF4-FFF2-40B4-BE49-F238E27FC236}">
                    <a16:creationId xmlns:a16="http://schemas.microsoft.com/office/drawing/2014/main" id="{44E40E0E-930C-4A09-B6F7-5BD7E547BC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44964" y="1999343"/>
                <a:ext cx="196655" cy="118278"/>
              </a:xfrm>
              <a:prstGeom prst="rect">
                <a:avLst/>
              </a:prstGeom>
            </p:spPr>
          </p:pic>
          <p:pic>
            <p:nvPicPr>
              <p:cNvPr id="55" name="Image 54">
                <a:extLst>
                  <a:ext uri="{FF2B5EF4-FFF2-40B4-BE49-F238E27FC236}">
                    <a16:creationId xmlns:a16="http://schemas.microsoft.com/office/drawing/2014/main" id="{8992FD00-F72F-4A05-9E40-C246B05A73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44963" y="2178184"/>
                <a:ext cx="196655" cy="102391"/>
              </a:xfrm>
              <a:prstGeom prst="rect">
                <a:avLst/>
              </a:prstGeom>
            </p:spPr>
          </p:pic>
          <p:pic>
            <p:nvPicPr>
              <p:cNvPr id="56" name="Image 55">
                <a:extLst>
                  <a:ext uri="{FF2B5EF4-FFF2-40B4-BE49-F238E27FC236}">
                    <a16:creationId xmlns:a16="http://schemas.microsoft.com/office/drawing/2014/main" id="{10ECA4DE-289B-48B9-AD1B-0744E6C5D9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44962" y="2329782"/>
                <a:ext cx="196655" cy="112246"/>
              </a:xfrm>
              <a:prstGeom prst="rect">
                <a:avLst/>
              </a:prstGeom>
            </p:spPr>
          </p:pic>
          <p:pic>
            <p:nvPicPr>
              <p:cNvPr id="57" name="Image 56">
                <a:extLst>
                  <a:ext uri="{FF2B5EF4-FFF2-40B4-BE49-F238E27FC236}">
                    <a16:creationId xmlns:a16="http://schemas.microsoft.com/office/drawing/2014/main" id="{9F9D67D1-5186-426E-B394-D474D35517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940818" y="1662956"/>
                <a:ext cx="165682" cy="128071"/>
              </a:xfrm>
              <a:prstGeom prst="rect">
                <a:avLst/>
              </a:prstGeom>
            </p:spPr>
          </p:pic>
          <p:pic>
            <p:nvPicPr>
              <p:cNvPr id="58" name="Image 57">
                <a:extLst>
                  <a:ext uri="{FF2B5EF4-FFF2-40B4-BE49-F238E27FC236}">
                    <a16:creationId xmlns:a16="http://schemas.microsoft.com/office/drawing/2014/main" id="{CFB57F1F-A56D-4015-BBD7-91E969BDB2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942211" y="1839532"/>
                <a:ext cx="165682" cy="118661"/>
              </a:xfrm>
              <a:prstGeom prst="rect">
                <a:avLst/>
              </a:prstGeom>
            </p:spPr>
          </p:pic>
          <p:pic>
            <p:nvPicPr>
              <p:cNvPr id="59" name="Image 58">
                <a:extLst>
                  <a:ext uri="{FF2B5EF4-FFF2-40B4-BE49-F238E27FC236}">
                    <a16:creationId xmlns:a16="http://schemas.microsoft.com/office/drawing/2014/main" id="{ED356028-E3C5-4322-875E-EF01EAD743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943154" y="1989769"/>
                <a:ext cx="165682" cy="139500"/>
              </a:xfrm>
              <a:prstGeom prst="rect">
                <a:avLst/>
              </a:prstGeom>
            </p:spPr>
          </p:pic>
          <p:pic>
            <p:nvPicPr>
              <p:cNvPr id="60" name="Image 59">
                <a:extLst>
                  <a:ext uri="{FF2B5EF4-FFF2-40B4-BE49-F238E27FC236}">
                    <a16:creationId xmlns:a16="http://schemas.microsoft.com/office/drawing/2014/main" id="{F613E672-3133-4DBB-B4DC-9B7D73AF56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946919" y="2170396"/>
                <a:ext cx="165682" cy="12603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4270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39966B35-AD9C-484C-A50C-8767BA3589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1046" y="4530618"/>
            <a:ext cx="11540399" cy="1019776"/>
          </a:xfrm>
        </p:spPr>
        <p:txBody>
          <a:bodyPr/>
          <a:lstStyle/>
          <a:p>
            <a:pPr marL="203200" indent="-203200">
              <a:lnSpc>
                <a:spcPts val="2100"/>
              </a:lnSpc>
              <a:spcBef>
                <a:spcPts val="600"/>
              </a:spcBef>
            </a:pPr>
            <a:r>
              <a:rPr lang="en-GB" sz="1800" dirty="0" err="1"/>
              <a:t>Aucun</a:t>
            </a:r>
            <a:r>
              <a:rPr lang="en-GB" sz="1800" dirty="0"/>
              <a:t> </a:t>
            </a:r>
            <a:r>
              <a:rPr lang="en-GB" sz="1800" dirty="0" err="1"/>
              <a:t>décès</a:t>
            </a:r>
            <a:r>
              <a:rPr lang="en-GB" sz="1800" dirty="0"/>
              <a:t> </a:t>
            </a:r>
            <a:r>
              <a:rPr lang="en-GB" sz="1800" dirty="0" err="1"/>
              <a:t>relié</a:t>
            </a:r>
            <a:r>
              <a:rPr lang="en-GB" sz="1800" dirty="0"/>
              <a:t> au </a:t>
            </a:r>
            <a:r>
              <a:rPr lang="en-GB" sz="1800" dirty="0" err="1"/>
              <a:t>traitement</a:t>
            </a:r>
            <a:r>
              <a:rPr lang="en-GB" sz="1800" dirty="0"/>
              <a:t> </a:t>
            </a:r>
          </a:p>
          <a:p>
            <a:pPr marL="203200" indent="-203200">
              <a:lnSpc>
                <a:spcPts val="2100"/>
              </a:lnSpc>
              <a:spcBef>
                <a:spcPts val="600"/>
              </a:spcBef>
            </a:pPr>
            <a:r>
              <a:rPr lang="en-GB" sz="1800" dirty="0"/>
              <a:t>EI </a:t>
            </a:r>
            <a:r>
              <a:rPr lang="en-GB" sz="1800" dirty="0" err="1"/>
              <a:t>relié</a:t>
            </a:r>
            <a:r>
              <a:rPr lang="en-GB" sz="1800" dirty="0"/>
              <a:t> au </a:t>
            </a:r>
            <a:r>
              <a:rPr lang="en-GB" sz="1800" dirty="0" err="1"/>
              <a:t>traitement</a:t>
            </a:r>
            <a:r>
              <a:rPr lang="en-GB" sz="1800" dirty="0"/>
              <a:t> </a:t>
            </a:r>
            <a:r>
              <a:rPr lang="en-GB" sz="1800" dirty="0" err="1"/>
              <a:t>entrainant</a:t>
            </a:r>
            <a:r>
              <a:rPr lang="en-GB" sz="1800" dirty="0"/>
              <a:t> un </a:t>
            </a:r>
            <a:r>
              <a:rPr lang="en-GB" sz="1800" dirty="0" err="1"/>
              <a:t>arrêt</a:t>
            </a:r>
            <a:r>
              <a:rPr lang="en-GB" sz="1800" dirty="0"/>
              <a:t> du </a:t>
            </a:r>
            <a:r>
              <a:rPr lang="en-GB" sz="1800" dirty="0" err="1"/>
              <a:t>traitement</a:t>
            </a:r>
            <a:r>
              <a:rPr lang="en-GB" sz="1800" dirty="0"/>
              <a:t> chez 9 patients (12.0%)</a:t>
            </a:r>
          </a:p>
          <a:p>
            <a:pPr marL="203200" indent="-203200">
              <a:lnSpc>
                <a:spcPts val="2100"/>
              </a:lnSpc>
              <a:spcBef>
                <a:spcPts val="600"/>
              </a:spcBef>
            </a:pPr>
            <a:r>
              <a:rPr lang="en-GB" sz="1800" dirty="0"/>
              <a:t>Grade 4 chez 2 patients (2.7%); </a:t>
            </a:r>
            <a:r>
              <a:rPr lang="en-GB" sz="1800" dirty="0" err="1"/>
              <a:t>hypokaliémie</a:t>
            </a:r>
            <a:r>
              <a:rPr lang="en-GB" sz="1800" dirty="0"/>
              <a:t> et augmentation creatine phosphokinase </a:t>
            </a:r>
            <a:r>
              <a:rPr lang="en-GB" sz="1800" dirty="0" err="1"/>
              <a:t>sérique</a:t>
            </a:r>
            <a:endParaRPr lang="en-GB" sz="18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Bintrafusp</a:t>
            </a:r>
            <a:r>
              <a:rPr lang="en-US" dirty="0"/>
              <a:t> alfa : </a:t>
            </a:r>
            <a:r>
              <a:rPr lang="en-US" dirty="0" err="1"/>
              <a:t>toxicité</a:t>
            </a:r>
            <a:r>
              <a:rPr lang="en-US" dirty="0"/>
              <a:t> </a:t>
            </a:r>
            <a:r>
              <a:rPr lang="en-US" dirty="0" err="1"/>
              <a:t>gérable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J. Gulley, et al., ESMO</a:t>
            </a:r>
            <a:r>
              <a:rPr lang="fr-FR" baseline="30000"/>
              <a:t>®</a:t>
            </a:r>
            <a:r>
              <a:rPr lang="fr-FR"/>
              <a:t> 2021, Abs# </a:t>
            </a:r>
            <a:r>
              <a:rPr lang="fr-FR" i="0"/>
              <a:t>957O</a:t>
            </a:r>
          </a:p>
        </p:txBody>
      </p:sp>
      <p:grpSp>
        <p:nvGrpSpPr>
          <p:cNvPr id="93" name="Groupe 92">
            <a:extLst>
              <a:ext uri="{FF2B5EF4-FFF2-40B4-BE49-F238E27FC236}">
                <a16:creationId xmlns:a16="http://schemas.microsoft.com/office/drawing/2014/main" id="{D08F90FB-ED9D-41D6-8DEB-869AE493C972}"/>
              </a:ext>
            </a:extLst>
          </p:cNvPr>
          <p:cNvGrpSpPr/>
          <p:nvPr/>
        </p:nvGrpSpPr>
        <p:grpSpPr>
          <a:xfrm>
            <a:off x="517366" y="1038539"/>
            <a:ext cx="11380314" cy="3273230"/>
            <a:chOff x="794877" y="851059"/>
            <a:chExt cx="11380314" cy="3273230"/>
          </a:xfrm>
        </p:grpSpPr>
        <p:sp>
          <p:nvSpPr>
            <p:cNvPr id="14" name="Rectangle à coins arrondis 21">
              <a:extLst>
                <a:ext uri="{FF2B5EF4-FFF2-40B4-BE49-F238E27FC236}">
                  <a16:creationId xmlns:a16="http://schemas.microsoft.com/office/drawing/2014/main" id="{ACA555A8-B853-49C0-9071-05BC7055F5A1}"/>
                </a:ext>
              </a:extLst>
            </p:cNvPr>
            <p:cNvSpPr/>
            <p:nvPr/>
          </p:nvSpPr>
          <p:spPr>
            <a:xfrm>
              <a:off x="794877" y="1030792"/>
              <a:ext cx="10334677" cy="3093497"/>
            </a:xfrm>
            <a:prstGeom prst="roundRect">
              <a:avLst>
                <a:gd name="adj" fmla="val 0"/>
              </a:avLst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AA872B51-2480-4A5C-AA9F-DF2D403158B1}"/>
                </a:ext>
              </a:extLst>
            </p:cNvPr>
            <p:cNvGrpSpPr/>
            <p:nvPr/>
          </p:nvGrpSpPr>
          <p:grpSpPr>
            <a:xfrm>
              <a:off x="869204" y="1380098"/>
              <a:ext cx="4687841" cy="2668655"/>
              <a:chOff x="869204" y="1380098"/>
              <a:chExt cx="4687841" cy="2668655"/>
            </a:xfrm>
          </p:grpSpPr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B52077AC-1A2F-4A37-B581-3470622A850D}"/>
                  </a:ext>
                </a:extLst>
              </p:cNvPr>
              <p:cNvSpPr txBox="1"/>
              <p:nvPr/>
            </p:nvSpPr>
            <p:spPr>
              <a:xfrm>
                <a:off x="1248221" y="1552296"/>
                <a:ext cx="1397627" cy="228095"/>
              </a:xfrm>
              <a:prstGeom prst="rect">
                <a:avLst/>
              </a:prstGeom>
              <a:noFill/>
            </p:spPr>
            <p:txBody>
              <a:bodyPr wrap="none" lIns="0" tIns="0" rIns="0" bIns="36000" rtlCol="0" anchor="ctr">
                <a:noAutofit/>
              </a:bodyPr>
              <a:lstStyle/>
              <a:p>
                <a:pPr algn="r"/>
                <a:r>
                  <a:rPr lang="fr-FR" sz="1600" dirty="0">
                    <a:latin typeface="+mj-lt"/>
                  </a:rPr>
                  <a:t>Tous</a:t>
                </a:r>
                <a:endParaRPr lang="en-US" sz="1600" b="1" dirty="0">
                  <a:latin typeface="+mj-lt"/>
                </a:endParaRPr>
              </a:p>
            </p:txBody>
          </p:sp>
          <p:graphicFrame>
            <p:nvGraphicFramePr>
              <p:cNvPr id="17" name="Graphique 16">
                <a:extLst>
                  <a:ext uri="{FF2B5EF4-FFF2-40B4-BE49-F238E27FC236}">
                    <a16:creationId xmlns:a16="http://schemas.microsoft.com/office/drawing/2014/main" id="{975AD636-E0D2-4B75-8DCA-B6BC2642759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07056594"/>
                  </p:ext>
                </p:extLst>
              </p:nvPr>
            </p:nvGraphicFramePr>
            <p:xfrm>
              <a:off x="2485102" y="1380098"/>
              <a:ext cx="3071943" cy="266865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1346F9CA-078C-4A0C-BB9D-51124D415409}"/>
                  </a:ext>
                </a:extLst>
              </p:cNvPr>
              <p:cNvSpPr txBox="1"/>
              <p:nvPr/>
            </p:nvSpPr>
            <p:spPr>
              <a:xfrm>
                <a:off x="5024010" y="1482497"/>
                <a:ext cx="483906" cy="228095"/>
              </a:xfrm>
              <a:prstGeom prst="rect">
                <a:avLst/>
              </a:prstGeom>
              <a:noFill/>
            </p:spPr>
            <p:txBody>
              <a:bodyPr wrap="none" lIns="0" tIns="0" rIns="0" bIns="36000" rtlCol="0" anchor="ctr">
                <a:noAutofit/>
              </a:bodyPr>
              <a:lstStyle/>
              <a:p>
                <a:r>
                  <a:rPr lang="fr-FR" sz="1050" dirty="0">
                    <a:latin typeface="+mj-lt"/>
                  </a:rPr>
                  <a:t>85.3%</a:t>
                </a:r>
                <a:endParaRPr lang="en-US" sz="1050" b="1" dirty="0">
                  <a:latin typeface="+mj-lt"/>
                </a:endParaRP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63AB5F6E-04F1-4BC3-BED5-9D8BCD2F897B}"/>
                  </a:ext>
                </a:extLst>
              </p:cNvPr>
              <p:cNvSpPr txBox="1"/>
              <p:nvPr/>
            </p:nvSpPr>
            <p:spPr>
              <a:xfrm>
                <a:off x="3441282" y="1611866"/>
                <a:ext cx="483906" cy="228095"/>
              </a:xfrm>
              <a:prstGeom prst="rect">
                <a:avLst/>
              </a:prstGeom>
              <a:noFill/>
            </p:spPr>
            <p:txBody>
              <a:bodyPr wrap="none" lIns="0" tIns="0" rIns="0" bIns="36000" rtlCol="0" anchor="ctr">
                <a:noAutofit/>
              </a:bodyPr>
              <a:lstStyle/>
              <a:p>
                <a:r>
                  <a:rPr lang="fr-FR" sz="1050" dirty="0">
                    <a:latin typeface="+mj-lt"/>
                  </a:rPr>
                  <a:t>25.3%</a:t>
                </a:r>
                <a:endParaRPr lang="en-US" sz="1050" b="1" dirty="0">
                  <a:latin typeface="+mj-lt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B54D1A5-1F69-4275-9E5B-E6DEE7FF0540}"/>
                  </a:ext>
                </a:extLst>
              </p:cNvPr>
              <p:cNvSpPr/>
              <p:nvPr/>
            </p:nvSpPr>
            <p:spPr>
              <a:xfrm>
                <a:off x="2710927" y="1523375"/>
                <a:ext cx="2263954" cy="108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007BC0F-DCA0-436D-B8BE-B6536B6C569D}"/>
                  </a:ext>
                </a:extLst>
              </p:cNvPr>
              <p:cNvSpPr/>
              <p:nvPr/>
            </p:nvSpPr>
            <p:spPr>
              <a:xfrm>
                <a:off x="2710927" y="1639916"/>
                <a:ext cx="692982" cy="108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C9DC8A9-7DC5-4B44-B88C-DFBD9845060E}"/>
                  </a:ext>
                </a:extLst>
              </p:cNvPr>
              <p:cNvSpPr/>
              <p:nvPr/>
            </p:nvSpPr>
            <p:spPr>
              <a:xfrm>
                <a:off x="2710927" y="2175704"/>
                <a:ext cx="692982" cy="108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2FB56AA6-4632-442E-AE69-B8D48601E703}"/>
                  </a:ext>
                </a:extLst>
              </p:cNvPr>
              <p:cNvSpPr txBox="1"/>
              <p:nvPr/>
            </p:nvSpPr>
            <p:spPr>
              <a:xfrm>
                <a:off x="3441282" y="2144660"/>
                <a:ext cx="483906" cy="228095"/>
              </a:xfrm>
              <a:prstGeom prst="rect">
                <a:avLst/>
              </a:prstGeom>
              <a:noFill/>
            </p:spPr>
            <p:txBody>
              <a:bodyPr wrap="none" lIns="0" tIns="0" rIns="0" bIns="36000" rtlCol="0" anchor="ctr">
                <a:noAutofit/>
              </a:bodyPr>
              <a:lstStyle/>
              <a:p>
                <a:r>
                  <a:rPr lang="fr-FR" sz="1050" dirty="0">
                    <a:latin typeface="+mj-lt"/>
                  </a:rPr>
                  <a:t>25.3%</a:t>
                </a:r>
                <a:endParaRPr lang="en-US" sz="1050" b="1" dirty="0">
                  <a:latin typeface="+mj-lt"/>
                </a:endParaRPr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7DDF0056-E658-423B-8231-4E8393C65FBB}"/>
                  </a:ext>
                </a:extLst>
              </p:cNvPr>
              <p:cNvSpPr txBox="1"/>
              <p:nvPr/>
            </p:nvSpPr>
            <p:spPr>
              <a:xfrm>
                <a:off x="2748301" y="2275357"/>
                <a:ext cx="483906" cy="228095"/>
              </a:xfrm>
              <a:prstGeom prst="rect">
                <a:avLst/>
              </a:prstGeom>
              <a:noFill/>
            </p:spPr>
            <p:txBody>
              <a:bodyPr wrap="none" lIns="0" tIns="0" rIns="0" bIns="36000" rtlCol="0" anchor="ctr">
                <a:noAutofit/>
              </a:bodyPr>
              <a:lstStyle/>
              <a:p>
                <a:r>
                  <a:rPr lang="fr-FR" sz="1050" dirty="0">
                    <a:latin typeface="+mj-lt"/>
                  </a:rPr>
                  <a:t>0%</a:t>
                </a:r>
                <a:endParaRPr lang="en-US" sz="1050" b="1" dirty="0">
                  <a:latin typeface="+mj-lt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76BF0B4-68AE-4A52-B183-F4B55DA10E3C}"/>
                  </a:ext>
                </a:extLst>
              </p:cNvPr>
              <p:cNvSpPr/>
              <p:nvPr/>
            </p:nvSpPr>
            <p:spPr>
              <a:xfrm>
                <a:off x="2710927" y="2502553"/>
                <a:ext cx="630279" cy="108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54771E31-71A9-49BE-A9D9-5BFD05C4EFF1}"/>
                  </a:ext>
                </a:extLst>
              </p:cNvPr>
              <p:cNvSpPr txBox="1"/>
              <p:nvPr/>
            </p:nvSpPr>
            <p:spPr>
              <a:xfrm>
                <a:off x="3383563" y="2466144"/>
                <a:ext cx="483906" cy="228095"/>
              </a:xfrm>
              <a:prstGeom prst="rect">
                <a:avLst/>
              </a:prstGeom>
              <a:noFill/>
            </p:spPr>
            <p:txBody>
              <a:bodyPr wrap="none" lIns="0" tIns="0" rIns="0" bIns="36000" rtlCol="0" anchor="ctr">
                <a:noAutofit/>
              </a:bodyPr>
              <a:lstStyle/>
              <a:p>
                <a:r>
                  <a:rPr lang="fr-FR" sz="1050" dirty="0">
                    <a:latin typeface="+mj-lt"/>
                  </a:rPr>
                  <a:t>24.3%</a:t>
                </a:r>
                <a:endParaRPr lang="en-US" sz="1050" b="1" dirty="0">
                  <a:latin typeface="+mj-lt"/>
                </a:endParaRPr>
              </a:p>
            </p:txBody>
          </p:sp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DE899D39-03E0-45FB-91BB-5D7FAF7F487A}"/>
                  </a:ext>
                </a:extLst>
              </p:cNvPr>
              <p:cNvSpPr txBox="1"/>
              <p:nvPr/>
            </p:nvSpPr>
            <p:spPr>
              <a:xfrm>
                <a:off x="2748301" y="2595673"/>
                <a:ext cx="483906" cy="199679"/>
              </a:xfrm>
              <a:prstGeom prst="rect">
                <a:avLst/>
              </a:prstGeom>
              <a:noFill/>
            </p:spPr>
            <p:txBody>
              <a:bodyPr wrap="none" lIns="0" tIns="0" rIns="0" bIns="36000" rtlCol="0" anchor="ctr">
                <a:noAutofit/>
              </a:bodyPr>
              <a:lstStyle/>
              <a:p>
                <a:r>
                  <a:rPr lang="fr-FR" sz="1050" dirty="0">
                    <a:latin typeface="+mj-lt"/>
                  </a:rPr>
                  <a:t>0%</a:t>
                </a:r>
                <a:endParaRPr lang="en-US" sz="1050" b="1" dirty="0">
                  <a:latin typeface="+mj-lt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7A52DFB-FC07-47EA-A384-47BE576FDBB3}"/>
                  </a:ext>
                </a:extLst>
              </p:cNvPr>
              <p:cNvSpPr/>
              <p:nvPr/>
            </p:nvSpPr>
            <p:spPr>
              <a:xfrm>
                <a:off x="2710927" y="2828975"/>
                <a:ext cx="512392" cy="108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7288400-EC06-46F4-846C-A07DCD7059FE}"/>
                  </a:ext>
                </a:extLst>
              </p:cNvPr>
              <p:cNvSpPr/>
              <p:nvPr/>
            </p:nvSpPr>
            <p:spPr>
              <a:xfrm>
                <a:off x="2710926" y="2945280"/>
                <a:ext cx="178298" cy="108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C7414504-7887-4576-8E0A-59B8F9E29F0E}"/>
                  </a:ext>
                </a:extLst>
              </p:cNvPr>
              <p:cNvSpPr txBox="1"/>
              <p:nvPr/>
            </p:nvSpPr>
            <p:spPr>
              <a:xfrm>
                <a:off x="3273809" y="2781753"/>
                <a:ext cx="483906" cy="228095"/>
              </a:xfrm>
              <a:prstGeom prst="rect">
                <a:avLst/>
              </a:prstGeom>
              <a:noFill/>
            </p:spPr>
            <p:txBody>
              <a:bodyPr wrap="none" lIns="0" tIns="0" rIns="0" bIns="36000" rtlCol="0" anchor="ctr">
                <a:noAutofit/>
              </a:bodyPr>
              <a:lstStyle/>
              <a:p>
                <a:r>
                  <a:rPr lang="fr-FR" sz="1050" dirty="0">
                    <a:latin typeface="+mj-lt"/>
                  </a:rPr>
                  <a:t>18.7%</a:t>
                </a:r>
                <a:endParaRPr lang="en-US" sz="1050" b="1" dirty="0">
                  <a:latin typeface="+mj-lt"/>
                </a:endParaRP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E14EB98C-29AF-420C-9470-F7B0DE93B5FF}"/>
                  </a:ext>
                </a:extLst>
              </p:cNvPr>
              <p:cNvSpPr txBox="1"/>
              <p:nvPr/>
            </p:nvSpPr>
            <p:spPr>
              <a:xfrm>
                <a:off x="2920181" y="2910502"/>
                <a:ext cx="483906" cy="228095"/>
              </a:xfrm>
              <a:prstGeom prst="rect">
                <a:avLst/>
              </a:prstGeom>
              <a:noFill/>
            </p:spPr>
            <p:txBody>
              <a:bodyPr wrap="none" lIns="0" tIns="0" rIns="0" bIns="36000" rtlCol="0" anchor="ctr">
                <a:noAutofit/>
              </a:bodyPr>
              <a:lstStyle/>
              <a:p>
                <a:r>
                  <a:rPr lang="fr-FR" sz="1050" dirty="0">
                    <a:latin typeface="+mj-lt"/>
                  </a:rPr>
                  <a:t>6.7%</a:t>
                </a:r>
                <a:endParaRPr lang="en-US" sz="1050" b="1" dirty="0">
                  <a:latin typeface="+mj-lt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3B4F29B-9A81-4133-8B8C-0C3CF50B32C6}"/>
                  </a:ext>
                </a:extLst>
              </p:cNvPr>
              <p:cNvSpPr/>
              <p:nvPr/>
            </p:nvSpPr>
            <p:spPr>
              <a:xfrm>
                <a:off x="2707376" y="3138597"/>
                <a:ext cx="483903" cy="108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B4998383-4CFD-4A0F-8275-3521BBE5B731}"/>
                  </a:ext>
                </a:extLst>
              </p:cNvPr>
              <p:cNvSpPr txBox="1"/>
              <p:nvPr/>
            </p:nvSpPr>
            <p:spPr>
              <a:xfrm>
                <a:off x="3243827" y="3102069"/>
                <a:ext cx="483906" cy="228095"/>
              </a:xfrm>
              <a:prstGeom prst="rect">
                <a:avLst/>
              </a:prstGeom>
              <a:noFill/>
            </p:spPr>
            <p:txBody>
              <a:bodyPr wrap="none" lIns="0" tIns="0" rIns="0" bIns="36000" rtlCol="0" anchor="ctr">
                <a:noAutofit/>
              </a:bodyPr>
              <a:lstStyle/>
              <a:p>
                <a:r>
                  <a:rPr lang="fr-FR" sz="1050" dirty="0">
                    <a:latin typeface="+mj-lt"/>
                  </a:rPr>
                  <a:t>17.3%</a:t>
                </a:r>
                <a:endParaRPr lang="en-US" sz="1050" b="1" dirty="0">
                  <a:latin typeface="+mj-lt"/>
                </a:endParaRPr>
              </a:p>
            </p:txBody>
          </p: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3E7D1D0F-CC5F-4220-8708-9CF00A9C94EA}"/>
                  </a:ext>
                </a:extLst>
              </p:cNvPr>
              <p:cNvSpPr txBox="1"/>
              <p:nvPr/>
            </p:nvSpPr>
            <p:spPr>
              <a:xfrm>
                <a:off x="2748301" y="3220124"/>
                <a:ext cx="483906" cy="228095"/>
              </a:xfrm>
              <a:prstGeom prst="rect">
                <a:avLst/>
              </a:prstGeom>
              <a:noFill/>
            </p:spPr>
            <p:txBody>
              <a:bodyPr wrap="none" lIns="0" tIns="0" rIns="0" bIns="36000" rtlCol="0" anchor="ctr">
                <a:noAutofit/>
              </a:bodyPr>
              <a:lstStyle/>
              <a:p>
                <a:r>
                  <a:rPr lang="fr-FR" sz="1050" dirty="0">
                    <a:latin typeface="+mj-lt"/>
                  </a:rPr>
                  <a:t>0%</a:t>
                </a:r>
                <a:endParaRPr lang="en-US" sz="1050" b="1" dirty="0">
                  <a:latin typeface="+mj-lt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9CB9541-E872-4490-9AB2-8C986393AE20}"/>
                  </a:ext>
                </a:extLst>
              </p:cNvPr>
              <p:cNvSpPr/>
              <p:nvPr/>
            </p:nvSpPr>
            <p:spPr>
              <a:xfrm>
                <a:off x="2710026" y="3436969"/>
                <a:ext cx="483903" cy="108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9566209E-0665-426D-BFE3-D1A401AF4507}"/>
                  </a:ext>
                </a:extLst>
              </p:cNvPr>
              <p:cNvSpPr txBox="1"/>
              <p:nvPr/>
            </p:nvSpPr>
            <p:spPr>
              <a:xfrm>
                <a:off x="3246477" y="3400441"/>
                <a:ext cx="483906" cy="228095"/>
              </a:xfrm>
              <a:prstGeom prst="rect">
                <a:avLst/>
              </a:prstGeom>
              <a:noFill/>
            </p:spPr>
            <p:txBody>
              <a:bodyPr wrap="none" lIns="0" tIns="0" rIns="0" bIns="36000" rtlCol="0" anchor="ctr">
                <a:noAutofit/>
              </a:bodyPr>
              <a:lstStyle/>
              <a:p>
                <a:r>
                  <a:rPr lang="fr-FR" sz="1050" dirty="0">
                    <a:latin typeface="+mj-lt"/>
                  </a:rPr>
                  <a:t>17.3%</a:t>
                </a:r>
                <a:endParaRPr lang="en-US" sz="1050" b="1" dirty="0">
                  <a:latin typeface="+mj-lt"/>
                </a:endParaRPr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D7C3C0C7-E98E-4F2D-80E4-80F5AD47D79E}"/>
                  </a:ext>
                </a:extLst>
              </p:cNvPr>
              <p:cNvSpPr txBox="1"/>
              <p:nvPr/>
            </p:nvSpPr>
            <p:spPr>
              <a:xfrm>
                <a:off x="2750951" y="3518496"/>
                <a:ext cx="483906" cy="228095"/>
              </a:xfrm>
              <a:prstGeom prst="rect">
                <a:avLst/>
              </a:prstGeom>
              <a:noFill/>
            </p:spPr>
            <p:txBody>
              <a:bodyPr wrap="none" lIns="0" tIns="0" rIns="0" bIns="36000" rtlCol="0" anchor="ctr">
                <a:noAutofit/>
              </a:bodyPr>
              <a:lstStyle/>
              <a:p>
                <a:r>
                  <a:rPr lang="fr-FR" sz="1050" dirty="0">
                    <a:latin typeface="+mj-lt"/>
                  </a:rPr>
                  <a:t>0%</a:t>
                </a:r>
                <a:endParaRPr lang="en-US" sz="1050" b="1" dirty="0">
                  <a:latin typeface="+mj-lt"/>
                </a:endParaRPr>
              </a:p>
            </p:txBody>
          </p:sp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BE140AE4-B6AC-4591-BECD-B9D75A7DDBC1}"/>
                  </a:ext>
                </a:extLst>
              </p:cNvPr>
              <p:cNvSpPr txBox="1"/>
              <p:nvPr/>
            </p:nvSpPr>
            <p:spPr>
              <a:xfrm>
                <a:off x="869204" y="1904473"/>
                <a:ext cx="1776644" cy="228095"/>
              </a:xfrm>
              <a:prstGeom prst="rect">
                <a:avLst/>
              </a:prstGeom>
              <a:noFill/>
            </p:spPr>
            <p:txBody>
              <a:bodyPr wrap="none" lIns="0" tIns="0" rIns="0" bIns="36000" rtlCol="0" anchor="ctr">
                <a:noAutofit/>
              </a:bodyPr>
              <a:lstStyle/>
              <a:p>
                <a:pPr algn="r"/>
                <a:r>
                  <a:rPr lang="fr-FR" sz="1600" b="1" dirty="0">
                    <a:latin typeface="+mj-lt"/>
                  </a:rPr>
                  <a:t>Les plus communs</a:t>
                </a:r>
                <a:endParaRPr lang="en-US" sz="1600" b="1" dirty="0">
                  <a:latin typeface="+mj-lt"/>
                </a:endParaRPr>
              </a:p>
            </p:txBody>
          </p:sp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33C68D34-C92B-4A0C-BC4F-8190BC68FD91}"/>
                  </a:ext>
                </a:extLst>
              </p:cNvPr>
              <p:cNvSpPr txBox="1"/>
              <p:nvPr/>
            </p:nvSpPr>
            <p:spPr>
              <a:xfrm>
                <a:off x="1248221" y="2188018"/>
                <a:ext cx="1397627" cy="228095"/>
              </a:xfrm>
              <a:prstGeom prst="rect">
                <a:avLst/>
              </a:prstGeom>
              <a:noFill/>
            </p:spPr>
            <p:txBody>
              <a:bodyPr wrap="none" lIns="0" tIns="0" rIns="0" bIns="36000" rtlCol="0" anchor="ctr">
                <a:noAutofit/>
              </a:bodyPr>
              <a:lstStyle/>
              <a:p>
                <a:pPr algn="r"/>
                <a:r>
                  <a:rPr lang="fr-FR" sz="1600" dirty="0">
                    <a:latin typeface="+mj-lt"/>
                  </a:rPr>
                  <a:t>Prurit</a:t>
                </a:r>
                <a:endParaRPr lang="en-US" sz="1600" b="1" dirty="0">
                  <a:latin typeface="+mj-lt"/>
                </a:endParaRPr>
              </a:p>
            </p:txBody>
          </p:sp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E7C57E24-696F-4633-B04E-870E590EA2D5}"/>
                  </a:ext>
                </a:extLst>
              </p:cNvPr>
              <p:cNvSpPr txBox="1"/>
              <p:nvPr/>
            </p:nvSpPr>
            <p:spPr>
              <a:xfrm>
                <a:off x="1248221" y="2508089"/>
                <a:ext cx="1397627" cy="228095"/>
              </a:xfrm>
              <a:prstGeom prst="rect">
                <a:avLst/>
              </a:prstGeom>
              <a:noFill/>
            </p:spPr>
            <p:txBody>
              <a:bodyPr wrap="none" lIns="0" tIns="0" rIns="0" bIns="36000" rtlCol="0" anchor="ctr">
                <a:noAutofit/>
              </a:bodyPr>
              <a:lstStyle/>
              <a:p>
                <a:pPr algn="r"/>
                <a:r>
                  <a:rPr lang="fr-FR" sz="1600" dirty="0">
                    <a:latin typeface="+mj-lt"/>
                  </a:rPr>
                  <a:t>Dermatite </a:t>
                </a:r>
                <a:r>
                  <a:rPr lang="fr-FR" sz="1600" dirty="0" err="1">
                    <a:latin typeface="+mj-lt"/>
                  </a:rPr>
                  <a:t>acneiforme</a:t>
                </a:r>
                <a:endParaRPr lang="en-US" sz="1600" b="1" dirty="0">
                  <a:latin typeface="+mj-lt"/>
                </a:endParaRPr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A753EFD7-C14A-40F3-AE12-89AF90447227}"/>
                  </a:ext>
                </a:extLst>
              </p:cNvPr>
              <p:cNvSpPr txBox="1"/>
              <p:nvPr/>
            </p:nvSpPr>
            <p:spPr>
              <a:xfrm>
                <a:off x="1248221" y="2822927"/>
                <a:ext cx="1397627" cy="228095"/>
              </a:xfrm>
              <a:prstGeom prst="rect">
                <a:avLst/>
              </a:prstGeom>
              <a:noFill/>
            </p:spPr>
            <p:txBody>
              <a:bodyPr wrap="none" lIns="0" tIns="0" rIns="0" bIns="36000" rtlCol="0" anchor="ctr">
                <a:noAutofit/>
              </a:bodyPr>
              <a:lstStyle/>
              <a:p>
                <a:pPr algn="r"/>
                <a:r>
                  <a:rPr lang="fr-FR" sz="1600" dirty="0" err="1">
                    <a:latin typeface="+mj-lt"/>
                  </a:rPr>
                  <a:t>Anemie</a:t>
                </a:r>
                <a:endParaRPr lang="en-US" sz="1600" b="1" dirty="0">
                  <a:latin typeface="+mj-lt"/>
                </a:endParaRPr>
              </a:p>
            </p:txBody>
          </p:sp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8ABEF4A0-35DF-462B-BE4C-EA72E2E3F9F9}"/>
                  </a:ext>
                </a:extLst>
              </p:cNvPr>
              <p:cNvSpPr txBox="1"/>
              <p:nvPr/>
            </p:nvSpPr>
            <p:spPr>
              <a:xfrm>
                <a:off x="1248221" y="3138597"/>
                <a:ext cx="1397627" cy="228095"/>
              </a:xfrm>
              <a:prstGeom prst="rect">
                <a:avLst/>
              </a:prstGeom>
              <a:noFill/>
            </p:spPr>
            <p:txBody>
              <a:bodyPr wrap="none" lIns="0" tIns="0" rIns="0" bIns="36000" rtlCol="0" anchor="ctr">
                <a:noAutofit/>
              </a:bodyPr>
              <a:lstStyle/>
              <a:p>
                <a:pPr algn="r"/>
                <a:r>
                  <a:rPr lang="fr-FR" sz="1600" dirty="0">
                    <a:latin typeface="+mj-lt"/>
                  </a:rPr>
                  <a:t>Fatigue</a:t>
                </a:r>
                <a:endParaRPr lang="en-US" sz="1600" b="1" dirty="0">
                  <a:latin typeface="+mj-lt"/>
                </a:endParaRPr>
              </a:p>
            </p:txBody>
          </p:sp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801C2CEC-6B51-476F-9523-C932A9930EC9}"/>
                  </a:ext>
                </a:extLst>
              </p:cNvPr>
              <p:cNvSpPr txBox="1"/>
              <p:nvPr/>
            </p:nvSpPr>
            <p:spPr>
              <a:xfrm>
                <a:off x="1248221" y="3467157"/>
                <a:ext cx="1397627" cy="228095"/>
              </a:xfrm>
              <a:prstGeom prst="rect">
                <a:avLst/>
              </a:prstGeom>
              <a:noFill/>
            </p:spPr>
            <p:txBody>
              <a:bodyPr wrap="none" lIns="0" tIns="0" rIns="0" bIns="36000" rtlCol="0" anchor="ctr">
                <a:noAutofit/>
              </a:bodyPr>
              <a:lstStyle/>
              <a:p>
                <a:pPr algn="r"/>
                <a:r>
                  <a:rPr lang="fr-FR" sz="1600" dirty="0">
                    <a:latin typeface="+mj-lt"/>
                  </a:rPr>
                  <a:t>Rash </a:t>
                </a:r>
                <a:r>
                  <a:rPr lang="fr-FR" sz="1600" dirty="0" err="1">
                    <a:latin typeface="+mj-lt"/>
                  </a:rPr>
                  <a:t>maculopapulaire</a:t>
                </a:r>
                <a:endParaRPr lang="en-US" sz="1600" b="1" dirty="0">
                  <a:latin typeface="+mj-lt"/>
                </a:endParaRPr>
              </a:p>
            </p:txBody>
          </p:sp>
          <p:cxnSp>
            <p:nvCxnSpPr>
              <p:cNvPr id="19" name="Connecteur droit 18">
                <a:extLst>
                  <a:ext uri="{FF2B5EF4-FFF2-40B4-BE49-F238E27FC236}">
                    <a16:creationId xmlns:a16="http://schemas.microsoft.com/office/drawing/2014/main" id="{021CA5F0-06AD-442E-B4C7-17DD603CEF40}"/>
                  </a:ext>
                </a:extLst>
              </p:cNvPr>
              <p:cNvCxnSpPr/>
              <p:nvPr/>
            </p:nvCxnSpPr>
            <p:spPr>
              <a:xfrm flipV="1">
                <a:off x="2705317" y="1484555"/>
                <a:ext cx="0" cy="2210697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266C59BE-27AF-4CE3-B1F2-6DCDB0360771}"/>
                </a:ext>
              </a:extLst>
            </p:cNvPr>
            <p:cNvSpPr txBox="1"/>
            <p:nvPr/>
          </p:nvSpPr>
          <p:spPr>
            <a:xfrm>
              <a:off x="6066996" y="1539423"/>
              <a:ext cx="1430411" cy="228095"/>
            </a:xfrm>
            <a:prstGeom prst="rect">
              <a:avLst/>
            </a:prstGeom>
            <a:noFill/>
          </p:spPr>
          <p:txBody>
            <a:bodyPr wrap="none" lIns="0" tIns="0" rIns="0" bIns="36000" rtlCol="0" anchor="ctr">
              <a:noAutofit/>
            </a:bodyPr>
            <a:lstStyle/>
            <a:p>
              <a:pPr algn="r"/>
              <a:r>
                <a:rPr lang="fr-FR" sz="1600" dirty="0">
                  <a:latin typeface="+mj-lt"/>
                </a:rPr>
                <a:t>Immunitaire</a:t>
              </a:r>
              <a:endParaRPr lang="en-US" sz="1600" b="1" dirty="0">
                <a:latin typeface="+mj-lt"/>
              </a:endParaRPr>
            </a:p>
          </p:txBody>
        </p:sp>
        <p:graphicFrame>
          <p:nvGraphicFramePr>
            <p:cNvPr id="49" name="Graphique 48">
              <a:extLst>
                <a:ext uri="{FF2B5EF4-FFF2-40B4-BE49-F238E27FC236}">
                  <a16:creationId xmlns:a16="http://schemas.microsoft.com/office/drawing/2014/main" id="{B39FCFA9-682D-48F4-B4E6-1A690733F7A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69737008"/>
                </p:ext>
              </p:extLst>
            </p:nvPr>
          </p:nvGraphicFramePr>
          <p:xfrm>
            <a:off x="7272659" y="1393957"/>
            <a:ext cx="3149000" cy="26686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777B6B2A-1E56-467B-81A0-ED073C10CD92}"/>
                </a:ext>
              </a:extLst>
            </p:cNvPr>
            <p:cNvSpPr txBox="1"/>
            <p:nvPr/>
          </p:nvSpPr>
          <p:spPr>
            <a:xfrm>
              <a:off x="9851299" y="1509841"/>
              <a:ext cx="495257" cy="228095"/>
            </a:xfrm>
            <a:prstGeom prst="rect">
              <a:avLst/>
            </a:prstGeom>
            <a:noFill/>
          </p:spPr>
          <p:txBody>
            <a:bodyPr wrap="none" lIns="0" tIns="0" rIns="0" bIns="36000" rtlCol="0" anchor="ctr">
              <a:noAutofit/>
            </a:bodyPr>
            <a:lstStyle/>
            <a:p>
              <a:r>
                <a:rPr lang="fr-FR" sz="1050" dirty="0">
                  <a:latin typeface="+mj-lt"/>
                </a:rPr>
                <a:t>49.3%</a:t>
              </a:r>
              <a:endParaRPr lang="en-US" sz="1050" b="1" dirty="0">
                <a:latin typeface="+mj-lt"/>
              </a:endParaRP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3D534392-8D79-48E9-AD0C-57339570F16E}"/>
                </a:ext>
              </a:extLst>
            </p:cNvPr>
            <p:cNvSpPr txBox="1"/>
            <p:nvPr/>
          </p:nvSpPr>
          <p:spPr>
            <a:xfrm>
              <a:off x="7880767" y="1636402"/>
              <a:ext cx="495257" cy="228095"/>
            </a:xfrm>
            <a:prstGeom prst="rect">
              <a:avLst/>
            </a:prstGeom>
            <a:noFill/>
          </p:spPr>
          <p:txBody>
            <a:bodyPr wrap="none" lIns="0" tIns="0" rIns="0" bIns="36000" rtlCol="0" anchor="ctr">
              <a:noAutofit/>
            </a:bodyPr>
            <a:lstStyle/>
            <a:p>
              <a:r>
                <a:rPr lang="fr-FR" sz="1050" dirty="0">
                  <a:latin typeface="+mj-lt"/>
                </a:rPr>
                <a:t>6.7%</a:t>
              </a:r>
              <a:endParaRPr lang="en-US" sz="1050" b="1" dirty="0">
                <a:latin typeface="+mj-lt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90E1AC0-612D-4CAD-9801-26B2B21059B9}"/>
                </a:ext>
              </a:extLst>
            </p:cNvPr>
            <p:cNvSpPr/>
            <p:nvPr/>
          </p:nvSpPr>
          <p:spPr>
            <a:xfrm>
              <a:off x="7542487" y="1551226"/>
              <a:ext cx="2259064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7D82D0C-7A2C-41F4-9393-E961EBB9BA0F}"/>
                </a:ext>
              </a:extLst>
            </p:cNvPr>
            <p:cNvSpPr/>
            <p:nvPr/>
          </p:nvSpPr>
          <p:spPr>
            <a:xfrm>
              <a:off x="7542487" y="1668345"/>
              <a:ext cx="285878" cy="10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7CDBF9-424D-4E9F-8C6A-A6CB31BE93E8}"/>
                </a:ext>
              </a:extLst>
            </p:cNvPr>
            <p:cNvSpPr/>
            <p:nvPr/>
          </p:nvSpPr>
          <p:spPr>
            <a:xfrm>
              <a:off x="7542487" y="2029327"/>
              <a:ext cx="1456493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C3F92828-1259-4AA2-8013-7DC61F3E341E}"/>
                </a:ext>
              </a:extLst>
            </p:cNvPr>
            <p:cNvSpPr txBox="1"/>
            <p:nvPr/>
          </p:nvSpPr>
          <p:spPr>
            <a:xfrm>
              <a:off x="9034414" y="1993404"/>
              <a:ext cx="495257" cy="228095"/>
            </a:xfrm>
            <a:prstGeom prst="rect">
              <a:avLst/>
            </a:prstGeom>
            <a:noFill/>
          </p:spPr>
          <p:txBody>
            <a:bodyPr wrap="none" lIns="0" tIns="0" rIns="0" bIns="36000" rtlCol="0" anchor="ctr">
              <a:noAutofit/>
            </a:bodyPr>
            <a:lstStyle/>
            <a:p>
              <a:r>
                <a:rPr lang="fr-FR" sz="1050" dirty="0">
                  <a:latin typeface="+mj-lt"/>
                </a:rPr>
                <a:t>32.0%</a:t>
              </a:r>
              <a:endParaRPr lang="en-US" sz="1050" b="1" dirty="0">
                <a:latin typeface="+mj-lt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B04D24C-00F3-4EDE-A844-ACE5565A3DEC}"/>
                </a:ext>
              </a:extLst>
            </p:cNvPr>
            <p:cNvSpPr/>
            <p:nvPr/>
          </p:nvSpPr>
          <p:spPr>
            <a:xfrm>
              <a:off x="7542487" y="2977572"/>
              <a:ext cx="679317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F89E51A-398B-4DEA-A70F-9FA340E42C6E}"/>
                </a:ext>
              </a:extLst>
            </p:cNvPr>
            <p:cNvSpPr/>
            <p:nvPr/>
          </p:nvSpPr>
          <p:spPr>
            <a:xfrm>
              <a:off x="7542487" y="3088512"/>
              <a:ext cx="182480" cy="10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DFD9B6BC-084A-4434-9C1E-B5CF42FD1A85}"/>
                </a:ext>
              </a:extLst>
            </p:cNvPr>
            <p:cNvSpPr txBox="1"/>
            <p:nvPr/>
          </p:nvSpPr>
          <p:spPr>
            <a:xfrm>
              <a:off x="8271048" y="2928012"/>
              <a:ext cx="495257" cy="228095"/>
            </a:xfrm>
            <a:prstGeom prst="rect">
              <a:avLst/>
            </a:prstGeom>
            <a:noFill/>
          </p:spPr>
          <p:txBody>
            <a:bodyPr wrap="none" lIns="0" tIns="0" rIns="0" bIns="36000" rtlCol="0" anchor="ctr">
              <a:noAutofit/>
            </a:bodyPr>
            <a:lstStyle/>
            <a:p>
              <a:r>
                <a:rPr lang="fr-FR" sz="1050" dirty="0">
                  <a:latin typeface="+mj-lt"/>
                </a:rPr>
                <a:t>14.7%</a:t>
              </a:r>
              <a:endParaRPr lang="en-US" sz="1050" b="1" dirty="0">
                <a:latin typeface="+mj-lt"/>
              </a:endParaRP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3975A7C3-A1E2-48F2-95E0-82A1245169CB}"/>
                </a:ext>
              </a:extLst>
            </p:cNvPr>
            <p:cNvSpPr txBox="1"/>
            <p:nvPr/>
          </p:nvSpPr>
          <p:spPr>
            <a:xfrm>
              <a:off x="7751903" y="3064086"/>
              <a:ext cx="495257" cy="228095"/>
            </a:xfrm>
            <a:prstGeom prst="rect">
              <a:avLst/>
            </a:prstGeom>
            <a:noFill/>
          </p:spPr>
          <p:txBody>
            <a:bodyPr wrap="none" lIns="0" tIns="0" rIns="0" bIns="36000" rtlCol="0" anchor="ctr">
              <a:noAutofit/>
            </a:bodyPr>
            <a:lstStyle/>
            <a:p>
              <a:r>
                <a:rPr lang="fr-FR" sz="1050" dirty="0">
                  <a:latin typeface="+mj-lt"/>
                </a:rPr>
                <a:t>4.0%</a:t>
              </a:r>
              <a:endParaRPr lang="en-US" sz="1050" b="1" dirty="0">
                <a:latin typeface="+mj-lt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4FA989D-4BF0-45F7-944F-1B1B316E1BDD}"/>
                </a:ext>
              </a:extLst>
            </p:cNvPr>
            <p:cNvSpPr/>
            <p:nvPr/>
          </p:nvSpPr>
          <p:spPr>
            <a:xfrm>
              <a:off x="7542487" y="3440394"/>
              <a:ext cx="248757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1E44240C-D756-4F95-9191-8FE3E141DCDA}"/>
                </a:ext>
              </a:extLst>
            </p:cNvPr>
            <p:cNvSpPr txBox="1"/>
            <p:nvPr/>
          </p:nvSpPr>
          <p:spPr>
            <a:xfrm>
              <a:off x="7824246" y="3416019"/>
              <a:ext cx="495257" cy="228095"/>
            </a:xfrm>
            <a:prstGeom prst="rect">
              <a:avLst/>
            </a:prstGeom>
            <a:noFill/>
          </p:spPr>
          <p:txBody>
            <a:bodyPr wrap="none" lIns="0" tIns="0" rIns="0" bIns="36000" rtlCol="0" anchor="ctr">
              <a:noAutofit/>
            </a:bodyPr>
            <a:lstStyle/>
            <a:p>
              <a:r>
                <a:rPr lang="fr-FR" sz="1050" dirty="0">
                  <a:latin typeface="+mj-lt"/>
                </a:rPr>
                <a:t>5.3%</a:t>
              </a:r>
              <a:endParaRPr lang="en-US" sz="1050" b="1" dirty="0">
                <a:latin typeface="+mj-lt"/>
              </a:endParaRP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B0CA2329-C4EB-4F63-BC53-E6404A30598B}"/>
                </a:ext>
              </a:extLst>
            </p:cNvPr>
            <p:cNvSpPr txBox="1"/>
            <p:nvPr/>
          </p:nvSpPr>
          <p:spPr>
            <a:xfrm>
              <a:off x="7584212" y="3530067"/>
              <a:ext cx="495257" cy="228095"/>
            </a:xfrm>
            <a:prstGeom prst="rect">
              <a:avLst/>
            </a:prstGeom>
            <a:noFill/>
          </p:spPr>
          <p:txBody>
            <a:bodyPr wrap="none" lIns="0" tIns="0" rIns="0" bIns="36000" rtlCol="0" anchor="ctr">
              <a:noAutofit/>
            </a:bodyPr>
            <a:lstStyle/>
            <a:p>
              <a:r>
                <a:rPr lang="fr-FR" sz="1050" dirty="0">
                  <a:latin typeface="+mj-lt"/>
                </a:rPr>
                <a:t>0%</a:t>
              </a:r>
              <a:endParaRPr lang="en-US" sz="1050" b="1" dirty="0">
                <a:latin typeface="+mj-lt"/>
              </a:endParaRP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B1C86890-08D5-4D0B-9865-F50F5958C693}"/>
                </a:ext>
              </a:extLst>
            </p:cNvPr>
            <p:cNvSpPr txBox="1"/>
            <p:nvPr/>
          </p:nvSpPr>
          <p:spPr>
            <a:xfrm>
              <a:off x="6066996" y="2018903"/>
              <a:ext cx="1430411" cy="228095"/>
            </a:xfrm>
            <a:prstGeom prst="rect">
              <a:avLst/>
            </a:prstGeom>
            <a:noFill/>
          </p:spPr>
          <p:txBody>
            <a:bodyPr wrap="none" lIns="0" tIns="0" rIns="0" bIns="36000" rtlCol="0" anchor="ctr">
              <a:noAutofit/>
            </a:bodyPr>
            <a:lstStyle/>
            <a:p>
              <a:pPr algn="r"/>
              <a:r>
                <a:rPr lang="fr-FR" sz="1600" dirty="0" err="1">
                  <a:latin typeface="+mj-lt"/>
                </a:rPr>
                <a:t>Hemorragie</a:t>
              </a:r>
              <a:endParaRPr lang="en-US" sz="1600" b="1" dirty="0">
                <a:latin typeface="+mj-lt"/>
              </a:endParaRP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51A1723F-9D0F-4DA5-892F-A4E9F30C0907}"/>
                </a:ext>
              </a:extLst>
            </p:cNvPr>
            <p:cNvSpPr txBox="1"/>
            <p:nvPr/>
          </p:nvSpPr>
          <p:spPr>
            <a:xfrm>
              <a:off x="6066996" y="2490816"/>
              <a:ext cx="1430411" cy="228095"/>
            </a:xfrm>
            <a:prstGeom prst="rect">
              <a:avLst/>
            </a:prstGeom>
            <a:noFill/>
          </p:spPr>
          <p:txBody>
            <a:bodyPr wrap="none" lIns="0" tIns="0" rIns="0" bIns="36000" rtlCol="0" anchor="ctr">
              <a:noAutofit/>
            </a:bodyPr>
            <a:lstStyle/>
            <a:p>
              <a:pPr algn="r"/>
              <a:r>
                <a:rPr lang="fr-FR" sz="1600" dirty="0" err="1">
                  <a:latin typeface="+mj-lt"/>
                </a:rPr>
                <a:t>Anemie</a:t>
              </a:r>
              <a:endParaRPr lang="en-US" sz="1600" b="1" dirty="0">
                <a:latin typeface="+mj-lt"/>
              </a:endParaRP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4A73D816-589B-4D0E-8504-4C43640322DE}"/>
                </a:ext>
              </a:extLst>
            </p:cNvPr>
            <p:cNvSpPr txBox="1"/>
            <p:nvPr/>
          </p:nvSpPr>
          <p:spPr>
            <a:xfrm>
              <a:off x="6066996" y="2960778"/>
              <a:ext cx="1430411" cy="228095"/>
            </a:xfrm>
            <a:prstGeom prst="rect">
              <a:avLst/>
            </a:prstGeom>
            <a:noFill/>
          </p:spPr>
          <p:txBody>
            <a:bodyPr wrap="none" lIns="0" tIns="0" rIns="0" bIns="36000" rtlCol="0" anchor="ctr">
              <a:noAutofit/>
            </a:bodyPr>
            <a:lstStyle/>
            <a:p>
              <a:pPr algn="r"/>
              <a:r>
                <a:rPr lang="fr-FR" sz="1600" dirty="0">
                  <a:latin typeface="+mj-lt"/>
                </a:rPr>
                <a:t>Cutané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7D3FA5DD-46CC-420F-BB20-C66F5923823D}"/>
                </a:ext>
              </a:extLst>
            </p:cNvPr>
            <p:cNvSpPr txBox="1"/>
            <p:nvPr/>
          </p:nvSpPr>
          <p:spPr>
            <a:xfrm>
              <a:off x="6066996" y="3476682"/>
              <a:ext cx="1430411" cy="228095"/>
            </a:xfrm>
            <a:prstGeom prst="rect">
              <a:avLst/>
            </a:prstGeom>
            <a:noFill/>
          </p:spPr>
          <p:txBody>
            <a:bodyPr wrap="none" lIns="0" tIns="0" rIns="0" bIns="36000" rtlCol="0" anchor="ctr">
              <a:noAutofit/>
            </a:bodyPr>
            <a:lstStyle/>
            <a:p>
              <a:pPr algn="r"/>
              <a:r>
                <a:rPr lang="fr-FR" sz="1600" dirty="0">
                  <a:latin typeface="+mj-lt"/>
                </a:rPr>
                <a:t>Relié à la perfusion</a:t>
              </a:r>
              <a:endParaRPr lang="en-US" sz="1600" b="1" dirty="0">
                <a:latin typeface="+mj-lt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09B6721-D32A-48C9-BA64-9C617D925A53}"/>
                </a:ext>
              </a:extLst>
            </p:cNvPr>
            <p:cNvSpPr/>
            <p:nvPr/>
          </p:nvSpPr>
          <p:spPr>
            <a:xfrm>
              <a:off x="7542487" y="2511737"/>
              <a:ext cx="854419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5D46E31-8680-419A-A1DE-F35009927AAC}"/>
                </a:ext>
              </a:extLst>
            </p:cNvPr>
            <p:cNvSpPr/>
            <p:nvPr/>
          </p:nvSpPr>
          <p:spPr>
            <a:xfrm>
              <a:off x="7542487" y="2622677"/>
              <a:ext cx="277637" cy="10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E406A14A-D358-4831-A5AF-250228BE1D40}"/>
                </a:ext>
              </a:extLst>
            </p:cNvPr>
            <p:cNvSpPr txBox="1"/>
            <p:nvPr/>
          </p:nvSpPr>
          <p:spPr>
            <a:xfrm>
              <a:off x="8431037" y="2471987"/>
              <a:ext cx="495257" cy="228095"/>
            </a:xfrm>
            <a:prstGeom prst="rect">
              <a:avLst/>
            </a:prstGeom>
            <a:noFill/>
          </p:spPr>
          <p:txBody>
            <a:bodyPr wrap="none" lIns="0" tIns="0" rIns="0" bIns="36000" rtlCol="0" anchor="ctr">
              <a:noAutofit/>
            </a:bodyPr>
            <a:lstStyle/>
            <a:p>
              <a:r>
                <a:rPr lang="fr-FR" sz="1050" dirty="0">
                  <a:latin typeface="+mj-lt"/>
                </a:rPr>
                <a:t>18.7%</a:t>
              </a:r>
              <a:endParaRPr lang="en-US" sz="1050" b="1" dirty="0">
                <a:latin typeface="+mj-lt"/>
              </a:endParaRP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D7EC911D-9052-47AD-AD40-A7AA5B261F69}"/>
                </a:ext>
              </a:extLst>
            </p:cNvPr>
            <p:cNvSpPr txBox="1"/>
            <p:nvPr/>
          </p:nvSpPr>
          <p:spPr>
            <a:xfrm>
              <a:off x="7876618" y="2589660"/>
              <a:ext cx="495257" cy="228095"/>
            </a:xfrm>
            <a:prstGeom prst="rect">
              <a:avLst/>
            </a:prstGeom>
            <a:noFill/>
          </p:spPr>
          <p:txBody>
            <a:bodyPr wrap="none" lIns="0" tIns="0" rIns="0" bIns="36000" rtlCol="0" anchor="ctr">
              <a:noAutofit/>
            </a:bodyPr>
            <a:lstStyle/>
            <a:p>
              <a:r>
                <a:rPr lang="fr-FR" sz="1050" dirty="0">
                  <a:latin typeface="+mj-lt"/>
                </a:rPr>
                <a:t>6.7%</a:t>
              </a:r>
              <a:endParaRPr lang="en-US" sz="1050" b="1" dirty="0">
                <a:latin typeface="+mj-lt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43DB3DB-7422-49D0-9DC8-84A72A723C9C}"/>
                </a:ext>
              </a:extLst>
            </p:cNvPr>
            <p:cNvSpPr/>
            <p:nvPr/>
          </p:nvSpPr>
          <p:spPr>
            <a:xfrm>
              <a:off x="7542487" y="2143543"/>
              <a:ext cx="121732" cy="10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17315779-4665-45D9-8916-8F86B7EBECC4}"/>
                </a:ext>
              </a:extLst>
            </p:cNvPr>
            <p:cNvSpPr txBox="1"/>
            <p:nvPr/>
          </p:nvSpPr>
          <p:spPr>
            <a:xfrm>
              <a:off x="7698198" y="2109411"/>
              <a:ext cx="495257" cy="228095"/>
            </a:xfrm>
            <a:prstGeom prst="rect">
              <a:avLst/>
            </a:prstGeom>
            <a:noFill/>
          </p:spPr>
          <p:txBody>
            <a:bodyPr wrap="none" lIns="0" tIns="0" rIns="0" bIns="36000" rtlCol="0" anchor="ctr">
              <a:noAutofit/>
            </a:bodyPr>
            <a:lstStyle/>
            <a:p>
              <a:r>
                <a:rPr lang="fr-FR" sz="1050" dirty="0">
                  <a:latin typeface="+mj-lt"/>
                </a:rPr>
                <a:t>2.7%</a:t>
              </a:r>
              <a:endParaRPr lang="en-US" sz="1050" b="1" dirty="0">
                <a:latin typeface="+mj-lt"/>
              </a:endParaRP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2F55A697-9095-4AD0-82EA-31DD15A08FCB}"/>
                </a:ext>
              </a:extLst>
            </p:cNvPr>
            <p:cNvSpPr txBox="1"/>
            <p:nvPr/>
          </p:nvSpPr>
          <p:spPr>
            <a:xfrm>
              <a:off x="2485102" y="851059"/>
              <a:ext cx="2277967" cy="323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EI reliés au traitement</a:t>
              </a:r>
              <a:endParaRPr lang="fr-FR" sz="1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9F35B77B-4C05-4F27-93FE-0D3E7B5E5CE1}"/>
                </a:ext>
              </a:extLst>
            </p:cNvPr>
            <p:cNvSpPr txBox="1"/>
            <p:nvPr/>
          </p:nvSpPr>
          <p:spPr>
            <a:xfrm>
              <a:off x="7132064" y="851059"/>
              <a:ext cx="2543417" cy="323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EI d’</a:t>
              </a:r>
              <a:r>
                <a:rPr lang="fr-FR" sz="1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interet</a:t>
              </a:r>
              <a:r>
                <a:rPr lang="fr-FR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 particulier</a:t>
              </a:r>
              <a:endParaRPr lang="fr-FR" sz="1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2" name="Groupe 91">
              <a:extLst>
                <a:ext uri="{FF2B5EF4-FFF2-40B4-BE49-F238E27FC236}">
                  <a16:creationId xmlns:a16="http://schemas.microsoft.com/office/drawing/2014/main" id="{E6718157-97FA-4FFA-A50F-B742E3334DEF}"/>
                </a:ext>
              </a:extLst>
            </p:cNvPr>
            <p:cNvGrpSpPr/>
            <p:nvPr/>
          </p:nvGrpSpPr>
          <p:grpSpPr>
            <a:xfrm>
              <a:off x="10544221" y="1816669"/>
              <a:ext cx="1630970" cy="714349"/>
              <a:chOff x="7956581" y="4453379"/>
              <a:chExt cx="1630970" cy="714349"/>
            </a:xfrm>
          </p:grpSpPr>
          <p:sp>
            <p:nvSpPr>
              <p:cNvPr id="85" name="ZoneTexte 84">
                <a:extLst>
                  <a:ext uri="{FF2B5EF4-FFF2-40B4-BE49-F238E27FC236}">
                    <a16:creationId xmlns:a16="http://schemas.microsoft.com/office/drawing/2014/main" id="{EDBA7986-935D-4A1E-A300-28909F0598C7}"/>
                  </a:ext>
                </a:extLst>
              </p:cNvPr>
              <p:cNvSpPr txBox="1"/>
              <p:nvPr/>
            </p:nvSpPr>
            <p:spPr>
              <a:xfrm>
                <a:off x="8115750" y="4453379"/>
                <a:ext cx="1471801" cy="71434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252000" tIns="0" rIns="0" bIns="36000" rtlCol="0" anchor="ctr">
                <a:no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fr-FR" sz="1600" b="1" dirty="0">
                    <a:latin typeface="+mj-lt"/>
                  </a:rPr>
                  <a:t>tous grade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b="1" dirty="0">
                    <a:latin typeface="+mj-lt"/>
                  </a:rPr>
                  <a:t>Grade 3/4</a:t>
                </a:r>
                <a:endParaRPr lang="fr-FR" sz="1600" b="1" dirty="0">
                  <a:latin typeface="+mj-lt"/>
                </a:endParaRPr>
              </a:p>
            </p:txBody>
          </p:sp>
          <p:grpSp>
            <p:nvGrpSpPr>
              <p:cNvPr id="91" name="Groupe 90">
                <a:extLst>
                  <a:ext uri="{FF2B5EF4-FFF2-40B4-BE49-F238E27FC236}">
                    <a16:creationId xmlns:a16="http://schemas.microsoft.com/office/drawing/2014/main" id="{A1D64272-326A-4A10-A47E-7C241DFE7E19}"/>
                  </a:ext>
                </a:extLst>
              </p:cNvPr>
              <p:cNvGrpSpPr/>
              <p:nvPr/>
            </p:nvGrpSpPr>
            <p:grpSpPr>
              <a:xfrm>
                <a:off x="7956581" y="4458699"/>
                <a:ext cx="1272905" cy="700361"/>
                <a:chOff x="8131557" y="4458699"/>
                <a:chExt cx="1097929" cy="700361"/>
              </a:xfrm>
            </p:grpSpPr>
            <p:cxnSp>
              <p:nvCxnSpPr>
                <p:cNvPr id="87" name="Connecteur droit 86">
                  <a:extLst>
                    <a:ext uri="{FF2B5EF4-FFF2-40B4-BE49-F238E27FC236}">
                      <a16:creationId xmlns:a16="http://schemas.microsoft.com/office/drawing/2014/main" id="{2A093C7A-D30C-4CAC-9731-73242C5693A5}"/>
                    </a:ext>
                  </a:extLst>
                </p:cNvPr>
                <p:cNvCxnSpPr/>
                <p:nvPr/>
              </p:nvCxnSpPr>
              <p:spPr>
                <a:xfrm>
                  <a:off x="8131557" y="4458699"/>
                  <a:ext cx="1097929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Connecteur droit 87">
                  <a:extLst>
                    <a:ext uri="{FF2B5EF4-FFF2-40B4-BE49-F238E27FC236}">
                      <a16:creationId xmlns:a16="http://schemas.microsoft.com/office/drawing/2014/main" id="{DB82BD23-8BD8-4F0F-A2E1-7871CB378283}"/>
                    </a:ext>
                  </a:extLst>
                </p:cNvPr>
                <p:cNvCxnSpPr/>
                <p:nvPr/>
              </p:nvCxnSpPr>
              <p:spPr>
                <a:xfrm>
                  <a:off x="8131557" y="5159060"/>
                  <a:ext cx="1097929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F7A252A7-E647-4921-8381-685DE14AF4BE}"/>
                  </a:ext>
                </a:extLst>
              </p:cNvPr>
              <p:cNvSpPr/>
              <p:nvPr/>
            </p:nvSpPr>
            <p:spPr>
              <a:xfrm>
                <a:off x="8099954" y="4596248"/>
                <a:ext cx="216000" cy="108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75EC96DA-85A9-4B5E-8DC0-693051780B5E}"/>
                  </a:ext>
                </a:extLst>
              </p:cNvPr>
              <p:cNvSpPr/>
              <p:nvPr/>
            </p:nvSpPr>
            <p:spPr>
              <a:xfrm>
                <a:off x="8099954" y="4916716"/>
                <a:ext cx="216000" cy="108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BFF7764C-3A62-41AC-931C-161AC5DF88BB}"/>
                </a:ext>
              </a:extLst>
            </p:cNvPr>
            <p:cNvCxnSpPr/>
            <p:nvPr/>
          </p:nvCxnSpPr>
          <p:spPr>
            <a:xfrm flipV="1">
              <a:off x="7538368" y="1494080"/>
              <a:ext cx="0" cy="2210697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1601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dirty="0"/>
              <a:t>Cancers du col de </a:t>
            </a:r>
            <a:r>
              <a:rPr lang="en-GB" sz="4800" dirty="0" err="1"/>
              <a:t>l’utérus</a:t>
            </a:r>
            <a:endParaRPr lang="en-GB" sz="4800" dirty="0"/>
          </a:p>
        </p:txBody>
      </p:sp>
      <p:sp>
        <p:nvSpPr>
          <p:cNvPr id="8" name="Forme libre 12">
            <a:extLst>
              <a:ext uri="{FF2B5EF4-FFF2-40B4-BE49-F238E27FC236}">
                <a16:creationId xmlns:a16="http://schemas.microsoft.com/office/drawing/2014/main" id="{49199464-6EAE-42BE-BC4B-2B49004516A5}"/>
              </a:ext>
            </a:extLst>
          </p:cNvPr>
          <p:cNvSpPr/>
          <p:nvPr/>
        </p:nvSpPr>
        <p:spPr>
          <a:xfrm rot="16200000">
            <a:off x="5952920" y="-61399"/>
            <a:ext cx="1048165" cy="6532885"/>
          </a:xfrm>
          <a:custGeom>
            <a:avLst/>
            <a:gdLst>
              <a:gd name="connsiteX0" fmla="*/ 0 w 914400"/>
              <a:gd name="connsiteY0" fmla="*/ 0 h 3077736"/>
              <a:gd name="connsiteX1" fmla="*/ 0 w 914400"/>
              <a:gd name="connsiteY1" fmla="*/ 3077736 h 3077736"/>
              <a:gd name="connsiteX2" fmla="*/ 914400 w 914400"/>
              <a:gd name="connsiteY2" fmla="*/ 3077736 h 307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3077736">
                <a:moveTo>
                  <a:pt x="0" y="0"/>
                </a:moveTo>
                <a:lnTo>
                  <a:pt x="0" y="3077736"/>
                </a:lnTo>
                <a:lnTo>
                  <a:pt x="914400" y="3077736"/>
                </a:lnTo>
              </a:path>
            </a:pathLst>
          </a:cu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3960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2680962"/>
            <a:ext cx="12191999" cy="865498"/>
          </a:xfrm>
        </p:spPr>
        <p:txBody>
          <a:bodyPr/>
          <a:lstStyle/>
          <a:p>
            <a:pPr algn="ctr"/>
            <a:r>
              <a:rPr lang="en-GB" sz="4800" dirty="0"/>
              <a:t>Cancers de </a:t>
            </a:r>
            <a:r>
              <a:rPr lang="en-GB" sz="4800" dirty="0" err="1"/>
              <a:t>l’endomètre</a:t>
            </a:r>
            <a:endParaRPr lang="en-GB" sz="4800" dirty="0"/>
          </a:p>
        </p:txBody>
      </p:sp>
      <p:sp>
        <p:nvSpPr>
          <p:cNvPr id="8" name="Forme libre 12">
            <a:extLst>
              <a:ext uri="{FF2B5EF4-FFF2-40B4-BE49-F238E27FC236}">
                <a16:creationId xmlns:a16="http://schemas.microsoft.com/office/drawing/2014/main" id="{49199464-6EAE-42BE-BC4B-2B49004516A5}"/>
              </a:ext>
            </a:extLst>
          </p:cNvPr>
          <p:cNvSpPr/>
          <p:nvPr/>
        </p:nvSpPr>
        <p:spPr>
          <a:xfrm rot="16200000">
            <a:off x="5862202" y="273163"/>
            <a:ext cx="1200363" cy="5548600"/>
          </a:xfrm>
          <a:custGeom>
            <a:avLst/>
            <a:gdLst>
              <a:gd name="connsiteX0" fmla="*/ 0 w 914400"/>
              <a:gd name="connsiteY0" fmla="*/ 0 h 3077736"/>
              <a:gd name="connsiteX1" fmla="*/ 0 w 914400"/>
              <a:gd name="connsiteY1" fmla="*/ 3077736 h 3077736"/>
              <a:gd name="connsiteX2" fmla="*/ 914400 w 914400"/>
              <a:gd name="connsiteY2" fmla="*/ 3077736 h 307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3077736">
                <a:moveTo>
                  <a:pt x="0" y="0"/>
                </a:moveTo>
                <a:lnTo>
                  <a:pt x="0" y="3077736"/>
                </a:lnTo>
                <a:lnTo>
                  <a:pt x="914400" y="3077736"/>
                </a:lnTo>
              </a:path>
            </a:pathLst>
          </a:cu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5604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416205" y="684523"/>
            <a:ext cx="9779619" cy="865498"/>
          </a:xfrm>
        </p:spPr>
        <p:txBody>
          <a:bodyPr/>
          <a:lstStyle/>
          <a:p>
            <a:r>
              <a:rPr lang="en-US" dirty="0">
                <a:latin typeface="+mn-lt"/>
              </a:rPr>
              <a:t>Outcomes by Histology and Prior Therapy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With Lenvatinib Plus Pembrolizumab vs Treatment of Physician’s Choice in Patients With Advanced Endometrial Cancer:</a:t>
            </a:r>
            <a:br>
              <a:rPr lang="en-US" dirty="0">
                <a:latin typeface="+mn-lt"/>
              </a:rPr>
            </a:br>
            <a:r>
              <a:rPr lang="en-US" b="0" dirty="0">
                <a:latin typeface="+mn-lt"/>
              </a:rPr>
              <a:t>Study 309/KEYNOTE-775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F5C10A-BE2D-4D05-9EDC-01633D2F36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76538" y="4151188"/>
            <a:ext cx="7339012" cy="425884"/>
          </a:xfrm>
        </p:spPr>
        <p:txBody>
          <a:bodyPr/>
          <a:lstStyle/>
          <a:p>
            <a:r>
              <a:rPr lang="fr-FR" dirty="0"/>
              <a:t>N. Colombo, et al., ESMO</a:t>
            </a:r>
            <a:r>
              <a:rPr lang="fr-FR" baseline="30000" dirty="0"/>
              <a:t>®</a:t>
            </a:r>
            <a:r>
              <a:rPr lang="fr-FR" dirty="0"/>
              <a:t> 2021, Abs# </a:t>
            </a:r>
            <a:r>
              <a:rPr lang="fr-FR" i="0" dirty="0"/>
              <a:t>726MO</a:t>
            </a:r>
          </a:p>
          <a:p>
            <a:endParaRPr lang="fr-FR" b="1" i="0" dirty="0"/>
          </a:p>
          <a:p>
            <a:br>
              <a:rPr lang="fr-FR" dirty="0"/>
            </a:br>
            <a:endParaRPr lang="fr-FR" b="1" dirty="0"/>
          </a:p>
        </p:txBody>
      </p:sp>
      <p:sp>
        <p:nvSpPr>
          <p:cNvPr id="9" name="Ellipse 8"/>
          <p:cNvSpPr/>
          <p:nvPr/>
        </p:nvSpPr>
        <p:spPr>
          <a:xfrm>
            <a:off x="763411" y="636059"/>
            <a:ext cx="550334" cy="5503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1025912" y="1290320"/>
            <a:ext cx="1628078" cy="3009150"/>
          </a:xfrm>
          <a:custGeom>
            <a:avLst/>
            <a:gdLst>
              <a:gd name="connsiteX0" fmla="*/ 0 w 914400"/>
              <a:gd name="connsiteY0" fmla="*/ 0 h 3077736"/>
              <a:gd name="connsiteX1" fmla="*/ 0 w 914400"/>
              <a:gd name="connsiteY1" fmla="*/ 3077736 h 3077736"/>
              <a:gd name="connsiteX2" fmla="*/ 914400 w 914400"/>
              <a:gd name="connsiteY2" fmla="*/ 3077736 h 307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3077736">
                <a:moveTo>
                  <a:pt x="0" y="0"/>
                </a:moveTo>
                <a:lnTo>
                  <a:pt x="0" y="3077736"/>
                </a:lnTo>
                <a:lnTo>
                  <a:pt x="914400" y="3077736"/>
                </a:lnTo>
              </a:path>
            </a:pathLst>
          </a:cu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7034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Keynote-775 : </a:t>
            </a:r>
            <a:r>
              <a:rPr lang="en-GB" dirty="0" err="1"/>
              <a:t>survie</a:t>
            </a:r>
            <a:r>
              <a:rPr lang="en-GB" dirty="0"/>
              <a:t> sans progression </a:t>
            </a:r>
            <a:r>
              <a:rPr lang="en-GB" dirty="0" err="1"/>
              <a:t>selon</a:t>
            </a:r>
            <a:r>
              <a:rPr lang="en-GB" dirty="0"/>
              <a:t> le type </a:t>
            </a:r>
            <a:r>
              <a:rPr lang="en-GB" dirty="0" err="1"/>
              <a:t>histologique</a:t>
            </a:r>
            <a:r>
              <a:rPr lang="en-GB" dirty="0"/>
              <a:t>, </a:t>
            </a:r>
            <a:r>
              <a:rPr lang="en-GB" dirty="0" err="1"/>
              <a:t>cohorte</a:t>
            </a:r>
            <a:r>
              <a:rPr lang="en-GB" dirty="0"/>
              <a:t> </a:t>
            </a:r>
            <a:r>
              <a:rPr lang="en-GB" dirty="0" err="1"/>
              <a:t>pMMR</a:t>
            </a:r>
            <a:r>
              <a:rPr lang="en-GB" dirty="0"/>
              <a:t> et </a:t>
            </a:r>
            <a:r>
              <a:rPr lang="en-GB" dirty="0" err="1"/>
              <a:t>toutes</a:t>
            </a:r>
            <a:r>
              <a:rPr lang="en-GB" dirty="0"/>
              <a:t> les </a:t>
            </a:r>
            <a:r>
              <a:rPr lang="en-GB" dirty="0" err="1"/>
              <a:t>patientes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N. Colombo, et al., ESMO</a:t>
            </a:r>
            <a:r>
              <a:rPr lang="fr-FR" baseline="30000"/>
              <a:t>®</a:t>
            </a:r>
            <a:r>
              <a:rPr lang="fr-FR"/>
              <a:t> 2021, Abs# </a:t>
            </a:r>
            <a:r>
              <a:rPr lang="fr-FR" i="0"/>
              <a:t>726MO</a:t>
            </a:r>
          </a:p>
        </p:txBody>
      </p:sp>
      <p:sp>
        <p:nvSpPr>
          <p:cNvPr id="8" name="Rectangle à coins arrondis 13">
            <a:extLst>
              <a:ext uri="{FF2B5EF4-FFF2-40B4-BE49-F238E27FC236}">
                <a16:creationId xmlns:a16="http://schemas.microsoft.com/office/drawing/2014/main" id="{E2072A5A-073E-45EB-A2E5-CD1C1F763A08}"/>
              </a:ext>
            </a:extLst>
          </p:cNvPr>
          <p:cNvSpPr/>
          <p:nvPr/>
        </p:nvSpPr>
        <p:spPr>
          <a:xfrm>
            <a:off x="307230" y="1454331"/>
            <a:ext cx="5560637" cy="4278161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BD30FDC-6831-4C67-ADDF-8FC1ABE813D2}"/>
              </a:ext>
            </a:extLst>
          </p:cNvPr>
          <p:cNvSpPr txBox="1"/>
          <p:nvPr/>
        </p:nvSpPr>
        <p:spPr>
          <a:xfrm>
            <a:off x="443953" y="1283801"/>
            <a:ext cx="4470966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SSP</a:t>
            </a:r>
            <a:r>
              <a:rPr lang="fr-FR" sz="1400" b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selon histologie: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pMMR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E7D741C6-2987-46E4-B364-D466088D4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295677"/>
              </p:ext>
            </p:extLst>
          </p:nvPr>
        </p:nvGraphicFramePr>
        <p:xfrm>
          <a:off x="577187" y="4583683"/>
          <a:ext cx="1570611" cy="484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87078212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9769">
                <a:tc gridSpan="1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Nb à risque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84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0" spc="-3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188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152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98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084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0" spc="-30" dirty="0">
                        <a:solidFill>
                          <a:srgbClr val="9B11C7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198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113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0367650"/>
                  </a:ext>
                </a:extLst>
              </a:tr>
            </a:tbl>
          </a:graphicData>
        </a:graphic>
      </p:graphicFrame>
      <p:sp>
        <p:nvSpPr>
          <p:cNvPr id="14" name="Text Box 4">
            <a:extLst>
              <a:ext uri="{FF2B5EF4-FFF2-40B4-BE49-F238E27FC236}">
                <a16:creationId xmlns:a16="http://schemas.microsoft.com/office/drawing/2014/main" id="{CE0D3D7B-2D2F-4D49-A979-83D2AD0B385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609714" y="3506616"/>
            <a:ext cx="213642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a-DK" sz="8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Progression-Free Survival, %</a:t>
            </a:r>
          </a:p>
        </p:txBody>
      </p:sp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E3FCDEF5-542B-49AF-A153-038AB1261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507534"/>
              </p:ext>
            </p:extLst>
          </p:nvPr>
        </p:nvGraphicFramePr>
        <p:xfrm>
          <a:off x="577819" y="2194260"/>
          <a:ext cx="1592969" cy="60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13369633"/>
                    </a:ext>
                  </a:extLst>
                </a:gridCol>
                <a:gridCol w="459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1481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r-FR" sz="6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Events, </a:t>
                      </a:r>
                      <a:b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HR </a:t>
                      </a:r>
                      <a:b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853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  <a:latin typeface="+mj-lt"/>
                          <a:cs typeface="Arial" panose="020B0604020202020204" pitchFamily="34" charset="0"/>
                        </a:rPr>
                        <a:t>Len + </a:t>
                      </a:r>
                      <a:r>
                        <a:rPr lang="fr-FR" sz="600" b="1" dirty="0" err="1">
                          <a:solidFill>
                            <a:schemeClr val="accent5"/>
                          </a:solidFill>
                          <a:latin typeface="+mj-lt"/>
                          <a:cs typeface="Arial" panose="020B0604020202020204" pitchFamily="34" charset="0"/>
                        </a:rPr>
                        <a:t>pembro</a:t>
                      </a:r>
                      <a:endParaRPr lang="fr-FR" sz="600" b="1" dirty="0">
                        <a:solidFill>
                          <a:schemeClr val="accent5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 (64.9)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(0.46-0.76)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853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rgbClr val="9B11C7"/>
                          </a:solidFill>
                          <a:latin typeface="+mj-lt"/>
                          <a:cs typeface="Arial" panose="020B0604020202020204" pitchFamily="34" charset="0"/>
                        </a:rPr>
                        <a:t>TPC</a:t>
                      </a:r>
                    </a:p>
                  </a:txBody>
                  <a:tcPr marL="36000" marR="36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 (66.2)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fr-FR" sz="11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ZoneTexte 25">
            <a:extLst>
              <a:ext uri="{FF2B5EF4-FFF2-40B4-BE49-F238E27FC236}">
                <a16:creationId xmlns:a16="http://schemas.microsoft.com/office/drawing/2014/main" id="{4DE282B8-F527-417F-BD02-AA6DB0553383}"/>
              </a:ext>
            </a:extLst>
          </p:cNvPr>
          <p:cNvSpPr txBox="1"/>
          <p:nvPr/>
        </p:nvSpPr>
        <p:spPr>
          <a:xfrm>
            <a:off x="577818" y="1803221"/>
            <a:ext cx="1619663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Endometrioide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space réservé du texte 10">
            <a:extLst>
              <a:ext uri="{FF2B5EF4-FFF2-40B4-BE49-F238E27FC236}">
                <a16:creationId xmlns:a16="http://schemas.microsoft.com/office/drawing/2014/main" id="{4E54D3AD-8766-4FF5-8CE1-30E6C5176DB7}"/>
              </a:ext>
            </a:extLst>
          </p:cNvPr>
          <p:cNvSpPr txBox="1">
            <a:spLocks/>
          </p:cNvSpPr>
          <p:nvPr/>
        </p:nvSpPr>
        <p:spPr>
          <a:xfrm>
            <a:off x="350776" y="5237253"/>
            <a:ext cx="5467074" cy="333375"/>
          </a:xfrm>
          <a:custGeom>
            <a:avLst/>
            <a:gdLst>
              <a:gd name="connsiteX0" fmla="*/ 0 w 5167116"/>
              <a:gd name="connsiteY0" fmla="*/ 0 h 333375"/>
              <a:gd name="connsiteX1" fmla="*/ 5167116 w 5167116"/>
              <a:gd name="connsiteY1" fmla="*/ 0 h 333375"/>
              <a:gd name="connsiteX2" fmla="*/ 5167116 w 5167116"/>
              <a:gd name="connsiteY2" fmla="*/ 333375 h 333375"/>
              <a:gd name="connsiteX3" fmla="*/ 0 w 5167116"/>
              <a:gd name="connsiteY3" fmla="*/ 333375 h 333375"/>
              <a:gd name="connsiteX4" fmla="*/ 0 w 5167116"/>
              <a:gd name="connsiteY4" fmla="*/ 0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7116" h="333375">
                <a:moveTo>
                  <a:pt x="0" y="0"/>
                </a:moveTo>
                <a:lnTo>
                  <a:pt x="5167116" y="0"/>
                </a:lnTo>
                <a:lnTo>
                  <a:pt x="5167116" y="333375"/>
                </a:lnTo>
                <a:lnTo>
                  <a:pt x="0" y="333375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b="0" i="0" baseline="30000" dirty="0">
                <a:solidFill>
                  <a:schemeClr val="tx2"/>
                </a:solidFill>
              </a:rPr>
              <a:t>a </a:t>
            </a:r>
            <a:r>
              <a:rPr lang="fr-FR" sz="900" b="0" i="0" dirty="0">
                <a:solidFill>
                  <a:schemeClr val="tx2"/>
                </a:solidFill>
              </a:rPr>
              <a:t>Per RECEIST v1.1 by BICR. </a:t>
            </a:r>
            <a:r>
              <a:rPr lang="fr-FR" sz="900" b="0" i="0" dirty="0" err="1">
                <a:solidFill>
                  <a:schemeClr val="tx2"/>
                </a:solidFill>
              </a:rPr>
              <a:t>Randomization</a:t>
            </a:r>
            <a:r>
              <a:rPr lang="fr-FR" sz="900" b="0" i="0" dirty="0">
                <a:solidFill>
                  <a:schemeClr val="tx2"/>
                </a:solidFill>
              </a:rPr>
              <a:t> </a:t>
            </a:r>
            <a:r>
              <a:rPr lang="fr-FR" sz="900" b="0" i="0" dirty="0" err="1">
                <a:solidFill>
                  <a:schemeClr val="tx2"/>
                </a:solidFill>
              </a:rPr>
              <a:t>was</a:t>
            </a:r>
            <a:r>
              <a:rPr lang="fr-FR" sz="900" b="0" i="0" dirty="0">
                <a:solidFill>
                  <a:schemeClr val="tx2"/>
                </a:solidFill>
              </a:rPr>
              <a:t> </a:t>
            </a:r>
            <a:r>
              <a:rPr lang="fr-FR" sz="900" b="0" i="0" dirty="0" err="1">
                <a:solidFill>
                  <a:schemeClr val="tx2"/>
                </a:solidFill>
              </a:rPr>
              <a:t>stratified</a:t>
            </a:r>
            <a:r>
              <a:rPr lang="fr-FR" sz="900" b="0" i="0" dirty="0">
                <a:solidFill>
                  <a:schemeClr val="tx2"/>
                </a:solidFill>
              </a:rPr>
              <a:t> by MMR </a:t>
            </a:r>
            <a:r>
              <a:rPr lang="fr-FR" sz="900" b="0" i="0" dirty="0" err="1">
                <a:solidFill>
                  <a:schemeClr val="tx2"/>
                </a:solidFill>
              </a:rPr>
              <a:t>status</a:t>
            </a:r>
            <a:r>
              <a:rPr lang="fr-FR" sz="900" b="0" i="0" dirty="0">
                <a:solidFill>
                  <a:schemeClr val="tx2"/>
                </a:solidFill>
              </a:rPr>
              <a:t>.</a:t>
            </a:r>
          </a:p>
          <a:p>
            <a:r>
              <a:rPr lang="fr-FR" sz="900" b="0" i="0" dirty="0" err="1">
                <a:solidFill>
                  <a:schemeClr val="tx2"/>
                </a:solidFill>
              </a:rPr>
              <a:t>HRs</a:t>
            </a:r>
            <a:r>
              <a:rPr lang="fr-FR" sz="900" b="0" i="0" dirty="0">
                <a:solidFill>
                  <a:schemeClr val="tx2"/>
                </a:solidFill>
              </a:rPr>
              <a:t> for </a:t>
            </a:r>
            <a:r>
              <a:rPr lang="fr-FR" sz="900" b="0" i="0" dirty="0" err="1">
                <a:solidFill>
                  <a:schemeClr val="tx2"/>
                </a:solidFill>
              </a:rPr>
              <a:t>other</a:t>
            </a:r>
            <a:r>
              <a:rPr lang="fr-FR" sz="900" b="0" i="0" dirty="0">
                <a:solidFill>
                  <a:schemeClr val="tx2"/>
                </a:solidFill>
              </a:rPr>
              <a:t> </a:t>
            </a:r>
            <a:r>
              <a:rPr lang="fr-FR" sz="900" b="0" i="0" dirty="0" err="1">
                <a:solidFill>
                  <a:schemeClr val="tx2"/>
                </a:solidFill>
              </a:rPr>
              <a:t>histologic</a:t>
            </a:r>
            <a:r>
              <a:rPr lang="fr-FR" sz="900" b="0" i="0" dirty="0">
                <a:solidFill>
                  <a:schemeClr val="tx2"/>
                </a:solidFill>
              </a:rPr>
              <a:t> types: mixed </a:t>
            </a:r>
            <a:r>
              <a:rPr lang="fr-FR" sz="900" b="0" i="0" dirty="0" err="1">
                <a:solidFill>
                  <a:schemeClr val="tx2"/>
                </a:solidFill>
              </a:rPr>
              <a:t>cell</a:t>
            </a:r>
            <a:r>
              <a:rPr lang="fr-FR" sz="900" b="0" i="0" dirty="0">
                <a:solidFill>
                  <a:schemeClr val="tx2"/>
                </a:solidFill>
              </a:rPr>
              <a:t> (n=31); HR (95% CI), 0.90 (0.35-2.29); </a:t>
            </a:r>
            <a:r>
              <a:rPr lang="fr-FR" sz="900" b="0" i="0" dirty="0" err="1">
                <a:solidFill>
                  <a:schemeClr val="tx2"/>
                </a:solidFill>
              </a:rPr>
              <a:t>other</a:t>
            </a:r>
            <a:r>
              <a:rPr lang="fr-FR" sz="900" b="0" i="0" dirty="0">
                <a:solidFill>
                  <a:schemeClr val="tx2"/>
                </a:solidFill>
              </a:rPr>
              <a:t> (n=23); HR (95% CI), 0.38 (0.12-1.19).</a:t>
            </a:r>
            <a:br>
              <a:rPr lang="fr-FR" sz="900" b="0" i="0" dirty="0">
                <a:solidFill>
                  <a:schemeClr val="tx2"/>
                </a:solidFill>
              </a:rPr>
            </a:br>
            <a:r>
              <a:rPr lang="fr-FR" sz="900" b="0" i="0" dirty="0">
                <a:solidFill>
                  <a:schemeClr val="tx2"/>
                </a:solidFill>
              </a:rPr>
              <a:t>Data </a:t>
            </a:r>
            <a:r>
              <a:rPr lang="fr-FR" sz="900" b="0" i="0" dirty="0" err="1">
                <a:solidFill>
                  <a:schemeClr val="tx2"/>
                </a:solidFill>
              </a:rPr>
              <a:t>cutoff</a:t>
            </a:r>
            <a:r>
              <a:rPr lang="fr-FR" sz="900" b="0" i="0" dirty="0">
                <a:solidFill>
                  <a:schemeClr val="tx2"/>
                </a:solidFill>
              </a:rPr>
              <a:t>; </a:t>
            </a:r>
            <a:r>
              <a:rPr lang="fr-FR" sz="900" b="0" i="0" dirty="0" err="1">
                <a:solidFill>
                  <a:schemeClr val="tx2"/>
                </a:solidFill>
              </a:rPr>
              <a:t>oct</a:t>
            </a:r>
            <a:r>
              <a:rPr lang="fr-FR" sz="900" b="0" i="0" dirty="0">
                <a:solidFill>
                  <a:schemeClr val="tx2"/>
                </a:solidFill>
              </a:rPr>
              <a:t> 26. 2020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44F32A81-451C-43C9-AEF8-3C4FD4646266}"/>
              </a:ext>
            </a:extLst>
          </p:cNvPr>
          <p:cNvGrpSpPr/>
          <p:nvPr/>
        </p:nvGrpSpPr>
        <p:grpSpPr>
          <a:xfrm>
            <a:off x="439397" y="2930104"/>
            <a:ext cx="1866841" cy="1830144"/>
            <a:chOff x="700659" y="3103112"/>
            <a:chExt cx="1866841" cy="1830144"/>
          </a:xfrm>
        </p:grpSpPr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4B7621ED-CDCA-4BFD-83B4-780D088515E8}"/>
                </a:ext>
              </a:extLst>
            </p:cNvPr>
            <p:cNvCxnSpPr>
              <a:cxnSpLocks/>
            </p:cNvCxnSpPr>
            <p:nvPr/>
          </p:nvCxnSpPr>
          <p:spPr>
            <a:xfrm>
              <a:off x="1039091" y="3851216"/>
              <a:ext cx="1337397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732E0246-FD85-4515-AB27-259AF865B228}"/>
                </a:ext>
              </a:extLst>
            </p:cNvPr>
            <p:cNvCxnSpPr>
              <a:cxnSpLocks/>
            </p:cNvCxnSpPr>
            <p:nvPr/>
          </p:nvCxnSpPr>
          <p:spPr>
            <a:xfrm>
              <a:off x="700659" y="4933256"/>
              <a:ext cx="1675829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 Box 4">
              <a:extLst>
                <a:ext uri="{FF2B5EF4-FFF2-40B4-BE49-F238E27FC236}">
                  <a16:creationId xmlns:a16="http://schemas.microsoft.com/office/drawing/2014/main" id="{BED51918-2BE7-40D9-B602-2D920E475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779" y="4654701"/>
              <a:ext cx="127834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ctr" eaLnBrk="1" hangingPunct="1"/>
              <a:r>
                <a:rPr lang="da-DK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n-ea"/>
                  <a:cs typeface="Arial"/>
                </a:rPr>
                <a:t>Mois</a:t>
              </a:r>
            </a:p>
          </p:txBody>
        </p:sp>
        <p:graphicFrame>
          <p:nvGraphicFramePr>
            <p:cNvPr id="13" name="Graphique 12">
              <a:extLst>
                <a:ext uri="{FF2B5EF4-FFF2-40B4-BE49-F238E27FC236}">
                  <a16:creationId xmlns:a16="http://schemas.microsoft.com/office/drawing/2014/main" id="{9306C9E2-ED93-455F-AF61-913CB098A98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5134975"/>
                </p:ext>
              </p:extLst>
            </p:nvPr>
          </p:nvGraphicFramePr>
          <p:xfrm>
            <a:off x="783748" y="3103112"/>
            <a:ext cx="1716360" cy="16390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E746751A-5C52-4F3A-8975-52EE082661D0}"/>
                </a:ext>
              </a:extLst>
            </p:cNvPr>
            <p:cNvSpPr txBox="1"/>
            <p:nvPr/>
          </p:nvSpPr>
          <p:spPr>
            <a:xfrm>
              <a:off x="1492477" y="3175430"/>
              <a:ext cx="107502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Median</a:t>
              </a:r>
              <a:r>
                <a:rPr lang="fr-FR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(95% CI)</a:t>
              </a:r>
            </a:p>
            <a:p>
              <a:pPr>
                <a:lnSpc>
                  <a:spcPct val="100000"/>
                </a:lnSpc>
              </a:pPr>
              <a:r>
                <a:rPr lang="fr-FR" sz="8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7.6 mo (5.9-9.1)</a:t>
              </a:r>
            </a:p>
            <a:p>
              <a:pPr>
                <a:lnSpc>
                  <a:spcPct val="100000"/>
                </a:lnSpc>
              </a:pPr>
              <a:r>
                <a:rPr lang="fr-FR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5.0 (3.7-5.7)</a:t>
              </a:r>
            </a:p>
            <a:p>
              <a:endParaRPr lang="fr-FR" dirty="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D4FBA840-3407-443E-BD45-F58CBDCDD7FC}"/>
                </a:ext>
              </a:extLst>
            </p:cNvPr>
            <p:cNvSpPr/>
            <p:nvPr/>
          </p:nvSpPr>
          <p:spPr>
            <a:xfrm>
              <a:off x="1039091" y="3158836"/>
              <a:ext cx="1280160" cy="1296786"/>
            </a:xfrm>
            <a:custGeom>
              <a:avLst/>
              <a:gdLst>
                <a:gd name="connsiteX0" fmla="*/ 0 w 1280160"/>
                <a:gd name="connsiteY0" fmla="*/ 0 h 1296786"/>
                <a:gd name="connsiteX1" fmla="*/ 37407 w 1280160"/>
                <a:gd name="connsiteY1" fmla="*/ 16626 h 1296786"/>
                <a:gd name="connsiteX2" fmla="*/ 37407 w 1280160"/>
                <a:gd name="connsiteY2" fmla="*/ 16626 h 1296786"/>
                <a:gd name="connsiteX3" fmla="*/ 66502 w 1280160"/>
                <a:gd name="connsiteY3" fmla="*/ 45720 h 1296786"/>
                <a:gd name="connsiteX4" fmla="*/ 78971 w 1280160"/>
                <a:gd name="connsiteY4" fmla="*/ 112222 h 1296786"/>
                <a:gd name="connsiteX5" fmla="*/ 95596 w 1280160"/>
                <a:gd name="connsiteY5" fmla="*/ 162099 h 1296786"/>
                <a:gd name="connsiteX6" fmla="*/ 87284 w 1280160"/>
                <a:gd name="connsiteY6" fmla="*/ 203662 h 1296786"/>
                <a:gd name="connsiteX7" fmla="*/ 91440 w 1280160"/>
                <a:gd name="connsiteY7" fmla="*/ 241069 h 1296786"/>
                <a:gd name="connsiteX8" fmla="*/ 87284 w 1280160"/>
                <a:gd name="connsiteY8" fmla="*/ 274320 h 1296786"/>
                <a:gd name="connsiteX9" fmla="*/ 91440 w 1280160"/>
                <a:gd name="connsiteY9" fmla="*/ 299259 h 1296786"/>
                <a:gd name="connsiteX10" fmla="*/ 91440 w 1280160"/>
                <a:gd name="connsiteY10" fmla="*/ 315884 h 1296786"/>
                <a:gd name="connsiteX11" fmla="*/ 91440 w 1280160"/>
                <a:gd name="connsiteY11" fmla="*/ 336666 h 1296786"/>
                <a:gd name="connsiteX12" fmla="*/ 99753 w 1280160"/>
                <a:gd name="connsiteY12" fmla="*/ 365760 h 1296786"/>
                <a:gd name="connsiteX13" fmla="*/ 99753 w 1280160"/>
                <a:gd name="connsiteY13" fmla="*/ 411480 h 1296786"/>
                <a:gd name="connsiteX14" fmla="*/ 99753 w 1280160"/>
                <a:gd name="connsiteY14" fmla="*/ 411480 h 1296786"/>
                <a:gd name="connsiteX15" fmla="*/ 128847 w 1280160"/>
                <a:gd name="connsiteY15" fmla="*/ 448888 h 1296786"/>
                <a:gd name="connsiteX16" fmla="*/ 145473 w 1280160"/>
                <a:gd name="connsiteY16" fmla="*/ 465513 h 1296786"/>
                <a:gd name="connsiteX17" fmla="*/ 162098 w 1280160"/>
                <a:gd name="connsiteY17" fmla="*/ 477982 h 1296786"/>
                <a:gd name="connsiteX18" fmla="*/ 170411 w 1280160"/>
                <a:gd name="connsiteY18" fmla="*/ 482139 h 1296786"/>
                <a:gd name="connsiteX19" fmla="*/ 178724 w 1280160"/>
                <a:gd name="connsiteY19" fmla="*/ 507077 h 1296786"/>
                <a:gd name="connsiteX20" fmla="*/ 182880 w 1280160"/>
                <a:gd name="connsiteY20" fmla="*/ 536171 h 1296786"/>
                <a:gd name="connsiteX21" fmla="*/ 182880 w 1280160"/>
                <a:gd name="connsiteY21" fmla="*/ 565266 h 1296786"/>
                <a:gd name="connsiteX22" fmla="*/ 182880 w 1280160"/>
                <a:gd name="connsiteY22" fmla="*/ 565266 h 1296786"/>
                <a:gd name="connsiteX23" fmla="*/ 182880 w 1280160"/>
                <a:gd name="connsiteY23" fmla="*/ 610986 h 1296786"/>
                <a:gd name="connsiteX24" fmla="*/ 182880 w 1280160"/>
                <a:gd name="connsiteY24" fmla="*/ 610986 h 1296786"/>
                <a:gd name="connsiteX25" fmla="*/ 195349 w 1280160"/>
                <a:gd name="connsiteY25" fmla="*/ 669175 h 1296786"/>
                <a:gd name="connsiteX26" fmla="*/ 199505 w 1280160"/>
                <a:gd name="connsiteY26" fmla="*/ 677488 h 1296786"/>
                <a:gd name="connsiteX27" fmla="*/ 236913 w 1280160"/>
                <a:gd name="connsiteY27" fmla="*/ 673331 h 1296786"/>
                <a:gd name="connsiteX28" fmla="*/ 241069 w 1280160"/>
                <a:gd name="connsiteY28" fmla="*/ 694113 h 1296786"/>
                <a:gd name="connsiteX29" fmla="*/ 270164 w 1280160"/>
                <a:gd name="connsiteY29" fmla="*/ 694113 h 1296786"/>
                <a:gd name="connsiteX30" fmla="*/ 278476 w 1280160"/>
                <a:gd name="connsiteY30" fmla="*/ 723208 h 1296786"/>
                <a:gd name="connsiteX31" fmla="*/ 278476 w 1280160"/>
                <a:gd name="connsiteY31" fmla="*/ 723208 h 1296786"/>
                <a:gd name="connsiteX32" fmla="*/ 282633 w 1280160"/>
                <a:gd name="connsiteY32" fmla="*/ 764771 h 1296786"/>
                <a:gd name="connsiteX33" fmla="*/ 282633 w 1280160"/>
                <a:gd name="connsiteY33" fmla="*/ 789709 h 1296786"/>
                <a:gd name="connsiteX34" fmla="*/ 290945 w 1280160"/>
                <a:gd name="connsiteY34" fmla="*/ 802179 h 1296786"/>
                <a:gd name="connsiteX35" fmla="*/ 307571 w 1280160"/>
                <a:gd name="connsiteY35" fmla="*/ 810491 h 1296786"/>
                <a:gd name="connsiteX36" fmla="*/ 315884 w 1280160"/>
                <a:gd name="connsiteY36" fmla="*/ 822960 h 1296786"/>
                <a:gd name="connsiteX37" fmla="*/ 324196 w 1280160"/>
                <a:gd name="connsiteY37" fmla="*/ 847899 h 1296786"/>
                <a:gd name="connsiteX38" fmla="*/ 328353 w 1280160"/>
                <a:gd name="connsiteY38" fmla="*/ 856211 h 1296786"/>
                <a:gd name="connsiteX39" fmla="*/ 336665 w 1280160"/>
                <a:gd name="connsiteY39" fmla="*/ 860368 h 1296786"/>
                <a:gd name="connsiteX40" fmla="*/ 349134 w 1280160"/>
                <a:gd name="connsiteY40" fmla="*/ 868680 h 1296786"/>
                <a:gd name="connsiteX41" fmla="*/ 357447 w 1280160"/>
                <a:gd name="connsiteY41" fmla="*/ 872837 h 1296786"/>
                <a:gd name="connsiteX42" fmla="*/ 365760 w 1280160"/>
                <a:gd name="connsiteY42" fmla="*/ 889462 h 1296786"/>
                <a:gd name="connsiteX43" fmla="*/ 369916 w 1280160"/>
                <a:gd name="connsiteY43" fmla="*/ 901931 h 1296786"/>
                <a:gd name="connsiteX44" fmla="*/ 369916 w 1280160"/>
                <a:gd name="connsiteY44" fmla="*/ 922713 h 1296786"/>
                <a:gd name="connsiteX45" fmla="*/ 374073 w 1280160"/>
                <a:gd name="connsiteY45" fmla="*/ 955964 h 1296786"/>
                <a:gd name="connsiteX46" fmla="*/ 386542 w 1280160"/>
                <a:gd name="connsiteY46" fmla="*/ 976746 h 1296786"/>
                <a:gd name="connsiteX47" fmla="*/ 390698 w 1280160"/>
                <a:gd name="connsiteY47" fmla="*/ 997528 h 1296786"/>
                <a:gd name="connsiteX48" fmla="*/ 386542 w 1280160"/>
                <a:gd name="connsiteY48" fmla="*/ 1009997 h 1296786"/>
                <a:gd name="connsiteX49" fmla="*/ 390698 w 1280160"/>
                <a:gd name="connsiteY49" fmla="*/ 1026622 h 1296786"/>
                <a:gd name="connsiteX50" fmla="*/ 394854 w 1280160"/>
                <a:gd name="connsiteY50" fmla="*/ 1039091 h 1296786"/>
                <a:gd name="connsiteX51" fmla="*/ 428105 w 1280160"/>
                <a:gd name="connsiteY51" fmla="*/ 1043248 h 1296786"/>
                <a:gd name="connsiteX52" fmla="*/ 436418 w 1280160"/>
                <a:gd name="connsiteY52" fmla="*/ 1047404 h 1296786"/>
                <a:gd name="connsiteX53" fmla="*/ 440574 w 1280160"/>
                <a:gd name="connsiteY53" fmla="*/ 1059873 h 1296786"/>
                <a:gd name="connsiteX54" fmla="*/ 448887 w 1280160"/>
                <a:gd name="connsiteY54" fmla="*/ 1068186 h 1296786"/>
                <a:gd name="connsiteX55" fmla="*/ 457200 w 1280160"/>
                <a:gd name="connsiteY55" fmla="*/ 1072342 h 1296786"/>
                <a:gd name="connsiteX56" fmla="*/ 465513 w 1280160"/>
                <a:gd name="connsiteY56" fmla="*/ 1084811 h 1296786"/>
                <a:gd name="connsiteX57" fmla="*/ 469669 w 1280160"/>
                <a:gd name="connsiteY57" fmla="*/ 1118062 h 1296786"/>
                <a:gd name="connsiteX58" fmla="*/ 565265 w 1280160"/>
                <a:gd name="connsiteY58" fmla="*/ 1109749 h 1296786"/>
                <a:gd name="connsiteX59" fmla="*/ 569422 w 1280160"/>
                <a:gd name="connsiteY59" fmla="*/ 1134688 h 1296786"/>
                <a:gd name="connsiteX60" fmla="*/ 735676 w 1280160"/>
                <a:gd name="connsiteY60" fmla="*/ 1134688 h 1296786"/>
                <a:gd name="connsiteX61" fmla="*/ 743989 w 1280160"/>
                <a:gd name="connsiteY61" fmla="*/ 1163782 h 1296786"/>
                <a:gd name="connsiteX62" fmla="*/ 818804 w 1280160"/>
                <a:gd name="connsiteY62" fmla="*/ 1163782 h 1296786"/>
                <a:gd name="connsiteX63" fmla="*/ 814647 w 1280160"/>
                <a:gd name="connsiteY63" fmla="*/ 1192877 h 1296786"/>
                <a:gd name="connsiteX64" fmla="*/ 868680 w 1280160"/>
                <a:gd name="connsiteY64" fmla="*/ 1197033 h 1296786"/>
                <a:gd name="connsiteX65" fmla="*/ 868680 w 1280160"/>
                <a:gd name="connsiteY65" fmla="*/ 1234440 h 1296786"/>
                <a:gd name="connsiteX66" fmla="*/ 926869 w 1280160"/>
                <a:gd name="connsiteY66" fmla="*/ 1238597 h 1296786"/>
                <a:gd name="connsiteX67" fmla="*/ 931025 w 1280160"/>
                <a:gd name="connsiteY67" fmla="*/ 1296786 h 1296786"/>
                <a:gd name="connsiteX68" fmla="*/ 1280160 w 1280160"/>
                <a:gd name="connsiteY68" fmla="*/ 1296786 h 1296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280160" h="1296786">
                  <a:moveTo>
                    <a:pt x="0" y="0"/>
                  </a:moveTo>
                  <a:lnTo>
                    <a:pt x="37407" y="16626"/>
                  </a:lnTo>
                  <a:lnTo>
                    <a:pt x="37407" y="16626"/>
                  </a:lnTo>
                  <a:lnTo>
                    <a:pt x="66502" y="45720"/>
                  </a:lnTo>
                  <a:lnTo>
                    <a:pt x="78971" y="112222"/>
                  </a:lnTo>
                  <a:lnTo>
                    <a:pt x="95596" y="162099"/>
                  </a:lnTo>
                  <a:lnTo>
                    <a:pt x="87284" y="203662"/>
                  </a:lnTo>
                  <a:lnTo>
                    <a:pt x="91440" y="241069"/>
                  </a:lnTo>
                  <a:lnTo>
                    <a:pt x="87284" y="274320"/>
                  </a:lnTo>
                  <a:lnTo>
                    <a:pt x="91440" y="299259"/>
                  </a:lnTo>
                  <a:lnTo>
                    <a:pt x="91440" y="315884"/>
                  </a:lnTo>
                  <a:lnTo>
                    <a:pt x="91440" y="336666"/>
                  </a:lnTo>
                  <a:lnTo>
                    <a:pt x="99753" y="365760"/>
                  </a:lnTo>
                  <a:lnTo>
                    <a:pt x="99753" y="411480"/>
                  </a:lnTo>
                  <a:lnTo>
                    <a:pt x="99753" y="411480"/>
                  </a:lnTo>
                  <a:lnTo>
                    <a:pt x="128847" y="448888"/>
                  </a:lnTo>
                  <a:lnTo>
                    <a:pt x="145473" y="465513"/>
                  </a:lnTo>
                  <a:lnTo>
                    <a:pt x="162098" y="477982"/>
                  </a:lnTo>
                  <a:lnTo>
                    <a:pt x="170411" y="482139"/>
                  </a:lnTo>
                  <a:lnTo>
                    <a:pt x="178724" y="507077"/>
                  </a:lnTo>
                  <a:lnTo>
                    <a:pt x="182880" y="536171"/>
                  </a:lnTo>
                  <a:lnTo>
                    <a:pt x="182880" y="565266"/>
                  </a:lnTo>
                  <a:lnTo>
                    <a:pt x="182880" y="565266"/>
                  </a:lnTo>
                  <a:lnTo>
                    <a:pt x="182880" y="610986"/>
                  </a:lnTo>
                  <a:lnTo>
                    <a:pt x="182880" y="610986"/>
                  </a:lnTo>
                  <a:lnTo>
                    <a:pt x="195349" y="669175"/>
                  </a:lnTo>
                  <a:lnTo>
                    <a:pt x="199505" y="677488"/>
                  </a:lnTo>
                  <a:lnTo>
                    <a:pt x="236913" y="673331"/>
                  </a:lnTo>
                  <a:lnTo>
                    <a:pt x="241069" y="694113"/>
                  </a:lnTo>
                  <a:lnTo>
                    <a:pt x="270164" y="694113"/>
                  </a:lnTo>
                  <a:lnTo>
                    <a:pt x="278476" y="723208"/>
                  </a:lnTo>
                  <a:lnTo>
                    <a:pt x="278476" y="723208"/>
                  </a:lnTo>
                  <a:lnTo>
                    <a:pt x="282633" y="764771"/>
                  </a:lnTo>
                  <a:lnTo>
                    <a:pt x="282633" y="789709"/>
                  </a:lnTo>
                  <a:lnTo>
                    <a:pt x="290945" y="802179"/>
                  </a:lnTo>
                  <a:lnTo>
                    <a:pt x="307571" y="810491"/>
                  </a:lnTo>
                  <a:lnTo>
                    <a:pt x="315884" y="822960"/>
                  </a:lnTo>
                  <a:lnTo>
                    <a:pt x="324196" y="847899"/>
                  </a:lnTo>
                  <a:lnTo>
                    <a:pt x="328353" y="856211"/>
                  </a:lnTo>
                  <a:lnTo>
                    <a:pt x="336665" y="860368"/>
                  </a:lnTo>
                  <a:lnTo>
                    <a:pt x="349134" y="868680"/>
                  </a:lnTo>
                  <a:lnTo>
                    <a:pt x="357447" y="872837"/>
                  </a:lnTo>
                  <a:lnTo>
                    <a:pt x="365760" y="889462"/>
                  </a:lnTo>
                  <a:lnTo>
                    <a:pt x="369916" y="901931"/>
                  </a:lnTo>
                  <a:lnTo>
                    <a:pt x="369916" y="922713"/>
                  </a:lnTo>
                  <a:lnTo>
                    <a:pt x="374073" y="955964"/>
                  </a:lnTo>
                  <a:lnTo>
                    <a:pt x="386542" y="976746"/>
                  </a:lnTo>
                  <a:lnTo>
                    <a:pt x="390698" y="997528"/>
                  </a:lnTo>
                  <a:lnTo>
                    <a:pt x="386542" y="1009997"/>
                  </a:lnTo>
                  <a:lnTo>
                    <a:pt x="390698" y="1026622"/>
                  </a:lnTo>
                  <a:lnTo>
                    <a:pt x="394854" y="1039091"/>
                  </a:lnTo>
                  <a:lnTo>
                    <a:pt x="428105" y="1043248"/>
                  </a:lnTo>
                  <a:lnTo>
                    <a:pt x="436418" y="1047404"/>
                  </a:lnTo>
                  <a:lnTo>
                    <a:pt x="440574" y="1059873"/>
                  </a:lnTo>
                  <a:lnTo>
                    <a:pt x="448887" y="1068186"/>
                  </a:lnTo>
                  <a:lnTo>
                    <a:pt x="457200" y="1072342"/>
                  </a:lnTo>
                  <a:lnTo>
                    <a:pt x="465513" y="1084811"/>
                  </a:lnTo>
                  <a:lnTo>
                    <a:pt x="469669" y="1118062"/>
                  </a:lnTo>
                  <a:lnTo>
                    <a:pt x="565265" y="1109749"/>
                  </a:lnTo>
                  <a:lnTo>
                    <a:pt x="569422" y="1134688"/>
                  </a:lnTo>
                  <a:lnTo>
                    <a:pt x="735676" y="1134688"/>
                  </a:lnTo>
                  <a:lnTo>
                    <a:pt x="743989" y="1163782"/>
                  </a:lnTo>
                  <a:lnTo>
                    <a:pt x="818804" y="1163782"/>
                  </a:lnTo>
                  <a:lnTo>
                    <a:pt x="814647" y="1192877"/>
                  </a:lnTo>
                  <a:lnTo>
                    <a:pt x="868680" y="1197033"/>
                  </a:lnTo>
                  <a:lnTo>
                    <a:pt x="868680" y="1234440"/>
                  </a:lnTo>
                  <a:lnTo>
                    <a:pt x="926869" y="1238597"/>
                  </a:lnTo>
                  <a:lnTo>
                    <a:pt x="931025" y="1296786"/>
                  </a:lnTo>
                  <a:lnTo>
                    <a:pt x="1280160" y="1296786"/>
                  </a:lnTo>
                </a:path>
              </a:pathLst>
            </a:custGeom>
            <a:noFill/>
            <a:ln w="38100">
              <a:solidFill>
                <a:srgbClr val="9B11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E1BBEF55-C6D9-4C28-8C61-91D83615596A}"/>
                </a:ext>
              </a:extLst>
            </p:cNvPr>
            <p:cNvSpPr/>
            <p:nvPr/>
          </p:nvSpPr>
          <p:spPr>
            <a:xfrm>
              <a:off x="1039091" y="3162993"/>
              <a:ext cx="1280160" cy="1363287"/>
            </a:xfrm>
            <a:custGeom>
              <a:avLst/>
              <a:gdLst>
                <a:gd name="connsiteX0" fmla="*/ 0 w 1280160"/>
                <a:gd name="connsiteY0" fmla="*/ 0 h 1363287"/>
                <a:gd name="connsiteX1" fmla="*/ 33251 w 1280160"/>
                <a:gd name="connsiteY1" fmla="*/ 45720 h 1363287"/>
                <a:gd name="connsiteX2" fmla="*/ 45720 w 1280160"/>
                <a:gd name="connsiteY2" fmla="*/ 58189 h 1363287"/>
                <a:gd name="connsiteX3" fmla="*/ 58189 w 1280160"/>
                <a:gd name="connsiteY3" fmla="*/ 74814 h 1363287"/>
                <a:gd name="connsiteX4" fmla="*/ 70658 w 1280160"/>
                <a:gd name="connsiteY4" fmla="*/ 83127 h 1363287"/>
                <a:gd name="connsiteX5" fmla="*/ 78971 w 1280160"/>
                <a:gd name="connsiteY5" fmla="*/ 91440 h 1363287"/>
                <a:gd name="connsiteX6" fmla="*/ 83127 w 1280160"/>
                <a:gd name="connsiteY6" fmla="*/ 108065 h 1363287"/>
                <a:gd name="connsiteX7" fmla="*/ 83127 w 1280160"/>
                <a:gd name="connsiteY7" fmla="*/ 124691 h 1363287"/>
                <a:gd name="connsiteX8" fmla="*/ 83127 w 1280160"/>
                <a:gd name="connsiteY8" fmla="*/ 124691 h 1363287"/>
                <a:gd name="connsiteX9" fmla="*/ 91440 w 1280160"/>
                <a:gd name="connsiteY9" fmla="*/ 170411 h 1363287"/>
                <a:gd name="connsiteX10" fmla="*/ 91440 w 1280160"/>
                <a:gd name="connsiteY10" fmla="*/ 191192 h 1363287"/>
                <a:gd name="connsiteX11" fmla="*/ 95596 w 1280160"/>
                <a:gd name="connsiteY11" fmla="*/ 207818 h 1363287"/>
                <a:gd name="connsiteX12" fmla="*/ 99753 w 1280160"/>
                <a:gd name="connsiteY12" fmla="*/ 216131 h 1363287"/>
                <a:gd name="connsiteX13" fmla="*/ 116378 w 1280160"/>
                <a:gd name="connsiteY13" fmla="*/ 228600 h 1363287"/>
                <a:gd name="connsiteX14" fmla="*/ 133004 w 1280160"/>
                <a:gd name="connsiteY14" fmla="*/ 228600 h 1363287"/>
                <a:gd name="connsiteX15" fmla="*/ 153785 w 1280160"/>
                <a:gd name="connsiteY15" fmla="*/ 228600 h 1363287"/>
                <a:gd name="connsiteX16" fmla="*/ 174567 w 1280160"/>
                <a:gd name="connsiteY16" fmla="*/ 232756 h 1363287"/>
                <a:gd name="connsiteX17" fmla="*/ 178724 w 1280160"/>
                <a:gd name="connsiteY17" fmla="*/ 245225 h 1363287"/>
                <a:gd name="connsiteX18" fmla="*/ 178724 w 1280160"/>
                <a:gd name="connsiteY18" fmla="*/ 261851 h 1363287"/>
                <a:gd name="connsiteX19" fmla="*/ 178724 w 1280160"/>
                <a:gd name="connsiteY19" fmla="*/ 274320 h 1363287"/>
                <a:gd name="connsiteX20" fmla="*/ 187036 w 1280160"/>
                <a:gd name="connsiteY20" fmla="*/ 307571 h 1363287"/>
                <a:gd name="connsiteX21" fmla="*/ 187036 w 1280160"/>
                <a:gd name="connsiteY21" fmla="*/ 315883 h 1363287"/>
                <a:gd name="connsiteX22" fmla="*/ 187036 w 1280160"/>
                <a:gd name="connsiteY22" fmla="*/ 332509 h 1363287"/>
                <a:gd name="connsiteX23" fmla="*/ 187036 w 1280160"/>
                <a:gd name="connsiteY23" fmla="*/ 349134 h 1363287"/>
                <a:gd name="connsiteX24" fmla="*/ 191193 w 1280160"/>
                <a:gd name="connsiteY24" fmla="*/ 365760 h 1363287"/>
                <a:gd name="connsiteX25" fmla="*/ 191193 w 1280160"/>
                <a:gd name="connsiteY25" fmla="*/ 378229 h 1363287"/>
                <a:gd name="connsiteX26" fmla="*/ 195349 w 1280160"/>
                <a:gd name="connsiteY26" fmla="*/ 390698 h 1363287"/>
                <a:gd name="connsiteX27" fmla="*/ 199505 w 1280160"/>
                <a:gd name="connsiteY27" fmla="*/ 407323 h 1363287"/>
                <a:gd name="connsiteX28" fmla="*/ 203662 w 1280160"/>
                <a:gd name="connsiteY28" fmla="*/ 419792 h 1363287"/>
                <a:gd name="connsiteX29" fmla="*/ 220287 w 1280160"/>
                <a:gd name="connsiteY29" fmla="*/ 423949 h 1363287"/>
                <a:gd name="connsiteX30" fmla="*/ 236913 w 1280160"/>
                <a:gd name="connsiteY30" fmla="*/ 436418 h 1363287"/>
                <a:gd name="connsiteX31" fmla="*/ 249382 w 1280160"/>
                <a:gd name="connsiteY31" fmla="*/ 440574 h 1363287"/>
                <a:gd name="connsiteX32" fmla="*/ 261851 w 1280160"/>
                <a:gd name="connsiteY32" fmla="*/ 457200 h 1363287"/>
                <a:gd name="connsiteX33" fmla="*/ 274320 w 1280160"/>
                <a:gd name="connsiteY33" fmla="*/ 477982 h 1363287"/>
                <a:gd name="connsiteX34" fmla="*/ 274320 w 1280160"/>
                <a:gd name="connsiteY34" fmla="*/ 490451 h 1363287"/>
                <a:gd name="connsiteX35" fmla="*/ 278476 w 1280160"/>
                <a:gd name="connsiteY35" fmla="*/ 527858 h 1363287"/>
                <a:gd name="connsiteX36" fmla="*/ 278476 w 1280160"/>
                <a:gd name="connsiteY36" fmla="*/ 544483 h 1363287"/>
                <a:gd name="connsiteX37" fmla="*/ 278476 w 1280160"/>
                <a:gd name="connsiteY37" fmla="*/ 569422 h 1363287"/>
                <a:gd name="connsiteX38" fmla="*/ 282633 w 1280160"/>
                <a:gd name="connsiteY38" fmla="*/ 577734 h 1363287"/>
                <a:gd name="connsiteX39" fmla="*/ 299258 w 1280160"/>
                <a:gd name="connsiteY39" fmla="*/ 590203 h 1363287"/>
                <a:gd name="connsiteX40" fmla="*/ 324196 w 1280160"/>
                <a:gd name="connsiteY40" fmla="*/ 606829 h 1363287"/>
                <a:gd name="connsiteX41" fmla="*/ 340822 w 1280160"/>
                <a:gd name="connsiteY41" fmla="*/ 610985 h 1363287"/>
                <a:gd name="connsiteX42" fmla="*/ 357447 w 1280160"/>
                <a:gd name="connsiteY42" fmla="*/ 610985 h 1363287"/>
                <a:gd name="connsiteX43" fmla="*/ 357447 w 1280160"/>
                <a:gd name="connsiteY43" fmla="*/ 627611 h 1363287"/>
                <a:gd name="connsiteX44" fmla="*/ 369916 w 1280160"/>
                <a:gd name="connsiteY44" fmla="*/ 648392 h 1363287"/>
                <a:gd name="connsiteX45" fmla="*/ 365760 w 1280160"/>
                <a:gd name="connsiteY45" fmla="*/ 673331 h 1363287"/>
                <a:gd name="connsiteX46" fmla="*/ 378229 w 1280160"/>
                <a:gd name="connsiteY46" fmla="*/ 694112 h 1363287"/>
                <a:gd name="connsiteX47" fmla="*/ 378229 w 1280160"/>
                <a:gd name="connsiteY47" fmla="*/ 706582 h 1363287"/>
                <a:gd name="connsiteX48" fmla="*/ 382385 w 1280160"/>
                <a:gd name="connsiteY48" fmla="*/ 723207 h 1363287"/>
                <a:gd name="connsiteX49" fmla="*/ 386542 w 1280160"/>
                <a:gd name="connsiteY49" fmla="*/ 735676 h 1363287"/>
                <a:gd name="connsiteX50" fmla="*/ 390698 w 1280160"/>
                <a:gd name="connsiteY50" fmla="*/ 748145 h 1363287"/>
                <a:gd name="connsiteX51" fmla="*/ 390698 w 1280160"/>
                <a:gd name="connsiteY51" fmla="*/ 748145 h 1363287"/>
                <a:gd name="connsiteX52" fmla="*/ 415636 w 1280160"/>
                <a:gd name="connsiteY52" fmla="*/ 752302 h 1363287"/>
                <a:gd name="connsiteX53" fmla="*/ 436418 w 1280160"/>
                <a:gd name="connsiteY53" fmla="*/ 756458 h 1363287"/>
                <a:gd name="connsiteX54" fmla="*/ 448887 w 1280160"/>
                <a:gd name="connsiteY54" fmla="*/ 756458 h 1363287"/>
                <a:gd name="connsiteX55" fmla="*/ 461356 w 1280160"/>
                <a:gd name="connsiteY55" fmla="*/ 777240 h 1363287"/>
                <a:gd name="connsiteX56" fmla="*/ 465513 w 1280160"/>
                <a:gd name="connsiteY56" fmla="*/ 793865 h 1363287"/>
                <a:gd name="connsiteX57" fmla="*/ 469669 w 1280160"/>
                <a:gd name="connsiteY57" fmla="*/ 802178 h 1363287"/>
                <a:gd name="connsiteX58" fmla="*/ 473825 w 1280160"/>
                <a:gd name="connsiteY58" fmla="*/ 814647 h 1363287"/>
                <a:gd name="connsiteX59" fmla="*/ 477982 w 1280160"/>
                <a:gd name="connsiteY59" fmla="*/ 827116 h 1363287"/>
                <a:gd name="connsiteX60" fmla="*/ 477982 w 1280160"/>
                <a:gd name="connsiteY60" fmla="*/ 827116 h 1363287"/>
                <a:gd name="connsiteX61" fmla="*/ 515389 w 1280160"/>
                <a:gd name="connsiteY61" fmla="*/ 847898 h 1363287"/>
                <a:gd name="connsiteX62" fmla="*/ 536171 w 1280160"/>
                <a:gd name="connsiteY62" fmla="*/ 852054 h 1363287"/>
                <a:gd name="connsiteX63" fmla="*/ 544484 w 1280160"/>
                <a:gd name="connsiteY63" fmla="*/ 856211 h 1363287"/>
                <a:gd name="connsiteX64" fmla="*/ 544484 w 1280160"/>
                <a:gd name="connsiteY64" fmla="*/ 872836 h 1363287"/>
                <a:gd name="connsiteX65" fmla="*/ 552796 w 1280160"/>
                <a:gd name="connsiteY65" fmla="*/ 889462 h 1363287"/>
                <a:gd name="connsiteX66" fmla="*/ 565265 w 1280160"/>
                <a:gd name="connsiteY66" fmla="*/ 901931 h 1363287"/>
                <a:gd name="connsiteX67" fmla="*/ 577734 w 1280160"/>
                <a:gd name="connsiteY67" fmla="*/ 914400 h 1363287"/>
                <a:gd name="connsiteX68" fmla="*/ 594360 w 1280160"/>
                <a:gd name="connsiteY68" fmla="*/ 914400 h 1363287"/>
                <a:gd name="connsiteX69" fmla="*/ 598516 w 1280160"/>
                <a:gd name="connsiteY69" fmla="*/ 914400 h 1363287"/>
                <a:gd name="connsiteX70" fmla="*/ 598516 w 1280160"/>
                <a:gd name="connsiteY70" fmla="*/ 926869 h 1363287"/>
                <a:gd name="connsiteX71" fmla="*/ 619298 w 1280160"/>
                <a:gd name="connsiteY71" fmla="*/ 922712 h 1363287"/>
                <a:gd name="connsiteX72" fmla="*/ 635924 w 1280160"/>
                <a:gd name="connsiteY72" fmla="*/ 926869 h 1363287"/>
                <a:gd name="connsiteX73" fmla="*/ 648393 w 1280160"/>
                <a:gd name="connsiteY73" fmla="*/ 935182 h 1363287"/>
                <a:gd name="connsiteX74" fmla="*/ 652549 w 1280160"/>
                <a:gd name="connsiteY74" fmla="*/ 951807 h 1363287"/>
                <a:gd name="connsiteX75" fmla="*/ 652549 w 1280160"/>
                <a:gd name="connsiteY75" fmla="*/ 968432 h 1363287"/>
                <a:gd name="connsiteX76" fmla="*/ 735676 w 1280160"/>
                <a:gd name="connsiteY76" fmla="*/ 960120 h 1363287"/>
                <a:gd name="connsiteX77" fmla="*/ 739833 w 1280160"/>
                <a:gd name="connsiteY77" fmla="*/ 980902 h 1363287"/>
                <a:gd name="connsiteX78" fmla="*/ 901931 w 1280160"/>
                <a:gd name="connsiteY78" fmla="*/ 976745 h 1363287"/>
                <a:gd name="connsiteX79" fmla="*/ 906087 w 1280160"/>
                <a:gd name="connsiteY79" fmla="*/ 1014152 h 1363287"/>
                <a:gd name="connsiteX80" fmla="*/ 972589 w 1280160"/>
                <a:gd name="connsiteY80" fmla="*/ 1014152 h 1363287"/>
                <a:gd name="connsiteX81" fmla="*/ 972589 w 1280160"/>
                <a:gd name="connsiteY81" fmla="*/ 1051560 h 1363287"/>
                <a:gd name="connsiteX82" fmla="*/ 993371 w 1280160"/>
                <a:gd name="connsiteY82" fmla="*/ 1051560 h 1363287"/>
                <a:gd name="connsiteX83" fmla="*/ 1005840 w 1280160"/>
                <a:gd name="connsiteY83" fmla="*/ 1088967 h 1363287"/>
                <a:gd name="connsiteX84" fmla="*/ 1280160 w 1280160"/>
                <a:gd name="connsiteY84" fmla="*/ 1084811 h 1363287"/>
                <a:gd name="connsiteX85" fmla="*/ 1271847 w 1280160"/>
                <a:gd name="connsiteY85" fmla="*/ 1363287 h 136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280160" h="1363287">
                  <a:moveTo>
                    <a:pt x="0" y="0"/>
                  </a:moveTo>
                  <a:lnTo>
                    <a:pt x="33251" y="45720"/>
                  </a:lnTo>
                  <a:lnTo>
                    <a:pt x="45720" y="58189"/>
                  </a:lnTo>
                  <a:lnTo>
                    <a:pt x="58189" y="74814"/>
                  </a:lnTo>
                  <a:lnTo>
                    <a:pt x="70658" y="83127"/>
                  </a:lnTo>
                  <a:lnTo>
                    <a:pt x="78971" y="91440"/>
                  </a:lnTo>
                  <a:lnTo>
                    <a:pt x="83127" y="108065"/>
                  </a:lnTo>
                  <a:lnTo>
                    <a:pt x="83127" y="124691"/>
                  </a:lnTo>
                  <a:lnTo>
                    <a:pt x="83127" y="124691"/>
                  </a:lnTo>
                  <a:lnTo>
                    <a:pt x="91440" y="170411"/>
                  </a:lnTo>
                  <a:lnTo>
                    <a:pt x="91440" y="191192"/>
                  </a:lnTo>
                  <a:lnTo>
                    <a:pt x="95596" y="207818"/>
                  </a:lnTo>
                  <a:lnTo>
                    <a:pt x="99753" y="216131"/>
                  </a:lnTo>
                  <a:lnTo>
                    <a:pt x="116378" y="228600"/>
                  </a:lnTo>
                  <a:lnTo>
                    <a:pt x="133004" y="228600"/>
                  </a:lnTo>
                  <a:lnTo>
                    <a:pt x="153785" y="228600"/>
                  </a:lnTo>
                  <a:lnTo>
                    <a:pt x="174567" y="232756"/>
                  </a:lnTo>
                  <a:lnTo>
                    <a:pt x="178724" y="245225"/>
                  </a:lnTo>
                  <a:lnTo>
                    <a:pt x="178724" y="261851"/>
                  </a:lnTo>
                  <a:lnTo>
                    <a:pt x="178724" y="274320"/>
                  </a:lnTo>
                  <a:lnTo>
                    <a:pt x="187036" y="307571"/>
                  </a:lnTo>
                  <a:lnTo>
                    <a:pt x="187036" y="315883"/>
                  </a:lnTo>
                  <a:lnTo>
                    <a:pt x="187036" y="332509"/>
                  </a:lnTo>
                  <a:lnTo>
                    <a:pt x="187036" y="349134"/>
                  </a:lnTo>
                  <a:lnTo>
                    <a:pt x="191193" y="365760"/>
                  </a:lnTo>
                  <a:lnTo>
                    <a:pt x="191193" y="378229"/>
                  </a:lnTo>
                  <a:lnTo>
                    <a:pt x="195349" y="390698"/>
                  </a:lnTo>
                  <a:lnTo>
                    <a:pt x="199505" y="407323"/>
                  </a:lnTo>
                  <a:lnTo>
                    <a:pt x="203662" y="419792"/>
                  </a:lnTo>
                  <a:lnTo>
                    <a:pt x="220287" y="423949"/>
                  </a:lnTo>
                  <a:lnTo>
                    <a:pt x="236913" y="436418"/>
                  </a:lnTo>
                  <a:lnTo>
                    <a:pt x="249382" y="440574"/>
                  </a:lnTo>
                  <a:lnTo>
                    <a:pt x="261851" y="457200"/>
                  </a:lnTo>
                  <a:lnTo>
                    <a:pt x="274320" y="477982"/>
                  </a:lnTo>
                  <a:lnTo>
                    <a:pt x="274320" y="490451"/>
                  </a:lnTo>
                  <a:lnTo>
                    <a:pt x="278476" y="527858"/>
                  </a:lnTo>
                  <a:lnTo>
                    <a:pt x="278476" y="544483"/>
                  </a:lnTo>
                  <a:lnTo>
                    <a:pt x="278476" y="569422"/>
                  </a:lnTo>
                  <a:lnTo>
                    <a:pt x="282633" y="577734"/>
                  </a:lnTo>
                  <a:lnTo>
                    <a:pt x="299258" y="590203"/>
                  </a:lnTo>
                  <a:lnTo>
                    <a:pt x="324196" y="606829"/>
                  </a:lnTo>
                  <a:lnTo>
                    <a:pt x="340822" y="610985"/>
                  </a:lnTo>
                  <a:lnTo>
                    <a:pt x="357447" y="610985"/>
                  </a:lnTo>
                  <a:lnTo>
                    <a:pt x="357447" y="627611"/>
                  </a:lnTo>
                  <a:lnTo>
                    <a:pt x="369916" y="648392"/>
                  </a:lnTo>
                  <a:lnTo>
                    <a:pt x="365760" y="673331"/>
                  </a:lnTo>
                  <a:lnTo>
                    <a:pt x="378229" y="694112"/>
                  </a:lnTo>
                  <a:lnTo>
                    <a:pt x="378229" y="706582"/>
                  </a:lnTo>
                  <a:lnTo>
                    <a:pt x="382385" y="723207"/>
                  </a:lnTo>
                  <a:lnTo>
                    <a:pt x="386542" y="735676"/>
                  </a:lnTo>
                  <a:lnTo>
                    <a:pt x="390698" y="748145"/>
                  </a:lnTo>
                  <a:lnTo>
                    <a:pt x="390698" y="748145"/>
                  </a:lnTo>
                  <a:lnTo>
                    <a:pt x="415636" y="752302"/>
                  </a:lnTo>
                  <a:lnTo>
                    <a:pt x="436418" y="756458"/>
                  </a:lnTo>
                  <a:lnTo>
                    <a:pt x="448887" y="756458"/>
                  </a:lnTo>
                  <a:lnTo>
                    <a:pt x="461356" y="777240"/>
                  </a:lnTo>
                  <a:lnTo>
                    <a:pt x="465513" y="793865"/>
                  </a:lnTo>
                  <a:lnTo>
                    <a:pt x="469669" y="802178"/>
                  </a:lnTo>
                  <a:lnTo>
                    <a:pt x="473825" y="814647"/>
                  </a:lnTo>
                  <a:lnTo>
                    <a:pt x="477982" y="827116"/>
                  </a:lnTo>
                  <a:lnTo>
                    <a:pt x="477982" y="827116"/>
                  </a:lnTo>
                  <a:lnTo>
                    <a:pt x="515389" y="847898"/>
                  </a:lnTo>
                  <a:lnTo>
                    <a:pt x="536171" y="852054"/>
                  </a:lnTo>
                  <a:lnTo>
                    <a:pt x="544484" y="856211"/>
                  </a:lnTo>
                  <a:lnTo>
                    <a:pt x="544484" y="872836"/>
                  </a:lnTo>
                  <a:lnTo>
                    <a:pt x="552796" y="889462"/>
                  </a:lnTo>
                  <a:lnTo>
                    <a:pt x="565265" y="901931"/>
                  </a:lnTo>
                  <a:lnTo>
                    <a:pt x="577734" y="914400"/>
                  </a:lnTo>
                  <a:lnTo>
                    <a:pt x="594360" y="914400"/>
                  </a:lnTo>
                  <a:lnTo>
                    <a:pt x="598516" y="914400"/>
                  </a:lnTo>
                  <a:lnTo>
                    <a:pt x="598516" y="926869"/>
                  </a:lnTo>
                  <a:lnTo>
                    <a:pt x="619298" y="922712"/>
                  </a:lnTo>
                  <a:lnTo>
                    <a:pt x="635924" y="926869"/>
                  </a:lnTo>
                  <a:lnTo>
                    <a:pt x="648393" y="935182"/>
                  </a:lnTo>
                  <a:lnTo>
                    <a:pt x="652549" y="951807"/>
                  </a:lnTo>
                  <a:lnTo>
                    <a:pt x="652549" y="968432"/>
                  </a:lnTo>
                  <a:lnTo>
                    <a:pt x="735676" y="960120"/>
                  </a:lnTo>
                  <a:lnTo>
                    <a:pt x="739833" y="980902"/>
                  </a:lnTo>
                  <a:lnTo>
                    <a:pt x="901931" y="976745"/>
                  </a:lnTo>
                  <a:lnTo>
                    <a:pt x="906087" y="1014152"/>
                  </a:lnTo>
                  <a:lnTo>
                    <a:pt x="972589" y="1014152"/>
                  </a:lnTo>
                  <a:lnTo>
                    <a:pt x="972589" y="1051560"/>
                  </a:lnTo>
                  <a:lnTo>
                    <a:pt x="993371" y="1051560"/>
                  </a:lnTo>
                  <a:lnTo>
                    <a:pt x="1005840" y="1088967"/>
                  </a:lnTo>
                  <a:lnTo>
                    <a:pt x="1280160" y="1084811"/>
                  </a:lnTo>
                  <a:lnTo>
                    <a:pt x="1271847" y="1363287"/>
                  </a:lnTo>
                </a:path>
              </a:pathLst>
            </a:cu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4AF851D3-6258-49BD-A220-ED8E5610A816}"/>
              </a:ext>
            </a:extLst>
          </p:cNvPr>
          <p:cNvGrpSpPr/>
          <p:nvPr/>
        </p:nvGrpSpPr>
        <p:grpSpPr>
          <a:xfrm>
            <a:off x="2322562" y="2956661"/>
            <a:ext cx="1766482" cy="1805190"/>
            <a:chOff x="2578152" y="3103113"/>
            <a:chExt cx="1766482" cy="1805190"/>
          </a:xfrm>
        </p:grpSpPr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FA84AAF9-8F9D-4058-8C11-A93C261FA004}"/>
                </a:ext>
              </a:extLst>
            </p:cNvPr>
            <p:cNvGrpSpPr/>
            <p:nvPr/>
          </p:nvGrpSpPr>
          <p:grpSpPr>
            <a:xfrm>
              <a:off x="2578152" y="3103113"/>
              <a:ext cx="1766482" cy="1805190"/>
              <a:chOff x="783748" y="3103112"/>
              <a:chExt cx="1783752" cy="1831769"/>
            </a:xfrm>
          </p:grpSpPr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24FC08AE-78EF-4BFA-B760-AC02901F1C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9091" y="3851216"/>
                <a:ext cx="1337397" cy="0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>
                <a:extLst>
                  <a:ext uri="{FF2B5EF4-FFF2-40B4-BE49-F238E27FC236}">
                    <a16:creationId xmlns:a16="http://schemas.microsoft.com/office/drawing/2014/main" id="{3B76F79A-D12B-415D-9D96-6B67F7D936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1342" y="4934881"/>
                <a:ext cx="1526784" cy="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  <a:prstDash val="sysDot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 Box 4">
                <a:extLst>
                  <a:ext uri="{FF2B5EF4-FFF2-40B4-BE49-F238E27FC236}">
                    <a16:creationId xmlns:a16="http://schemas.microsoft.com/office/drawing/2014/main" id="{E7C95BDD-C9F1-4D98-B45D-D74F5936E9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1779" y="4654701"/>
                <a:ext cx="127834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9pPr>
              </a:lstStyle>
              <a:p>
                <a:pPr algn="ctr" eaLnBrk="1" hangingPunct="1"/>
                <a:r>
                  <a:rPr lang="da-DK" sz="8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ea typeface="+mn-ea"/>
                    <a:cs typeface="Arial"/>
                  </a:rPr>
                  <a:t>Mois</a:t>
                </a:r>
              </a:p>
            </p:txBody>
          </p:sp>
          <p:graphicFrame>
            <p:nvGraphicFramePr>
              <p:cNvPr id="39" name="Graphique 38">
                <a:extLst>
                  <a:ext uri="{FF2B5EF4-FFF2-40B4-BE49-F238E27FC236}">
                    <a16:creationId xmlns:a16="http://schemas.microsoft.com/office/drawing/2014/main" id="{D6F9F290-05F7-40D9-8102-D4E0033DF49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07400600"/>
                  </p:ext>
                </p:extLst>
              </p:nvPr>
            </p:nvGraphicFramePr>
            <p:xfrm>
              <a:off x="783748" y="3103112"/>
              <a:ext cx="1716360" cy="163901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99942117-ED68-434F-B22C-FF8C1D042F7D}"/>
                  </a:ext>
                </a:extLst>
              </p:cNvPr>
              <p:cNvSpPr txBox="1"/>
              <p:nvPr/>
            </p:nvSpPr>
            <p:spPr>
              <a:xfrm>
                <a:off x="1492477" y="3175430"/>
                <a:ext cx="1075023" cy="749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fr-FR" sz="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Median</a:t>
                </a:r>
                <a:r>
                  <a:rPr lang="fr-FR" sz="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(95% CI)</a:t>
                </a:r>
              </a:p>
              <a:p>
                <a:pPr>
                  <a:lnSpc>
                    <a:spcPct val="100000"/>
                  </a:lnSpc>
                </a:pPr>
                <a:r>
                  <a:rPr lang="fr-FR" sz="800" b="1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5.7 mo (4.9-7.6)</a:t>
                </a:r>
              </a:p>
              <a:p>
                <a:pPr>
                  <a:lnSpc>
                    <a:spcPct val="100000"/>
                  </a:lnSpc>
                </a:pPr>
                <a:r>
                  <a:rPr lang="fr-FR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3.6 (2.0-5.1)</a:t>
                </a:r>
              </a:p>
              <a:p>
                <a:endParaRPr lang="fr-FR" dirty="0"/>
              </a:p>
            </p:txBody>
          </p:sp>
        </p:grp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37D09E26-625C-46E2-96B5-054A969E0A3C}"/>
                </a:ext>
              </a:extLst>
            </p:cNvPr>
            <p:cNvSpPr/>
            <p:nvPr/>
          </p:nvSpPr>
          <p:spPr>
            <a:xfrm>
              <a:off x="2825309" y="3183605"/>
              <a:ext cx="865881" cy="1298821"/>
            </a:xfrm>
            <a:custGeom>
              <a:avLst/>
              <a:gdLst>
                <a:gd name="connsiteX0" fmla="*/ 865881 w 865881"/>
                <a:gd name="connsiteY0" fmla="*/ 1295089 h 1298821"/>
                <a:gd name="connsiteX1" fmla="*/ 664340 w 865881"/>
                <a:gd name="connsiteY1" fmla="*/ 1298821 h 1298821"/>
                <a:gd name="connsiteX2" fmla="*/ 660608 w 865881"/>
                <a:gd name="connsiteY2" fmla="*/ 1276428 h 1298821"/>
                <a:gd name="connsiteX3" fmla="*/ 649411 w 865881"/>
                <a:gd name="connsiteY3" fmla="*/ 1276428 h 1298821"/>
                <a:gd name="connsiteX4" fmla="*/ 645679 w 865881"/>
                <a:gd name="connsiteY4" fmla="*/ 1242837 h 1298821"/>
                <a:gd name="connsiteX5" fmla="*/ 559837 w 865881"/>
                <a:gd name="connsiteY5" fmla="*/ 1235373 h 1298821"/>
                <a:gd name="connsiteX6" fmla="*/ 559837 w 865881"/>
                <a:gd name="connsiteY6" fmla="*/ 1212979 h 1298821"/>
                <a:gd name="connsiteX7" fmla="*/ 466531 w 865881"/>
                <a:gd name="connsiteY7" fmla="*/ 1212979 h 1298821"/>
                <a:gd name="connsiteX8" fmla="*/ 470263 w 865881"/>
                <a:gd name="connsiteY8" fmla="*/ 1190586 h 1298821"/>
                <a:gd name="connsiteX9" fmla="*/ 459067 w 865881"/>
                <a:gd name="connsiteY9" fmla="*/ 1190586 h 1298821"/>
                <a:gd name="connsiteX10" fmla="*/ 455334 w 865881"/>
                <a:gd name="connsiteY10" fmla="*/ 1160728 h 1298821"/>
                <a:gd name="connsiteX11" fmla="*/ 455334 w 865881"/>
                <a:gd name="connsiteY11" fmla="*/ 1142067 h 1298821"/>
                <a:gd name="connsiteX12" fmla="*/ 459067 w 865881"/>
                <a:gd name="connsiteY12" fmla="*/ 1130870 h 1298821"/>
                <a:gd name="connsiteX13" fmla="*/ 451602 w 865881"/>
                <a:gd name="connsiteY13" fmla="*/ 1127138 h 1298821"/>
                <a:gd name="connsiteX14" fmla="*/ 451602 w 865881"/>
                <a:gd name="connsiteY14" fmla="*/ 1104744 h 1298821"/>
                <a:gd name="connsiteX15" fmla="*/ 436673 w 865881"/>
                <a:gd name="connsiteY15" fmla="*/ 1101012 h 1298821"/>
                <a:gd name="connsiteX16" fmla="*/ 436673 w 865881"/>
                <a:gd name="connsiteY16" fmla="*/ 1101012 h 1298821"/>
                <a:gd name="connsiteX17" fmla="*/ 406815 w 865881"/>
                <a:gd name="connsiteY17" fmla="*/ 1082351 h 1298821"/>
                <a:gd name="connsiteX18" fmla="*/ 406815 w 865881"/>
                <a:gd name="connsiteY18" fmla="*/ 1067422 h 1298821"/>
                <a:gd name="connsiteX19" fmla="*/ 365760 w 865881"/>
                <a:gd name="connsiteY19" fmla="*/ 1063690 h 1298821"/>
                <a:gd name="connsiteX20" fmla="*/ 369493 w 865881"/>
                <a:gd name="connsiteY20" fmla="*/ 1026367 h 1298821"/>
                <a:gd name="connsiteX21" fmla="*/ 358296 w 865881"/>
                <a:gd name="connsiteY21" fmla="*/ 1022635 h 1298821"/>
                <a:gd name="connsiteX22" fmla="*/ 354564 w 865881"/>
                <a:gd name="connsiteY22" fmla="*/ 1000242 h 1298821"/>
                <a:gd name="connsiteX23" fmla="*/ 328438 w 865881"/>
                <a:gd name="connsiteY23" fmla="*/ 1000242 h 1298821"/>
                <a:gd name="connsiteX24" fmla="*/ 328438 w 865881"/>
                <a:gd name="connsiteY24" fmla="*/ 1000242 h 1298821"/>
                <a:gd name="connsiteX25" fmla="*/ 317241 w 865881"/>
                <a:gd name="connsiteY25" fmla="*/ 951722 h 1298821"/>
                <a:gd name="connsiteX26" fmla="*/ 313509 w 865881"/>
                <a:gd name="connsiteY26" fmla="*/ 933061 h 1298821"/>
                <a:gd name="connsiteX27" fmla="*/ 313509 w 865881"/>
                <a:gd name="connsiteY27" fmla="*/ 933061 h 1298821"/>
                <a:gd name="connsiteX28" fmla="*/ 313509 w 865881"/>
                <a:gd name="connsiteY28" fmla="*/ 895739 h 1298821"/>
                <a:gd name="connsiteX29" fmla="*/ 306044 w 865881"/>
                <a:gd name="connsiteY29" fmla="*/ 888274 h 1298821"/>
                <a:gd name="connsiteX30" fmla="*/ 302312 w 865881"/>
                <a:gd name="connsiteY30" fmla="*/ 880810 h 1298821"/>
                <a:gd name="connsiteX31" fmla="*/ 302312 w 865881"/>
                <a:gd name="connsiteY31" fmla="*/ 880810 h 1298821"/>
                <a:gd name="connsiteX32" fmla="*/ 291115 w 865881"/>
                <a:gd name="connsiteY32" fmla="*/ 854684 h 1298821"/>
                <a:gd name="connsiteX33" fmla="*/ 276187 w 865881"/>
                <a:gd name="connsiteY33" fmla="*/ 854684 h 1298821"/>
                <a:gd name="connsiteX34" fmla="*/ 276187 w 865881"/>
                <a:gd name="connsiteY34" fmla="*/ 832291 h 1298821"/>
                <a:gd name="connsiteX35" fmla="*/ 272454 w 865881"/>
                <a:gd name="connsiteY35" fmla="*/ 817362 h 1298821"/>
                <a:gd name="connsiteX36" fmla="*/ 257525 w 865881"/>
                <a:gd name="connsiteY36" fmla="*/ 817362 h 1298821"/>
                <a:gd name="connsiteX37" fmla="*/ 253793 w 865881"/>
                <a:gd name="connsiteY37" fmla="*/ 794968 h 1298821"/>
                <a:gd name="connsiteX38" fmla="*/ 246329 w 865881"/>
                <a:gd name="connsiteY38" fmla="*/ 772575 h 1298821"/>
                <a:gd name="connsiteX39" fmla="*/ 242596 w 865881"/>
                <a:gd name="connsiteY39" fmla="*/ 761378 h 1298821"/>
                <a:gd name="connsiteX40" fmla="*/ 223935 w 865881"/>
                <a:gd name="connsiteY40" fmla="*/ 765110 h 1298821"/>
                <a:gd name="connsiteX41" fmla="*/ 223935 w 865881"/>
                <a:gd name="connsiteY41" fmla="*/ 750181 h 1298821"/>
                <a:gd name="connsiteX42" fmla="*/ 216471 w 865881"/>
                <a:gd name="connsiteY42" fmla="*/ 746449 h 1298821"/>
                <a:gd name="connsiteX43" fmla="*/ 209006 w 865881"/>
                <a:gd name="connsiteY43" fmla="*/ 731520 h 1298821"/>
                <a:gd name="connsiteX44" fmla="*/ 205274 w 865881"/>
                <a:gd name="connsiteY44" fmla="*/ 724055 h 1298821"/>
                <a:gd name="connsiteX45" fmla="*/ 201542 w 865881"/>
                <a:gd name="connsiteY45" fmla="*/ 712859 h 1298821"/>
                <a:gd name="connsiteX46" fmla="*/ 194077 w 865881"/>
                <a:gd name="connsiteY46" fmla="*/ 712859 h 1298821"/>
                <a:gd name="connsiteX47" fmla="*/ 182880 w 865881"/>
                <a:gd name="connsiteY47" fmla="*/ 634482 h 1298821"/>
                <a:gd name="connsiteX48" fmla="*/ 175416 w 865881"/>
                <a:gd name="connsiteY48" fmla="*/ 578498 h 1298821"/>
                <a:gd name="connsiteX49" fmla="*/ 167951 w 865881"/>
                <a:gd name="connsiteY49" fmla="*/ 556104 h 1298821"/>
                <a:gd name="connsiteX50" fmla="*/ 164219 w 865881"/>
                <a:gd name="connsiteY50" fmla="*/ 544908 h 1298821"/>
                <a:gd name="connsiteX51" fmla="*/ 100771 w 865881"/>
                <a:gd name="connsiteY51" fmla="*/ 548640 h 1298821"/>
                <a:gd name="connsiteX52" fmla="*/ 108235 w 865881"/>
                <a:gd name="connsiteY52" fmla="*/ 477727 h 1298821"/>
                <a:gd name="connsiteX53" fmla="*/ 97039 w 865881"/>
                <a:gd name="connsiteY53" fmla="*/ 473995 h 1298821"/>
                <a:gd name="connsiteX54" fmla="*/ 85842 w 865881"/>
                <a:gd name="connsiteY54" fmla="*/ 253793 h 1298821"/>
                <a:gd name="connsiteX55" fmla="*/ 89574 w 865881"/>
                <a:gd name="connsiteY55" fmla="*/ 205273 h 1298821"/>
                <a:gd name="connsiteX56" fmla="*/ 82110 w 865881"/>
                <a:gd name="connsiteY56" fmla="*/ 190344 h 1298821"/>
                <a:gd name="connsiteX57" fmla="*/ 74645 w 865881"/>
                <a:gd name="connsiteY57" fmla="*/ 138093 h 1298821"/>
                <a:gd name="connsiteX58" fmla="*/ 78378 w 865881"/>
                <a:gd name="connsiteY58" fmla="*/ 100771 h 1298821"/>
                <a:gd name="connsiteX59" fmla="*/ 78378 w 865881"/>
                <a:gd name="connsiteY59" fmla="*/ 85842 h 1298821"/>
                <a:gd name="connsiteX60" fmla="*/ 74645 w 865881"/>
                <a:gd name="connsiteY60" fmla="*/ 70913 h 1298821"/>
                <a:gd name="connsiteX61" fmla="*/ 63449 w 865881"/>
                <a:gd name="connsiteY61" fmla="*/ 67180 h 1298821"/>
                <a:gd name="connsiteX62" fmla="*/ 55984 w 865881"/>
                <a:gd name="connsiteY62" fmla="*/ 59716 h 1298821"/>
                <a:gd name="connsiteX63" fmla="*/ 55984 w 865881"/>
                <a:gd name="connsiteY63" fmla="*/ 48519 h 1298821"/>
                <a:gd name="connsiteX64" fmla="*/ 52252 w 865881"/>
                <a:gd name="connsiteY64" fmla="*/ 37322 h 1298821"/>
                <a:gd name="connsiteX65" fmla="*/ 37323 w 865881"/>
                <a:gd name="connsiteY65" fmla="*/ 26126 h 1298821"/>
                <a:gd name="connsiteX66" fmla="*/ 22394 w 865881"/>
                <a:gd name="connsiteY66" fmla="*/ 14929 h 1298821"/>
                <a:gd name="connsiteX67" fmla="*/ 7465 w 865881"/>
                <a:gd name="connsiteY67" fmla="*/ 7464 h 1298821"/>
                <a:gd name="connsiteX68" fmla="*/ 0 w 865881"/>
                <a:gd name="connsiteY68" fmla="*/ 0 h 129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5881" h="1298821">
                  <a:moveTo>
                    <a:pt x="865881" y="1295089"/>
                  </a:moveTo>
                  <a:lnTo>
                    <a:pt x="664340" y="1298821"/>
                  </a:lnTo>
                  <a:lnTo>
                    <a:pt x="660608" y="1276428"/>
                  </a:lnTo>
                  <a:lnTo>
                    <a:pt x="649411" y="1276428"/>
                  </a:lnTo>
                  <a:lnTo>
                    <a:pt x="645679" y="1242837"/>
                  </a:lnTo>
                  <a:lnTo>
                    <a:pt x="559837" y="1235373"/>
                  </a:lnTo>
                  <a:lnTo>
                    <a:pt x="559837" y="1212979"/>
                  </a:lnTo>
                  <a:lnTo>
                    <a:pt x="466531" y="1212979"/>
                  </a:lnTo>
                  <a:lnTo>
                    <a:pt x="470263" y="1190586"/>
                  </a:lnTo>
                  <a:lnTo>
                    <a:pt x="459067" y="1190586"/>
                  </a:lnTo>
                  <a:lnTo>
                    <a:pt x="455334" y="1160728"/>
                  </a:lnTo>
                  <a:lnTo>
                    <a:pt x="455334" y="1142067"/>
                  </a:lnTo>
                  <a:lnTo>
                    <a:pt x="459067" y="1130870"/>
                  </a:lnTo>
                  <a:lnTo>
                    <a:pt x="451602" y="1127138"/>
                  </a:lnTo>
                  <a:lnTo>
                    <a:pt x="451602" y="1104744"/>
                  </a:lnTo>
                  <a:lnTo>
                    <a:pt x="436673" y="1101012"/>
                  </a:lnTo>
                  <a:lnTo>
                    <a:pt x="436673" y="1101012"/>
                  </a:lnTo>
                  <a:lnTo>
                    <a:pt x="406815" y="1082351"/>
                  </a:lnTo>
                  <a:lnTo>
                    <a:pt x="406815" y="1067422"/>
                  </a:lnTo>
                  <a:lnTo>
                    <a:pt x="365760" y="1063690"/>
                  </a:lnTo>
                  <a:lnTo>
                    <a:pt x="369493" y="1026367"/>
                  </a:lnTo>
                  <a:lnTo>
                    <a:pt x="358296" y="1022635"/>
                  </a:lnTo>
                  <a:lnTo>
                    <a:pt x="354564" y="1000242"/>
                  </a:lnTo>
                  <a:lnTo>
                    <a:pt x="328438" y="1000242"/>
                  </a:lnTo>
                  <a:lnTo>
                    <a:pt x="328438" y="1000242"/>
                  </a:lnTo>
                  <a:lnTo>
                    <a:pt x="317241" y="951722"/>
                  </a:lnTo>
                  <a:lnTo>
                    <a:pt x="313509" y="933061"/>
                  </a:lnTo>
                  <a:lnTo>
                    <a:pt x="313509" y="933061"/>
                  </a:lnTo>
                  <a:lnTo>
                    <a:pt x="313509" y="895739"/>
                  </a:lnTo>
                  <a:lnTo>
                    <a:pt x="306044" y="888274"/>
                  </a:lnTo>
                  <a:lnTo>
                    <a:pt x="302312" y="880810"/>
                  </a:lnTo>
                  <a:lnTo>
                    <a:pt x="302312" y="880810"/>
                  </a:lnTo>
                  <a:lnTo>
                    <a:pt x="291115" y="854684"/>
                  </a:lnTo>
                  <a:lnTo>
                    <a:pt x="276187" y="854684"/>
                  </a:lnTo>
                  <a:lnTo>
                    <a:pt x="276187" y="832291"/>
                  </a:lnTo>
                  <a:lnTo>
                    <a:pt x="272454" y="817362"/>
                  </a:lnTo>
                  <a:lnTo>
                    <a:pt x="257525" y="817362"/>
                  </a:lnTo>
                  <a:lnTo>
                    <a:pt x="253793" y="794968"/>
                  </a:lnTo>
                  <a:lnTo>
                    <a:pt x="246329" y="772575"/>
                  </a:lnTo>
                  <a:lnTo>
                    <a:pt x="242596" y="761378"/>
                  </a:lnTo>
                  <a:lnTo>
                    <a:pt x="223935" y="765110"/>
                  </a:lnTo>
                  <a:lnTo>
                    <a:pt x="223935" y="750181"/>
                  </a:lnTo>
                  <a:lnTo>
                    <a:pt x="216471" y="746449"/>
                  </a:lnTo>
                  <a:lnTo>
                    <a:pt x="209006" y="731520"/>
                  </a:lnTo>
                  <a:lnTo>
                    <a:pt x="205274" y="724055"/>
                  </a:lnTo>
                  <a:lnTo>
                    <a:pt x="201542" y="712859"/>
                  </a:lnTo>
                  <a:lnTo>
                    <a:pt x="194077" y="712859"/>
                  </a:lnTo>
                  <a:lnTo>
                    <a:pt x="182880" y="634482"/>
                  </a:lnTo>
                  <a:lnTo>
                    <a:pt x="175416" y="578498"/>
                  </a:lnTo>
                  <a:lnTo>
                    <a:pt x="167951" y="556104"/>
                  </a:lnTo>
                  <a:lnTo>
                    <a:pt x="164219" y="544908"/>
                  </a:lnTo>
                  <a:lnTo>
                    <a:pt x="100771" y="548640"/>
                  </a:lnTo>
                  <a:lnTo>
                    <a:pt x="108235" y="477727"/>
                  </a:lnTo>
                  <a:lnTo>
                    <a:pt x="97039" y="473995"/>
                  </a:lnTo>
                  <a:lnTo>
                    <a:pt x="85842" y="253793"/>
                  </a:lnTo>
                  <a:lnTo>
                    <a:pt x="89574" y="205273"/>
                  </a:lnTo>
                  <a:lnTo>
                    <a:pt x="82110" y="190344"/>
                  </a:lnTo>
                  <a:lnTo>
                    <a:pt x="74645" y="138093"/>
                  </a:lnTo>
                  <a:lnTo>
                    <a:pt x="78378" y="100771"/>
                  </a:lnTo>
                  <a:lnTo>
                    <a:pt x="78378" y="85842"/>
                  </a:lnTo>
                  <a:lnTo>
                    <a:pt x="74645" y="70913"/>
                  </a:lnTo>
                  <a:lnTo>
                    <a:pt x="63449" y="67180"/>
                  </a:lnTo>
                  <a:lnTo>
                    <a:pt x="55984" y="59716"/>
                  </a:lnTo>
                  <a:lnTo>
                    <a:pt x="55984" y="48519"/>
                  </a:lnTo>
                  <a:lnTo>
                    <a:pt x="52252" y="37322"/>
                  </a:lnTo>
                  <a:lnTo>
                    <a:pt x="37323" y="26126"/>
                  </a:lnTo>
                  <a:lnTo>
                    <a:pt x="22394" y="14929"/>
                  </a:lnTo>
                  <a:lnTo>
                    <a:pt x="7465" y="7464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9B11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56B52F47-F407-4261-A8AF-67301C24B960}"/>
                </a:ext>
              </a:extLst>
            </p:cNvPr>
            <p:cNvSpPr/>
            <p:nvPr/>
          </p:nvSpPr>
          <p:spPr>
            <a:xfrm>
              <a:off x="2825309" y="3179873"/>
              <a:ext cx="1268964" cy="1179389"/>
            </a:xfrm>
            <a:custGeom>
              <a:avLst/>
              <a:gdLst>
                <a:gd name="connsiteX0" fmla="*/ 0 w 1268964"/>
                <a:gd name="connsiteY0" fmla="*/ 0 h 1179389"/>
                <a:gd name="connsiteX1" fmla="*/ 55984 w 1268964"/>
                <a:gd name="connsiteY1" fmla="*/ 26125 h 1179389"/>
                <a:gd name="connsiteX2" fmla="*/ 55984 w 1268964"/>
                <a:gd name="connsiteY2" fmla="*/ 37322 h 1179389"/>
                <a:gd name="connsiteX3" fmla="*/ 85842 w 1268964"/>
                <a:gd name="connsiteY3" fmla="*/ 41054 h 1179389"/>
                <a:gd name="connsiteX4" fmla="*/ 85842 w 1268964"/>
                <a:gd name="connsiteY4" fmla="*/ 63448 h 1179389"/>
                <a:gd name="connsiteX5" fmla="*/ 93307 w 1268964"/>
                <a:gd name="connsiteY5" fmla="*/ 111967 h 1179389"/>
                <a:gd name="connsiteX6" fmla="*/ 97039 w 1268964"/>
                <a:gd name="connsiteY6" fmla="*/ 130628 h 1179389"/>
                <a:gd name="connsiteX7" fmla="*/ 93307 w 1268964"/>
                <a:gd name="connsiteY7" fmla="*/ 164218 h 1179389"/>
                <a:gd name="connsiteX8" fmla="*/ 93307 w 1268964"/>
                <a:gd name="connsiteY8" fmla="*/ 175415 h 1179389"/>
                <a:gd name="connsiteX9" fmla="*/ 104503 w 1268964"/>
                <a:gd name="connsiteY9" fmla="*/ 182880 h 1179389"/>
                <a:gd name="connsiteX10" fmla="*/ 100771 w 1268964"/>
                <a:gd name="connsiteY10" fmla="*/ 246328 h 1179389"/>
                <a:gd name="connsiteX11" fmla="*/ 115700 w 1268964"/>
                <a:gd name="connsiteY11" fmla="*/ 250060 h 1179389"/>
                <a:gd name="connsiteX12" fmla="*/ 123164 w 1268964"/>
                <a:gd name="connsiteY12" fmla="*/ 264989 h 1179389"/>
                <a:gd name="connsiteX13" fmla="*/ 138093 w 1268964"/>
                <a:gd name="connsiteY13" fmla="*/ 261257 h 1179389"/>
                <a:gd name="connsiteX14" fmla="*/ 138093 w 1268964"/>
                <a:gd name="connsiteY14" fmla="*/ 279918 h 1179389"/>
                <a:gd name="connsiteX15" fmla="*/ 164219 w 1268964"/>
                <a:gd name="connsiteY15" fmla="*/ 294847 h 1179389"/>
                <a:gd name="connsiteX16" fmla="*/ 164219 w 1268964"/>
                <a:gd name="connsiteY16" fmla="*/ 306044 h 1179389"/>
                <a:gd name="connsiteX17" fmla="*/ 175416 w 1268964"/>
                <a:gd name="connsiteY17" fmla="*/ 317240 h 1179389"/>
                <a:gd name="connsiteX18" fmla="*/ 182880 w 1268964"/>
                <a:gd name="connsiteY18" fmla="*/ 332169 h 1179389"/>
                <a:gd name="connsiteX19" fmla="*/ 182880 w 1268964"/>
                <a:gd name="connsiteY19" fmla="*/ 347098 h 1179389"/>
                <a:gd name="connsiteX20" fmla="*/ 190345 w 1268964"/>
                <a:gd name="connsiteY20" fmla="*/ 462798 h 1179389"/>
                <a:gd name="connsiteX21" fmla="*/ 190345 w 1268964"/>
                <a:gd name="connsiteY21" fmla="*/ 462798 h 1179389"/>
                <a:gd name="connsiteX22" fmla="*/ 201542 w 1268964"/>
                <a:gd name="connsiteY22" fmla="*/ 503853 h 1179389"/>
                <a:gd name="connsiteX23" fmla="*/ 212738 w 1268964"/>
                <a:gd name="connsiteY23" fmla="*/ 503853 h 1179389"/>
                <a:gd name="connsiteX24" fmla="*/ 212738 w 1268964"/>
                <a:gd name="connsiteY24" fmla="*/ 522514 h 1179389"/>
                <a:gd name="connsiteX25" fmla="*/ 231400 w 1268964"/>
                <a:gd name="connsiteY25" fmla="*/ 522514 h 1179389"/>
                <a:gd name="connsiteX26" fmla="*/ 253793 w 1268964"/>
                <a:gd name="connsiteY26" fmla="*/ 537443 h 1179389"/>
                <a:gd name="connsiteX27" fmla="*/ 264990 w 1268964"/>
                <a:gd name="connsiteY27" fmla="*/ 537443 h 1179389"/>
                <a:gd name="connsiteX28" fmla="*/ 268722 w 1268964"/>
                <a:gd name="connsiteY28" fmla="*/ 585962 h 1179389"/>
                <a:gd name="connsiteX29" fmla="*/ 279919 w 1268964"/>
                <a:gd name="connsiteY29" fmla="*/ 597159 h 1179389"/>
                <a:gd name="connsiteX30" fmla="*/ 283651 w 1268964"/>
                <a:gd name="connsiteY30" fmla="*/ 679268 h 1179389"/>
                <a:gd name="connsiteX31" fmla="*/ 309777 w 1268964"/>
                <a:gd name="connsiteY31" fmla="*/ 679268 h 1179389"/>
                <a:gd name="connsiteX32" fmla="*/ 317241 w 1268964"/>
                <a:gd name="connsiteY32" fmla="*/ 709126 h 1179389"/>
                <a:gd name="connsiteX33" fmla="*/ 328438 w 1268964"/>
                <a:gd name="connsiteY33" fmla="*/ 731520 h 1179389"/>
                <a:gd name="connsiteX34" fmla="*/ 328438 w 1268964"/>
                <a:gd name="connsiteY34" fmla="*/ 731520 h 1179389"/>
                <a:gd name="connsiteX35" fmla="*/ 365760 w 1268964"/>
                <a:gd name="connsiteY35" fmla="*/ 750181 h 1179389"/>
                <a:gd name="connsiteX36" fmla="*/ 365760 w 1268964"/>
                <a:gd name="connsiteY36" fmla="*/ 768842 h 1179389"/>
                <a:gd name="connsiteX37" fmla="*/ 376957 w 1268964"/>
                <a:gd name="connsiteY37" fmla="*/ 780039 h 1179389"/>
                <a:gd name="connsiteX38" fmla="*/ 376957 w 1268964"/>
                <a:gd name="connsiteY38" fmla="*/ 817361 h 1179389"/>
                <a:gd name="connsiteX39" fmla="*/ 388154 w 1268964"/>
                <a:gd name="connsiteY39" fmla="*/ 832290 h 1179389"/>
                <a:gd name="connsiteX40" fmla="*/ 388154 w 1268964"/>
                <a:gd name="connsiteY40" fmla="*/ 858416 h 1179389"/>
                <a:gd name="connsiteX41" fmla="*/ 451602 w 1268964"/>
                <a:gd name="connsiteY41" fmla="*/ 854684 h 1179389"/>
                <a:gd name="connsiteX42" fmla="*/ 451602 w 1268964"/>
                <a:gd name="connsiteY42" fmla="*/ 892006 h 1179389"/>
                <a:gd name="connsiteX43" fmla="*/ 459067 w 1268964"/>
                <a:gd name="connsiteY43" fmla="*/ 903203 h 1179389"/>
                <a:gd name="connsiteX44" fmla="*/ 466531 w 1268964"/>
                <a:gd name="connsiteY44" fmla="*/ 918132 h 1179389"/>
                <a:gd name="connsiteX45" fmla="*/ 470263 w 1268964"/>
                <a:gd name="connsiteY45" fmla="*/ 929329 h 1179389"/>
                <a:gd name="connsiteX46" fmla="*/ 488924 w 1268964"/>
                <a:gd name="connsiteY46" fmla="*/ 936793 h 1179389"/>
                <a:gd name="connsiteX47" fmla="*/ 492657 w 1268964"/>
                <a:gd name="connsiteY47" fmla="*/ 959187 h 1179389"/>
                <a:gd name="connsiteX48" fmla="*/ 544908 w 1268964"/>
                <a:gd name="connsiteY48" fmla="*/ 955454 h 1179389"/>
                <a:gd name="connsiteX49" fmla="*/ 544908 w 1268964"/>
                <a:gd name="connsiteY49" fmla="*/ 1003974 h 1179389"/>
                <a:gd name="connsiteX50" fmla="*/ 567302 w 1268964"/>
                <a:gd name="connsiteY50" fmla="*/ 1011438 h 1179389"/>
                <a:gd name="connsiteX51" fmla="*/ 578498 w 1268964"/>
                <a:gd name="connsiteY51" fmla="*/ 1037564 h 1179389"/>
                <a:gd name="connsiteX52" fmla="*/ 589695 w 1268964"/>
                <a:gd name="connsiteY52" fmla="*/ 1037564 h 1179389"/>
                <a:gd name="connsiteX53" fmla="*/ 589695 w 1268964"/>
                <a:gd name="connsiteY53" fmla="*/ 1037564 h 1179389"/>
                <a:gd name="connsiteX54" fmla="*/ 593427 w 1268964"/>
                <a:gd name="connsiteY54" fmla="*/ 1067422 h 1179389"/>
                <a:gd name="connsiteX55" fmla="*/ 630750 w 1268964"/>
                <a:gd name="connsiteY55" fmla="*/ 1067422 h 1179389"/>
                <a:gd name="connsiteX56" fmla="*/ 634482 w 1268964"/>
                <a:gd name="connsiteY56" fmla="*/ 1097280 h 1179389"/>
                <a:gd name="connsiteX57" fmla="*/ 735253 w 1268964"/>
                <a:gd name="connsiteY57" fmla="*/ 1097280 h 1179389"/>
                <a:gd name="connsiteX58" fmla="*/ 731520 w 1268964"/>
                <a:gd name="connsiteY58" fmla="*/ 1127138 h 1179389"/>
                <a:gd name="connsiteX59" fmla="*/ 817362 w 1268964"/>
                <a:gd name="connsiteY59" fmla="*/ 1123405 h 1179389"/>
                <a:gd name="connsiteX60" fmla="*/ 824827 w 1268964"/>
                <a:gd name="connsiteY60" fmla="*/ 1149531 h 1179389"/>
                <a:gd name="connsiteX61" fmla="*/ 892007 w 1268964"/>
                <a:gd name="connsiteY61" fmla="*/ 1145799 h 1179389"/>
                <a:gd name="connsiteX62" fmla="*/ 895739 w 1268964"/>
                <a:gd name="connsiteY62" fmla="*/ 1179389 h 1179389"/>
                <a:gd name="connsiteX63" fmla="*/ 1268964 w 1268964"/>
                <a:gd name="connsiteY63" fmla="*/ 1179389 h 117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268964" h="1179389">
                  <a:moveTo>
                    <a:pt x="0" y="0"/>
                  </a:moveTo>
                  <a:lnTo>
                    <a:pt x="55984" y="26125"/>
                  </a:lnTo>
                  <a:lnTo>
                    <a:pt x="55984" y="37322"/>
                  </a:lnTo>
                  <a:lnTo>
                    <a:pt x="85842" y="41054"/>
                  </a:lnTo>
                  <a:lnTo>
                    <a:pt x="85842" y="63448"/>
                  </a:lnTo>
                  <a:lnTo>
                    <a:pt x="93307" y="111967"/>
                  </a:lnTo>
                  <a:lnTo>
                    <a:pt x="97039" y="130628"/>
                  </a:lnTo>
                  <a:lnTo>
                    <a:pt x="93307" y="164218"/>
                  </a:lnTo>
                  <a:lnTo>
                    <a:pt x="93307" y="175415"/>
                  </a:lnTo>
                  <a:lnTo>
                    <a:pt x="104503" y="182880"/>
                  </a:lnTo>
                  <a:lnTo>
                    <a:pt x="100771" y="246328"/>
                  </a:lnTo>
                  <a:lnTo>
                    <a:pt x="115700" y="250060"/>
                  </a:lnTo>
                  <a:lnTo>
                    <a:pt x="123164" y="264989"/>
                  </a:lnTo>
                  <a:lnTo>
                    <a:pt x="138093" y="261257"/>
                  </a:lnTo>
                  <a:lnTo>
                    <a:pt x="138093" y="279918"/>
                  </a:lnTo>
                  <a:lnTo>
                    <a:pt x="164219" y="294847"/>
                  </a:lnTo>
                  <a:lnTo>
                    <a:pt x="164219" y="306044"/>
                  </a:lnTo>
                  <a:lnTo>
                    <a:pt x="175416" y="317240"/>
                  </a:lnTo>
                  <a:lnTo>
                    <a:pt x="182880" y="332169"/>
                  </a:lnTo>
                  <a:lnTo>
                    <a:pt x="182880" y="347098"/>
                  </a:lnTo>
                  <a:lnTo>
                    <a:pt x="190345" y="462798"/>
                  </a:lnTo>
                  <a:lnTo>
                    <a:pt x="190345" y="462798"/>
                  </a:lnTo>
                  <a:lnTo>
                    <a:pt x="201542" y="503853"/>
                  </a:lnTo>
                  <a:lnTo>
                    <a:pt x="212738" y="503853"/>
                  </a:lnTo>
                  <a:lnTo>
                    <a:pt x="212738" y="522514"/>
                  </a:lnTo>
                  <a:lnTo>
                    <a:pt x="231400" y="522514"/>
                  </a:lnTo>
                  <a:lnTo>
                    <a:pt x="253793" y="537443"/>
                  </a:lnTo>
                  <a:lnTo>
                    <a:pt x="264990" y="537443"/>
                  </a:lnTo>
                  <a:lnTo>
                    <a:pt x="268722" y="585962"/>
                  </a:lnTo>
                  <a:lnTo>
                    <a:pt x="279919" y="597159"/>
                  </a:lnTo>
                  <a:lnTo>
                    <a:pt x="283651" y="679268"/>
                  </a:lnTo>
                  <a:lnTo>
                    <a:pt x="309777" y="679268"/>
                  </a:lnTo>
                  <a:lnTo>
                    <a:pt x="317241" y="709126"/>
                  </a:lnTo>
                  <a:lnTo>
                    <a:pt x="328438" y="731520"/>
                  </a:lnTo>
                  <a:lnTo>
                    <a:pt x="328438" y="731520"/>
                  </a:lnTo>
                  <a:lnTo>
                    <a:pt x="365760" y="750181"/>
                  </a:lnTo>
                  <a:lnTo>
                    <a:pt x="365760" y="768842"/>
                  </a:lnTo>
                  <a:lnTo>
                    <a:pt x="376957" y="780039"/>
                  </a:lnTo>
                  <a:lnTo>
                    <a:pt x="376957" y="817361"/>
                  </a:lnTo>
                  <a:lnTo>
                    <a:pt x="388154" y="832290"/>
                  </a:lnTo>
                  <a:lnTo>
                    <a:pt x="388154" y="858416"/>
                  </a:lnTo>
                  <a:lnTo>
                    <a:pt x="451602" y="854684"/>
                  </a:lnTo>
                  <a:lnTo>
                    <a:pt x="451602" y="892006"/>
                  </a:lnTo>
                  <a:lnTo>
                    <a:pt x="459067" y="903203"/>
                  </a:lnTo>
                  <a:lnTo>
                    <a:pt x="466531" y="918132"/>
                  </a:lnTo>
                  <a:lnTo>
                    <a:pt x="470263" y="929329"/>
                  </a:lnTo>
                  <a:lnTo>
                    <a:pt x="488924" y="936793"/>
                  </a:lnTo>
                  <a:lnTo>
                    <a:pt x="492657" y="959187"/>
                  </a:lnTo>
                  <a:lnTo>
                    <a:pt x="544908" y="955454"/>
                  </a:lnTo>
                  <a:lnTo>
                    <a:pt x="544908" y="1003974"/>
                  </a:lnTo>
                  <a:lnTo>
                    <a:pt x="567302" y="1011438"/>
                  </a:lnTo>
                  <a:lnTo>
                    <a:pt x="578498" y="1037564"/>
                  </a:lnTo>
                  <a:lnTo>
                    <a:pt x="589695" y="1037564"/>
                  </a:lnTo>
                  <a:lnTo>
                    <a:pt x="589695" y="1037564"/>
                  </a:lnTo>
                  <a:lnTo>
                    <a:pt x="593427" y="1067422"/>
                  </a:lnTo>
                  <a:lnTo>
                    <a:pt x="630750" y="1067422"/>
                  </a:lnTo>
                  <a:lnTo>
                    <a:pt x="634482" y="1097280"/>
                  </a:lnTo>
                  <a:lnTo>
                    <a:pt x="735253" y="1097280"/>
                  </a:lnTo>
                  <a:lnTo>
                    <a:pt x="731520" y="1127138"/>
                  </a:lnTo>
                  <a:lnTo>
                    <a:pt x="817362" y="1123405"/>
                  </a:lnTo>
                  <a:lnTo>
                    <a:pt x="824827" y="1149531"/>
                  </a:lnTo>
                  <a:lnTo>
                    <a:pt x="892007" y="1145799"/>
                  </a:lnTo>
                  <a:lnTo>
                    <a:pt x="895739" y="1179389"/>
                  </a:lnTo>
                  <a:lnTo>
                    <a:pt x="1268964" y="1179389"/>
                  </a:lnTo>
                </a:path>
              </a:pathLst>
            </a:cu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429888B1-8C5C-4A28-A73C-560FDCDD66A0}"/>
              </a:ext>
            </a:extLst>
          </p:cNvPr>
          <p:cNvGrpSpPr/>
          <p:nvPr/>
        </p:nvGrpSpPr>
        <p:grpSpPr>
          <a:xfrm>
            <a:off x="4168124" y="2958262"/>
            <a:ext cx="1766483" cy="1803588"/>
            <a:chOff x="4364508" y="3103112"/>
            <a:chExt cx="1766483" cy="1803588"/>
          </a:xfrm>
        </p:grpSpPr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65F48002-C591-4FC4-80F3-CCE7806CDD71}"/>
                </a:ext>
              </a:extLst>
            </p:cNvPr>
            <p:cNvGrpSpPr/>
            <p:nvPr/>
          </p:nvGrpSpPr>
          <p:grpSpPr>
            <a:xfrm>
              <a:off x="4364508" y="3103112"/>
              <a:ext cx="1766483" cy="1803588"/>
              <a:chOff x="783748" y="3103112"/>
              <a:chExt cx="1783752" cy="1830144"/>
            </a:xfrm>
          </p:grpSpPr>
          <p:cxnSp>
            <p:nvCxnSpPr>
              <p:cNvPr id="52" name="Connecteur droit 51">
                <a:extLst>
                  <a:ext uri="{FF2B5EF4-FFF2-40B4-BE49-F238E27FC236}">
                    <a16:creationId xmlns:a16="http://schemas.microsoft.com/office/drawing/2014/main" id="{4BE33920-4487-4FF1-AC65-BAB425CF41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9091" y="3851216"/>
                <a:ext cx="1337397" cy="0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>
                <a:extLst>
                  <a:ext uri="{FF2B5EF4-FFF2-40B4-BE49-F238E27FC236}">
                    <a16:creationId xmlns:a16="http://schemas.microsoft.com/office/drawing/2014/main" id="{80EB57DF-EED1-4CED-A0FA-E179048A05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3635" y="4933256"/>
                <a:ext cx="1512853" cy="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  <a:prstDash val="sysDot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 Box 4">
                <a:extLst>
                  <a:ext uri="{FF2B5EF4-FFF2-40B4-BE49-F238E27FC236}">
                    <a16:creationId xmlns:a16="http://schemas.microsoft.com/office/drawing/2014/main" id="{4135C885-FA1D-4592-BE4E-DCF9CEB8C8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1779" y="4654701"/>
                <a:ext cx="127834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9pPr>
              </a:lstStyle>
              <a:p>
                <a:pPr algn="ctr" eaLnBrk="1" hangingPunct="1"/>
                <a:r>
                  <a:rPr lang="da-DK" sz="8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ea typeface="+mn-ea"/>
                    <a:cs typeface="Arial"/>
                  </a:rPr>
                  <a:t>Mois</a:t>
                </a:r>
              </a:p>
            </p:txBody>
          </p:sp>
          <p:graphicFrame>
            <p:nvGraphicFramePr>
              <p:cNvPr id="55" name="Graphique 54">
                <a:extLst>
                  <a:ext uri="{FF2B5EF4-FFF2-40B4-BE49-F238E27FC236}">
                    <a16:creationId xmlns:a16="http://schemas.microsoft.com/office/drawing/2014/main" id="{D34C8BC2-9E15-48CB-9587-8F14281A201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19375945"/>
                  </p:ext>
                </p:extLst>
              </p:nvPr>
            </p:nvGraphicFramePr>
            <p:xfrm>
              <a:off x="783748" y="3103112"/>
              <a:ext cx="1716360" cy="163901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96D91A9C-0F7E-4778-A615-D166EBC8F67D}"/>
                  </a:ext>
                </a:extLst>
              </p:cNvPr>
              <p:cNvSpPr txBox="1"/>
              <p:nvPr/>
            </p:nvSpPr>
            <p:spPr>
              <a:xfrm>
                <a:off x="1492477" y="3175430"/>
                <a:ext cx="1075023" cy="749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fr-FR" sz="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Median</a:t>
                </a:r>
                <a:r>
                  <a:rPr lang="fr-FR" sz="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(95% CI)</a:t>
                </a:r>
              </a:p>
              <a:p>
                <a:pPr>
                  <a:lnSpc>
                    <a:spcPct val="100000"/>
                  </a:lnSpc>
                </a:pPr>
                <a:r>
                  <a:rPr lang="fr-FR" sz="800" b="1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3.9 mo (2.1-7.4)</a:t>
                </a:r>
                <a:endParaRPr lang="fr-FR" sz="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fr-FR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2.0 (1.9-4.6)</a:t>
                </a:r>
              </a:p>
              <a:p>
                <a:endParaRPr lang="fr-FR" dirty="0"/>
              </a:p>
            </p:txBody>
          </p:sp>
        </p:grp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139DEF4A-444C-4AA9-8E18-6562B61DF86F}"/>
                </a:ext>
              </a:extLst>
            </p:cNvPr>
            <p:cNvSpPr/>
            <p:nvPr/>
          </p:nvSpPr>
          <p:spPr>
            <a:xfrm>
              <a:off x="4620519" y="3161211"/>
              <a:ext cx="597159" cy="1343609"/>
            </a:xfrm>
            <a:custGeom>
              <a:avLst/>
              <a:gdLst>
                <a:gd name="connsiteX0" fmla="*/ 0 w 597159"/>
                <a:gd name="connsiteY0" fmla="*/ 0 h 1343609"/>
                <a:gd name="connsiteX1" fmla="*/ 14929 w 597159"/>
                <a:gd name="connsiteY1" fmla="*/ 100771 h 1343609"/>
                <a:gd name="connsiteX2" fmla="*/ 85842 w 597159"/>
                <a:gd name="connsiteY2" fmla="*/ 100771 h 1343609"/>
                <a:gd name="connsiteX3" fmla="*/ 89574 w 597159"/>
                <a:gd name="connsiteY3" fmla="*/ 526247 h 1343609"/>
                <a:gd name="connsiteX4" fmla="*/ 82110 w 597159"/>
                <a:gd name="connsiteY4" fmla="*/ 600892 h 1343609"/>
                <a:gd name="connsiteX5" fmla="*/ 93306 w 597159"/>
                <a:gd name="connsiteY5" fmla="*/ 608356 h 1343609"/>
                <a:gd name="connsiteX6" fmla="*/ 97039 w 597159"/>
                <a:gd name="connsiteY6" fmla="*/ 694198 h 1343609"/>
                <a:gd name="connsiteX7" fmla="*/ 123164 w 597159"/>
                <a:gd name="connsiteY7" fmla="*/ 694198 h 1343609"/>
                <a:gd name="connsiteX8" fmla="*/ 123164 w 597159"/>
                <a:gd name="connsiteY8" fmla="*/ 787504 h 1343609"/>
                <a:gd name="connsiteX9" fmla="*/ 171683 w 597159"/>
                <a:gd name="connsiteY9" fmla="*/ 787504 h 1343609"/>
                <a:gd name="connsiteX10" fmla="*/ 171683 w 597159"/>
                <a:gd name="connsiteY10" fmla="*/ 877078 h 1343609"/>
                <a:gd name="connsiteX11" fmla="*/ 201541 w 597159"/>
                <a:gd name="connsiteY11" fmla="*/ 880810 h 1343609"/>
                <a:gd name="connsiteX12" fmla="*/ 201541 w 597159"/>
                <a:gd name="connsiteY12" fmla="*/ 974116 h 1343609"/>
                <a:gd name="connsiteX13" fmla="*/ 223935 w 597159"/>
                <a:gd name="connsiteY13" fmla="*/ 977849 h 1343609"/>
                <a:gd name="connsiteX14" fmla="*/ 227667 w 597159"/>
                <a:gd name="connsiteY14" fmla="*/ 1059958 h 1343609"/>
                <a:gd name="connsiteX15" fmla="*/ 261257 w 597159"/>
                <a:gd name="connsiteY15" fmla="*/ 1059958 h 1343609"/>
                <a:gd name="connsiteX16" fmla="*/ 261257 w 597159"/>
                <a:gd name="connsiteY16" fmla="*/ 1160729 h 1343609"/>
                <a:gd name="connsiteX17" fmla="*/ 279919 w 597159"/>
                <a:gd name="connsiteY17" fmla="*/ 1160729 h 1343609"/>
                <a:gd name="connsiteX18" fmla="*/ 283651 w 597159"/>
                <a:gd name="connsiteY18" fmla="*/ 1257767 h 1343609"/>
                <a:gd name="connsiteX19" fmla="*/ 597159 w 597159"/>
                <a:gd name="connsiteY19" fmla="*/ 1257767 h 1343609"/>
                <a:gd name="connsiteX20" fmla="*/ 597159 w 597159"/>
                <a:gd name="connsiteY20" fmla="*/ 1343609 h 1343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7159" h="1343609">
                  <a:moveTo>
                    <a:pt x="0" y="0"/>
                  </a:moveTo>
                  <a:lnTo>
                    <a:pt x="14929" y="100771"/>
                  </a:lnTo>
                  <a:lnTo>
                    <a:pt x="85842" y="100771"/>
                  </a:lnTo>
                  <a:lnTo>
                    <a:pt x="89574" y="526247"/>
                  </a:lnTo>
                  <a:lnTo>
                    <a:pt x="82110" y="600892"/>
                  </a:lnTo>
                  <a:lnTo>
                    <a:pt x="93306" y="608356"/>
                  </a:lnTo>
                  <a:lnTo>
                    <a:pt x="97039" y="694198"/>
                  </a:lnTo>
                  <a:lnTo>
                    <a:pt x="123164" y="694198"/>
                  </a:lnTo>
                  <a:lnTo>
                    <a:pt x="123164" y="787504"/>
                  </a:lnTo>
                  <a:lnTo>
                    <a:pt x="171683" y="787504"/>
                  </a:lnTo>
                  <a:lnTo>
                    <a:pt x="171683" y="877078"/>
                  </a:lnTo>
                  <a:lnTo>
                    <a:pt x="201541" y="880810"/>
                  </a:lnTo>
                  <a:lnTo>
                    <a:pt x="201541" y="974116"/>
                  </a:lnTo>
                  <a:lnTo>
                    <a:pt x="223935" y="977849"/>
                  </a:lnTo>
                  <a:lnTo>
                    <a:pt x="227667" y="1059958"/>
                  </a:lnTo>
                  <a:lnTo>
                    <a:pt x="261257" y="1059958"/>
                  </a:lnTo>
                  <a:lnTo>
                    <a:pt x="261257" y="1160729"/>
                  </a:lnTo>
                  <a:lnTo>
                    <a:pt x="279919" y="1160729"/>
                  </a:lnTo>
                  <a:lnTo>
                    <a:pt x="283651" y="1257767"/>
                  </a:lnTo>
                  <a:lnTo>
                    <a:pt x="597159" y="1257767"/>
                  </a:lnTo>
                  <a:lnTo>
                    <a:pt x="597159" y="1343609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5AD39E13-1E7E-40CF-9A5A-54840D00AF33}"/>
                </a:ext>
              </a:extLst>
            </p:cNvPr>
            <p:cNvSpPr/>
            <p:nvPr/>
          </p:nvSpPr>
          <p:spPr>
            <a:xfrm>
              <a:off x="4620519" y="3164944"/>
              <a:ext cx="1254034" cy="1186854"/>
            </a:xfrm>
            <a:custGeom>
              <a:avLst/>
              <a:gdLst>
                <a:gd name="connsiteX0" fmla="*/ 0 w 1254034"/>
                <a:gd name="connsiteY0" fmla="*/ 0 h 1186854"/>
                <a:gd name="connsiteX1" fmla="*/ 3732 w 1254034"/>
                <a:gd name="connsiteY1" fmla="*/ 55983 h 1186854"/>
                <a:gd name="connsiteX2" fmla="*/ 67181 w 1254034"/>
                <a:gd name="connsiteY2" fmla="*/ 55983 h 1186854"/>
                <a:gd name="connsiteX3" fmla="*/ 67181 w 1254034"/>
                <a:gd name="connsiteY3" fmla="*/ 89574 h 1186854"/>
                <a:gd name="connsiteX4" fmla="*/ 78377 w 1254034"/>
                <a:gd name="connsiteY4" fmla="*/ 93306 h 1186854"/>
                <a:gd name="connsiteX5" fmla="*/ 78377 w 1254034"/>
                <a:gd name="connsiteY5" fmla="*/ 182880 h 1186854"/>
                <a:gd name="connsiteX6" fmla="*/ 82110 w 1254034"/>
                <a:gd name="connsiteY6" fmla="*/ 231399 h 1186854"/>
                <a:gd name="connsiteX7" fmla="*/ 82110 w 1254034"/>
                <a:gd name="connsiteY7" fmla="*/ 279918 h 1186854"/>
                <a:gd name="connsiteX8" fmla="*/ 82110 w 1254034"/>
                <a:gd name="connsiteY8" fmla="*/ 317240 h 1186854"/>
                <a:gd name="connsiteX9" fmla="*/ 89574 w 1254034"/>
                <a:gd name="connsiteY9" fmla="*/ 354563 h 1186854"/>
                <a:gd name="connsiteX10" fmla="*/ 93306 w 1254034"/>
                <a:gd name="connsiteY10" fmla="*/ 395618 h 1186854"/>
                <a:gd name="connsiteX11" fmla="*/ 93306 w 1254034"/>
                <a:gd name="connsiteY11" fmla="*/ 436672 h 1186854"/>
                <a:gd name="connsiteX12" fmla="*/ 97039 w 1254034"/>
                <a:gd name="connsiteY12" fmla="*/ 466530 h 1186854"/>
                <a:gd name="connsiteX13" fmla="*/ 104503 w 1254034"/>
                <a:gd name="connsiteY13" fmla="*/ 481459 h 1186854"/>
                <a:gd name="connsiteX14" fmla="*/ 138093 w 1254034"/>
                <a:gd name="connsiteY14" fmla="*/ 473995 h 1186854"/>
                <a:gd name="connsiteX15" fmla="*/ 141825 w 1254034"/>
                <a:gd name="connsiteY15" fmla="*/ 526246 h 1186854"/>
                <a:gd name="connsiteX16" fmla="*/ 167951 w 1254034"/>
                <a:gd name="connsiteY16" fmla="*/ 526246 h 1186854"/>
                <a:gd name="connsiteX17" fmla="*/ 171683 w 1254034"/>
                <a:gd name="connsiteY17" fmla="*/ 574765 h 1186854"/>
                <a:gd name="connsiteX18" fmla="*/ 186612 w 1254034"/>
                <a:gd name="connsiteY18" fmla="*/ 578498 h 1186854"/>
                <a:gd name="connsiteX19" fmla="*/ 182880 w 1254034"/>
                <a:gd name="connsiteY19" fmla="*/ 768842 h 1186854"/>
                <a:gd name="connsiteX20" fmla="*/ 238864 w 1254034"/>
                <a:gd name="connsiteY20" fmla="*/ 768842 h 1186854"/>
                <a:gd name="connsiteX21" fmla="*/ 235132 w 1254034"/>
                <a:gd name="connsiteY21" fmla="*/ 813629 h 1186854"/>
                <a:gd name="connsiteX22" fmla="*/ 350831 w 1254034"/>
                <a:gd name="connsiteY22" fmla="*/ 809897 h 1186854"/>
                <a:gd name="connsiteX23" fmla="*/ 354563 w 1254034"/>
                <a:gd name="connsiteY23" fmla="*/ 869613 h 1186854"/>
                <a:gd name="connsiteX24" fmla="*/ 362028 w 1254034"/>
                <a:gd name="connsiteY24" fmla="*/ 873345 h 1186854"/>
                <a:gd name="connsiteX25" fmla="*/ 358296 w 1254034"/>
                <a:gd name="connsiteY25" fmla="*/ 962919 h 1186854"/>
                <a:gd name="connsiteX26" fmla="*/ 395618 w 1254034"/>
                <a:gd name="connsiteY26" fmla="*/ 962919 h 1186854"/>
                <a:gd name="connsiteX27" fmla="*/ 399350 w 1254034"/>
                <a:gd name="connsiteY27" fmla="*/ 1015170 h 1186854"/>
                <a:gd name="connsiteX28" fmla="*/ 638214 w 1254034"/>
                <a:gd name="connsiteY28" fmla="*/ 1007706 h 1186854"/>
                <a:gd name="connsiteX29" fmla="*/ 638214 w 1254034"/>
                <a:gd name="connsiteY29" fmla="*/ 1119673 h 1186854"/>
                <a:gd name="connsiteX30" fmla="*/ 660608 w 1254034"/>
                <a:gd name="connsiteY30" fmla="*/ 1123405 h 1186854"/>
                <a:gd name="connsiteX31" fmla="*/ 660608 w 1254034"/>
                <a:gd name="connsiteY31" fmla="*/ 1186854 h 1186854"/>
                <a:gd name="connsiteX32" fmla="*/ 1254034 w 1254034"/>
                <a:gd name="connsiteY32" fmla="*/ 1183121 h 1186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54034" h="1186854">
                  <a:moveTo>
                    <a:pt x="0" y="0"/>
                  </a:moveTo>
                  <a:lnTo>
                    <a:pt x="3732" y="55983"/>
                  </a:lnTo>
                  <a:lnTo>
                    <a:pt x="67181" y="55983"/>
                  </a:lnTo>
                  <a:lnTo>
                    <a:pt x="67181" y="89574"/>
                  </a:lnTo>
                  <a:lnTo>
                    <a:pt x="78377" y="93306"/>
                  </a:lnTo>
                  <a:lnTo>
                    <a:pt x="78377" y="182880"/>
                  </a:lnTo>
                  <a:lnTo>
                    <a:pt x="82110" y="231399"/>
                  </a:lnTo>
                  <a:lnTo>
                    <a:pt x="82110" y="279918"/>
                  </a:lnTo>
                  <a:lnTo>
                    <a:pt x="82110" y="317240"/>
                  </a:lnTo>
                  <a:lnTo>
                    <a:pt x="89574" y="354563"/>
                  </a:lnTo>
                  <a:lnTo>
                    <a:pt x="93306" y="395618"/>
                  </a:lnTo>
                  <a:lnTo>
                    <a:pt x="93306" y="436672"/>
                  </a:lnTo>
                  <a:lnTo>
                    <a:pt x="97039" y="466530"/>
                  </a:lnTo>
                  <a:lnTo>
                    <a:pt x="104503" y="481459"/>
                  </a:lnTo>
                  <a:lnTo>
                    <a:pt x="138093" y="473995"/>
                  </a:lnTo>
                  <a:lnTo>
                    <a:pt x="141825" y="526246"/>
                  </a:lnTo>
                  <a:lnTo>
                    <a:pt x="167951" y="526246"/>
                  </a:lnTo>
                  <a:lnTo>
                    <a:pt x="171683" y="574765"/>
                  </a:lnTo>
                  <a:lnTo>
                    <a:pt x="186612" y="578498"/>
                  </a:lnTo>
                  <a:lnTo>
                    <a:pt x="182880" y="768842"/>
                  </a:lnTo>
                  <a:lnTo>
                    <a:pt x="238864" y="768842"/>
                  </a:lnTo>
                  <a:lnTo>
                    <a:pt x="235132" y="813629"/>
                  </a:lnTo>
                  <a:lnTo>
                    <a:pt x="350831" y="809897"/>
                  </a:lnTo>
                  <a:lnTo>
                    <a:pt x="354563" y="869613"/>
                  </a:lnTo>
                  <a:lnTo>
                    <a:pt x="362028" y="873345"/>
                  </a:lnTo>
                  <a:lnTo>
                    <a:pt x="358296" y="962919"/>
                  </a:lnTo>
                  <a:lnTo>
                    <a:pt x="395618" y="962919"/>
                  </a:lnTo>
                  <a:lnTo>
                    <a:pt x="399350" y="1015170"/>
                  </a:lnTo>
                  <a:lnTo>
                    <a:pt x="638214" y="1007706"/>
                  </a:lnTo>
                  <a:lnTo>
                    <a:pt x="638214" y="1119673"/>
                  </a:lnTo>
                  <a:lnTo>
                    <a:pt x="660608" y="1123405"/>
                  </a:lnTo>
                  <a:lnTo>
                    <a:pt x="660608" y="1186854"/>
                  </a:lnTo>
                  <a:lnTo>
                    <a:pt x="1254034" y="1183121"/>
                  </a:lnTo>
                </a:path>
              </a:pathLst>
            </a:cu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64" name="Tableau 63">
            <a:extLst>
              <a:ext uri="{FF2B5EF4-FFF2-40B4-BE49-F238E27FC236}">
                <a16:creationId xmlns:a16="http://schemas.microsoft.com/office/drawing/2014/main" id="{61A01566-5025-4CD9-A4CD-8C983A8FB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336835"/>
              </p:ext>
            </p:extLst>
          </p:nvPr>
        </p:nvGraphicFramePr>
        <p:xfrm>
          <a:off x="2422920" y="4583683"/>
          <a:ext cx="1570611" cy="484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87078212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9769">
                <a:tc gridSpan="1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Nb à risque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84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0" spc="-3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99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76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084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0" spc="-30" dirty="0">
                        <a:solidFill>
                          <a:srgbClr val="9B11C7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112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0367650"/>
                  </a:ext>
                </a:extLst>
              </a:tr>
            </a:tbl>
          </a:graphicData>
        </a:graphic>
      </p:graphicFrame>
      <p:sp>
        <p:nvSpPr>
          <p:cNvPr id="66" name="ZoneTexte 65">
            <a:extLst>
              <a:ext uri="{FF2B5EF4-FFF2-40B4-BE49-F238E27FC236}">
                <a16:creationId xmlns:a16="http://schemas.microsoft.com/office/drawing/2014/main" id="{4E4F518E-5518-44C2-A5E9-62B2F256F2E7}"/>
              </a:ext>
            </a:extLst>
          </p:cNvPr>
          <p:cNvSpPr txBox="1"/>
          <p:nvPr/>
        </p:nvSpPr>
        <p:spPr>
          <a:xfrm>
            <a:off x="2352328" y="1803221"/>
            <a:ext cx="1588768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Sereux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9" name="Tableau 68">
            <a:extLst>
              <a:ext uri="{FF2B5EF4-FFF2-40B4-BE49-F238E27FC236}">
                <a16:creationId xmlns:a16="http://schemas.microsoft.com/office/drawing/2014/main" id="{2AF86EF4-AD4E-46FE-AF2A-E466E4A27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405979"/>
              </p:ext>
            </p:extLst>
          </p:nvPr>
        </p:nvGraphicFramePr>
        <p:xfrm>
          <a:off x="2348127" y="2194260"/>
          <a:ext cx="1592969" cy="60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13369633"/>
                    </a:ext>
                  </a:extLst>
                </a:gridCol>
                <a:gridCol w="459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1481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r-FR" sz="6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Events, </a:t>
                      </a:r>
                      <a:b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HR </a:t>
                      </a:r>
                      <a:b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853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  <a:latin typeface="+mj-lt"/>
                          <a:cs typeface="Arial" panose="020B0604020202020204" pitchFamily="34" charset="0"/>
                        </a:rPr>
                        <a:t>Len + </a:t>
                      </a:r>
                      <a:r>
                        <a:rPr lang="fr-FR" sz="600" b="1" dirty="0" err="1">
                          <a:solidFill>
                            <a:schemeClr val="accent5"/>
                          </a:solidFill>
                          <a:latin typeface="+mj-lt"/>
                          <a:cs typeface="Arial" panose="020B0604020202020204" pitchFamily="34" charset="0"/>
                        </a:rPr>
                        <a:t>pembro</a:t>
                      </a:r>
                      <a:endParaRPr lang="fr-FR" sz="600" b="1" dirty="0">
                        <a:solidFill>
                          <a:schemeClr val="accent5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(78.8)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(0.39-0.75)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853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rgbClr val="9B11C7"/>
                          </a:solidFill>
                          <a:latin typeface="+mj-lt"/>
                          <a:cs typeface="Arial" panose="020B0604020202020204" pitchFamily="34" charset="0"/>
                        </a:rPr>
                        <a:t>TPC</a:t>
                      </a:r>
                    </a:p>
                  </a:txBody>
                  <a:tcPr marL="36000" marR="36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(68,8)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fr-FR" sz="11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0" name="Tableau 69">
            <a:extLst>
              <a:ext uri="{FF2B5EF4-FFF2-40B4-BE49-F238E27FC236}">
                <a16:creationId xmlns:a16="http://schemas.microsoft.com/office/drawing/2014/main" id="{E4930AF4-44A4-4531-8F54-3FBE427AA8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967486"/>
              </p:ext>
            </p:extLst>
          </p:nvPr>
        </p:nvGraphicFramePr>
        <p:xfrm>
          <a:off x="4118435" y="2194260"/>
          <a:ext cx="1592969" cy="60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13369633"/>
                    </a:ext>
                  </a:extLst>
                </a:gridCol>
                <a:gridCol w="459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1481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r-FR" sz="6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Events, </a:t>
                      </a:r>
                      <a:b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HR </a:t>
                      </a:r>
                      <a:b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853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  <a:latin typeface="+mj-lt"/>
                          <a:cs typeface="Arial" panose="020B0604020202020204" pitchFamily="34" charset="0"/>
                        </a:rPr>
                        <a:t>Len + </a:t>
                      </a:r>
                      <a:r>
                        <a:rPr lang="fr-FR" sz="600" b="1" dirty="0" err="1">
                          <a:solidFill>
                            <a:schemeClr val="accent5"/>
                          </a:solidFill>
                          <a:latin typeface="+mj-lt"/>
                          <a:cs typeface="Arial" panose="020B0604020202020204" pitchFamily="34" charset="0"/>
                        </a:rPr>
                        <a:t>pembro</a:t>
                      </a:r>
                      <a:endParaRPr lang="fr-FR" sz="600" b="1" dirty="0">
                        <a:solidFill>
                          <a:schemeClr val="accent5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(82.8)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(0.25-0.97)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853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rgbClr val="9B11C7"/>
                          </a:solidFill>
                          <a:latin typeface="+mj-lt"/>
                          <a:cs typeface="Arial" panose="020B0604020202020204" pitchFamily="34" charset="0"/>
                        </a:rPr>
                        <a:t>TPC</a:t>
                      </a:r>
                    </a:p>
                  </a:txBody>
                  <a:tcPr marL="36000" marR="36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(88.2)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fr-FR" sz="11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1" name="ZoneTexte 70">
            <a:extLst>
              <a:ext uri="{FF2B5EF4-FFF2-40B4-BE49-F238E27FC236}">
                <a16:creationId xmlns:a16="http://schemas.microsoft.com/office/drawing/2014/main" id="{9202B6E4-D393-42FD-9AA7-C62FF40B1124}"/>
              </a:ext>
            </a:extLst>
          </p:cNvPr>
          <p:cNvSpPr txBox="1"/>
          <p:nvPr/>
        </p:nvSpPr>
        <p:spPr>
          <a:xfrm>
            <a:off x="4158735" y="1803221"/>
            <a:ext cx="1588768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Cellules claires</a:t>
            </a:r>
          </a:p>
        </p:txBody>
      </p:sp>
      <p:graphicFrame>
        <p:nvGraphicFramePr>
          <p:cNvPr id="75" name="Tableau 74">
            <a:extLst>
              <a:ext uri="{FF2B5EF4-FFF2-40B4-BE49-F238E27FC236}">
                <a16:creationId xmlns:a16="http://schemas.microsoft.com/office/drawing/2014/main" id="{3AF731A8-5815-40B1-A89E-ABC72A8BB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180040"/>
              </p:ext>
            </p:extLst>
          </p:nvPr>
        </p:nvGraphicFramePr>
        <p:xfrm>
          <a:off x="4247238" y="4589415"/>
          <a:ext cx="1570611" cy="484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87078212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9769">
                <a:tc gridSpan="1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Nb à risque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84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0" spc="-3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084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0" spc="-30" dirty="0">
                        <a:solidFill>
                          <a:srgbClr val="9B11C7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0367650"/>
                  </a:ext>
                </a:extLst>
              </a:tr>
            </a:tbl>
          </a:graphicData>
        </a:graphic>
      </p:graphicFrame>
      <p:sp>
        <p:nvSpPr>
          <p:cNvPr id="76" name="Rectangle à coins arrondis 13">
            <a:extLst>
              <a:ext uri="{FF2B5EF4-FFF2-40B4-BE49-F238E27FC236}">
                <a16:creationId xmlns:a16="http://schemas.microsoft.com/office/drawing/2014/main" id="{2CE8778A-8E40-48D4-A9F2-49760A139090}"/>
              </a:ext>
            </a:extLst>
          </p:cNvPr>
          <p:cNvSpPr/>
          <p:nvPr/>
        </p:nvSpPr>
        <p:spPr>
          <a:xfrm>
            <a:off x="6138455" y="1436201"/>
            <a:ext cx="5560637" cy="4278161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747529AB-59EC-4201-BCC0-99501DCB67EE}"/>
              </a:ext>
            </a:extLst>
          </p:cNvPr>
          <p:cNvSpPr txBox="1"/>
          <p:nvPr/>
        </p:nvSpPr>
        <p:spPr>
          <a:xfrm>
            <a:off x="6275178" y="1265671"/>
            <a:ext cx="4742072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SSP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selon</a:t>
            </a:r>
            <a:r>
              <a:rPr lang="fr-FR" sz="1400" b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histologie: population globale</a:t>
            </a:r>
          </a:p>
        </p:txBody>
      </p:sp>
      <p:graphicFrame>
        <p:nvGraphicFramePr>
          <p:cNvPr id="78" name="Tableau 77">
            <a:extLst>
              <a:ext uri="{FF2B5EF4-FFF2-40B4-BE49-F238E27FC236}">
                <a16:creationId xmlns:a16="http://schemas.microsoft.com/office/drawing/2014/main" id="{B30DFBA0-3F1F-48DC-9EE6-928F0EFDF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684146"/>
              </p:ext>
            </p:extLst>
          </p:nvPr>
        </p:nvGraphicFramePr>
        <p:xfrm>
          <a:off x="6408412" y="4565553"/>
          <a:ext cx="1570611" cy="484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87078212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9769">
                <a:tc gridSpan="1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Nb à risque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84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0" spc="-3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243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196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128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98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084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0" spc="-30" dirty="0">
                        <a:solidFill>
                          <a:srgbClr val="9B11C7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254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142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0367650"/>
                  </a:ext>
                </a:extLst>
              </a:tr>
            </a:tbl>
          </a:graphicData>
        </a:graphic>
      </p:graphicFrame>
      <p:sp>
        <p:nvSpPr>
          <p:cNvPr id="79" name="Text Box 4">
            <a:extLst>
              <a:ext uri="{FF2B5EF4-FFF2-40B4-BE49-F238E27FC236}">
                <a16:creationId xmlns:a16="http://schemas.microsoft.com/office/drawing/2014/main" id="{86D2070F-2B71-4E0B-B188-768FDF84D41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221511" y="3488486"/>
            <a:ext cx="213642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a-DK" sz="8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Progression-Free Survival, %</a:t>
            </a:r>
          </a:p>
        </p:txBody>
      </p:sp>
      <p:graphicFrame>
        <p:nvGraphicFramePr>
          <p:cNvPr id="80" name="Tableau 79">
            <a:extLst>
              <a:ext uri="{FF2B5EF4-FFF2-40B4-BE49-F238E27FC236}">
                <a16:creationId xmlns:a16="http://schemas.microsoft.com/office/drawing/2014/main" id="{38855FDA-4099-4C9B-A46B-439468BB1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255575"/>
              </p:ext>
            </p:extLst>
          </p:nvPr>
        </p:nvGraphicFramePr>
        <p:xfrm>
          <a:off x="6409044" y="2176130"/>
          <a:ext cx="1592969" cy="60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13369633"/>
                    </a:ext>
                  </a:extLst>
                </a:gridCol>
                <a:gridCol w="459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1481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r-FR" sz="6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Events, </a:t>
                      </a:r>
                      <a:b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HR </a:t>
                      </a:r>
                      <a:b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853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  <a:latin typeface="+mj-lt"/>
                          <a:cs typeface="Arial" panose="020B0604020202020204" pitchFamily="34" charset="0"/>
                        </a:rPr>
                        <a:t>Len + </a:t>
                      </a:r>
                      <a:r>
                        <a:rPr lang="fr-FR" sz="600" b="1" dirty="0" err="1">
                          <a:solidFill>
                            <a:schemeClr val="accent5"/>
                          </a:solidFill>
                          <a:latin typeface="+mj-lt"/>
                          <a:cs typeface="Arial" panose="020B0604020202020204" pitchFamily="34" charset="0"/>
                        </a:rPr>
                        <a:t>pembro</a:t>
                      </a:r>
                      <a:endParaRPr lang="fr-FR" sz="600" b="1" dirty="0">
                        <a:solidFill>
                          <a:schemeClr val="accent5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(61.7)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 (0.41-0.65)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853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rgbClr val="9B11C7"/>
                          </a:solidFill>
                          <a:latin typeface="+mj-lt"/>
                          <a:cs typeface="Arial" panose="020B0604020202020204" pitchFamily="34" charset="0"/>
                        </a:rPr>
                        <a:t>TPC</a:t>
                      </a:r>
                    </a:p>
                  </a:txBody>
                  <a:tcPr marL="36000" marR="36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 (68.1)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fr-FR" sz="11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1" name="ZoneTexte 80">
            <a:extLst>
              <a:ext uri="{FF2B5EF4-FFF2-40B4-BE49-F238E27FC236}">
                <a16:creationId xmlns:a16="http://schemas.microsoft.com/office/drawing/2014/main" id="{1A3039CF-E498-4602-8BDE-14D9B3A12993}"/>
              </a:ext>
            </a:extLst>
          </p:cNvPr>
          <p:cNvSpPr txBox="1"/>
          <p:nvPr/>
        </p:nvSpPr>
        <p:spPr>
          <a:xfrm>
            <a:off x="6409043" y="1785091"/>
            <a:ext cx="1619663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Endometrioide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Espace réservé du texte 10">
            <a:extLst>
              <a:ext uri="{FF2B5EF4-FFF2-40B4-BE49-F238E27FC236}">
                <a16:creationId xmlns:a16="http://schemas.microsoft.com/office/drawing/2014/main" id="{3BE8BE76-0BD2-4B50-9034-A8EB6B9A7CA7}"/>
              </a:ext>
            </a:extLst>
          </p:cNvPr>
          <p:cNvSpPr txBox="1">
            <a:spLocks/>
          </p:cNvSpPr>
          <p:nvPr/>
        </p:nvSpPr>
        <p:spPr>
          <a:xfrm>
            <a:off x="6182000" y="5219123"/>
            <a:ext cx="5360629" cy="333375"/>
          </a:xfrm>
          <a:custGeom>
            <a:avLst/>
            <a:gdLst>
              <a:gd name="connsiteX0" fmla="*/ 0 w 5167116"/>
              <a:gd name="connsiteY0" fmla="*/ 0 h 333375"/>
              <a:gd name="connsiteX1" fmla="*/ 5167116 w 5167116"/>
              <a:gd name="connsiteY1" fmla="*/ 0 h 333375"/>
              <a:gd name="connsiteX2" fmla="*/ 5167116 w 5167116"/>
              <a:gd name="connsiteY2" fmla="*/ 333375 h 333375"/>
              <a:gd name="connsiteX3" fmla="*/ 0 w 5167116"/>
              <a:gd name="connsiteY3" fmla="*/ 333375 h 333375"/>
              <a:gd name="connsiteX4" fmla="*/ 0 w 5167116"/>
              <a:gd name="connsiteY4" fmla="*/ 0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7116" h="333375">
                <a:moveTo>
                  <a:pt x="0" y="0"/>
                </a:moveTo>
                <a:lnTo>
                  <a:pt x="5167116" y="0"/>
                </a:lnTo>
                <a:lnTo>
                  <a:pt x="5167116" y="333375"/>
                </a:lnTo>
                <a:lnTo>
                  <a:pt x="0" y="333375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b="0" i="0" baseline="30000" dirty="0">
                <a:solidFill>
                  <a:schemeClr val="tx2"/>
                </a:solidFill>
              </a:rPr>
              <a:t>a </a:t>
            </a:r>
            <a:r>
              <a:rPr lang="fr-FR" sz="900" b="0" i="0" dirty="0">
                <a:solidFill>
                  <a:schemeClr val="tx2"/>
                </a:solidFill>
              </a:rPr>
              <a:t>Per RECEIST v1.1 by BICR. </a:t>
            </a:r>
            <a:br>
              <a:rPr lang="fr-FR" sz="900" b="0" i="0" dirty="0">
                <a:solidFill>
                  <a:schemeClr val="tx2"/>
                </a:solidFill>
              </a:rPr>
            </a:br>
            <a:r>
              <a:rPr lang="fr-FR" sz="900" b="0" i="0" dirty="0" err="1">
                <a:solidFill>
                  <a:schemeClr val="tx2"/>
                </a:solidFill>
              </a:rPr>
              <a:t>HRs</a:t>
            </a:r>
            <a:r>
              <a:rPr lang="fr-FR" sz="900" b="0" i="0" dirty="0">
                <a:solidFill>
                  <a:schemeClr val="tx2"/>
                </a:solidFill>
              </a:rPr>
              <a:t> for </a:t>
            </a:r>
            <a:r>
              <a:rPr lang="fr-FR" sz="900" b="0" i="0" dirty="0" err="1">
                <a:solidFill>
                  <a:schemeClr val="tx2"/>
                </a:solidFill>
              </a:rPr>
              <a:t>other</a:t>
            </a:r>
            <a:r>
              <a:rPr lang="fr-FR" sz="900" b="0" i="0" dirty="0">
                <a:solidFill>
                  <a:schemeClr val="tx2"/>
                </a:solidFill>
              </a:rPr>
              <a:t> </a:t>
            </a:r>
            <a:r>
              <a:rPr lang="fr-FR" sz="900" b="0" i="0" dirty="0" err="1">
                <a:solidFill>
                  <a:schemeClr val="tx2"/>
                </a:solidFill>
              </a:rPr>
              <a:t>histologic</a:t>
            </a:r>
            <a:r>
              <a:rPr lang="fr-FR" sz="900" b="0" i="0" dirty="0">
                <a:solidFill>
                  <a:schemeClr val="tx2"/>
                </a:solidFill>
              </a:rPr>
              <a:t> types: mixed </a:t>
            </a:r>
            <a:r>
              <a:rPr lang="fr-FR" sz="900" b="0" i="0" dirty="0" err="1">
                <a:solidFill>
                  <a:schemeClr val="tx2"/>
                </a:solidFill>
              </a:rPr>
              <a:t>cell</a:t>
            </a:r>
            <a:r>
              <a:rPr lang="fr-FR" sz="900" b="0" i="0" dirty="0">
                <a:solidFill>
                  <a:schemeClr val="tx2"/>
                </a:solidFill>
              </a:rPr>
              <a:t> (n=38); HR (95% CI), 0.90 (0.38-2.17); </a:t>
            </a:r>
            <a:r>
              <a:rPr lang="fr-FR" sz="900" b="0" i="0" dirty="0" err="1">
                <a:solidFill>
                  <a:schemeClr val="tx2"/>
                </a:solidFill>
              </a:rPr>
              <a:t>other</a:t>
            </a:r>
            <a:r>
              <a:rPr lang="fr-FR" sz="900" b="0" i="0" dirty="0">
                <a:solidFill>
                  <a:schemeClr val="tx2"/>
                </a:solidFill>
              </a:rPr>
              <a:t> (n=27); HR (95% CI), 0.57 (0.12-1.19).</a:t>
            </a:r>
            <a:br>
              <a:rPr lang="fr-FR" sz="900" b="0" i="0" dirty="0">
                <a:solidFill>
                  <a:schemeClr val="tx2"/>
                </a:solidFill>
              </a:rPr>
            </a:br>
            <a:r>
              <a:rPr lang="fr-FR" sz="900" b="0" i="0" dirty="0">
                <a:solidFill>
                  <a:schemeClr val="tx2"/>
                </a:solidFill>
              </a:rPr>
              <a:t>Data </a:t>
            </a:r>
            <a:r>
              <a:rPr lang="fr-FR" sz="900" b="0" i="0" dirty="0" err="1">
                <a:solidFill>
                  <a:schemeClr val="tx2"/>
                </a:solidFill>
              </a:rPr>
              <a:t>cutoff</a:t>
            </a:r>
            <a:r>
              <a:rPr lang="fr-FR" sz="900" b="0" i="0" dirty="0">
                <a:solidFill>
                  <a:schemeClr val="tx2"/>
                </a:solidFill>
              </a:rPr>
              <a:t>; </a:t>
            </a:r>
            <a:r>
              <a:rPr lang="fr-FR" sz="900" b="0" i="0" dirty="0" err="1">
                <a:solidFill>
                  <a:schemeClr val="tx2"/>
                </a:solidFill>
              </a:rPr>
              <a:t>oct</a:t>
            </a:r>
            <a:r>
              <a:rPr lang="fr-FR" sz="900" b="0" i="0" dirty="0">
                <a:solidFill>
                  <a:schemeClr val="tx2"/>
                </a:solidFill>
              </a:rPr>
              <a:t> 26. 2020</a:t>
            </a:r>
          </a:p>
        </p:txBody>
      </p: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FE9EB869-013F-4BB1-A22F-B31AB52F2F95}"/>
              </a:ext>
            </a:extLst>
          </p:cNvPr>
          <p:cNvGrpSpPr/>
          <p:nvPr/>
        </p:nvGrpSpPr>
        <p:grpSpPr>
          <a:xfrm>
            <a:off x="6270622" y="2911974"/>
            <a:ext cx="1866841" cy="1830144"/>
            <a:chOff x="700659" y="3103112"/>
            <a:chExt cx="1866841" cy="1830144"/>
          </a:xfrm>
        </p:grpSpPr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B759C704-76A4-49AA-9E1D-663287459F07}"/>
                </a:ext>
              </a:extLst>
            </p:cNvPr>
            <p:cNvCxnSpPr>
              <a:cxnSpLocks/>
            </p:cNvCxnSpPr>
            <p:nvPr/>
          </p:nvCxnSpPr>
          <p:spPr>
            <a:xfrm>
              <a:off x="1039091" y="3851216"/>
              <a:ext cx="1337397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3DA4DC22-9223-4FFB-BCCA-3D87BF81FD13}"/>
                </a:ext>
              </a:extLst>
            </p:cNvPr>
            <p:cNvCxnSpPr>
              <a:cxnSpLocks/>
            </p:cNvCxnSpPr>
            <p:nvPr/>
          </p:nvCxnSpPr>
          <p:spPr>
            <a:xfrm>
              <a:off x="700659" y="4933256"/>
              <a:ext cx="1675829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 Box 4">
              <a:extLst>
                <a:ext uri="{FF2B5EF4-FFF2-40B4-BE49-F238E27FC236}">
                  <a16:creationId xmlns:a16="http://schemas.microsoft.com/office/drawing/2014/main" id="{4ADC0CE5-D051-4430-8608-718024573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779" y="4654701"/>
              <a:ext cx="127834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ctr" eaLnBrk="1" hangingPunct="1"/>
              <a:r>
                <a:rPr lang="da-DK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n-ea"/>
                  <a:cs typeface="Arial"/>
                </a:rPr>
                <a:t>Mois</a:t>
              </a:r>
            </a:p>
          </p:txBody>
        </p:sp>
        <p:graphicFrame>
          <p:nvGraphicFramePr>
            <p:cNvPr id="87" name="Graphique 86">
              <a:extLst>
                <a:ext uri="{FF2B5EF4-FFF2-40B4-BE49-F238E27FC236}">
                  <a16:creationId xmlns:a16="http://schemas.microsoft.com/office/drawing/2014/main" id="{CCFCB3DC-3448-43F9-982D-D91DF27902A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58858614"/>
                </p:ext>
              </p:extLst>
            </p:nvPr>
          </p:nvGraphicFramePr>
          <p:xfrm>
            <a:off x="783748" y="3103112"/>
            <a:ext cx="1716360" cy="16390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79C02878-EDF4-4118-B171-8DBD2D1A9FED}"/>
                </a:ext>
              </a:extLst>
            </p:cNvPr>
            <p:cNvSpPr txBox="1"/>
            <p:nvPr/>
          </p:nvSpPr>
          <p:spPr>
            <a:xfrm>
              <a:off x="1492477" y="3175430"/>
              <a:ext cx="107502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Median</a:t>
              </a:r>
              <a:r>
                <a:rPr lang="fr-FR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(95% CI)</a:t>
              </a:r>
            </a:p>
            <a:p>
              <a:pPr>
                <a:lnSpc>
                  <a:spcPct val="100000"/>
                </a:lnSpc>
              </a:pPr>
              <a:r>
                <a:rPr lang="fr-FR" sz="8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7.6 mo (6.3-9.3)</a:t>
              </a:r>
            </a:p>
            <a:p>
              <a:pPr>
                <a:lnSpc>
                  <a:spcPct val="100000"/>
                </a:lnSpc>
              </a:pPr>
              <a:r>
                <a:rPr lang="fr-FR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3.9 (3.7-5.6)</a:t>
              </a:r>
            </a:p>
            <a:p>
              <a:endParaRPr lang="fr-FR" dirty="0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B8892D86-27B5-42A5-933A-1F5CE2860DC1}"/>
              </a:ext>
            </a:extLst>
          </p:cNvPr>
          <p:cNvGrpSpPr/>
          <p:nvPr/>
        </p:nvGrpSpPr>
        <p:grpSpPr>
          <a:xfrm>
            <a:off x="8153786" y="2938530"/>
            <a:ext cx="1766482" cy="1741393"/>
            <a:chOff x="2578151" y="3103112"/>
            <a:chExt cx="1766482" cy="1741393"/>
          </a:xfrm>
        </p:grpSpPr>
        <p:grpSp>
          <p:nvGrpSpPr>
            <p:cNvPr id="92" name="Groupe 91">
              <a:extLst>
                <a:ext uri="{FF2B5EF4-FFF2-40B4-BE49-F238E27FC236}">
                  <a16:creationId xmlns:a16="http://schemas.microsoft.com/office/drawing/2014/main" id="{A970C217-9566-4397-9AB2-7748D9EE60D3}"/>
                </a:ext>
              </a:extLst>
            </p:cNvPr>
            <p:cNvGrpSpPr/>
            <p:nvPr/>
          </p:nvGrpSpPr>
          <p:grpSpPr>
            <a:xfrm>
              <a:off x="2578151" y="3103112"/>
              <a:ext cx="1766482" cy="1741393"/>
              <a:chOff x="783748" y="3103112"/>
              <a:chExt cx="1783752" cy="1767033"/>
            </a:xfrm>
          </p:grpSpPr>
          <p:cxnSp>
            <p:nvCxnSpPr>
              <p:cNvPr id="95" name="Connecteur droit 94">
                <a:extLst>
                  <a:ext uri="{FF2B5EF4-FFF2-40B4-BE49-F238E27FC236}">
                    <a16:creationId xmlns:a16="http://schemas.microsoft.com/office/drawing/2014/main" id="{0903CC9B-0607-4E79-B0D5-892277079A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9091" y="3851216"/>
                <a:ext cx="1337397" cy="0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 Box 4">
                <a:extLst>
                  <a:ext uri="{FF2B5EF4-FFF2-40B4-BE49-F238E27FC236}">
                    <a16:creationId xmlns:a16="http://schemas.microsoft.com/office/drawing/2014/main" id="{99AAFE6F-2B2A-4015-A776-F008E5CB56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1779" y="4654701"/>
                <a:ext cx="127834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9pPr>
              </a:lstStyle>
              <a:p>
                <a:pPr algn="ctr" eaLnBrk="1" hangingPunct="1"/>
                <a:r>
                  <a:rPr lang="da-DK" sz="8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ea typeface="+mn-ea"/>
                    <a:cs typeface="Arial"/>
                  </a:rPr>
                  <a:t>Mois</a:t>
                </a:r>
              </a:p>
            </p:txBody>
          </p:sp>
          <p:graphicFrame>
            <p:nvGraphicFramePr>
              <p:cNvPr id="98" name="Graphique 97">
                <a:extLst>
                  <a:ext uri="{FF2B5EF4-FFF2-40B4-BE49-F238E27FC236}">
                    <a16:creationId xmlns:a16="http://schemas.microsoft.com/office/drawing/2014/main" id="{6D32B8B6-0F15-4E6F-A782-A0F54CA2E5C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50557622"/>
                  </p:ext>
                </p:extLst>
              </p:nvPr>
            </p:nvGraphicFramePr>
            <p:xfrm>
              <a:off x="783748" y="3103112"/>
              <a:ext cx="1716360" cy="163901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99" name="ZoneTexte 98">
                <a:extLst>
                  <a:ext uri="{FF2B5EF4-FFF2-40B4-BE49-F238E27FC236}">
                    <a16:creationId xmlns:a16="http://schemas.microsoft.com/office/drawing/2014/main" id="{D507F81E-6FDE-43C5-986F-D0D27865CAFF}"/>
                  </a:ext>
                </a:extLst>
              </p:cNvPr>
              <p:cNvSpPr txBox="1"/>
              <p:nvPr/>
            </p:nvSpPr>
            <p:spPr>
              <a:xfrm>
                <a:off x="1492477" y="3175430"/>
                <a:ext cx="1075023" cy="749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fr-FR" sz="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Median</a:t>
                </a:r>
                <a:r>
                  <a:rPr lang="fr-FR" sz="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(95% CI)</a:t>
                </a:r>
              </a:p>
              <a:p>
                <a:pPr>
                  <a:lnSpc>
                    <a:spcPct val="100000"/>
                  </a:lnSpc>
                </a:pPr>
                <a:r>
                  <a:rPr lang="fr-FR" sz="800" b="1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5.7 mo (4.9-7.6)</a:t>
                </a:r>
              </a:p>
              <a:p>
                <a:pPr>
                  <a:lnSpc>
                    <a:spcPct val="100000"/>
                  </a:lnSpc>
                </a:pPr>
                <a:r>
                  <a:rPr lang="fr-FR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3.6 (2.1-5.0)</a:t>
                </a:r>
              </a:p>
              <a:p>
                <a:endParaRPr lang="fr-FR" dirty="0"/>
              </a:p>
            </p:txBody>
          </p:sp>
        </p:grp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EF3049B4-3B2F-4197-B25A-8AEB424C27FD}"/>
                </a:ext>
              </a:extLst>
            </p:cNvPr>
            <p:cNvSpPr/>
            <p:nvPr/>
          </p:nvSpPr>
          <p:spPr>
            <a:xfrm>
              <a:off x="2814995" y="3173291"/>
              <a:ext cx="865881" cy="1298821"/>
            </a:xfrm>
            <a:custGeom>
              <a:avLst/>
              <a:gdLst>
                <a:gd name="connsiteX0" fmla="*/ 865881 w 865881"/>
                <a:gd name="connsiteY0" fmla="*/ 1295089 h 1298821"/>
                <a:gd name="connsiteX1" fmla="*/ 664340 w 865881"/>
                <a:gd name="connsiteY1" fmla="*/ 1298821 h 1298821"/>
                <a:gd name="connsiteX2" fmla="*/ 660608 w 865881"/>
                <a:gd name="connsiteY2" fmla="*/ 1276428 h 1298821"/>
                <a:gd name="connsiteX3" fmla="*/ 649411 w 865881"/>
                <a:gd name="connsiteY3" fmla="*/ 1276428 h 1298821"/>
                <a:gd name="connsiteX4" fmla="*/ 645679 w 865881"/>
                <a:gd name="connsiteY4" fmla="*/ 1242837 h 1298821"/>
                <a:gd name="connsiteX5" fmla="*/ 559837 w 865881"/>
                <a:gd name="connsiteY5" fmla="*/ 1235373 h 1298821"/>
                <a:gd name="connsiteX6" fmla="*/ 559837 w 865881"/>
                <a:gd name="connsiteY6" fmla="*/ 1212979 h 1298821"/>
                <a:gd name="connsiteX7" fmla="*/ 466531 w 865881"/>
                <a:gd name="connsiteY7" fmla="*/ 1212979 h 1298821"/>
                <a:gd name="connsiteX8" fmla="*/ 470263 w 865881"/>
                <a:gd name="connsiteY8" fmla="*/ 1190586 h 1298821"/>
                <a:gd name="connsiteX9" fmla="*/ 459067 w 865881"/>
                <a:gd name="connsiteY9" fmla="*/ 1190586 h 1298821"/>
                <a:gd name="connsiteX10" fmla="*/ 455334 w 865881"/>
                <a:gd name="connsiteY10" fmla="*/ 1160728 h 1298821"/>
                <a:gd name="connsiteX11" fmla="*/ 455334 w 865881"/>
                <a:gd name="connsiteY11" fmla="*/ 1142067 h 1298821"/>
                <a:gd name="connsiteX12" fmla="*/ 459067 w 865881"/>
                <a:gd name="connsiteY12" fmla="*/ 1130870 h 1298821"/>
                <a:gd name="connsiteX13" fmla="*/ 451602 w 865881"/>
                <a:gd name="connsiteY13" fmla="*/ 1127138 h 1298821"/>
                <a:gd name="connsiteX14" fmla="*/ 451602 w 865881"/>
                <a:gd name="connsiteY14" fmla="*/ 1104744 h 1298821"/>
                <a:gd name="connsiteX15" fmla="*/ 436673 w 865881"/>
                <a:gd name="connsiteY15" fmla="*/ 1101012 h 1298821"/>
                <a:gd name="connsiteX16" fmla="*/ 436673 w 865881"/>
                <a:gd name="connsiteY16" fmla="*/ 1101012 h 1298821"/>
                <a:gd name="connsiteX17" fmla="*/ 406815 w 865881"/>
                <a:gd name="connsiteY17" fmla="*/ 1082351 h 1298821"/>
                <a:gd name="connsiteX18" fmla="*/ 406815 w 865881"/>
                <a:gd name="connsiteY18" fmla="*/ 1067422 h 1298821"/>
                <a:gd name="connsiteX19" fmla="*/ 365760 w 865881"/>
                <a:gd name="connsiteY19" fmla="*/ 1063690 h 1298821"/>
                <a:gd name="connsiteX20" fmla="*/ 369493 w 865881"/>
                <a:gd name="connsiteY20" fmla="*/ 1026367 h 1298821"/>
                <a:gd name="connsiteX21" fmla="*/ 358296 w 865881"/>
                <a:gd name="connsiteY21" fmla="*/ 1022635 h 1298821"/>
                <a:gd name="connsiteX22" fmla="*/ 354564 w 865881"/>
                <a:gd name="connsiteY22" fmla="*/ 1000242 h 1298821"/>
                <a:gd name="connsiteX23" fmla="*/ 328438 w 865881"/>
                <a:gd name="connsiteY23" fmla="*/ 1000242 h 1298821"/>
                <a:gd name="connsiteX24" fmla="*/ 328438 w 865881"/>
                <a:gd name="connsiteY24" fmla="*/ 1000242 h 1298821"/>
                <a:gd name="connsiteX25" fmla="*/ 317241 w 865881"/>
                <a:gd name="connsiteY25" fmla="*/ 951722 h 1298821"/>
                <a:gd name="connsiteX26" fmla="*/ 313509 w 865881"/>
                <a:gd name="connsiteY26" fmla="*/ 933061 h 1298821"/>
                <a:gd name="connsiteX27" fmla="*/ 313509 w 865881"/>
                <a:gd name="connsiteY27" fmla="*/ 933061 h 1298821"/>
                <a:gd name="connsiteX28" fmla="*/ 313509 w 865881"/>
                <a:gd name="connsiteY28" fmla="*/ 895739 h 1298821"/>
                <a:gd name="connsiteX29" fmla="*/ 306044 w 865881"/>
                <a:gd name="connsiteY29" fmla="*/ 888274 h 1298821"/>
                <a:gd name="connsiteX30" fmla="*/ 302312 w 865881"/>
                <a:gd name="connsiteY30" fmla="*/ 880810 h 1298821"/>
                <a:gd name="connsiteX31" fmla="*/ 302312 w 865881"/>
                <a:gd name="connsiteY31" fmla="*/ 880810 h 1298821"/>
                <a:gd name="connsiteX32" fmla="*/ 291115 w 865881"/>
                <a:gd name="connsiteY32" fmla="*/ 854684 h 1298821"/>
                <a:gd name="connsiteX33" fmla="*/ 276187 w 865881"/>
                <a:gd name="connsiteY33" fmla="*/ 854684 h 1298821"/>
                <a:gd name="connsiteX34" fmla="*/ 276187 w 865881"/>
                <a:gd name="connsiteY34" fmla="*/ 832291 h 1298821"/>
                <a:gd name="connsiteX35" fmla="*/ 272454 w 865881"/>
                <a:gd name="connsiteY35" fmla="*/ 817362 h 1298821"/>
                <a:gd name="connsiteX36" fmla="*/ 257525 w 865881"/>
                <a:gd name="connsiteY36" fmla="*/ 817362 h 1298821"/>
                <a:gd name="connsiteX37" fmla="*/ 253793 w 865881"/>
                <a:gd name="connsiteY37" fmla="*/ 794968 h 1298821"/>
                <a:gd name="connsiteX38" fmla="*/ 246329 w 865881"/>
                <a:gd name="connsiteY38" fmla="*/ 772575 h 1298821"/>
                <a:gd name="connsiteX39" fmla="*/ 242596 w 865881"/>
                <a:gd name="connsiteY39" fmla="*/ 761378 h 1298821"/>
                <a:gd name="connsiteX40" fmla="*/ 223935 w 865881"/>
                <a:gd name="connsiteY40" fmla="*/ 765110 h 1298821"/>
                <a:gd name="connsiteX41" fmla="*/ 223935 w 865881"/>
                <a:gd name="connsiteY41" fmla="*/ 750181 h 1298821"/>
                <a:gd name="connsiteX42" fmla="*/ 216471 w 865881"/>
                <a:gd name="connsiteY42" fmla="*/ 746449 h 1298821"/>
                <a:gd name="connsiteX43" fmla="*/ 209006 w 865881"/>
                <a:gd name="connsiteY43" fmla="*/ 731520 h 1298821"/>
                <a:gd name="connsiteX44" fmla="*/ 205274 w 865881"/>
                <a:gd name="connsiteY44" fmla="*/ 724055 h 1298821"/>
                <a:gd name="connsiteX45" fmla="*/ 201542 w 865881"/>
                <a:gd name="connsiteY45" fmla="*/ 712859 h 1298821"/>
                <a:gd name="connsiteX46" fmla="*/ 194077 w 865881"/>
                <a:gd name="connsiteY46" fmla="*/ 712859 h 1298821"/>
                <a:gd name="connsiteX47" fmla="*/ 182880 w 865881"/>
                <a:gd name="connsiteY47" fmla="*/ 634482 h 1298821"/>
                <a:gd name="connsiteX48" fmla="*/ 175416 w 865881"/>
                <a:gd name="connsiteY48" fmla="*/ 578498 h 1298821"/>
                <a:gd name="connsiteX49" fmla="*/ 167951 w 865881"/>
                <a:gd name="connsiteY49" fmla="*/ 556104 h 1298821"/>
                <a:gd name="connsiteX50" fmla="*/ 164219 w 865881"/>
                <a:gd name="connsiteY50" fmla="*/ 544908 h 1298821"/>
                <a:gd name="connsiteX51" fmla="*/ 100771 w 865881"/>
                <a:gd name="connsiteY51" fmla="*/ 548640 h 1298821"/>
                <a:gd name="connsiteX52" fmla="*/ 108235 w 865881"/>
                <a:gd name="connsiteY52" fmla="*/ 477727 h 1298821"/>
                <a:gd name="connsiteX53" fmla="*/ 97039 w 865881"/>
                <a:gd name="connsiteY53" fmla="*/ 473995 h 1298821"/>
                <a:gd name="connsiteX54" fmla="*/ 85842 w 865881"/>
                <a:gd name="connsiteY54" fmla="*/ 253793 h 1298821"/>
                <a:gd name="connsiteX55" fmla="*/ 89574 w 865881"/>
                <a:gd name="connsiteY55" fmla="*/ 205273 h 1298821"/>
                <a:gd name="connsiteX56" fmla="*/ 82110 w 865881"/>
                <a:gd name="connsiteY56" fmla="*/ 190344 h 1298821"/>
                <a:gd name="connsiteX57" fmla="*/ 74645 w 865881"/>
                <a:gd name="connsiteY57" fmla="*/ 138093 h 1298821"/>
                <a:gd name="connsiteX58" fmla="*/ 78378 w 865881"/>
                <a:gd name="connsiteY58" fmla="*/ 100771 h 1298821"/>
                <a:gd name="connsiteX59" fmla="*/ 78378 w 865881"/>
                <a:gd name="connsiteY59" fmla="*/ 85842 h 1298821"/>
                <a:gd name="connsiteX60" fmla="*/ 74645 w 865881"/>
                <a:gd name="connsiteY60" fmla="*/ 70913 h 1298821"/>
                <a:gd name="connsiteX61" fmla="*/ 63449 w 865881"/>
                <a:gd name="connsiteY61" fmla="*/ 67180 h 1298821"/>
                <a:gd name="connsiteX62" fmla="*/ 55984 w 865881"/>
                <a:gd name="connsiteY62" fmla="*/ 59716 h 1298821"/>
                <a:gd name="connsiteX63" fmla="*/ 55984 w 865881"/>
                <a:gd name="connsiteY63" fmla="*/ 48519 h 1298821"/>
                <a:gd name="connsiteX64" fmla="*/ 52252 w 865881"/>
                <a:gd name="connsiteY64" fmla="*/ 37322 h 1298821"/>
                <a:gd name="connsiteX65" fmla="*/ 37323 w 865881"/>
                <a:gd name="connsiteY65" fmla="*/ 26126 h 1298821"/>
                <a:gd name="connsiteX66" fmla="*/ 22394 w 865881"/>
                <a:gd name="connsiteY66" fmla="*/ 14929 h 1298821"/>
                <a:gd name="connsiteX67" fmla="*/ 7465 w 865881"/>
                <a:gd name="connsiteY67" fmla="*/ 7464 h 1298821"/>
                <a:gd name="connsiteX68" fmla="*/ 0 w 865881"/>
                <a:gd name="connsiteY68" fmla="*/ 0 h 1298821"/>
                <a:gd name="connsiteX0" fmla="*/ 865881 w 865881"/>
                <a:gd name="connsiteY0" fmla="*/ 1295089 h 1298821"/>
                <a:gd name="connsiteX1" fmla="*/ 664340 w 865881"/>
                <a:gd name="connsiteY1" fmla="*/ 1298821 h 1298821"/>
                <a:gd name="connsiteX2" fmla="*/ 660608 w 865881"/>
                <a:gd name="connsiteY2" fmla="*/ 1276428 h 1298821"/>
                <a:gd name="connsiteX3" fmla="*/ 649411 w 865881"/>
                <a:gd name="connsiteY3" fmla="*/ 1276428 h 1298821"/>
                <a:gd name="connsiteX4" fmla="*/ 645679 w 865881"/>
                <a:gd name="connsiteY4" fmla="*/ 1242837 h 1298821"/>
                <a:gd name="connsiteX5" fmla="*/ 559837 w 865881"/>
                <a:gd name="connsiteY5" fmla="*/ 1235373 h 1298821"/>
                <a:gd name="connsiteX6" fmla="*/ 559837 w 865881"/>
                <a:gd name="connsiteY6" fmla="*/ 1212979 h 1298821"/>
                <a:gd name="connsiteX7" fmla="*/ 466531 w 865881"/>
                <a:gd name="connsiteY7" fmla="*/ 1212979 h 1298821"/>
                <a:gd name="connsiteX8" fmla="*/ 470263 w 865881"/>
                <a:gd name="connsiteY8" fmla="*/ 1190586 h 1298821"/>
                <a:gd name="connsiteX9" fmla="*/ 459067 w 865881"/>
                <a:gd name="connsiteY9" fmla="*/ 1190586 h 1298821"/>
                <a:gd name="connsiteX10" fmla="*/ 455334 w 865881"/>
                <a:gd name="connsiteY10" fmla="*/ 1160728 h 1298821"/>
                <a:gd name="connsiteX11" fmla="*/ 455334 w 865881"/>
                <a:gd name="connsiteY11" fmla="*/ 1142067 h 1298821"/>
                <a:gd name="connsiteX12" fmla="*/ 459067 w 865881"/>
                <a:gd name="connsiteY12" fmla="*/ 1130870 h 1298821"/>
                <a:gd name="connsiteX13" fmla="*/ 451602 w 865881"/>
                <a:gd name="connsiteY13" fmla="*/ 1127138 h 1298821"/>
                <a:gd name="connsiteX14" fmla="*/ 451602 w 865881"/>
                <a:gd name="connsiteY14" fmla="*/ 1104744 h 1298821"/>
                <a:gd name="connsiteX15" fmla="*/ 436673 w 865881"/>
                <a:gd name="connsiteY15" fmla="*/ 1101012 h 1298821"/>
                <a:gd name="connsiteX16" fmla="*/ 436673 w 865881"/>
                <a:gd name="connsiteY16" fmla="*/ 1101012 h 1298821"/>
                <a:gd name="connsiteX17" fmla="*/ 406815 w 865881"/>
                <a:gd name="connsiteY17" fmla="*/ 1082351 h 1298821"/>
                <a:gd name="connsiteX18" fmla="*/ 406815 w 865881"/>
                <a:gd name="connsiteY18" fmla="*/ 1067422 h 1298821"/>
                <a:gd name="connsiteX19" fmla="*/ 365760 w 865881"/>
                <a:gd name="connsiteY19" fmla="*/ 1063690 h 1298821"/>
                <a:gd name="connsiteX20" fmla="*/ 369493 w 865881"/>
                <a:gd name="connsiteY20" fmla="*/ 1026367 h 1298821"/>
                <a:gd name="connsiteX21" fmla="*/ 358296 w 865881"/>
                <a:gd name="connsiteY21" fmla="*/ 1022635 h 1298821"/>
                <a:gd name="connsiteX22" fmla="*/ 354564 w 865881"/>
                <a:gd name="connsiteY22" fmla="*/ 1000242 h 1298821"/>
                <a:gd name="connsiteX23" fmla="*/ 328438 w 865881"/>
                <a:gd name="connsiteY23" fmla="*/ 1000242 h 1298821"/>
                <a:gd name="connsiteX24" fmla="*/ 328438 w 865881"/>
                <a:gd name="connsiteY24" fmla="*/ 1000242 h 1298821"/>
                <a:gd name="connsiteX25" fmla="*/ 317241 w 865881"/>
                <a:gd name="connsiteY25" fmla="*/ 951722 h 1298821"/>
                <a:gd name="connsiteX26" fmla="*/ 313509 w 865881"/>
                <a:gd name="connsiteY26" fmla="*/ 933061 h 1298821"/>
                <a:gd name="connsiteX27" fmla="*/ 313509 w 865881"/>
                <a:gd name="connsiteY27" fmla="*/ 933061 h 1298821"/>
                <a:gd name="connsiteX28" fmla="*/ 313509 w 865881"/>
                <a:gd name="connsiteY28" fmla="*/ 895739 h 1298821"/>
                <a:gd name="connsiteX29" fmla="*/ 306044 w 865881"/>
                <a:gd name="connsiteY29" fmla="*/ 888274 h 1298821"/>
                <a:gd name="connsiteX30" fmla="*/ 302312 w 865881"/>
                <a:gd name="connsiteY30" fmla="*/ 880810 h 1298821"/>
                <a:gd name="connsiteX31" fmla="*/ 302312 w 865881"/>
                <a:gd name="connsiteY31" fmla="*/ 880810 h 1298821"/>
                <a:gd name="connsiteX32" fmla="*/ 291115 w 865881"/>
                <a:gd name="connsiteY32" fmla="*/ 854684 h 1298821"/>
                <a:gd name="connsiteX33" fmla="*/ 276187 w 865881"/>
                <a:gd name="connsiteY33" fmla="*/ 854684 h 1298821"/>
                <a:gd name="connsiteX34" fmla="*/ 276187 w 865881"/>
                <a:gd name="connsiteY34" fmla="*/ 832291 h 1298821"/>
                <a:gd name="connsiteX35" fmla="*/ 272454 w 865881"/>
                <a:gd name="connsiteY35" fmla="*/ 817362 h 1298821"/>
                <a:gd name="connsiteX36" fmla="*/ 257525 w 865881"/>
                <a:gd name="connsiteY36" fmla="*/ 817362 h 1298821"/>
                <a:gd name="connsiteX37" fmla="*/ 253793 w 865881"/>
                <a:gd name="connsiteY37" fmla="*/ 794968 h 1298821"/>
                <a:gd name="connsiteX38" fmla="*/ 246329 w 865881"/>
                <a:gd name="connsiteY38" fmla="*/ 772575 h 1298821"/>
                <a:gd name="connsiteX39" fmla="*/ 242596 w 865881"/>
                <a:gd name="connsiteY39" fmla="*/ 761378 h 1298821"/>
                <a:gd name="connsiteX40" fmla="*/ 223935 w 865881"/>
                <a:gd name="connsiteY40" fmla="*/ 765110 h 1298821"/>
                <a:gd name="connsiteX41" fmla="*/ 223935 w 865881"/>
                <a:gd name="connsiteY41" fmla="*/ 750181 h 1298821"/>
                <a:gd name="connsiteX42" fmla="*/ 216471 w 865881"/>
                <a:gd name="connsiteY42" fmla="*/ 746449 h 1298821"/>
                <a:gd name="connsiteX43" fmla="*/ 209006 w 865881"/>
                <a:gd name="connsiteY43" fmla="*/ 731520 h 1298821"/>
                <a:gd name="connsiteX44" fmla="*/ 205274 w 865881"/>
                <a:gd name="connsiteY44" fmla="*/ 724055 h 1298821"/>
                <a:gd name="connsiteX45" fmla="*/ 201542 w 865881"/>
                <a:gd name="connsiteY45" fmla="*/ 712859 h 1298821"/>
                <a:gd name="connsiteX46" fmla="*/ 194077 w 865881"/>
                <a:gd name="connsiteY46" fmla="*/ 712859 h 1298821"/>
                <a:gd name="connsiteX47" fmla="*/ 182880 w 865881"/>
                <a:gd name="connsiteY47" fmla="*/ 634482 h 1298821"/>
                <a:gd name="connsiteX48" fmla="*/ 175416 w 865881"/>
                <a:gd name="connsiteY48" fmla="*/ 578498 h 1298821"/>
                <a:gd name="connsiteX49" fmla="*/ 167951 w 865881"/>
                <a:gd name="connsiteY49" fmla="*/ 556104 h 1298821"/>
                <a:gd name="connsiteX50" fmla="*/ 164219 w 865881"/>
                <a:gd name="connsiteY50" fmla="*/ 544908 h 1298821"/>
                <a:gd name="connsiteX51" fmla="*/ 106214 w 865881"/>
                <a:gd name="connsiteY51" fmla="*/ 543197 h 1298821"/>
                <a:gd name="connsiteX52" fmla="*/ 108235 w 865881"/>
                <a:gd name="connsiteY52" fmla="*/ 477727 h 1298821"/>
                <a:gd name="connsiteX53" fmla="*/ 97039 w 865881"/>
                <a:gd name="connsiteY53" fmla="*/ 473995 h 1298821"/>
                <a:gd name="connsiteX54" fmla="*/ 85842 w 865881"/>
                <a:gd name="connsiteY54" fmla="*/ 253793 h 1298821"/>
                <a:gd name="connsiteX55" fmla="*/ 89574 w 865881"/>
                <a:gd name="connsiteY55" fmla="*/ 205273 h 1298821"/>
                <a:gd name="connsiteX56" fmla="*/ 82110 w 865881"/>
                <a:gd name="connsiteY56" fmla="*/ 190344 h 1298821"/>
                <a:gd name="connsiteX57" fmla="*/ 74645 w 865881"/>
                <a:gd name="connsiteY57" fmla="*/ 138093 h 1298821"/>
                <a:gd name="connsiteX58" fmla="*/ 78378 w 865881"/>
                <a:gd name="connsiteY58" fmla="*/ 100771 h 1298821"/>
                <a:gd name="connsiteX59" fmla="*/ 78378 w 865881"/>
                <a:gd name="connsiteY59" fmla="*/ 85842 h 1298821"/>
                <a:gd name="connsiteX60" fmla="*/ 74645 w 865881"/>
                <a:gd name="connsiteY60" fmla="*/ 70913 h 1298821"/>
                <a:gd name="connsiteX61" fmla="*/ 63449 w 865881"/>
                <a:gd name="connsiteY61" fmla="*/ 67180 h 1298821"/>
                <a:gd name="connsiteX62" fmla="*/ 55984 w 865881"/>
                <a:gd name="connsiteY62" fmla="*/ 59716 h 1298821"/>
                <a:gd name="connsiteX63" fmla="*/ 55984 w 865881"/>
                <a:gd name="connsiteY63" fmla="*/ 48519 h 1298821"/>
                <a:gd name="connsiteX64" fmla="*/ 52252 w 865881"/>
                <a:gd name="connsiteY64" fmla="*/ 37322 h 1298821"/>
                <a:gd name="connsiteX65" fmla="*/ 37323 w 865881"/>
                <a:gd name="connsiteY65" fmla="*/ 26126 h 1298821"/>
                <a:gd name="connsiteX66" fmla="*/ 22394 w 865881"/>
                <a:gd name="connsiteY66" fmla="*/ 14929 h 1298821"/>
                <a:gd name="connsiteX67" fmla="*/ 7465 w 865881"/>
                <a:gd name="connsiteY67" fmla="*/ 7464 h 1298821"/>
                <a:gd name="connsiteX68" fmla="*/ 0 w 865881"/>
                <a:gd name="connsiteY68" fmla="*/ 0 h 1298821"/>
                <a:gd name="connsiteX0" fmla="*/ 865881 w 865881"/>
                <a:gd name="connsiteY0" fmla="*/ 1295089 h 1298821"/>
                <a:gd name="connsiteX1" fmla="*/ 664340 w 865881"/>
                <a:gd name="connsiteY1" fmla="*/ 1298821 h 1298821"/>
                <a:gd name="connsiteX2" fmla="*/ 660608 w 865881"/>
                <a:gd name="connsiteY2" fmla="*/ 1276428 h 1298821"/>
                <a:gd name="connsiteX3" fmla="*/ 649411 w 865881"/>
                <a:gd name="connsiteY3" fmla="*/ 1276428 h 1298821"/>
                <a:gd name="connsiteX4" fmla="*/ 645679 w 865881"/>
                <a:gd name="connsiteY4" fmla="*/ 1242837 h 1298821"/>
                <a:gd name="connsiteX5" fmla="*/ 559837 w 865881"/>
                <a:gd name="connsiteY5" fmla="*/ 1235373 h 1298821"/>
                <a:gd name="connsiteX6" fmla="*/ 559837 w 865881"/>
                <a:gd name="connsiteY6" fmla="*/ 1212979 h 1298821"/>
                <a:gd name="connsiteX7" fmla="*/ 466531 w 865881"/>
                <a:gd name="connsiteY7" fmla="*/ 1212979 h 1298821"/>
                <a:gd name="connsiteX8" fmla="*/ 470263 w 865881"/>
                <a:gd name="connsiteY8" fmla="*/ 1190586 h 1298821"/>
                <a:gd name="connsiteX9" fmla="*/ 459067 w 865881"/>
                <a:gd name="connsiteY9" fmla="*/ 1190586 h 1298821"/>
                <a:gd name="connsiteX10" fmla="*/ 455334 w 865881"/>
                <a:gd name="connsiteY10" fmla="*/ 1160728 h 1298821"/>
                <a:gd name="connsiteX11" fmla="*/ 455334 w 865881"/>
                <a:gd name="connsiteY11" fmla="*/ 1142067 h 1298821"/>
                <a:gd name="connsiteX12" fmla="*/ 459067 w 865881"/>
                <a:gd name="connsiteY12" fmla="*/ 1130870 h 1298821"/>
                <a:gd name="connsiteX13" fmla="*/ 451602 w 865881"/>
                <a:gd name="connsiteY13" fmla="*/ 1127138 h 1298821"/>
                <a:gd name="connsiteX14" fmla="*/ 451602 w 865881"/>
                <a:gd name="connsiteY14" fmla="*/ 1104744 h 1298821"/>
                <a:gd name="connsiteX15" fmla="*/ 436673 w 865881"/>
                <a:gd name="connsiteY15" fmla="*/ 1101012 h 1298821"/>
                <a:gd name="connsiteX16" fmla="*/ 436673 w 865881"/>
                <a:gd name="connsiteY16" fmla="*/ 1101012 h 1298821"/>
                <a:gd name="connsiteX17" fmla="*/ 406815 w 865881"/>
                <a:gd name="connsiteY17" fmla="*/ 1082351 h 1298821"/>
                <a:gd name="connsiteX18" fmla="*/ 406815 w 865881"/>
                <a:gd name="connsiteY18" fmla="*/ 1067422 h 1298821"/>
                <a:gd name="connsiteX19" fmla="*/ 365760 w 865881"/>
                <a:gd name="connsiteY19" fmla="*/ 1063690 h 1298821"/>
                <a:gd name="connsiteX20" fmla="*/ 369493 w 865881"/>
                <a:gd name="connsiteY20" fmla="*/ 1026367 h 1298821"/>
                <a:gd name="connsiteX21" fmla="*/ 358296 w 865881"/>
                <a:gd name="connsiteY21" fmla="*/ 1022635 h 1298821"/>
                <a:gd name="connsiteX22" fmla="*/ 354564 w 865881"/>
                <a:gd name="connsiteY22" fmla="*/ 1000242 h 1298821"/>
                <a:gd name="connsiteX23" fmla="*/ 328438 w 865881"/>
                <a:gd name="connsiteY23" fmla="*/ 1000242 h 1298821"/>
                <a:gd name="connsiteX24" fmla="*/ 328438 w 865881"/>
                <a:gd name="connsiteY24" fmla="*/ 1000242 h 1298821"/>
                <a:gd name="connsiteX25" fmla="*/ 317241 w 865881"/>
                <a:gd name="connsiteY25" fmla="*/ 951722 h 1298821"/>
                <a:gd name="connsiteX26" fmla="*/ 313509 w 865881"/>
                <a:gd name="connsiteY26" fmla="*/ 933061 h 1298821"/>
                <a:gd name="connsiteX27" fmla="*/ 313509 w 865881"/>
                <a:gd name="connsiteY27" fmla="*/ 933061 h 1298821"/>
                <a:gd name="connsiteX28" fmla="*/ 313509 w 865881"/>
                <a:gd name="connsiteY28" fmla="*/ 895739 h 1298821"/>
                <a:gd name="connsiteX29" fmla="*/ 306044 w 865881"/>
                <a:gd name="connsiteY29" fmla="*/ 888274 h 1298821"/>
                <a:gd name="connsiteX30" fmla="*/ 302312 w 865881"/>
                <a:gd name="connsiteY30" fmla="*/ 880810 h 1298821"/>
                <a:gd name="connsiteX31" fmla="*/ 302312 w 865881"/>
                <a:gd name="connsiteY31" fmla="*/ 880810 h 1298821"/>
                <a:gd name="connsiteX32" fmla="*/ 291115 w 865881"/>
                <a:gd name="connsiteY32" fmla="*/ 854684 h 1298821"/>
                <a:gd name="connsiteX33" fmla="*/ 276187 w 865881"/>
                <a:gd name="connsiteY33" fmla="*/ 854684 h 1298821"/>
                <a:gd name="connsiteX34" fmla="*/ 276187 w 865881"/>
                <a:gd name="connsiteY34" fmla="*/ 832291 h 1298821"/>
                <a:gd name="connsiteX35" fmla="*/ 272454 w 865881"/>
                <a:gd name="connsiteY35" fmla="*/ 817362 h 1298821"/>
                <a:gd name="connsiteX36" fmla="*/ 257525 w 865881"/>
                <a:gd name="connsiteY36" fmla="*/ 817362 h 1298821"/>
                <a:gd name="connsiteX37" fmla="*/ 253793 w 865881"/>
                <a:gd name="connsiteY37" fmla="*/ 794968 h 1298821"/>
                <a:gd name="connsiteX38" fmla="*/ 246329 w 865881"/>
                <a:gd name="connsiteY38" fmla="*/ 772575 h 1298821"/>
                <a:gd name="connsiteX39" fmla="*/ 242596 w 865881"/>
                <a:gd name="connsiteY39" fmla="*/ 761378 h 1298821"/>
                <a:gd name="connsiteX40" fmla="*/ 223935 w 865881"/>
                <a:gd name="connsiteY40" fmla="*/ 765110 h 1298821"/>
                <a:gd name="connsiteX41" fmla="*/ 223935 w 865881"/>
                <a:gd name="connsiteY41" fmla="*/ 750181 h 1298821"/>
                <a:gd name="connsiteX42" fmla="*/ 216471 w 865881"/>
                <a:gd name="connsiteY42" fmla="*/ 746449 h 1298821"/>
                <a:gd name="connsiteX43" fmla="*/ 209006 w 865881"/>
                <a:gd name="connsiteY43" fmla="*/ 731520 h 1298821"/>
                <a:gd name="connsiteX44" fmla="*/ 205274 w 865881"/>
                <a:gd name="connsiteY44" fmla="*/ 724055 h 1298821"/>
                <a:gd name="connsiteX45" fmla="*/ 201542 w 865881"/>
                <a:gd name="connsiteY45" fmla="*/ 712859 h 1298821"/>
                <a:gd name="connsiteX46" fmla="*/ 194077 w 865881"/>
                <a:gd name="connsiteY46" fmla="*/ 712859 h 1298821"/>
                <a:gd name="connsiteX47" fmla="*/ 182880 w 865881"/>
                <a:gd name="connsiteY47" fmla="*/ 634482 h 1298821"/>
                <a:gd name="connsiteX48" fmla="*/ 175416 w 865881"/>
                <a:gd name="connsiteY48" fmla="*/ 578498 h 1298821"/>
                <a:gd name="connsiteX49" fmla="*/ 167951 w 865881"/>
                <a:gd name="connsiteY49" fmla="*/ 556104 h 1298821"/>
                <a:gd name="connsiteX50" fmla="*/ 164219 w 865881"/>
                <a:gd name="connsiteY50" fmla="*/ 544908 h 1298821"/>
                <a:gd name="connsiteX51" fmla="*/ 155199 w 865881"/>
                <a:gd name="connsiteY51" fmla="*/ 494211 h 1298821"/>
                <a:gd name="connsiteX52" fmla="*/ 108235 w 865881"/>
                <a:gd name="connsiteY52" fmla="*/ 477727 h 1298821"/>
                <a:gd name="connsiteX53" fmla="*/ 97039 w 865881"/>
                <a:gd name="connsiteY53" fmla="*/ 473995 h 1298821"/>
                <a:gd name="connsiteX54" fmla="*/ 85842 w 865881"/>
                <a:gd name="connsiteY54" fmla="*/ 253793 h 1298821"/>
                <a:gd name="connsiteX55" fmla="*/ 89574 w 865881"/>
                <a:gd name="connsiteY55" fmla="*/ 205273 h 1298821"/>
                <a:gd name="connsiteX56" fmla="*/ 82110 w 865881"/>
                <a:gd name="connsiteY56" fmla="*/ 190344 h 1298821"/>
                <a:gd name="connsiteX57" fmla="*/ 74645 w 865881"/>
                <a:gd name="connsiteY57" fmla="*/ 138093 h 1298821"/>
                <a:gd name="connsiteX58" fmla="*/ 78378 w 865881"/>
                <a:gd name="connsiteY58" fmla="*/ 100771 h 1298821"/>
                <a:gd name="connsiteX59" fmla="*/ 78378 w 865881"/>
                <a:gd name="connsiteY59" fmla="*/ 85842 h 1298821"/>
                <a:gd name="connsiteX60" fmla="*/ 74645 w 865881"/>
                <a:gd name="connsiteY60" fmla="*/ 70913 h 1298821"/>
                <a:gd name="connsiteX61" fmla="*/ 63449 w 865881"/>
                <a:gd name="connsiteY61" fmla="*/ 67180 h 1298821"/>
                <a:gd name="connsiteX62" fmla="*/ 55984 w 865881"/>
                <a:gd name="connsiteY62" fmla="*/ 59716 h 1298821"/>
                <a:gd name="connsiteX63" fmla="*/ 55984 w 865881"/>
                <a:gd name="connsiteY63" fmla="*/ 48519 h 1298821"/>
                <a:gd name="connsiteX64" fmla="*/ 52252 w 865881"/>
                <a:gd name="connsiteY64" fmla="*/ 37322 h 1298821"/>
                <a:gd name="connsiteX65" fmla="*/ 37323 w 865881"/>
                <a:gd name="connsiteY65" fmla="*/ 26126 h 1298821"/>
                <a:gd name="connsiteX66" fmla="*/ 22394 w 865881"/>
                <a:gd name="connsiteY66" fmla="*/ 14929 h 1298821"/>
                <a:gd name="connsiteX67" fmla="*/ 7465 w 865881"/>
                <a:gd name="connsiteY67" fmla="*/ 7464 h 1298821"/>
                <a:gd name="connsiteX68" fmla="*/ 0 w 865881"/>
                <a:gd name="connsiteY68" fmla="*/ 0 h 1298821"/>
                <a:gd name="connsiteX0" fmla="*/ 865881 w 865881"/>
                <a:gd name="connsiteY0" fmla="*/ 1295089 h 1298821"/>
                <a:gd name="connsiteX1" fmla="*/ 664340 w 865881"/>
                <a:gd name="connsiteY1" fmla="*/ 1298821 h 1298821"/>
                <a:gd name="connsiteX2" fmla="*/ 660608 w 865881"/>
                <a:gd name="connsiteY2" fmla="*/ 1276428 h 1298821"/>
                <a:gd name="connsiteX3" fmla="*/ 649411 w 865881"/>
                <a:gd name="connsiteY3" fmla="*/ 1276428 h 1298821"/>
                <a:gd name="connsiteX4" fmla="*/ 645679 w 865881"/>
                <a:gd name="connsiteY4" fmla="*/ 1242837 h 1298821"/>
                <a:gd name="connsiteX5" fmla="*/ 559837 w 865881"/>
                <a:gd name="connsiteY5" fmla="*/ 1235373 h 1298821"/>
                <a:gd name="connsiteX6" fmla="*/ 559837 w 865881"/>
                <a:gd name="connsiteY6" fmla="*/ 1212979 h 1298821"/>
                <a:gd name="connsiteX7" fmla="*/ 466531 w 865881"/>
                <a:gd name="connsiteY7" fmla="*/ 1212979 h 1298821"/>
                <a:gd name="connsiteX8" fmla="*/ 470263 w 865881"/>
                <a:gd name="connsiteY8" fmla="*/ 1190586 h 1298821"/>
                <a:gd name="connsiteX9" fmla="*/ 459067 w 865881"/>
                <a:gd name="connsiteY9" fmla="*/ 1190586 h 1298821"/>
                <a:gd name="connsiteX10" fmla="*/ 455334 w 865881"/>
                <a:gd name="connsiteY10" fmla="*/ 1160728 h 1298821"/>
                <a:gd name="connsiteX11" fmla="*/ 455334 w 865881"/>
                <a:gd name="connsiteY11" fmla="*/ 1142067 h 1298821"/>
                <a:gd name="connsiteX12" fmla="*/ 459067 w 865881"/>
                <a:gd name="connsiteY12" fmla="*/ 1130870 h 1298821"/>
                <a:gd name="connsiteX13" fmla="*/ 451602 w 865881"/>
                <a:gd name="connsiteY13" fmla="*/ 1127138 h 1298821"/>
                <a:gd name="connsiteX14" fmla="*/ 451602 w 865881"/>
                <a:gd name="connsiteY14" fmla="*/ 1104744 h 1298821"/>
                <a:gd name="connsiteX15" fmla="*/ 436673 w 865881"/>
                <a:gd name="connsiteY15" fmla="*/ 1101012 h 1298821"/>
                <a:gd name="connsiteX16" fmla="*/ 436673 w 865881"/>
                <a:gd name="connsiteY16" fmla="*/ 1101012 h 1298821"/>
                <a:gd name="connsiteX17" fmla="*/ 406815 w 865881"/>
                <a:gd name="connsiteY17" fmla="*/ 1082351 h 1298821"/>
                <a:gd name="connsiteX18" fmla="*/ 406815 w 865881"/>
                <a:gd name="connsiteY18" fmla="*/ 1067422 h 1298821"/>
                <a:gd name="connsiteX19" fmla="*/ 365760 w 865881"/>
                <a:gd name="connsiteY19" fmla="*/ 1063690 h 1298821"/>
                <a:gd name="connsiteX20" fmla="*/ 369493 w 865881"/>
                <a:gd name="connsiteY20" fmla="*/ 1026367 h 1298821"/>
                <a:gd name="connsiteX21" fmla="*/ 358296 w 865881"/>
                <a:gd name="connsiteY21" fmla="*/ 1022635 h 1298821"/>
                <a:gd name="connsiteX22" fmla="*/ 354564 w 865881"/>
                <a:gd name="connsiteY22" fmla="*/ 1000242 h 1298821"/>
                <a:gd name="connsiteX23" fmla="*/ 328438 w 865881"/>
                <a:gd name="connsiteY23" fmla="*/ 1000242 h 1298821"/>
                <a:gd name="connsiteX24" fmla="*/ 328438 w 865881"/>
                <a:gd name="connsiteY24" fmla="*/ 1000242 h 1298821"/>
                <a:gd name="connsiteX25" fmla="*/ 317241 w 865881"/>
                <a:gd name="connsiteY25" fmla="*/ 951722 h 1298821"/>
                <a:gd name="connsiteX26" fmla="*/ 313509 w 865881"/>
                <a:gd name="connsiteY26" fmla="*/ 933061 h 1298821"/>
                <a:gd name="connsiteX27" fmla="*/ 313509 w 865881"/>
                <a:gd name="connsiteY27" fmla="*/ 933061 h 1298821"/>
                <a:gd name="connsiteX28" fmla="*/ 313509 w 865881"/>
                <a:gd name="connsiteY28" fmla="*/ 895739 h 1298821"/>
                <a:gd name="connsiteX29" fmla="*/ 306044 w 865881"/>
                <a:gd name="connsiteY29" fmla="*/ 888274 h 1298821"/>
                <a:gd name="connsiteX30" fmla="*/ 302312 w 865881"/>
                <a:gd name="connsiteY30" fmla="*/ 880810 h 1298821"/>
                <a:gd name="connsiteX31" fmla="*/ 302312 w 865881"/>
                <a:gd name="connsiteY31" fmla="*/ 880810 h 1298821"/>
                <a:gd name="connsiteX32" fmla="*/ 291115 w 865881"/>
                <a:gd name="connsiteY32" fmla="*/ 854684 h 1298821"/>
                <a:gd name="connsiteX33" fmla="*/ 276187 w 865881"/>
                <a:gd name="connsiteY33" fmla="*/ 854684 h 1298821"/>
                <a:gd name="connsiteX34" fmla="*/ 276187 w 865881"/>
                <a:gd name="connsiteY34" fmla="*/ 832291 h 1298821"/>
                <a:gd name="connsiteX35" fmla="*/ 272454 w 865881"/>
                <a:gd name="connsiteY35" fmla="*/ 817362 h 1298821"/>
                <a:gd name="connsiteX36" fmla="*/ 257525 w 865881"/>
                <a:gd name="connsiteY36" fmla="*/ 817362 h 1298821"/>
                <a:gd name="connsiteX37" fmla="*/ 253793 w 865881"/>
                <a:gd name="connsiteY37" fmla="*/ 794968 h 1298821"/>
                <a:gd name="connsiteX38" fmla="*/ 246329 w 865881"/>
                <a:gd name="connsiteY38" fmla="*/ 772575 h 1298821"/>
                <a:gd name="connsiteX39" fmla="*/ 242596 w 865881"/>
                <a:gd name="connsiteY39" fmla="*/ 761378 h 1298821"/>
                <a:gd name="connsiteX40" fmla="*/ 223935 w 865881"/>
                <a:gd name="connsiteY40" fmla="*/ 765110 h 1298821"/>
                <a:gd name="connsiteX41" fmla="*/ 223935 w 865881"/>
                <a:gd name="connsiteY41" fmla="*/ 750181 h 1298821"/>
                <a:gd name="connsiteX42" fmla="*/ 216471 w 865881"/>
                <a:gd name="connsiteY42" fmla="*/ 746449 h 1298821"/>
                <a:gd name="connsiteX43" fmla="*/ 209006 w 865881"/>
                <a:gd name="connsiteY43" fmla="*/ 731520 h 1298821"/>
                <a:gd name="connsiteX44" fmla="*/ 205274 w 865881"/>
                <a:gd name="connsiteY44" fmla="*/ 724055 h 1298821"/>
                <a:gd name="connsiteX45" fmla="*/ 201542 w 865881"/>
                <a:gd name="connsiteY45" fmla="*/ 712859 h 1298821"/>
                <a:gd name="connsiteX46" fmla="*/ 194077 w 865881"/>
                <a:gd name="connsiteY46" fmla="*/ 712859 h 1298821"/>
                <a:gd name="connsiteX47" fmla="*/ 182880 w 865881"/>
                <a:gd name="connsiteY47" fmla="*/ 634482 h 1298821"/>
                <a:gd name="connsiteX48" fmla="*/ 175416 w 865881"/>
                <a:gd name="connsiteY48" fmla="*/ 578498 h 1298821"/>
                <a:gd name="connsiteX49" fmla="*/ 167951 w 865881"/>
                <a:gd name="connsiteY49" fmla="*/ 556104 h 1298821"/>
                <a:gd name="connsiteX50" fmla="*/ 164219 w 865881"/>
                <a:gd name="connsiteY50" fmla="*/ 544908 h 1298821"/>
                <a:gd name="connsiteX51" fmla="*/ 106213 w 865881"/>
                <a:gd name="connsiteY51" fmla="*/ 540475 h 1298821"/>
                <a:gd name="connsiteX52" fmla="*/ 108235 w 865881"/>
                <a:gd name="connsiteY52" fmla="*/ 477727 h 1298821"/>
                <a:gd name="connsiteX53" fmla="*/ 97039 w 865881"/>
                <a:gd name="connsiteY53" fmla="*/ 473995 h 1298821"/>
                <a:gd name="connsiteX54" fmla="*/ 85842 w 865881"/>
                <a:gd name="connsiteY54" fmla="*/ 253793 h 1298821"/>
                <a:gd name="connsiteX55" fmla="*/ 89574 w 865881"/>
                <a:gd name="connsiteY55" fmla="*/ 205273 h 1298821"/>
                <a:gd name="connsiteX56" fmla="*/ 82110 w 865881"/>
                <a:gd name="connsiteY56" fmla="*/ 190344 h 1298821"/>
                <a:gd name="connsiteX57" fmla="*/ 74645 w 865881"/>
                <a:gd name="connsiteY57" fmla="*/ 138093 h 1298821"/>
                <a:gd name="connsiteX58" fmla="*/ 78378 w 865881"/>
                <a:gd name="connsiteY58" fmla="*/ 100771 h 1298821"/>
                <a:gd name="connsiteX59" fmla="*/ 78378 w 865881"/>
                <a:gd name="connsiteY59" fmla="*/ 85842 h 1298821"/>
                <a:gd name="connsiteX60" fmla="*/ 74645 w 865881"/>
                <a:gd name="connsiteY60" fmla="*/ 70913 h 1298821"/>
                <a:gd name="connsiteX61" fmla="*/ 63449 w 865881"/>
                <a:gd name="connsiteY61" fmla="*/ 67180 h 1298821"/>
                <a:gd name="connsiteX62" fmla="*/ 55984 w 865881"/>
                <a:gd name="connsiteY62" fmla="*/ 59716 h 1298821"/>
                <a:gd name="connsiteX63" fmla="*/ 55984 w 865881"/>
                <a:gd name="connsiteY63" fmla="*/ 48519 h 1298821"/>
                <a:gd name="connsiteX64" fmla="*/ 52252 w 865881"/>
                <a:gd name="connsiteY64" fmla="*/ 37322 h 1298821"/>
                <a:gd name="connsiteX65" fmla="*/ 37323 w 865881"/>
                <a:gd name="connsiteY65" fmla="*/ 26126 h 1298821"/>
                <a:gd name="connsiteX66" fmla="*/ 22394 w 865881"/>
                <a:gd name="connsiteY66" fmla="*/ 14929 h 1298821"/>
                <a:gd name="connsiteX67" fmla="*/ 7465 w 865881"/>
                <a:gd name="connsiteY67" fmla="*/ 7464 h 1298821"/>
                <a:gd name="connsiteX68" fmla="*/ 0 w 865881"/>
                <a:gd name="connsiteY68" fmla="*/ 0 h 1298821"/>
                <a:gd name="connsiteX0" fmla="*/ 865881 w 865881"/>
                <a:gd name="connsiteY0" fmla="*/ 1295089 h 1298821"/>
                <a:gd name="connsiteX1" fmla="*/ 664340 w 865881"/>
                <a:gd name="connsiteY1" fmla="*/ 1298821 h 1298821"/>
                <a:gd name="connsiteX2" fmla="*/ 660608 w 865881"/>
                <a:gd name="connsiteY2" fmla="*/ 1276428 h 1298821"/>
                <a:gd name="connsiteX3" fmla="*/ 649411 w 865881"/>
                <a:gd name="connsiteY3" fmla="*/ 1276428 h 1298821"/>
                <a:gd name="connsiteX4" fmla="*/ 645679 w 865881"/>
                <a:gd name="connsiteY4" fmla="*/ 1242837 h 1298821"/>
                <a:gd name="connsiteX5" fmla="*/ 559837 w 865881"/>
                <a:gd name="connsiteY5" fmla="*/ 1235373 h 1298821"/>
                <a:gd name="connsiteX6" fmla="*/ 559837 w 865881"/>
                <a:gd name="connsiteY6" fmla="*/ 1212979 h 1298821"/>
                <a:gd name="connsiteX7" fmla="*/ 466531 w 865881"/>
                <a:gd name="connsiteY7" fmla="*/ 1212979 h 1298821"/>
                <a:gd name="connsiteX8" fmla="*/ 470263 w 865881"/>
                <a:gd name="connsiteY8" fmla="*/ 1190586 h 1298821"/>
                <a:gd name="connsiteX9" fmla="*/ 459067 w 865881"/>
                <a:gd name="connsiteY9" fmla="*/ 1190586 h 1298821"/>
                <a:gd name="connsiteX10" fmla="*/ 455334 w 865881"/>
                <a:gd name="connsiteY10" fmla="*/ 1160728 h 1298821"/>
                <a:gd name="connsiteX11" fmla="*/ 455334 w 865881"/>
                <a:gd name="connsiteY11" fmla="*/ 1142067 h 1298821"/>
                <a:gd name="connsiteX12" fmla="*/ 459067 w 865881"/>
                <a:gd name="connsiteY12" fmla="*/ 1130870 h 1298821"/>
                <a:gd name="connsiteX13" fmla="*/ 451602 w 865881"/>
                <a:gd name="connsiteY13" fmla="*/ 1127138 h 1298821"/>
                <a:gd name="connsiteX14" fmla="*/ 451602 w 865881"/>
                <a:gd name="connsiteY14" fmla="*/ 1104744 h 1298821"/>
                <a:gd name="connsiteX15" fmla="*/ 436673 w 865881"/>
                <a:gd name="connsiteY15" fmla="*/ 1101012 h 1298821"/>
                <a:gd name="connsiteX16" fmla="*/ 436673 w 865881"/>
                <a:gd name="connsiteY16" fmla="*/ 1101012 h 1298821"/>
                <a:gd name="connsiteX17" fmla="*/ 406815 w 865881"/>
                <a:gd name="connsiteY17" fmla="*/ 1082351 h 1298821"/>
                <a:gd name="connsiteX18" fmla="*/ 406815 w 865881"/>
                <a:gd name="connsiteY18" fmla="*/ 1067422 h 1298821"/>
                <a:gd name="connsiteX19" fmla="*/ 365760 w 865881"/>
                <a:gd name="connsiteY19" fmla="*/ 1063690 h 1298821"/>
                <a:gd name="connsiteX20" fmla="*/ 369493 w 865881"/>
                <a:gd name="connsiteY20" fmla="*/ 1026367 h 1298821"/>
                <a:gd name="connsiteX21" fmla="*/ 358296 w 865881"/>
                <a:gd name="connsiteY21" fmla="*/ 1022635 h 1298821"/>
                <a:gd name="connsiteX22" fmla="*/ 354564 w 865881"/>
                <a:gd name="connsiteY22" fmla="*/ 1000242 h 1298821"/>
                <a:gd name="connsiteX23" fmla="*/ 328438 w 865881"/>
                <a:gd name="connsiteY23" fmla="*/ 1000242 h 1298821"/>
                <a:gd name="connsiteX24" fmla="*/ 328438 w 865881"/>
                <a:gd name="connsiteY24" fmla="*/ 1000242 h 1298821"/>
                <a:gd name="connsiteX25" fmla="*/ 317241 w 865881"/>
                <a:gd name="connsiteY25" fmla="*/ 951722 h 1298821"/>
                <a:gd name="connsiteX26" fmla="*/ 313509 w 865881"/>
                <a:gd name="connsiteY26" fmla="*/ 933061 h 1298821"/>
                <a:gd name="connsiteX27" fmla="*/ 313509 w 865881"/>
                <a:gd name="connsiteY27" fmla="*/ 933061 h 1298821"/>
                <a:gd name="connsiteX28" fmla="*/ 313509 w 865881"/>
                <a:gd name="connsiteY28" fmla="*/ 895739 h 1298821"/>
                <a:gd name="connsiteX29" fmla="*/ 306044 w 865881"/>
                <a:gd name="connsiteY29" fmla="*/ 888274 h 1298821"/>
                <a:gd name="connsiteX30" fmla="*/ 302312 w 865881"/>
                <a:gd name="connsiteY30" fmla="*/ 880810 h 1298821"/>
                <a:gd name="connsiteX31" fmla="*/ 302312 w 865881"/>
                <a:gd name="connsiteY31" fmla="*/ 880810 h 1298821"/>
                <a:gd name="connsiteX32" fmla="*/ 291115 w 865881"/>
                <a:gd name="connsiteY32" fmla="*/ 854684 h 1298821"/>
                <a:gd name="connsiteX33" fmla="*/ 276187 w 865881"/>
                <a:gd name="connsiteY33" fmla="*/ 854684 h 1298821"/>
                <a:gd name="connsiteX34" fmla="*/ 276187 w 865881"/>
                <a:gd name="connsiteY34" fmla="*/ 832291 h 1298821"/>
                <a:gd name="connsiteX35" fmla="*/ 272454 w 865881"/>
                <a:gd name="connsiteY35" fmla="*/ 817362 h 1298821"/>
                <a:gd name="connsiteX36" fmla="*/ 257525 w 865881"/>
                <a:gd name="connsiteY36" fmla="*/ 817362 h 1298821"/>
                <a:gd name="connsiteX37" fmla="*/ 253793 w 865881"/>
                <a:gd name="connsiteY37" fmla="*/ 794968 h 1298821"/>
                <a:gd name="connsiteX38" fmla="*/ 246329 w 865881"/>
                <a:gd name="connsiteY38" fmla="*/ 772575 h 1298821"/>
                <a:gd name="connsiteX39" fmla="*/ 242596 w 865881"/>
                <a:gd name="connsiteY39" fmla="*/ 761378 h 1298821"/>
                <a:gd name="connsiteX40" fmla="*/ 223935 w 865881"/>
                <a:gd name="connsiteY40" fmla="*/ 765110 h 1298821"/>
                <a:gd name="connsiteX41" fmla="*/ 223935 w 865881"/>
                <a:gd name="connsiteY41" fmla="*/ 750181 h 1298821"/>
                <a:gd name="connsiteX42" fmla="*/ 216471 w 865881"/>
                <a:gd name="connsiteY42" fmla="*/ 746449 h 1298821"/>
                <a:gd name="connsiteX43" fmla="*/ 209006 w 865881"/>
                <a:gd name="connsiteY43" fmla="*/ 731520 h 1298821"/>
                <a:gd name="connsiteX44" fmla="*/ 205274 w 865881"/>
                <a:gd name="connsiteY44" fmla="*/ 724055 h 1298821"/>
                <a:gd name="connsiteX45" fmla="*/ 201542 w 865881"/>
                <a:gd name="connsiteY45" fmla="*/ 712859 h 1298821"/>
                <a:gd name="connsiteX46" fmla="*/ 179086 w 865881"/>
                <a:gd name="connsiteY46" fmla="*/ 722852 h 1298821"/>
                <a:gd name="connsiteX47" fmla="*/ 182880 w 865881"/>
                <a:gd name="connsiteY47" fmla="*/ 634482 h 1298821"/>
                <a:gd name="connsiteX48" fmla="*/ 175416 w 865881"/>
                <a:gd name="connsiteY48" fmla="*/ 578498 h 1298821"/>
                <a:gd name="connsiteX49" fmla="*/ 167951 w 865881"/>
                <a:gd name="connsiteY49" fmla="*/ 556104 h 1298821"/>
                <a:gd name="connsiteX50" fmla="*/ 164219 w 865881"/>
                <a:gd name="connsiteY50" fmla="*/ 544908 h 1298821"/>
                <a:gd name="connsiteX51" fmla="*/ 106213 w 865881"/>
                <a:gd name="connsiteY51" fmla="*/ 540475 h 1298821"/>
                <a:gd name="connsiteX52" fmla="*/ 108235 w 865881"/>
                <a:gd name="connsiteY52" fmla="*/ 477727 h 1298821"/>
                <a:gd name="connsiteX53" fmla="*/ 97039 w 865881"/>
                <a:gd name="connsiteY53" fmla="*/ 473995 h 1298821"/>
                <a:gd name="connsiteX54" fmla="*/ 85842 w 865881"/>
                <a:gd name="connsiteY54" fmla="*/ 253793 h 1298821"/>
                <a:gd name="connsiteX55" fmla="*/ 89574 w 865881"/>
                <a:gd name="connsiteY55" fmla="*/ 205273 h 1298821"/>
                <a:gd name="connsiteX56" fmla="*/ 82110 w 865881"/>
                <a:gd name="connsiteY56" fmla="*/ 190344 h 1298821"/>
                <a:gd name="connsiteX57" fmla="*/ 74645 w 865881"/>
                <a:gd name="connsiteY57" fmla="*/ 138093 h 1298821"/>
                <a:gd name="connsiteX58" fmla="*/ 78378 w 865881"/>
                <a:gd name="connsiteY58" fmla="*/ 100771 h 1298821"/>
                <a:gd name="connsiteX59" fmla="*/ 78378 w 865881"/>
                <a:gd name="connsiteY59" fmla="*/ 85842 h 1298821"/>
                <a:gd name="connsiteX60" fmla="*/ 74645 w 865881"/>
                <a:gd name="connsiteY60" fmla="*/ 70913 h 1298821"/>
                <a:gd name="connsiteX61" fmla="*/ 63449 w 865881"/>
                <a:gd name="connsiteY61" fmla="*/ 67180 h 1298821"/>
                <a:gd name="connsiteX62" fmla="*/ 55984 w 865881"/>
                <a:gd name="connsiteY62" fmla="*/ 59716 h 1298821"/>
                <a:gd name="connsiteX63" fmla="*/ 55984 w 865881"/>
                <a:gd name="connsiteY63" fmla="*/ 48519 h 1298821"/>
                <a:gd name="connsiteX64" fmla="*/ 52252 w 865881"/>
                <a:gd name="connsiteY64" fmla="*/ 37322 h 1298821"/>
                <a:gd name="connsiteX65" fmla="*/ 37323 w 865881"/>
                <a:gd name="connsiteY65" fmla="*/ 26126 h 1298821"/>
                <a:gd name="connsiteX66" fmla="*/ 22394 w 865881"/>
                <a:gd name="connsiteY66" fmla="*/ 14929 h 1298821"/>
                <a:gd name="connsiteX67" fmla="*/ 7465 w 865881"/>
                <a:gd name="connsiteY67" fmla="*/ 7464 h 1298821"/>
                <a:gd name="connsiteX68" fmla="*/ 0 w 865881"/>
                <a:gd name="connsiteY68" fmla="*/ 0 h 1298821"/>
                <a:gd name="connsiteX0" fmla="*/ 865881 w 865881"/>
                <a:gd name="connsiteY0" fmla="*/ 1295089 h 1298821"/>
                <a:gd name="connsiteX1" fmla="*/ 664340 w 865881"/>
                <a:gd name="connsiteY1" fmla="*/ 1298821 h 1298821"/>
                <a:gd name="connsiteX2" fmla="*/ 660608 w 865881"/>
                <a:gd name="connsiteY2" fmla="*/ 1276428 h 1298821"/>
                <a:gd name="connsiteX3" fmla="*/ 649411 w 865881"/>
                <a:gd name="connsiteY3" fmla="*/ 1276428 h 1298821"/>
                <a:gd name="connsiteX4" fmla="*/ 645679 w 865881"/>
                <a:gd name="connsiteY4" fmla="*/ 1242837 h 1298821"/>
                <a:gd name="connsiteX5" fmla="*/ 559837 w 865881"/>
                <a:gd name="connsiteY5" fmla="*/ 1235373 h 1298821"/>
                <a:gd name="connsiteX6" fmla="*/ 559837 w 865881"/>
                <a:gd name="connsiteY6" fmla="*/ 1212979 h 1298821"/>
                <a:gd name="connsiteX7" fmla="*/ 466531 w 865881"/>
                <a:gd name="connsiteY7" fmla="*/ 1212979 h 1298821"/>
                <a:gd name="connsiteX8" fmla="*/ 470263 w 865881"/>
                <a:gd name="connsiteY8" fmla="*/ 1190586 h 1298821"/>
                <a:gd name="connsiteX9" fmla="*/ 459067 w 865881"/>
                <a:gd name="connsiteY9" fmla="*/ 1190586 h 1298821"/>
                <a:gd name="connsiteX10" fmla="*/ 455334 w 865881"/>
                <a:gd name="connsiteY10" fmla="*/ 1160728 h 1298821"/>
                <a:gd name="connsiteX11" fmla="*/ 455334 w 865881"/>
                <a:gd name="connsiteY11" fmla="*/ 1142067 h 1298821"/>
                <a:gd name="connsiteX12" fmla="*/ 459067 w 865881"/>
                <a:gd name="connsiteY12" fmla="*/ 1130870 h 1298821"/>
                <a:gd name="connsiteX13" fmla="*/ 451602 w 865881"/>
                <a:gd name="connsiteY13" fmla="*/ 1127138 h 1298821"/>
                <a:gd name="connsiteX14" fmla="*/ 451602 w 865881"/>
                <a:gd name="connsiteY14" fmla="*/ 1104744 h 1298821"/>
                <a:gd name="connsiteX15" fmla="*/ 436673 w 865881"/>
                <a:gd name="connsiteY15" fmla="*/ 1101012 h 1298821"/>
                <a:gd name="connsiteX16" fmla="*/ 436673 w 865881"/>
                <a:gd name="connsiteY16" fmla="*/ 1101012 h 1298821"/>
                <a:gd name="connsiteX17" fmla="*/ 406815 w 865881"/>
                <a:gd name="connsiteY17" fmla="*/ 1082351 h 1298821"/>
                <a:gd name="connsiteX18" fmla="*/ 406815 w 865881"/>
                <a:gd name="connsiteY18" fmla="*/ 1067422 h 1298821"/>
                <a:gd name="connsiteX19" fmla="*/ 365760 w 865881"/>
                <a:gd name="connsiteY19" fmla="*/ 1063690 h 1298821"/>
                <a:gd name="connsiteX20" fmla="*/ 369493 w 865881"/>
                <a:gd name="connsiteY20" fmla="*/ 1026367 h 1298821"/>
                <a:gd name="connsiteX21" fmla="*/ 358296 w 865881"/>
                <a:gd name="connsiteY21" fmla="*/ 1022635 h 1298821"/>
                <a:gd name="connsiteX22" fmla="*/ 354564 w 865881"/>
                <a:gd name="connsiteY22" fmla="*/ 1000242 h 1298821"/>
                <a:gd name="connsiteX23" fmla="*/ 328438 w 865881"/>
                <a:gd name="connsiteY23" fmla="*/ 1000242 h 1298821"/>
                <a:gd name="connsiteX24" fmla="*/ 328438 w 865881"/>
                <a:gd name="connsiteY24" fmla="*/ 1000242 h 1298821"/>
                <a:gd name="connsiteX25" fmla="*/ 317241 w 865881"/>
                <a:gd name="connsiteY25" fmla="*/ 951722 h 1298821"/>
                <a:gd name="connsiteX26" fmla="*/ 313509 w 865881"/>
                <a:gd name="connsiteY26" fmla="*/ 933061 h 1298821"/>
                <a:gd name="connsiteX27" fmla="*/ 313509 w 865881"/>
                <a:gd name="connsiteY27" fmla="*/ 933061 h 1298821"/>
                <a:gd name="connsiteX28" fmla="*/ 313509 w 865881"/>
                <a:gd name="connsiteY28" fmla="*/ 895739 h 1298821"/>
                <a:gd name="connsiteX29" fmla="*/ 306044 w 865881"/>
                <a:gd name="connsiteY29" fmla="*/ 888274 h 1298821"/>
                <a:gd name="connsiteX30" fmla="*/ 302312 w 865881"/>
                <a:gd name="connsiteY30" fmla="*/ 880810 h 1298821"/>
                <a:gd name="connsiteX31" fmla="*/ 302312 w 865881"/>
                <a:gd name="connsiteY31" fmla="*/ 880810 h 1298821"/>
                <a:gd name="connsiteX32" fmla="*/ 291115 w 865881"/>
                <a:gd name="connsiteY32" fmla="*/ 854684 h 1298821"/>
                <a:gd name="connsiteX33" fmla="*/ 276187 w 865881"/>
                <a:gd name="connsiteY33" fmla="*/ 854684 h 1298821"/>
                <a:gd name="connsiteX34" fmla="*/ 276187 w 865881"/>
                <a:gd name="connsiteY34" fmla="*/ 832291 h 1298821"/>
                <a:gd name="connsiteX35" fmla="*/ 272454 w 865881"/>
                <a:gd name="connsiteY35" fmla="*/ 817362 h 1298821"/>
                <a:gd name="connsiteX36" fmla="*/ 257525 w 865881"/>
                <a:gd name="connsiteY36" fmla="*/ 817362 h 1298821"/>
                <a:gd name="connsiteX37" fmla="*/ 253793 w 865881"/>
                <a:gd name="connsiteY37" fmla="*/ 794968 h 1298821"/>
                <a:gd name="connsiteX38" fmla="*/ 246329 w 865881"/>
                <a:gd name="connsiteY38" fmla="*/ 772575 h 1298821"/>
                <a:gd name="connsiteX39" fmla="*/ 242596 w 865881"/>
                <a:gd name="connsiteY39" fmla="*/ 761378 h 1298821"/>
                <a:gd name="connsiteX40" fmla="*/ 223935 w 865881"/>
                <a:gd name="connsiteY40" fmla="*/ 765110 h 1298821"/>
                <a:gd name="connsiteX41" fmla="*/ 223935 w 865881"/>
                <a:gd name="connsiteY41" fmla="*/ 750181 h 1298821"/>
                <a:gd name="connsiteX42" fmla="*/ 216471 w 865881"/>
                <a:gd name="connsiteY42" fmla="*/ 746449 h 1298821"/>
                <a:gd name="connsiteX43" fmla="*/ 209006 w 865881"/>
                <a:gd name="connsiteY43" fmla="*/ 731520 h 1298821"/>
                <a:gd name="connsiteX44" fmla="*/ 205274 w 865881"/>
                <a:gd name="connsiteY44" fmla="*/ 724055 h 1298821"/>
                <a:gd name="connsiteX45" fmla="*/ 179086 w 865881"/>
                <a:gd name="connsiteY45" fmla="*/ 722852 h 1298821"/>
                <a:gd name="connsiteX46" fmla="*/ 182880 w 865881"/>
                <a:gd name="connsiteY46" fmla="*/ 634482 h 1298821"/>
                <a:gd name="connsiteX47" fmla="*/ 175416 w 865881"/>
                <a:gd name="connsiteY47" fmla="*/ 578498 h 1298821"/>
                <a:gd name="connsiteX48" fmla="*/ 167951 w 865881"/>
                <a:gd name="connsiteY48" fmla="*/ 556104 h 1298821"/>
                <a:gd name="connsiteX49" fmla="*/ 164219 w 865881"/>
                <a:gd name="connsiteY49" fmla="*/ 544908 h 1298821"/>
                <a:gd name="connsiteX50" fmla="*/ 106213 w 865881"/>
                <a:gd name="connsiteY50" fmla="*/ 540475 h 1298821"/>
                <a:gd name="connsiteX51" fmla="*/ 108235 w 865881"/>
                <a:gd name="connsiteY51" fmla="*/ 477727 h 1298821"/>
                <a:gd name="connsiteX52" fmla="*/ 97039 w 865881"/>
                <a:gd name="connsiteY52" fmla="*/ 473995 h 1298821"/>
                <a:gd name="connsiteX53" fmla="*/ 85842 w 865881"/>
                <a:gd name="connsiteY53" fmla="*/ 253793 h 1298821"/>
                <a:gd name="connsiteX54" fmla="*/ 89574 w 865881"/>
                <a:gd name="connsiteY54" fmla="*/ 205273 h 1298821"/>
                <a:gd name="connsiteX55" fmla="*/ 82110 w 865881"/>
                <a:gd name="connsiteY55" fmla="*/ 190344 h 1298821"/>
                <a:gd name="connsiteX56" fmla="*/ 74645 w 865881"/>
                <a:gd name="connsiteY56" fmla="*/ 138093 h 1298821"/>
                <a:gd name="connsiteX57" fmla="*/ 78378 w 865881"/>
                <a:gd name="connsiteY57" fmla="*/ 100771 h 1298821"/>
                <a:gd name="connsiteX58" fmla="*/ 78378 w 865881"/>
                <a:gd name="connsiteY58" fmla="*/ 85842 h 1298821"/>
                <a:gd name="connsiteX59" fmla="*/ 74645 w 865881"/>
                <a:gd name="connsiteY59" fmla="*/ 70913 h 1298821"/>
                <a:gd name="connsiteX60" fmla="*/ 63449 w 865881"/>
                <a:gd name="connsiteY60" fmla="*/ 67180 h 1298821"/>
                <a:gd name="connsiteX61" fmla="*/ 55984 w 865881"/>
                <a:gd name="connsiteY61" fmla="*/ 59716 h 1298821"/>
                <a:gd name="connsiteX62" fmla="*/ 55984 w 865881"/>
                <a:gd name="connsiteY62" fmla="*/ 48519 h 1298821"/>
                <a:gd name="connsiteX63" fmla="*/ 52252 w 865881"/>
                <a:gd name="connsiteY63" fmla="*/ 37322 h 1298821"/>
                <a:gd name="connsiteX64" fmla="*/ 37323 w 865881"/>
                <a:gd name="connsiteY64" fmla="*/ 26126 h 1298821"/>
                <a:gd name="connsiteX65" fmla="*/ 22394 w 865881"/>
                <a:gd name="connsiteY65" fmla="*/ 14929 h 1298821"/>
                <a:gd name="connsiteX66" fmla="*/ 7465 w 865881"/>
                <a:gd name="connsiteY66" fmla="*/ 7464 h 1298821"/>
                <a:gd name="connsiteX67" fmla="*/ 0 w 865881"/>
                <a:gd name="connsiteY67" fmla="*/ 0 h 1298821"/>
                <a:gd name="connsiteX0" fmla="*/ 865881 w 865881"/>
                <a:gd name="connsiteY0" fmla="*/ 1295089 h 1298821"/>
                <a:gd name="connsiteX1" fmla="*/ 664340 w 865881"/>
                <a:gd name="connsiteY1" fmla="*/ 1298821 h 1298821"/>
                <a:gd name="connsiteX2" fmla="*/ 660608 w 865881"/>
                <a:gd name="connsiteY2" fmla="*/ 1276428 h 1298821"/>
                <a:gd name="connsiteX3" fmla="*/ 649411 w 865881"/>
                <a:gd name="connsiteY3" fmla="*/ 1276428 h 1298821"/>
                <a:gd name="connsiteX4" fmla="*/ 645679 w 865881"/>
                <a:gd name="connsiteY4" fmla="*/ 1242837 h 1298821"/>
                <a:gd name="connsiteX5" fmla="*/ 559837 w 865881"/>
                <a:gd name="connsiteY5" fmla="*/ 1235373 h 1298821"/>
                <a:gd name="connsiteX6" fmla="*/ 559837 w 865881"/>
                <a:gd name="connsiteY6" fmla="*/ 1212979 h 1298821"/>
                <a:gd name="connsiteX7" fmla="*/ 466531 w 865881"/>
                <a:gd name="connsiteY7" fmla="*/ 1212979 h 1298821"/>
                <a:gd name="connsiteX8" fmla="*/ 470263 w 865881"/>
                <a:gd name="connsiteY8" fmla="*/ 1190586 h 1298821"/>
                <a:gd name="connsiteX9" fmla="*/ 459067 w 865881"/>
                <a:gd name="connsiteY9" fmla="*/ 1190586 h 1298821"/>
                <a:gd name="connsiteX10" fmla="*/ 455334 w 865881"/>
                <a:gd name="connsiteY10" fmla="*/ 1160728 h 1298821"/>
                <a:gd name="connsiteX11" fmla="*/ 455334 w 865881"/>
                <a:gd name="connsiteY11" fmla="*/ 1142067 h 1298821"/>
                <a:gd name="connsiteX12" fmla="*/ 459067 w 865881"/>
                <a:gd name="connsiteY12" fmla="*/ 1130870 h 1298821"/>
                <a:gd name="connsiteX13" fmla="*/ 451602 w 865881"/>
                <a:gd name="connsiteY13" fmla="*/ 1127138 h 1298821"/>
                <a:gd name="connsiteX14" fmla="*/ 451602 w 865881"/>
                <a:gd name="connsiteY14" fmla="*/ 1104744 h 1298821"/>
                <a:gd name="connsiteX15" fmla="*/ 436673 w 865881"/>
                <a:gd name="connsiteY15" fmla="*/ 1101012 h 1298821"/>
                <a:gd name="connsiteX16" fmla="*/ 436673 w 865881"/>
                <a:gd name="connsiteY16" fmla="*/ 1101012 h 1298821"/>
                <a:gd name="connsiteX17" fmla="*/ 406815 w 865881"/>
                <a:gd name="connsiteY17" fmla="*/ 1082351 h 1298821"/>
                <a:gd name="connsiteX18" fmla="*/ 406815 w 865881"/>
                <a:gd name="connsiteY18" fmla="*/ 1067422 h 1298821"/>
                <a:gd name="connsiteX19" fmla="*/ 365760 w 865881"/>
                <a:gd name="connsiteY19" fmla="*/ 1063690 h 1298821"/>
                <a:gd name="connsiteX20" fmla="*/ 369493 w 865881"/>
                <a:gd name="connsiteY20" fmla="*/ 1026367 h 1298821"/>
                <a:gd name="connsiteX21" fmla="*/ 358296 w 865881"/>
                <a:gd name="connsiteY21" fmla="*/ 1022635 h 1298821"/>
                <a:gd name="connsiteX22" fmla="*/ 354564 w 865881"/>
                <a:gd name="connsiteY22" fmla="*/ 1000242 h 1298821"/>
                <a:gd name="connsiteX23" fmla="*/ 328438 w 865881"/>
                <a:gd name="connsiteY23" fmla="*/ 1000242 h 1298821"/>
                <a:gd name="connsiteX24" fmla="*/ 328438 w 865881"/>
                <a:gd name="connsiteY24" fmla="*/ 1000242 h 1298821"/>
                <a:gd name="connsiteX25" fmla="*/ 317241 w 865881"/>
                <a:gd name="connsiteY25" fmla="*/ 951722 h 1298821"/>
                <a:gd name="connsiteX26" fmla="*/ 313509 w 865881"/>
                <a:gd name="connsiteY26" fmla="*/ 933061 h 1298821"/>
                <a:gd name="connsiteX27" fmla="*/ 313509 w 865881"/>
                <a:gd name="connsiteY27" fmla="*/ 933061 h 1298821"/>
                <a:gd name="connsiteX28" fmla="*/ 313509 w 865881"/>
                <a:gd name="connsiteY28" fmla="*/ 895739 h 1298821"/>
                <a:gd name="connsiteX29" fmla="*/ 306044 w 865881"/>
                <a:gd name="connsiteY29" fmla="*/ 888274 h 1298821"/>
                <a:gd name="connsiteX30" fmla="*/ 302312 w 865881"/>
                <a:gd name="connsiteY30" fmla="*/ 880810 h 1298821"/>
                <a:gd name="connsiteX31" fmla="*/ 302312 w 865881"/>
                <a:gd name="connsiteY31" fmla="*/ 880810 h 1298821"/>
                <a:gd name="connsiteX32" fmla="*/ 291115 w 865881"/>
                <a:gd name="connsiteY32" fmla="*/ 854684 h 1298821"/>
                <a:gd name="connsiteX33" fmla="*/ 276187 w 865881"/>
                <a:gd name="connsiteY33" fmla="*/ 854684 h 1298821"/>
                <a:gd name="connsiteX34" fmla="*/ 276187 w 865881"/>
                <a:gd name="connsiteY34" fmla="*/ 832291 h 1298821"/>
                <a:gd name="connsiteX35" fmla="*/ 272454 w 865881"/>
                <a:gd name="connsiteY35" fmla="*/ 817362 h 1298821"/>
                <a:gd name="connsiteX36" fmla="*/ 257525 w 865881"/>
                <a:gd name="connsiteY36" fmla="*/ 817362 h 1298821"/>
                <a:gd name="connsiteX37" fmla="*/ 253793 w 865881"/>
                <a:gd name="connsiteY37" fmla="*/ 794968 h 1298821"/>
                <a:gd name="connsiteX38" fmla="*/ 246329 w 865881"/>
                <a:gd name="connsiteY38" fmla="*/ 772575 h 1298821"/>
                <a:gd name="connsiteX39" fmla="*/ 242596 w 865881"/>
                <a:gd name="connsiteY39" fmla="*/ 761378 h 1298821"/>
                <a:gd name="connsiteX40" fmla="*/ 223935 w 865881"/>
                <a:gd name="connsiteY40" fmla="*/ 765110 h 1298821"/>
                <a:gd name="connsiteX41" fmla="*/ 223935 w 865881"/>
                <a:gd name="connsiteY41" fmla="*/ 750181 h 1298821"/>
                <a:gd name="connsiteX42" fmla="*/ 216471 w 865881"/>
                <a:gd name="connsiteY42" fmla="*/ 746449 h 1298821"/>
                <a:gd name="connsiteX43" fmla="*/ 209006 w 865881"/>
                <a:gd name="connsiteY43" fmla="*/ 731520 h 1298821"/>
                <a:gd name="connsiteX44" fmla="*/ 179086 w 865881"/>
                <a:gd name="connsiteY44" fmla="*/ 722852 h 1298821"/>
                <a:gd name="connsiteX45" fmla="*/ 182880 w 865881"/>
                <a:gd name="connsiteY45" fmla="*/ 634482 h 1298821"/>
                <a:gd name="connsiteX46" fmla="*/ 175416 w 865881"/>
                <a:gd name="connsiteY46" fmla="*/ 578498 h 1298821"/>
                <a:gd name="connsiteX47" fmla="*/ 167951 w 865881"/>
                <a:gd name="connsiteY47" fmla="*/ 556104 h 1298821"/>
                <a:gd name="connsiteX48" fmla="*/ 164219 w 865881"/>
                <a:gd name="connsiteY48" fmla="*/ 544908 h 1298821"/>
                <a:gd name="connsiteX49" fmla="*/ 106213 w 865881"/>
                <a:gd name="connsiteY49" fmla="*/ 540475 h 1298821"/>
                <a:gd name="connsiteX50" fmla="*/ 108235 w 865881"/>
                <a:gd name="connsiteY50" fmla="*/ 477727 h 1298821"/>
                <a:gd name="connsiteX51" fmla="*/ 97039 w 865881"/>
                <a:gd name="connsiteY51" fmla="*/ 473995 h 1298821"/>
                <a:gd name="connsiteX52" fmla="*/ 85842 w 865881"/>
                <a:gd name="connsiteY52" fmla="*/ 253793 h 1298821"/>
                <a:gd name="connsiteX53" fmla="*/ 89574 w 865881"/>
                <a:gd name="connsiteY53" fmla="*/ 205273 h 1298821"/>
                <a:gd name="connsiteX54" fmla="*/ 82110 w 865881"/>
                <a:gd name="connsiteY54" fmla="*/ 190344 h 1298821"/>
                <a:gd name="connsiteX55" fmla="*/ 74645 w 865881"/>
                <a:gd name="connsiteY55" fmla="*/ 138093 h 1298821"/>
                <a:gd name="connsiteX56" fmla="*/ 78378 w 865881"/>
                <a:gd name="connsiteY56" fmla="*/ 100771 h 1298821"/>
                <a:gd name="connsiteX57" fmla="*/ 78378 w 865881"/>
                <a:gd name="connsiteY57" fmla="*/ 85842 h 1298821"/>
                <a:gd name="connsiteX58" fmla="*/ 74645 w 865881"/>
                <a:gd name="connsiteY58" fmla="*/ 70913 h 1298821"/>
                <a:gd name="connsiteX59" fmla="*/ 63449 w 865881"/>
                <a:gd name="connsiteY59" fmla="*/ 67180 h 1298821"/>
                <a:gd name="connsiteX60" fmla="*/ 55984 w 865881"/>
                <a:gd name="connsiteY60" fmla="*/ 59716 h 1298821"/>
                <a:gd name="connsiteX61" fmla="*/ 55984 w 865881"/>
                <a:gd name="connsiteY61" fmla="*/ 48519 h 1298821"/>
                <a:gd name="connsiteX62" fmla="*/ 52252 w 865881"/>
                <a:gd name="connsiteY62" fmla="*/ 37322 h 1298821"/>
                <a:gd name="connsiteX63" fmla="*/ 37323 w 865881"/>
                <a:gd name="connsiteY63" fmla="*/ 26126 h 1298821"/>
                <a:gd name="connsiteX64" fmla="*/ 22394 w 865881"/>
                <a:gd name="connsiteY64" fmla="*/ 14929 h 1298821"/>
                <a:gd name="connsiteX65" fmla="*/ 7465 w 865881"/>
                <a:gd name="connsiteY65" fmla="*/ 7464 h 1298821"/>
                <a:gd name="connsiteX66" fmla="*/ 0 w 865881"/>
                <a:gd name="connsiteY66" fmla="*/ 0 h 1298821"/>
                <a:gd name="connsiteX0" fmla="*/ 865881 w 865881"/>
                <a:gd name="connsiteY0" fmla="*/ 1295089 h 1298821"/>
                <a:gd name="connsiteX1" fmla="*/ 664340 w 865881"/>
                <a:gd name="connsiteY1" fmla="*/ 1298821 h 1298821"/>
                <a:gd name="connsiteX2" fmla="*/ 660608 w 865881"/>
                <a:gd name="connsiteY2" fmla="*/ 1276428 h 1298821"/>
                <a:gd name="connsiteX3" fmla="*/ 649411 w 865881"/>
                <a:gd name="connsiteY3" fmla="*/ 1276428 h 1298821"/>
                <a:gd name="connsiteX4" fmla="*/ 645679 w 865881"/>
                <a:gd name="connsiteY4" fmla="*/ 1242837 h 1298821"/>
                <a:gd name="connsiteX5" fmla="*/ 559837 w 865881"/>
                <a:gd name="connsiteY5" fmla="*/ 1235373 h 1298821"/>
                <a:gd name="connsiteX6" fmla="*/ 559837 w 865881"/>
                <a:gd name="connsiteY6" fmla="*/ 1212979 h 1298821"/>
                <a:gd name="connsiteX7" fmla="*/ 466531 w 865881"/>
                <a:gd name="connsiteY7" fmla="*/ 1212979 h 1298821"/>
                <a:gd name="connsiteX8" fmla="*/ 470263 w 865881"/>
                <a:gd name="connsiteY8" fmla="*/ 1190586 h 1298821"/>
                <a:gd name="connsiteX9" fmla="*/ 459067 w 865881"/>
                <a:gd name="connsiteY9" fmla="*/ 1190586 h 1298821"/>
                <a:gd name="connsiteX10" fmla="*/ 455334 w 865881"/>
                <a:gd name="connsiteY10" fmla="*/ 1160728 h 1298821"/>
                <a:gd name="connsiteX11" fmla="*/ 455334 w 865881"/>
                <a:gd name="connsiteY11" fmla="*/ 1142067 h 1298821"/>
                <a:gd name="connsiteX12" fmla="*/ 459067 w 865881"/>
                <a:gd name="connsiteY12" fmla="*/ 1130870 h 1298821"/>
                <a:gd name="connsiteX13" fmla="*/ 451602 w 865881"/>
                <a:gd name="connsiteY13" fmla="*/ 1127138 h 1298821"/>
                <a:gd name="connsiteX14" fmla="*/ 451602 w 865881"/>
                <a:gd name="connsiteY14" fmla="*/ 1104744 h 1298821"/>
                <a:gd name="connsiteX15" fmla="*/ 436673 w 865881"/>
                <a:gd name="connsiteY15" fmla="*/ 1101012 h 1298821"/>
                <a:gd name="connsiteX16" fmla="*/ 436673 w 865881"/>
                <a:gd name="connsiteY16" fmla="*/ 1101012 h 1298821"/>
                <a:gd name="connsiteX17" fmla="*/ 406815 w 865881"/>
                <a:gd name="connsiteY17" fmla="*/ 1082351 h 1298821"/>
                <a:gd name="connsiteX18" fmla="*/ 406815 w 865881"/>
                <a:gd name="connsiteY18" fmla="*/ 1067422 h 1298821"/>
                <a:gd name="connsiteX19" fmla="*/ 365760 w 865881"/>
                <a:gd name="connsiteY19" fmla="*/ 1063690 h 1298821"/>
                <a:gd name="connsiteX20" fmla="*/ 369493 w 865881"/>
                <a:gd name="connsiteY20" fmla="*/ 1026367 h 1298821"/>
                <a:gd name="connsiteX21" fmla="*/ 358296 w 865881"/>
                <a:gd name="connsiteY21" fmla="*/ 1022635 h 1298821"/>
                <a:gd name="connsiteX22" fmla="*/ 354564 w 865881"/>
                <a:gd name="connsiteY22" fmla="*/ 1000242 h 1298821"/>
                <a:gd name="connsiteX23" fmla="*/ 328438 w 865881"/>
                <a:gd name="connsiteY23" fmla="*/ 1000242 h 1298821"/>
                <a:gd name="connsiteX24" fmla="*/ 328438 w 865881"/>
                <a:gd name="connsiteY24" fmla="*/ 1000242 h 1298821"/>
                <a:gd name="connsiteX25" fmla="*/ 317241 w 865881"/>
                <a:gd name="connsiteY25" fmla="*/ 951722 h 1298821"/>
                <a:gd name="connsiteX26" fmla="*/ 313509 w 865881"/>
                <a:gd name="connsiteY26" fmla="*/ 933061 h 1298821"/>
                <a:gd name="connsiteX27" fmla="*/ 313509 w 865881"/>
                <a:gd name="connsiteY27" fmla="*/ 933061 h 1298821"/>
                <a:gd name="connsiteX28" fmla="*/ 313509 w 865881"/>
                <a:gd name="connsiteY28" fmla="*/ 895739 h 1298821"/>
                <a:gd name="connsiteX29" fmla="*/ 306044 w 865881"/>
                <a:gd name="connsiteY29" fmla="*/ 888274 h 1298821"/>
                <a:gd name="connsiteX30" fmla="*/ 302312 w 865881"/>
                <a:gd name="connsiteY30" fmla="*/ 880810 h 1298821"/>
                <a:gd name="connsiteX31" fmla="*/ 302312 w 865881"/>
                <a:gd name="connsiteY31" fmla="*/ 880810 h 1298821"/>
                <a:gd name="connsiteX32" fmla="*/ 291115 w 865881"/>
                <a:gd name="connsiteY32" fmla="*/ 854684 h 1298821"/>
                <a:gd name="connsiteX33" fmla="*/ 276187 w 865881"/>
                <a:gd name="connsiteY33" fmla="*/ 854684 h 1298821"/>
                <a:gd name="connsiteX34" fmla="*/ 276187 w 865881"/>
                <a:gd name="connsiteY34" fmla="*/ 832291 h 1298821"/>
                <a:gd name="connsiteX35" fmla="*/ 272454 w 865881"/>
                <a:gd name="connsiteY35" fmla="*/ 817362 h 1298821"/>
                <a:gd name="connsiteX36" fmla="*/ 257525 w 865881"/>
                <a:gd name="connsiteY36" fmla="*/ 817362 h 1298821"/>
                <a:gd name="connsiteX37" fmla="*/ 253793 w 865881"/>
                <a:gd name="connsiteY37" fmla="*/ 794968 h 1298821"/>
                <a:gd name="connsiteX38" fmla="*/ 246329 w 865881"/>
                <a:gd name="connsiteY38" fmla="*/ 772575 h 1298821"/>
                <a:gd name="connsiteX39" fmla="*/ 242596 w 865881"/>
                <a:gd name="connsiteY39" fmla="*/ 761378 h 1298821"/>
                <a:gd name="connsiteX40" fmla="*/ 223935 w 865881"/>
                <a:gd name="connsiteY40" fmla="*/ 765110 h 1298821"/>
                <a:gd name="connsiteX41" fmla="*/ 223935 w 865881"/>
                <a:gd name="connsiteY41" fmla="*/ 750181 h 1298821"/>
                <a:gd name="connsiteX42" fmla="*/ 216471 w 865881"/>
                <a:gd name="connsiteY42" fmla="*/ 746449 h 1298821"/>
                <a:gd name="connsiteX43" fmla="*/ 196514 w 865881"/>
                <a:gd name="connsiteY43" fmla="*/ 749008 h 1298821"/>
                <a:gd name="connsiteX44" fmla="*/ 179086 w 865881"/>
                <a:gd name="connsiteY44" fmla="*/ 722852 h 1298821"/>
                <a:gd name="connsiteX45" fmla="*/ 182880 w 865881"/>
                <a:gd name="connsiteY45" fmla="*/ 634482 h 1298821"/>
                <a:gd name="connsiteX46" fmla="*/ 175416 w 865881"/>
                <a:gd name="connsiteY46" fmla="*/ 578498 h 1298821"/>
                <a:gd name="connsiteX47" fmla="*/ 167951 w 865881"/>
                <a:gd name="connsiteY47" fmla="*/ 556104 h 1298821"/>
                <a:gd name="connsiteX48" fmla="*/ 164219 w 865881"/>
                <a:gd name="connsiteY48" fmla="*/ 544908 h 1298821"/>
                <a:gd name="connsiteX49" fmla="*/ 106213 w 865881"/>
                <a:gd name="connsiteY49" fmla="*/ 540475 h 1298821"/>
                <a:gd name="connsiteX50" fmla="*/ 108235 w 865881"/>
                <a:gd name="connsiteY50" fmla="*/ 477727 h 1298821"/>
                <a:gd name="connsiteX51" fmla="*/ 97039 w 865881"/>
                <a:gd name="connsiteY51" fmla="*/ 473995 h 1298821"/>
                <a:gd name="connsiteX52" fmla="*/ 85842 w 865881"/>
                <a:gd name="connsiteY52" fmla="*/ 253793 h 1298821"/>
                <a:gd name="connsiteX53" fmla="*/ 89574 w 865881"/>
                <a:gd name="connsiteY53" fmla="*/ 205273 h 1298821"/>
                <a:gd name="connsiteX54" fmla="*/ 82110 w 865881"/>
                <a:gd name="connsiteY54" fmla="*/ 190344 h 1298821"/>
                <a:gd name="connsiteX55" fmla="*/ 74645 w 865881"/>
                <a:gd name="connsiteY55" fmla="*/ 138093 h 1298821"/>
                <a:gd name="connsiteX56" fmla="*/ 78378 w 865881"/>
                <a:gd name="connsiteY56" fmla="*/ 100771 h 1298821"/>
                <a:gd name="connsiteX57" fmla="*/ 78378 w 865881"/>
                <a:gd name="connsiteY57" fmla="*/ 85842 h 1298821"/>
                <a:gd name="connsiteX58" fmla="*/ 74645 w 865881"/>
                <a:gd name="connsiteY58" fmla="*/ 70913 h 1298821"/>
                <a:gd name="connsiteX59" fmla="*/ 63449 w 865881"/>
                <a:gd name="connsiteY59" fmla="*/ 67180 h 1298821"/>
                <a:gd name="connsiteX60" fmla="*/ 55984 w 865881"/>
                <a:gd name="connsiteY60" fmla="*/ 59716 h 1298821"/>
                <a:gd name="connsiteX61" fmla="*/ 55984 w 865881"/>
                <a:gd name="connsiteY61" fmla="*/ 48519 h 1298821"/>
                <a:gd name="connsiteX62" fmla="*/ 52252 w 865881"/>
                <a:gd name="connsiteY62" fmla="*/ 37322 h 1298821"/>
                <a:gd name="connsiteX63" fmla="*/ 37323 w 865881"/>
                <a:gd name="connsiteY63" fmla="*/ 26126 h 1298821"/>
                <a:gd name="connsiteX64" fmla="*/ 22394 w 865881"/>
                <a:gd name="connsiteY64" fmla="*/ 14929 h 1298821"/>
                <a:gd name="connsiteX65" fmla="*/ 7465 w 865881"/>
                <a:gd name="connsiteY65" fmla="*/ 7464 h 1298821"/>
                <a:gd name="connsiteX66" fmla="*/ 0 w 865881"/>
                <a:gd name="connsiteY66" fmla="*/ 0 h 1298821"/>
                <a:gd name="connsiteX0" fmla="*/ 865881 w 865881"/>
                <a:gd name="connsiteY0" fmla="*/ 1295089 h 1298821"/>
                <a:gd name="connsiteX1" fmla="*/ 664340 w 865881"/>
                <a:gd name="connsiteY1" fmla="*/ 1298821 h 1298821"/>
                <a:gd name="connsiteX2" fmla="*/ 660608 w 865881"/>
                <a:gd name="connsiteY2" fmla="*/ 1276428 h 1298821"/>
                <a:gd name="connsiteX3" fmla="*/ 649411 w 865881"/>
                <a:gd name="connsiteY3" fmla="*/ 1276428 h 1298821"/>
                <a:gd name="connsiteX4" fmla="*/ 645679 w 865881"/>
                <a:gd name="connsiteY4" fmla="*/ 1242837 h 1298821"/>
                <a:gd name="connsiteX5" fmla="*/ 559837 w 865881"/>
                <a:gd name="connsiteY5" fmla="*/ 1235373 h 1298821"/>
                <a:gd name="connsiteX6" fmla="*/ 559837 w 865881"/>
                <a:gd name="connsiteY6" fmla="*/ 1212979 h 1298821"/>
                <a:gd name="connsiteX7" fmla="*/ 466531 w 865881"/>
                <a:gd name="connsiteY7" fmla="*/ 1212979 h 1298821"/>
                <a:gd name="connsiteX8" fmla="*/ 470263 w 865881"/>
                <a:gd name="connsiteY8" fmla="*/ 1190586 h 1298821"/>
                <a:gd name="connsiteX9" fmla="*/ 459067 w 865881"/>
                <a:gd name="connsiteY9" fmla="*/ 1190586 h 1298821"/>
                <a:gd name="connsiteX10" fmla="*/ 455334 w 865881"/>
                <a:gd name="connsiteY10" fmla="*/ 1160728 h 1298821"/>
                <a:gd name="connsiteX11" fmla="*/ 455334 w 865881"/>
                <a:gd name="connsiteY11" fmla="*/ 1142067 h 1298821"/>
                <a:gd name="connsiteX12" fmla="*/ 459067 w 865881"/>
                <a:gd name="connsiteY12" fmla="*/ 1130870 h 1298821"/>
                <a:gd name="connsiteX13" fmla="*/ 451602 w 865881"/>
                <a:gd name="connsiteY13" fmla="*/ 1127138 h 1298821"/>
                <a:gd name="connsiteX14" fmla="*/ 451602 w 865881"/>
                <a:gd name="connsiteY14" fmla="*/ 1104744 h 1298821"/>
                <a:gd name="connsiteX15" fmla="*/ 436673 w 865881"/>
                <a:gd name="connsiteY15" fmla="*/ 1101012 h 1298821"/>
                <a:gd name="connsiteX16" fmla="*/ 436673 w 865881"/>
                <a:gd name="connsiteY16" fmla="*/ 1101012 h 1298821"/>
                <a:gd name="connsiteX17" fmla="*/ 406815 w 865881"/>
                <a:gd name="connsiteY17" fmla="*/ 1082351 h 1298821"/>
                <a:gd name="connsiteX18" fmla="*/ 406815 w 865881"/>
                <a:gd name="connsiteY18" fmla="*/ 1067422 h 1298821"/>
                <a:gd name="connsiteX19" fmla="*/ 365760 w 865881"/>
                <a:gd name="connsiteY19" fmla="*/ 1063690 h 1298821"/>
                <a:gd name="connsiteX20" fmla="*/ 369493 w 865881"/>
                <a:gd name="connsiteY20" fmla="*/ 1026367 h 1298821"/>
                <a:gd name="connsiteX21" fmla="*/ 358296 w 865881"/>
                <a:gd name="connsiteY21" fmla="*/ 1022635 h 1298821"/>
                <a:gd name="connsiteX22" fmla="*/ 354564 w 865881"/>
                <a:gd name="connsiteY22" fmla="*/ 1000242 h 1298821"/>
                <a:gd name="connsiteX23" fmla="*/ 328438 w 865881"/>
                <a:gd name="connsiteY23" fmla="*/ 1000242 h 1298821"/>
                <a:gd name="connsiteX24" fmla="*/ 328438 w 865881"/>
                <a:gd name="connsiteY24" fmla="*/ 1000242 h 1298821"/>
                <a:gd name="connsiteX25" fmla="*/ 317241 w 865881"/>
                <a:gd name="connsiteY25" fmla="*/ 951722 h 1298821"/>
                <a:gd name="connsiteX26" fmla="*/ 313509 w 865881"/>
                <a:gd name="connsiteY26" fmla="*/ 933061 h 1298821"/>
                <a:gd name="connsiteX27" fmla="*/ 313509 w 865881"/>
                <a:gd name="connsiteY27" fmla="*/ 933061 h 1298821"/>
                <a:gd name="connsiteX28" fmla="*/ 313509 w 865881"/>
                <a:gd name="connsiteY28" fmla="*/ 895739 h 1298821"/>
                <a:gd name="connsiteX29" fmla="*/ 306044 w 865881"/>
                <a:gd name="connsiteY29" fmla="*/ 888274 h 1298821"/>
                <a:gd name="connsiteX30" fmla="*/ 302312 w 865881"/>
                <a:gd name="connsiteY30" fmla="*/ 880810 h 1298821"/>
                <a:gd name="connsiteX31" fmla="*/ 302312 w 865881"/>
                <a:gd name="connsiteY31" fmla="*/ 880810 h 1298821"/>
                <a:gd name="connsiteX32" fmla="*/ 291115 w 865881"/>
                <a:gd name="connsiteY32" fmla="*/ 854684 h 1298821"/>
                <a:gd name="connsiteX33" fmla="*/ 276187 w 865881"/>
                <a:gd name="connsiteY33" fmla="*/ 854684 h 1298821"/>
                <a:gd name="connsiteX34" fmla="*/ 276187 w 865881"/>
                <a:gd name="connsiteY34" fmla="*/ 832291 h 1298821"/>
                <a:gd name="connsiteX35" fmla="*/ 272454 w 865881"/>
                <a:gd name="connsiteY35" fmla="*/ 817362 h 1298821"/>
                <a:gd name="connsiteX36" fmla="*/ 257525 w 865881"/>
                <a:gd name="connsiteY36" fmla="*/ 817362 h 1298821"/>
                <a:gd name="connsiteX37" fmla="*/ 253793 w 865881"/>
                <a:gd name="connsiteY37" fmla="*/ 794968 h 1298821"/>
                <a:gd name="connsiteX38" fmla="*/ 246329 w 865881"/>
                <a:gd name="connsiteY38" fmla="*/ 772575 h 1298821"/>
                <a:gd name="connsiteX39" fmla="*/ 242596 w 865881"/>
                <a:gd name="connsiteY39" fmla="*/ 761378 h 1298821"/>
                <a:gd name="connsiteX40" fmla="*/ 223935 w 865881"/>
                <a:gd name="connsiteY40" fmla="*/ 765110 h 1298821"/>
                <a:gd name="connsiteX41" fmla="*/ 223935 w 865881"/>
                <a:gd name="connsiteY41" fmla="*/ 750181 h 1298821"/>
                <a:gd name="connsiteX42" fmla="*/ 196514 w 865881"/>
                <a:gd name="connsiteY42" fmla="*/ 749008 h 1298821"/>
                <a:gd name="connsiteX43" fmla="*/ 179086 w 865881"/>
                <a:gd name="connsiteY43" fmla="*/ 722852 h 1298821"/>
                <a:gd name="connsiteX44" fmla="*/ 182880 w 865881"/>
                <a:gd name="connsiteY44" fmla="*/ 634482 h 1298821"/>
                <a:gd name="connsiteX45" fmla="*/ 175416 w 865881"/>
                <a:gd name="connsiteY45" fmla="*/ 578498 h 1298821"/>
                <a:gd name="connsiteX46" fmla="*/ 167951 w 865881"/>
                <a:gd name="connsiteY46" fmla="*/ 556104 h 1298821"/>
                <a:gd name="connsiteX47" fmla="*/ 164219 w 865881"/>
                <a:gd name="connsiteY47" fmla="*/ 544908 h 1298821"/>
                <a:gd name="connsiteX48" fmla="*/ 106213 w 865881"/>
                <a:gd name="connsiteY48" fmla="*/ 540475 h 1298821"/>
                <a:gd name="connsiteX49" fmla="*/ 108235 w 865881"/>
                <a:gd name="connsiteY49" fmla="*/ 477727 h 1298821"/>
                <a:gd name="connsiteX50" fmla="*/ 97039 w 865881"/>
                <a:gd name="connsiteY50" fmla="*/ 473995 h 1298821"/>
                <a:gd name="connsiteX51" fmla="*/ 85842 w 865881"/>
                <a:gd name="connsiteY51" fmla="*/ 253793 h 1298821"/>
                <a:gd name="connsiteX52" fmla="*/ 89574 w 865881"/>
                <a:gd name="connsiteY52" fmla="*/ 205273 h 1298821"/>
                <a:gd name="connsiteX53" fmla="*/ 82110 w 865881"/>
                <a:gd name="connsiteY53" fmla="*/ 190344 h 1298821"/>
                <a:gd name="connsiteX54" fmla="*/ 74645 w 865881"/>
                <a:gd name="connsiteY54" fmla="*/ 138093 h 1298821"/>
                <a:gd name="connsiteX55" fmla="*/ 78378 w 865881"/>
                <a:gd name="connsiteY55" fmla="*/ 100771 h 1298821"/>
                <a:gd name="connsiteX56" fmla="*/ 78378 w 865881"/>
                <a:gd name="connsiteY56" fmla="*/ 85842 h 1298821"/>
                <a:gd name="connsiteX57" fmla="*/ 74645 w 865881"/>
                <a:gd name="connsiteY57" fmla="*/ 70913 h 1298821"/>
                <a:gd name="connsiteX58" fmla="*/ 63449 w 865881"/>
                <a:gd name="connsiteY58" fmla="*/ 67180 h 1298821"/>
                <a:gd name="connsiteX59" fmla="*/ 55984 w 865881"/>
                <a:gd name="connsiteY59" fmla="*/ 59716 h 1298821"/>
                <a:gd name="connsiteX60" fmla="*/ 55984 w 865881"/>
                <a:gd name="connsiteY60" fmla="*/ 48519 h 1298821"/>
                <a:gd name="connsiteX61" fmla="*/ 52252 w 865881"/>
                <a:gd name="connsiteY61" fmla="*/ 37322 h 1298821"/>
                <a:gd name="connsiteX62" fmla="*/ 37323 w 865881"/>
                <a:gd name="connsiteY62" fmla="*/ 26126 h 1298821"/>
                <a:gd name="connsiteX63" fmla="*/ 22394 w 865881"/>
                <a:gd name="connsiteY63" fmla="*/ 14929 h 1298821"/>
                <a:gd name="connsiteX64" fmla="*/ 7465 w 865881"/>
                <a:gd name="connsiteY64" fmla="*/ 7464 h 1298821"/>
                <a:gd name="connsiteX65" fmla="*/ 0 w 865881"/>
                <a:gd name="connsiteY65" fmla="*/ 0 h 1298821"/>
                <a:gd name="connsiteX0" fmla="*/ 865881 w 865881"/>
                <a:gd name="connsiteY0" fmla="*/ 1295089 h 1298821"/>
                <a:gd name="connsiteX1" fmla="*/ 664340 w 865881"/>
                <a:gd name="connsiteY1" fmla="*/ 1298821 h 1298821"/>
                <a:gd name="connsiteX2" fmla="*/ 660608 w 865881"/>
                <a:gd name="connsiteY2" fmla="*/ 1276428 h 1298821"/>
                <a:gd name="connsiteX3" fmla="*/ 649411 w 865881"/>
                <a:gd name="connsiteY3" fmla="*/ 1276428 h 1298821"/>
                <a:gd name="connsiteX4" fmla="*/ 645679 w 865881"/>
                <a:gd name="connsiteY4" fmla="*/ 1242837 h 1298821"/>
                <a:gd name="connsiteX5" fmla="*/ 559837 w 865881"/>
                <a:gd name="connsiteY5" fmla="*/ 1235373 h 1298821"/>
                <a:gd name="connsiteX6" fmla="*/ 559837 w 865881"/>
                <a:gd name="connsiteY6" fmla="*/ 1212979 h 1298821"/>
                <a:gd name="connsiteX7" fmla="*/ 466531 w 865881"/>
                <a:gd name="connsiteY7" fmla="*/ 1212979 h 1298821"/>
                <a:gd name="connsiteX8" fmla="*/ 470263 w 865881"/>
                <a:gd name="connsiteY8" fmla="*/ 1190586 h 1298821"/>
                <a:gd name="connsiteX9" fmla="*/ 459067 w 865881"/>
                <a:gd name="connsiteY9" fmla="*/ 1190586 h 1298821"/>
                <a:gd name="connsiteX10" fmla="*/ 455334 w 865881"/>
                <a:gd name="connsiteY10" fmla="*/ 1160728 h 1298821"/>
                <a:gd name="connsiteX11" fmla="*/ 455334 w 865881"/>
                <a:gd name="connsiteY11" fmla="*/ 1142067 h 1298821"/>
                <a:gd name="connsiteX12" fmla="*/ 459067 w 865881"/>
                <a:gd name="connsiteY12" fmla="*/ 1130870 h 1298821"/>
                <a:gd name="connsiteX13" fmla="*/ 451602 w 865881"/>
                <a:gd name="connsiteY13" fmla="*/ 1127138 h 1298821"/>
                <a:gd name="connsiteX14" fmla="*/ 451602 w 865881"/>
                <a:gd name="connsiteY14" fmla="*/ 1104744 h 1298821"/>
                <a:gd name="connsiteX15" fmla="*/ 436673 w 865881"/>
                <a:gd name="connsiteY15" fmla="*/ 1101012 h 1298821"/>
                <a:gd name="connsiteX16" fmla="*/ 436673 w 865881"/>
                <a:gd name="connsiteY16" fmla="*/ 1101012 h 1298821"/>
                <a:gd name="connsiteX17" fmla="*/ 406815 w 865881"/>
                <a:gd name="connsiteY17" fmla="*/ 1082351 h 1298821"/>
                <a:gd name="connsiteX18" fmla="*/ 406815 w 865881"/>
                <a:gd name="connsiteY18" fmla="*/ 1067422 h 1298821"/>
                <a:gd name="connsiteX19" fmla="*/ 365760 w 865881"/>
                <a:gd name="connsiteY19" fmla="*/ 1063690 h 1298821"/>
                <a:gd name="connsiteX20" fmla="*/ 369493 w 865881"/>
                <a:gd name="connsiteY20" fmla="*/ 1026367 h 1298821"/>
                <a:gd name="connsiteX21" fmla="*/ 358296 w 865881"/>
                <a:gd name="connsiteY21" fmla="*/ 1022635 h 1298821"/>
                <a:gd name="connsiteX22" fmla="*/ 354564 w 865881"/>
                <a:gd name="connsiteY22" fmla="*/ 1000242 h 1298821"/>
                <a:gd name="connsiteX23" fmla="*/ 328438 w 865881"/>
                <a:gd name="connsiteY23" fmla="*/ 1000242 h 1298821"/>
                <a:gd name="connsiteX24" fmla="*/ 328438 w 865881"/>
                <a:gd name="connsiteY24" fmla="*/ 1000242 h 1298821"/>
                <a:gd name="connsiteX25" fmla="*/ 317241 w 865881"/>
                <a:gd name="connsiteY25" fmla="*/ 951722 h 1298821"/>
                <a:gd name="connsiteX26" fmla="*/ 313509 w 865881"/>
                <a:gd name="connsiteY26" fmla="*/ 933061 h 1298821"/>
                <a:gd name="connsiteX27" fmla="*/ 313509 w 865881"/>
                <a:gd name="connsiteY27" fmla="*/ 933061 h 1298821"/>
                <a:gd name="connsiteX28" fmla="*/ 313509 w 865881"/>
                <a:gd name="connsiteY28" fmla="*/ 895739 h 1298821"/>
                <a:gd name="connsiteX29" fmla="*/ 306044 w 865881"/>
                <a:gd name="connsiteY29" fmla="*/ 888274 h 1298821"/>
                <a:gd name="connsiteX30" fmla="*/ 302312 w 865881"/>
                <a:gd name="connsiteY30" fmla="*/ 880810 h 1298821"/>
                <a:gd name="connsiteX31" fmla="*/ 302312 w 865881"/>
                <a:gd name="connsiteY31" fmla="*/ 880810 h 1298821"/>
                <a:gd name="connsiteX32" fmla="*/ 291115 w 865881"/>
                <a:gd name="connsiteY32" fmla="*/ 854684 h 1298821"/>
                <a:gd name="connsiteX33" fmla="*/ 276187 w 865881"/>
                <a:gd name="connsiteY33" fmla="*/ 854684 h 1298821"/>
                <a:gd name="connsiteX34" fmla="*/ 276187 w 865881"/>
                <a:gd name="connsiteY34" fmla="*/ 832291 h 1298821"/>
                <a:gd name="connsiteX35" fmla="*/ 272454 w 865881"/>
                <a:gd name="connsiteY35" fmla="*/ 817362 h 1298821"/>
                <a:gd name="connsiteX36" fmla="*/ 257525 w 865881"/>
                <a:gd name="connsiteY36" fmla="*/ 817362 h 1298821"/>
                <a:gd name="connsiteX37" fmla="*/ 253793 w 865881"/>
                <a:gd name="connsiteY37" fmla="*/ 794968 h 1298821"/>
                <a:gd name="connsiteX38" fmla="*/ 246329 w 865881"/>
                <a:gd name="connsiteY38" fmla="*/ 772575 h 1298821"/>
                <a:gd name="connsiteX39" fmla="*/ 242596 w 865881"/>
                <a:gd name="connsiteY39" fmla="*/ 761378 h 1298821"/>
                <a:gd name="connsiteX40" fmla="*/ 223935 w 865881"/>
                <a:gd name="connsiteY40" fmla="*/ 765110 h 1298821"/>
                <a:gd name="connsiteX41" fmla="*/ 196514 w 865881"/>
                <a:gd name="connsiteY41" fmla="*/ 749008 h 1298821"/>
                <a:gd name="connsiteX42" fmla="*/ 179086 w 865881"/>
                <a:gd name="connsiteY42" fmla="*/ 722852 h 1298821"/>
                <a:gd name="connsiteX43" fmla="*/ 182880 w 865881"/>
                <a:gd name="connsiteY43" fmla="*/ 634482 h 1298821"/>
                <a:gd name="connsiteX44" fmla="*/ 175416 w 865881"/>
                <a:gd name="connsiteY44" fmla="*/ 578498 h 1298821"/>
                <a:gd name="connsiteX45" fmla="*/ 167951 w 865881"/>
                <a:gd name="connsiteY45" fmla="*/ 556104 h 1298821"/>
                <a:gd name="connsiteX46" fmla="*/ 164219 w 865881"/>
                <a:gd name="connsiteY46" fmla="*/ 544908 h 1298821"/>
                <a:gd name="connsiteX47" fmla="*/ 106213 w 865881"/>
                <a:gd name="connsiteY47" fmla="*/ 540475 h 1298821"/>
                <a:gd name="connsiteX48" fmla="*/ 108235 w 865881"/>
                <a:gd name="connsiteY48" fmla="*/ 477727 h 1298821"/>
                <a:gd name="connsiteX49" fmla="*/ 97039 w 865881"/>
                <a:gd name="connsiteY49" fmla="*/ 473995 h 1298821"/>
                <a:gd name="connsiteX50" fmla="*/ 85842 w 865881"/>
                <a:gd name="connsiteY50" fmla="*/ 253793 h 1298821"/>
                <a:gd name="connsiteX51" fmla="*/ 89574 w 865881"/>
                <a:gd name="connsiteY51" fmla="*/ 205273 h 1298821"/>
                <a:gd name="connsiteX52" fmla="*/ 82110 w 865881"/>
                <a:gd name="connsiteY52" fmla="*/ 190344 h 1298821"/>
                <a:gd name="connsiteX53" fmla="*/ 74645 w 865881"/>
                <a:gd name="connsiteY53" fmla="*/ 138093 h 1298821"/>
                <a:gd name="connsiteX54" fmla="*/ 78378 w 865881"/>
                <a:gd name="connsiteY54" fmla="*/ 100771 h 1298821"/>
                <a:gd name="connsiteX55" fmla="*/ 78378 w 865881"/>
                <a:gd name="connsiteY55" fmla="*/ 85842 h 1298821"/>
                <a:gd name="connsiteX56" fmla="*/ 74645 w 865881"/>
                <a:gd name="connsiteY56" fmla="*/ 70913 h 1298821"/>
                <a:gd name="connsiteX57" fmla="*/ 63449 w 865881"/>
                <a:gd name="connsiteY57" fmla="*/ 67180 h 1298821"/>
                <a:gd name="connsiteX58" fmla="*/ 55984 w 865881"/>
                <a:gd name="connsiteY58" fmla="*/ 59716 h 1298821"/>
                <a:gd name="connsiteX59" fmla="*/ 55984 w 865881"/>
                <a:gd name="connsiteY59" fmla="*/ 48519 h 1298821"/>
                <a:gd name="connsiteX60" fmla="*/ 52252 w 865881"/>
                <a:gd name="connsiteY60" fmla="*/ 37322 h 1298821"/>
                <a:gd name="connsiteX61" fmla="*/ 37323 w 865881"/>
                <a:gd name="connsiteY61" fmla="*/ 26126 h 1298821"/>
                <a:gd name="connsiteX62" fmla="*/ 22394 w 865881"/>
                <a:gd name="connsiteY62" fmla="*/ 14929 h 1298821"/>
                <a:gd name="connsiteX63" fmla="*/ 7465 w 865881"/>
                <a:gd name="connsiteY63" fmla="*/ 7464 h 1298821"/>
                <a:gd name="connsiteX64" fmla="*/ 0 w 865881"/>
                <a:gd name="connsiteY64" fmla="*/ 0 h 1298821"/>
                <a:gd name="connsiteX0" fmla="*/ 865881 w 865881"/>
                <a:gd name="connsiteY0" fmla="*/ 1295089 h 1298821"/>
                <a:gd name="connsiteX1" fmla="*/ 664340 w 865881"/>
                <a:gd name="connsiteY1" fmla="*/ 1298821 h 1298821"/>
                <a:gd name="connsiteX2" fmla="*/ 660608 w 865881"/>
                <a:gd name="connsiteY2" fmla="*/ 1276428 h 1298821"/>
                <a:gd name="connsiteX3" fmla="*/ 649411 w 865881"/>
                <a:gd name="connsiteY3" fmla="*/ 1276428 h 1298821"/>
                <a:gd name="connsiteX4" fmla="*/ 645679 w 865881"/>
                <a:gd name="connsiteY4" fmla="*/ 1242837 h 1298821"/>
                <a:gd name="connsiteX5" fmla="*/ 559837 w 865881"/>
                <a:gd name="connsiteY5" fmla="*/ 1235373 h 1298821"/>
                <a:gd name="connsiteX6" fmla="*/ 559837 w 865881"/>
                <a:gd name="connsiteY6" fmla="*/ 1212979 h 1298821"/>
                <a:gd name="connsiteX7" fmla="*/ 466531 w 865881"/>
                <a:gd name="connsiteY7" fmla="*/ 1212979 h 1298821"/>
                <a:gd name="connsiteX8" fmla="*/ 470263 w 865881"/>
                <a:gd name="connsiteY8" fmla="*/ 1190586 h 1298821"/>
                <a:gd name="connsiteX9" fmla="*/ 459067 w 865881"/>
                <a:gd name="connsiteY9" fmla="*/ 1190586 h 1298821"/>
                <a:gd name="connsiteX10" fmla="*/ 455334 w 865881"/>
                <a:gd name="connsiteY10" fmla="*/ 1160728 h 1298821"/>
                <a:gd name="connsiteX11" fmla="*/ 455334 w 865881"/>
                <a:gd name="connsiteY11" fmla="*/ 1142067 h 1298821"/>
                <a:gd name="connsiteX12" fmla="*/ 459067 w 865881"/>
                <a:gd name="connsiteY12" fmla="*/ 1130870 h 1298821"/>
                <a:gd name="connsiteX13" fmla="*/ 451602 w 865881"/>
                <a:gd name="connsiteY13" fmla="*/ 1127138 h 1298821"/>
                <a:gd name="connsiteX14" fmla="*/ 451602 w 865881"/>
                <a:gd name="connsiteY14" fmla="*/ 1104744 h 1298821"/>
                <a:gd name="connsiteX15" fmla="*/ 436673 w 865881"/>
                <a:gd name="connsiteY15" fmla="*/ 1101012 h 1298821"/>
                <a:gd name="connsiteX16" fmla="*/ 436673 w 865881"/>
                <a:gd name="connsiteY16" fmla="*/ 1101012 h 1298821"/>
                <a:gd name="connsiteX17" fmla="*/ 406815 w 865881"/>
                <a:gd name="connsiteY17" fmla="*/ 1082351 h 1298821"/>
                <a:gd name="connsiteX18" fmla="*/ 406815 w 865881"/>
                <a:gd name="connsiteY18" fmla="*/ 1067422 h 1298821"/>
                <a:gd name="connsiteX19" fmla="*/ 365760 w 865881"/>
                <a:gd name="connsiteY19" fmla="*/ 1063690 h 1298821"/>
                <a:gd name="connsiteX20" fmla="*/ 369493 w 865881"/>
                <a:gd name="connsiteY20" fmla="*/ 1026367 h 1298821"/>
                <a:gd name="connsiteX21" fmla="*/ 358296 w 865881"/>
                <a:gd name="connsiteY21" fmla="*/ 1022635 h 1298821"/>
                <a:gd name="connsiteX22" fmla="*/ 354564 w 865881"/>
                <a:gd name="connsiteY22" fmla="*/ 1000242 h 1298821"/>
                <a:gd name="connsiteX23" fmla="*/ 328438 w 865881"/>
                <a:gd name="connsiteY23" fmla="*/ 1000242 h 1298821"/>
                <a:gd name="connsiteX24" fmla="*/ 328438 w 865881"/>
                <a:gd name="connsiteY24" fmla="*/ 1000242 h 1298821"/>
                <a:gd name="connsiteX25" fmla="*/ 317241 w 865881"/>
                <a:gd name="connsiteY25" fmla="*/ 951722 h 1298821"/>
                <a:gd name="connsiteX26" fmla="*/ 313509 w 865881"/>
                <a:gd name="connsiteY26" fmla="*/ 933061 h 1298821"/>
                <a:gd name="connsiteX27" fmla="*/ 313509 w 865881"/>
                <a:gd name="connsiteY27" fmla="*/ 933061 h 1298821"/>
                <a:gd name="connsiteX28" fmla="*/ 313509 w 865881"/>
                <a:gd name="connsiteY28" fmla="*/ 895739 h 1298821"/>
                <a:gd name="connsiteX29" fmla="*/ 306044 w 865881"/>
                <a:gd name="connsiteY29" fmla="*/ 888274 h 1298821"/>
                <a:gd name="connsiteX30" fmla="*/ 302312 w 865881"/>
                <a:gd name="connsiteY30" fmla="*/ 880810 h 1298821"/>
                <a:gd name="connsiteX31" fmla="*/ 302312 w 865881"/>
                <a:gd name="connsiteY31" fmla="*/ 880810 h 1298821"/>
                <a:gd name="connsiteX32" fmla="*/ 291115 w 865881"/>
                <a:gd name="connsiteY32" fmla="*/ 854684 h 1298821"/>
                <a:gd name="connsiteX33" fmla="*/ 276187 w 865881"/>
                <a:gd name="connsiteY33" fmla="*/ 854684 h 1298821"/>
                <a:gd name="connsiteX34" fmla="*/ 276187 w 865881"/>
                <a:gd name="connsiteY34" fmla="*/ 832291 h 1298821"/>
                <a:gd name="connsiteX35" fmla="*/ 272454 w 865881"/>
                <a:gd name="connsiteY35" fmla="*/ 817362 h 1298821"/>
                <a:gd name="connsiteX36" fmla="*/ 257525 w 865881"/>
                <a:gd name="connsiteY36" fmla="*/ 817362 h 1298821"/>
                <a:gd name="connsiteX37" fmla="*/ 253793 w 865881"/>
                <a:gd name="connsiteY37" fmla="*/ 794968 h 1298821"/>
                <a:gd name="connsiteX38" fmla="*/ 246329 w 865881"/>
                <a:gd name="connsiteY38" fmla="*/ 772575 h 1298821"/>
                <a:gd name="connsiteX39" fmla="*/ 217612 w 865881"/>
                <a:gd name="connsiteY39" fmla="*/ 781364 h 1298821"/>
                <a:gd name="connsiteX40" fmla="*/ 223935 w 865881"/>
                <a:gd name="connsiteY40" fmla="*/ 765110 h 1298821"/>
                <a:gd name="connsiteX41" fmla="*/ 196514 w 865881"/>
                <a:gd name="connsiteY41" fmla="*/ 749008 h 1298821"/>
                <a:gd name="connsiteX42" fmla="*/ 179086 w 865881"/>
                <a:gd name="connsiteY42" fmla="*/ 722852 h 1298821"/>
                <a:gd name="connsiteX43" fmla="*/ 182880 w 865881"/>
                <a:gd name="connsiteY43" fmla="*/ 634482 h 1298821"/>
                <a:gd name="connsiteX44" fmla="*/ 175416 w 865881"/>
                <a:gd name="connsiteY44" fmla="*/ 578498 h 1298821"/>
                <a:gd name="connsiteX45" fmla="*/ 167951 w 865881"/>
                <a:gd name="connsiteY45" fmla="*/ 556104 h 1298821"/>
                <a:gd name="connsiteX46" fmla="*/ 164219 w 865881"/>
                <a:gd name="connsiteY46" fmla="*/ 544908 h 1298821"/>
                <a:gd name="connsiteX47" fmla="*/ 106213 w 865881"/>
                <a:gd name="connsiteY47" fmla="*/ 540475 h 1298821"/>
                <a:gd name="connsiteX48" fmla="*/ 108235 w 865881"/>
                <a:gd name="connsiteY48" fmla="*/ 477727 h 1298821"/>
                <a:gd name="connsiteX49" fmla="*/ 97039 w 865881"/>
                <a:gd name="connsiteY49" fmla="*/ 473995 h 1298821"/>
                <a:gd name="connsiteX50" fmla="*/ 85842 w 865881"/>
                <a:gd name="connsiteY50" fmla="*/ 253793 h 1298821"/>
                <a:gd name="connsiteX51" fmla="*/ 89574 w 865881"/>
                <a:gd name="connsiteY51" fmla="*/ 205273 h 1298821"/>
                <a:gd name="connsiteX52" fmla="*/ 82110 w 865881"/>
                <a:gd name="connsiteY52" fmla="*/ 190344 h 1298821"/>
                <a:gd name="connsiteX53" fmla="*/ 74645 w 865881"/>
                <a:gd name="connsiteY53" fmla="*/ 138093 h 1298821"/>
                <a:gd name="connsiteX54" fmla="*/ 78378 w 865881"/>
                <a:gd name="connsiteY54" fmla="*/ 100771 h 1298821"/>
                <a:gd name="connsiteX55" fmla="*/ 78378 w 865881"/>
                <a:gd name="connsiteY55" fmla="*/ 85842 h 1298821"/>
                <a:gd name="connsiteX56" fmla="*/ 74645 w 865881"/>
                <a:gd name="connsiteY56" fmla="*/ 70913 h 1298821"/>
                <a:gd name="connsiteX57" fmla="*/ 63449 w 865881"/>
                <a:gd name="connsiteY57" fmla="*/ 67180 h 1298821"/>
                <a:gd name="connsiteX58" fmla="*/ 55984 w 865881"/>
                <a:gd name="connsiteY58" fmla="*/ 59716 h 1298821"/>
                <a:gd name="connsiteX59" fmla="*/ 55984 w 865881"/>
                <a:gd name="connsiteY59" fmla="*/ 48519 h 1298821"/>
                <a:gd name="connsiteX60" fmla="*/ 52252 w 865881"/>
                <a:gd name="connsiteY60" fmla="*/ 37322 h 1298821"/>
                <a:gd name="connsiteX61" fmla="*/ 37323 w 865881"/>
                <a:gd name="connsiteY61" fmla="*/ 26126 h 1298821"/>
                <a:gd name="connsiteX62" fmla="*/ 22394 w 865881"/>
                <a:gd name="connsiteY62" fmla="*/ 14929 h 1298821"/>
                <a:gd name="connsiteX63" fmla="*/ 7465 w 865881"/>
                <a:gd name="connsiteY63" fmla="*/ 7464 h 1298821"/>
                <a:gd name="connsiteX64" fmla="*/ 0 w 865881"/>
                <a:gd name="connsiteY64" fmla="*/ 0 h 1298821"/>
                <a:gd name="connsiteX0" fmla="*/ 865881 w 865881"/>
                <a:gd name="connsiteY0" fmla="*/ 1295089 h 1298821"/>
                <a:gd name="connsiteX1" fmla="*/ 664340 w 865881"/>
                <a:gd name="connsiteY1" fmla="*/ 1298821 h 1298821"/>
                <a:gd name="connsiteX2" fmla="*/ 660608 w 865881"/>
                <a:gd name="connsiteY2" fmla="*/ 1276428 h 1298821"/>
                <a:gd name="connsiteX3" fmla="*/ 649411 w 865881"/>
                <a:gd name="connsiteY3" fmla="*/ 1276428 h 1298821"/>
                <a:gd name="connsiteX4" fmla="*/ 645679 w 865881"/>
                <a:gd name="connsiteY4" fmla="*/ 1242837 h 1298821"/>
                <a:gd name="connsiteX5" fmla="*/ 559837 w 865881"/>
                <a:gd name="connsiteY5" fmla="*/ 1235373 h 1298821"/>
                <a:gd name="connsiteX6" fmla="*/ 559837 w 865881"/>
                <a:gd name="connsiteY6" fmla="*/ 1212979 h 1298821"/>
                <a:gd name="connsiteX7" fmla="*/ 466531 w 865881"/>
                <a:gd name="connsiteY7" fmla="*/ 1212979 h 1298821"/>
                <a:gd name="connsiteX8" fmla="*/ 470263 w 865881"/>
                <a:gd name="connsiteY8" fmla="*/ 1190586 h 1298821"/>
                <a:gd name="connsiteX9" fmla="*/ 459067 w 865881"/>
                <a:gd name="connsiteY9" fmla="*/ 1190586 h 1298821"/>
                <a:gd name="connsiteX10" fmla="*/ 455334 w 865881"/>
                <a:gd name="connsiteY10" fmla="*/ 1160728 h 1298821"/>
                <a:gd name="connsiteX11" fmla="*/ 455334 w 865881"/>
                <a:gd name="connsiteY11" fmla="*/ 1142067 h 1298821"/>
                <a:gd name="connsiteX12" fmla="*/ 459067 w 865881"/>
                <a:gd name="connsiteY12" fmla="*/ 1130870 h 1298821"/>
                <a:gd name="connsiteX13" fmla="*/ 451602 w 865881"/>
                <a:gd name="connsiteY13" fmla="*/ 1127138 h 1298821"/>
                <a:gd name="connsiteX14" fmla="*/ 451602 w 865881"/>
                <a:gd name="connsiteY14" fmla="*/ 1104744 h 1298821"/>
                <a:gd name="connsiteX15" fmla="*/ 436673 w 865881"/>
                <a:gd name="connsiteY15" fmla="*/ 1101012 h 1298821"/>
                <a:gd name="connsiteX16" fmla="*/ 436673 w 865881"/>
                <a:gd name="connsiteY16" fmla="*/ 1101012 h 1298821"/>
                <a:gd name="connsiteX17" fmla="*/ 406815 w 865881"/>
                <a:gd name="connsiteY17" fmla="*/ 1082351 h 1298821"/>
                <a:gd name="connsiteX18" fmla="*/ 406815 w 865881"/>
                <a:gd name="connsiteY18" fmla="*/ 1067422 h 1298821"/>
                <a:gd name="connsiteX19" fmla="*/ 365760 w 865881"/>
                <a:gd name="connsiteY19" fmla="*/ 1063690 h 1298821"/>
                <a:gd name="connsiteX20" fmla="*/ 369493 w 865881"/>
                <a:gd name="connsiteY20" fmla="*/ 1026367 h 1298821"/>
                <a:gd name="connsiteX21" fmla="*/ 358296 w 865881"/>
                <a:gd name="connsiteY21" fmla="*/ 1022635 h 1298821"/>
                <a:gd name="connsiteX22" fmla="*/ 354564 w 865881"/>
                <a:gd name="connsiteY22" fmla="*/ 1000242 h 1298821"/>
                <a:gd name="connsiteX23" fmla="*/ 328438 w 865881"/>
                <a:gd name="connsiteY23" fmla="*/ 1000242 h 1298821"/>
                <a:gd name="connsiteX24" fmla="*/ 328438 w 865881"/>
                <a:gd name="connsiteY24" fmla="*/ 1000242 h 1298821"/>
                <a:gd name="connsiteX25" fmla="*/ 317241 w 865881"/>
                <a:gd name="connsiteY25" fmla="*/ 951722 h 1298821"/>
                <a:gd name="connsiteX26" fmla="*/ 313509 w 865881"/>
                <a:gd name="connsiteY26" fmla="*/ 933061 h 1298821"/>
                <a:gd name="connsiteX27" fmla="*/ 313509 w 865881"/>
                <a:gd name="connsiteY27" fmla="*/ 933061 h 1298821"/>
                <a:gd name="connsiteX28" fmla="*/ 313509 w 865881"/>
                <a:gd name="connsiteY28" fmla="*/ 895739 h 1298821"/>
                <a:gd name="connsiteX29" fmla="*/ 306044 w 865881"/>
                <a:gd name="connsiteY29" fmla="*/ 888274 h 1298821"/>
                <a:gd name="connsiteX30" fmla="*/ 302312 w 865881"/>
                <a:gd name="connsiteY30" fmla="*/ 880810 h 1298821"/>
                <a:gd name="connsiteX31" fmla="*/ 302312 w 865881"/>
                <a:gd name="connsiteY31" fmla="*/ 880810 h 1298821"/>
                <a:gd name="connsiteX32" fmla="*/ 291115 w 865881"/>
                <a:gd name="connsiteY32" fmla="*/ 854684 h 1298821"/>
                <a:gd name="connsiteX33" fmla="*/ 276187 w 865881"/>
                <a:gd name="connsiteY33" fmla="*/ 854684 h 1298821"/>
                <a:gd name="connsiteX34" fmla="*/ 276187 w 865881"/>
                <a:gd name="connsiteY34" fmla="*/ 832291 h 1298821"/>
                <a:gd name="connsiteX35" fmla="*/ 272454 w 865881"/>
                <a:gd name="connsiteY35" fmla="*/ 817362 h 1298821"/>
                <a:gd name="connsiteX36" fmla="*/ 257525 w 865881"/>
                <a:gd name="connsiteY36" fmla="*/ 817362 h 1298821"/>
                <a:gd name="connsiteX37" fmla="*/ 253793 w 865881"/>
                <a:gd name="connsiteY37" fmla="*/ 794968 h 1298821"/>
                <a:gd name="connsiteX38" fmla="*/ 217612 w 865881"/>
                <a:gd name="connsiteY38" fmla="*/ 781364 h 1298821"/>
                <a:gd name="connsiteX39" fmla="*/ 223935 w 865881"/>
                <a:gd name="connsiteY39" fmla="*/ 765110 h 1298821"/>
                <a:gd name="connsiteX40" fmla="*/ 196514 w 865881"/>
                <a:gd name="connsiteY40" fmla="*/ 749008 h 1298821"/>
                <a:gd name="connsiteX41" fmla="*/ 179086 w 865881"/>
                <a:gd name="connsiteY41" fmla="*/ 722852 h 1298821"/>
                <a:gd name="connsiteX42" fmla="*/ 182880 w 865881"/>
                <a:gd name="connsiteY42" fmla="*/ 634482 h 1298821"/>
                <a:gd name="connsiteX43" fmla="*/ 175416 w 865881"/>
                <a:gd name="connsiteY43" fmla="*/ 578498 h 1298821"/>
                <a:gd name="connsiteX44" fmla="*/ 167951 w 865881"/>
                <a:gd name="connsiteY44" fmla="*/ 556104 h 1298821"/>
                <a:gd name="connsiteX45" fmla="*/ 164219 w 865881"/>
                <a:gd name="connsiteY45" fmla="*/ 544908 h 1298821"/>
                <a:gd name="connsiteX46" fmla="*/ 106213 w 865881"/>
                <a:gd name="connsiteY46" fmla="*/ 540475 h 1298821"/>
                <a:gd name="connsiteX47" fmla="*/ 108235 w 865881"/>
                <a:gd name="connsiteY47" fmla="*/ 477727 h 1298821"/>
                <a:gd name="connsiteX48" fmla="*/ 97039 w 865881"/>
                <a:gd name="connsiteY48" fmla="*/ 473995 h 1298821"/>
                <a:gd name="connsiteX49" fmla="*/ 85842 w 865881"/>
                <a:gd name="connsiteY49" fmla="*/ 253793 h 1298821"/>
                <a:gd name="connsiteX50" fmla="*/ 89574 w 865881"/>
                <a:gd name="connsiteY50" fmla="*/ 205273 h 1298821"/>
                <a:gd name="connsiteX51" fmla="*/ 82110 w 865881"/>
                <a:gd name="connsiteY51" fmla="*/ 190344 h 1298821"/>
                <a:gd name="connsiteX52" fmla="*/ 74645 w 865881"/>
                <a:gd name="connsiteY52" fmla="*/ 138093 h 1298821"/>
                <a:gd name="connsiteX53" fmla="*/ 78378 w 865881"/>
                <a:gd name="connsiteY53" fmla="*/ 100771 h 1298821"/>
                <a:gd name="connsiteX54" fmla="*/ 78378 w 865881"/>
                <a:gd name="connsiteY54" fmla="*/ 85842 h 1298821"/>
                <a:gd name="connsiteX55" fmla="*/ 74645 w 865881"/>
                <a:gd name="connsiteY55" fmla="*/ 70913 h 1298821"/>
                <a:gd name="connsiteX56" fmla="*/ 63449 w 865881"/>
                <a:gd name="connsiteY56" fmla="*/ 67180 h 1298821"/>
                <a:gd name="connsiteX57" fmla="*/ 55984 w 865881"/>
                <a:gd name="connsiteY57" fmla="*/ 59716 h 1298821"/>
                <a:gd name="connsiteX58" fmla="*/ 55984 w 865881"/>
                <a:gd name="connsiteY58" fmla="*/ 48519 h 1298821"/>
                <a:gd name="connsiteX59" fmla="*/ 52252 w 865881"/>
                <a:gd name="connsiteY59" fmla="*/ 37322 h 1298821"/>
                <a:gd name="connsiteX60" fmla="*/ 37323 w 865881"/>
                <a:gd name="connsiteY60" fmla="*/ 26126 h 1298821"/>
                <a:gd name="connsiteX61" fmla="*/ 22394 w 865881"/>
                <a:gd name="connsiteY61" fmla="*/ 14929 h 1298821"/>
                <a:gd name="connsiteX62" fmla="*/ 7465 w 865881"/>
                <a:gd name="connsiteY62" fmla="*/ 7464 h 1298821"/>
                <a:gd name="connsiteX63" fmla="*/ 0 w 865881"/>
                <a:gd name="connsiteY63" fmla="*/ 0 h 1298821"/>
                <a:gd name="connsiteX0" fmla="*/ 865881 w 865881"/>
                <a:gd name="connsiteY0" fmla="*/ 1295089 h 1298821"/>
                <a:gd name="connsiteX1" fmla="*/ 664340 w 865881"/>
                <a:gd name="connsiteY1" fmla="*/ 1298821 h 1298821"/>
                <a:gd name="connsiteX2" fmla="*/ 660608 w 865881"/>
                <a:gd name="connsiteY2" fmla="*/ 1276428 h 1298821"/>
                <a:gd name="connsiteX3" fmla="*/ 649411 w 865881"/>
                <a:gd name="connsiteY3" fmla="*/ 1276428 h 1298821"/>
                <a:gd name="connsiteX4" fmla="*/ 645679 w 865881"/>
                <a:gd name="connsiteY4" fmla="*/ 1242837 h 1298821"/>
                <a:gd name="connsiteX5" fmla="*/ 559837 w 865881"/>
                <a:gd name="connsiteY5" fmla="*/ 1235373 h 1298821"/>
                <a:gd name="connsiteX6" fmla="*/ 559837 w 865881"/>
                <a:gd name="connsiteY6" fmla="*/ 1212979 h 1298821"/>
                <a:gd name="connsiteX7" fmla="*/ 466531 w 865881"/>
                <a:gd name="connsiteY7" fmla="*/ 1212979 h 1298821"/>
                <a:gd name="connsiteX8" fmla="*/ 470263 w 865881"/>
                <a:gd name="connsiteY8" fmla="*/ 1190586 h 1298821"/>
                <a:gd name="connsiteX9" fmla="*/ 459067 w 865881"/>
                <a:gd name="connsiteY9" fmla="*/ 1190586 h 1298821"/>
                <a:gd name="connsiteX10" fmla="*/ 455334 w 865881"/>
                <a:gd name="connsiteY10" fmla="*/ 1160728 h 1298821"/>
                <a:gd name="connsiteX11" fmla="*/ 455334 w 865881"/>
                <a:gd name="connsiteY11" fmla="*/ 1142067 h 1298821"/>
                <a:gd name="connsiteX12" fmla="*/ 459067 w 865881"/>
                <a:gd name="connsiteY12" fmla="*/ 1130870 h 1298821"/>
                <a:gd name="connsiteX13" fmla="*/ 451602 w 865881"/>
                <a:gd name="connsiteY13" fmla="*/ 1127138 h 1298821"/>
                <a:gd name="connsiteX14" fmla="*/ 451602 w 865881"/>
                <a:gd name="connsiteY14" fmla="*/ 1104744 h 1298821"/>
                <a:gd name="connsiteX15" fmla="*/ 436673 w 865881"/>
                <a:gd name="connsiteY15" fmla="*/ 1101012 h 1298821"/>
                <a:gd name="connsiteX16" fmla="*/ 436673 w 865881"/>
                <a:gd name="connsiteY16" fmla="*/ 1101012 h 1298821"/>
                <a:gd name="connsiteX17" fmla="*/ 406815 w 865881"/>
                <a:gd name="connsiteY17" fmla="*/ 1082351 h 1298821"/>
                <a:gd name="connsiteX18" fmla="*/ 406815 w 865881"/>
                <a:gd name="connsiteY18" fmla="*/ 1067422 h 1298821"/>
                <a:gd name="connsiteX19" fmla="*/ 365760 w 865881"/>
                <a:gd name="connsiteY19" fmla="*/ 1063690 h 1298821"/>
                <a:gd name="connsiteX20" fmla="*/ 369493 w 865881"/>
                <a:gd name="connsiteY20" fmla="*/ 1026367 h 1298821"/>
                <a:gd name="connsiteX21" fmla="*/ 358296 w 865881"/>
                <a:gd name="connsiteY21" fmla="*/ 1022635 h 1298821"/>
                <a:gd name="connsiteX22" fmla="*/ 354564 w 865881"/>
                <a:gd name="connsiteY22" fmla="*/ 1000242 h 1298821"/>
                <a:gd name="connsiteX23" fmla="*/ 328438 w 865881"/>
                <a:gd name="connsiteY23" fmla="*/ 1000242 h 1298821"/>
                <a:gd name="connsiteX24" fmla="*/ 328438 w 865881"/>
                <a:gd name="connsiteY24" fmla="*/ 1000242 h 1298821"/>
                <a:gd name="connsiteX25" fmla="*/ 317241 w 865881"/>
                <a:gd name="connsiteY25" fmla="*/ 951722 h 1298821"/>
                <a:gd name="connsiteX26" fmla="*/ 313509 w 865881"/>
                <a:gd name="connsiteY26" fmla="*/ 933061 h 1298821"/>
                <a:gd name="connsiteX27" fmla="*/ 313509 w 865881"/>
                <a:gd name="connsiteY27" fmla="*/ 933061 h 1298821"/>
                <a:gd name="connsiteX28" fmla="*/ 313509 w 865881"/>
                <a:gd name="connsiteY28" fmla="*/ 895739 h 1298821"/>
                <a:gd name="connsiteX29" fmla="*/ 306044 w 865881"/>
                <a:gd name="connsiteY29" fmla="*/ 888274 h 1298821"/>
                <a:gd name="connsiteX30" fmla="*/ 302312 w 865881"/>
                <a:gd name="connsiteY30" fmla="*/ 880810 h 1298821"/>
                <a:gd name="connsiteX31" fmla="*/ 302312 w 865881"/>
                <a:gd name="connsiteY31" fmla="*/ 880810 h 1298821"/>
                <a:gd name="connsiteX32" fmla="*/ 291115 w 865881"/>
                <a:gd name="connsiteY32" fmla="*/ 854684 h 1298821"/>
                <a:gd name="connsiteX33" fmla="*/ 276187 w 865881"/>
                <a:gd name="connsiteY33" fmla="*/ 854684 h 1298821"/>
                <a:gd name="connsiteX34" fmla="*/ 276187 w 865881"/>
                <a:gd name="connsiteY34" fmla="*/ 832291 h 1298821"/>
                <a:gd name="connsiteX35" fmla="*/ 272454 w 865881"/>
                <a:gd name="connsiteY35" fmla="*/ 817362 h 1298821"/>
                <a:gd name="connsiteX36" fmla="*/ 257525 w 865881"/>
                <a:gd name="connsiteY36" fmla="*/ 817362 h 1298821"/>
                <a:gd name="connsiteX37" fmla="*/ 251294 w 865881"/>
                <a:gd name="connsiteY37" fmla="*/ 784975 h 1298821"/>
                <a:gd name="connsiteX38" fmla="*/ 217612 w 865881"/>
                <a:gd name="connsiteY38" fmla="*/ 781364 h 1298821"/>
                <a:gd name="connsiteX39" fmla="*/ 223935 w 865881"/>
                <a:gd name="connsiteY39" fmla="*/ 765110 h 1298821"/>
                <a:gd name="connsiteX40" fmla="*/ 196514 w 865881"/>
                <a:gd name="connsiteY40" fmla="*/ 749008 h 1298821"/>
                <a:gd name="connsiteX41" fmla="*/ 179086 w 865881"/>
                <a:gd name="connsiteY41" fmla="*/ 722852 h 1298821"/>
                <a:gd name="connsiteX42" fmla="*/ 182880 w 865881"/>
                <a:gd name="connsiteY42" fmla="*/ 634482 h 1298821"/>
                <a:gd name="connsiteX43" fmla="*/ 175416 w 865881"/>
                <a:gd name="connsiteY43" fmla="*/ 578498 h 1298821"/>
                <a:gd name="connsiteX44" fmla="*/ 167951 w 865881"/>
                <a:gd name="connsiteY44" fmla="*/ 556104 h 1298821"/>
                <a:gd name="connsiteX45" fmla="*/ 164219 w 865881"/>
                <a:gd name="connsiteY45" fmla="*/ 544908 h 1298821"/>
                <a:gd name="connsiteX46" fmla="*/ 106213 w 865881"/>
                <a:gd name="connsiteY46" fmla="*/ 540475 h 1298821"/>
                <a:gd name="connsiteX47" fmla="*/ 108235 w 865881"/>
                <a:gd name="connsiteY47" fmla="*/ 477727 h 1298821"/>
                <a:gd name="connsiteX48" fmla="*/ 97039 w 865881"/>
                <a:gd name="connsiteY48" fmla="*/ 473995 h 1298821"/>
                <a:gd name="connsiteX49" fmla="*/ 85842 w 865881"/>
                <a:gd name="connsiteY49" fmla="*/ 253793 h 1298821"/>
                <a:gd name="connsiteX50" fmla="*/ 89574 w 865881"/>
                <a:gd name="connsiteY50" fmla="*/ 205273 h 1298821"/>
                <a:gd name="connsiteX51" fmla="*/ 82110 w 865881"/>
                <a:gd name="connsiteY51" fmla="*/ 190344 h 1298821"/>
                <a:gd name="connsiteX52" fmla="*/ 74645 w 865881"/>
                <a:gd name="connsiteY52" fmla="*/ 138093 h 1298821"/>
                <a:gd name="connsiteX53" fmla="*/ 78378 w 865881"/>
                <a:gd name="connsiteY53" fmla="*/ 100771 h 1298821"/>
                <a:gd name="connsiteX54" fmla="*/ 78378 w 865881"/>
                <a:gd name="connsiteY54" fmla="*/ 85842 h 1298821"/>
                <a:gd name="connsiteX55" fmla="*/ 74645 w 865881"/>
                <a:gd name="connsiteY55" fmla="*/ 70913 h 1298821"/>
                <a:gd name="connsiteX56" fmla="*/ 63449 w 865881"/>
                <a:gd name="connsiteY56" fmla="*/ 67180 h 1298821"/>
                <a:gd name="connsiteX57" fmla="*/ 55984 w 865881"/>
                <a:gd name="connsiteY57" fmla="*/ 59716 h 1298821"/>
                <a:gd name="connsiteX58" fmla="*/ 55984 w 865881"/>
                <a:gd name="connsiteY58" fmla="*/ 48519 h 1298821"/>
                <a:gd name="connsiteX59" fmla="*/ 52252 w 865881"/>
                <a:gd name="connsiteY59" fmla="*/ 37322 h 1298821"/>
                <a:gd name="connsiteX60" fmla="*/ 37323 w 865881"/>
                <a:gd name="connsiteY60" fmla="*/ 26126 h 1298821"/>
                <a:gd name="connsiteX61" fmla="*/ 22394 w 865881"/>
                <a:gd name="connsiteY61" fmla="*/ 14929 h 1298821"/>
                <a:gd name="connsiteX62" fmla="*/ 7465 w 865881"/>
                <a:gd name="connsiteY62" fmla="*/ 7464 h 1298821"/>
                <a:gd name="connsiteX63" fmla="*/ 0 w 865881"/>
                <a:gd name="connsiteY63" fmla="*/ 0 h 1298821"/>
                <a:gd name="connsiteX0" fmla="*/ 865881 w 865881"/>
                <a:gd name="connsiteY0" fmla="*/ 1295089 h 1298821"/>
                <a:gd name="connsiteX1" fmla="*/ 664340 w 865881"/>
                <a:gd name="connsiteY1" fmla="*/ 1298821 h 1298821"/>
                <a:gd name="connsiteX2" fmla="*/ 660608 w 865881"/>
                <a:gd name="connsiteY2" fmla="*/ 1276428 h 1298821"/>
                <a:gd name="connsiteX3" fmla="*/ 649411 w 865881"/>
                <a:gd name="connsiteY3" fmla="*/ 1276428 h 1298821"/>
                <a:gd name="connsiteX4" fmla="*/ 645679 w 865881"/>
                <a:gd name="connsiteY4" fmla="*/ 1242837 h 1298821"/>
                <a:gd name="connsiteX5" fmla="*/ 559837 w 865881"/>
                <a:gd name="connsiteY5" fmla="*/ 1235373 h 1298821"/>
                <a:gd name="connsiteX6" fmla="*/ 559837 w 865881"/>
                <a:gd name="connsiteY6" fmla="*/ 1212979 h 1298821"/>
                <a:gd name="connsiteX7" fmla="*/ 466531 w 865881"/>
                <a:gd name="connsiteY7" fmla="*/ 1212979 h 1298821"/>
                <a:gd name="connsiteX8" fmla="*/ 470263 w 865881"/>
                <a:gd name="connsiteY8" fmla="*/ 1190586 h 1298821"/>
                <a:gd name="connsiteX9" fmla="*/ 459067 w 865881"/>
                <a:gd name="connsiteY9" fmla="*/ 1190586 h 1298821"/>
                <a:gd name="connsiteX10" fmla="*/ 455334 w 865881"/>
                <a:gd name="connsiteY10" fmla="*/ 1160728 h 1298821"/>
                <a:gd name="connsiteX11" fmla="*/ 455334 w 865881"/>
                <a:gd name="connsiteY11" fmla="*/ 1142067 h 1298821"/>
                <a:gd name="connsiteX12" fmla="*/ 459067 w 865881"/>
                <a:gd name="connsiteY12" fmla="*/ 1130870 h 1298821"/>
                <a:gd name="connsiteX13" fmla="*/ 451602 w 865881"/>
                <a:gd name="connsiteY13" fmla="*/ 1127138 h 1298821"/>
                <a:gd name="connsiteX14" fmla="*/ 451602 w 865881"/>
                <a:gd name="connsiteY14" fmla="*/ 1104744 h 1298821"/>
                <a:gd name="connsiteX15" fmla="*/ 436673 w 865881"/>
                <a:gd name="connsiteY15" fmla="*/ 1101012 h 1298821"/>
                <a:gd name="connsiteX16" fmla="*/ 436673 w 865881"/>
                <a:gd name="connsiteY16" fmla="*/ 1101012 h 1298821"/>
                <a:gd name="connsiteX17" fmla="*/ 406815 w 865881"/>
                <a:gd name="connsiteY17" fmla="*/ 1082351 h 1298821"/>
                <a:gd name="connsiteX18" fmla="*/ 406815 w 865881"/>
                <a:gd name="connsiteY18" fmla="*/ 1067422 h 1298821"/>
                <a:gd name="connsiteX19" fmla="*/ 365760 w 865881"/>
                <a:gd name="connsiteY19" fmla="*/ 1063690 h 1298821"/>
                <a:gd name="connsiteX20" fmla="*/ 369493 w 865881"/>
                <a:gd name="connsiteY20" fmla="*/ 1026367 h 1298821"/>
                <a:gd name="connsiteX21" fmla="*/ 358296 w 865881"/>
                <a:gd name="connsiteY21" fmla="*/ 1022635 h 1298821"/>
                <a:gd name="connsiteX22" fmla="*/ 354564 w 865881"/>
                <a:gd name="connsiteY22" fmla="*/ 1000242 h 1298821"/>
                <a:gd name="connsiteX23" fmla="*/ 328438 w 865881"/>
                <a:gd name="connsiteY23" fmla="*/ 1000242 h 1298821"/>
                <a:gd name="connsiteX24" fmla="*/ 328438 w 865881"/>
                <a:gd name="connsiteY24" fmla="*/ 1000242 h 1298821"/>
                <a:gd name="connsiteX25" fmla="*/ 317241 w 865881"/>
                <a:gd name="connsiteY25" fmla="*/ 951722 h 1298821"/>
                <a:gd name="connsiteX26" fmla="*/ 313509 w 865881"/>
                <a:gd name="connsiteY26" fmla="*/ 933061 h 1298821"/>
                <a:gd name="connsiteX27" fmla="*/ 313509 w 865881"/>
                <a:gd name="connsiteY27" fmla="*/ 933061 h 1298821"/>
                <a:gd name="connsiteX28" fmla="*/ 313509 w 865881"/>
                <a:gd name="connsiteY28" fmla="*/ 895739 h 1298821"/>
                <a:gd name="connsiteX29" fmla="*/ 306044 w 865881"/>
                <a:gd name="connsiteY29" fmla="*/ 888274 h 1298821"/>
                <a:gd name="connsiteX30" fmla="*/ 302312 w 865881"/>
                <a:gd name="connsiteY30" fmla="*/ 880810 h 1298821"/>
                <a:gd name="connsiteX31" fmla="*/ 302312 w 865881"/>
                <a:gd name="connsiteY31" fmla="*/ 880810 h 1298821"/>
                <a:gd name="connsiteX32" fmla="*/ 291115 w 865881"/>
                <a:gd name="connsiteY32" fmla="*/ 854684 h 1298821"/>
                <a:gd name="connsiteX33" fmla="*/ 276187 w 865881"/>
                <a:gd name="connsiteY33" fmla="*/ 854684 h 1298821"/>
                <a:gd name="connsiteX34" fmla="*/ 276187 w 865881"/>
                <a:gd name="connsiteY34" fmla="*/ 832291 h 1298821"/>
                <a:gd name="connsiteX35" fmla="*/ 272454 w 865881"/>
                <a:gd name="connsiteY35" fmla="*/ 817362 h 1298821"/>
                <a:gd name="connsiteX36" fmla="*/ 260023 w 865881"/>
                <a:gd name="connsiteY36" fmla="*/ 832352 h 1298821"/>
                <a:gd name="connsiteX37" fmla="*/ 251294 w 865881"/>
                <a:gd name="connsiteY37" fmla="*/ 784975 h 1298821"/>
                <a:gd name="connsiteX38" fmla="*/ 217612 w 865881"/>
                <a:gd name="connsiteY38" fmla="*/ 781364 h 1298821"/>
                <a:gd name="connsiteX39" fmla="*/ 223935 w 865881"/>
                <a:gd name="connsiteY39" fmla="*/ 765110 h 1298821"/>
                <a:gd name="connsiteX40" fmla="*/ 196514 w 865881"/>
                <a:gd name="connsiteY40" fmla="*/ 749008 h 1298821"/>
                <a:gd name="connsiteX41" fmla="*/ 179086 w 865881"/>
                <a:gd name="connsiteY41" fmla="*/ 722852 h 1298821"/>
                <a:gd name="connsiteX42" fmla="*/ 182880 w 865881"/>
                <a:gd name="connsiteY42" fmla="*/ 634482 h 1298821"/>
                <a:gd name="connsiteX43" fmla="*/ 175416 w 865881"/>
                <a:gd name="connsiteY43" fmla="*/ 578498 h 1298821"/>
                <a:gd name="connsiteX44" fmla="*/ 167951 w 865881"/>
                <a:gd name="connsiteY44" fmla="*/ 556104 h 1298821"/>
                <a:gd name="connsiteX45" fmla="*/ 164219 w 865881"/>
                <a:gd name="connsiteY45" fmla="*/ 544908 h 1298821"/>
                <a:gd name="connsiteX46" fmla="*/ 106213 w 865881"/>
                <a:gd name="connsiteY46" fmla="*/ 540475 h 1298821"/>
                <a:gd name="connsiteX47" fmla="*/ 108235 w 865881"/>
                <a:gd name="connsiteY47" fmla="*/ 477727 h 1298821"/>
                <a:gd name="connsiteX48" fmla="*/ 97039 w 865881"/>
                <a:gd name="connsiteY48" fmla="*/ 473995 h 1298821"/>
                <a:gd name="connsiteX49" fmla="*/ 85842 w 865881"/>
                <a:gd name="connsiteY49" fmla="*/ 253793 h 1298821"/>
                <a:gd name="connsiteX50" fmla="*/ 89574 w 865881"/>
                <a:gd name="connsiteY50" fmla="*/ 205273 h 1298821"/>
                <a:gd name="connsiteX51" fmla="*/ 82110 w 865881"/>
                <a:gd name="connsiteY51" fmla="*/ 190344 h 1298821"/>
                <a:gd name="connsiteX52" fmla="*/ 74645 w 865881"/>
                <a:gd name="connsiteY52" fmla="*/ 138093 h 1298821"/>
                <a:gd name="connsiteX53" fmla="*/ 78378 w 865881"/>
                <a:gd name="connsiteY53" fmla="*/ 100771 h 1298821"/>
                <a:gd name="connsiteX54" fmla="*/ 78378 w 865881"/>
                <a:gd name="connsiteY54" fmla="*/ 85842 h 1298821"/>
                <a:gd name="connsiteX55" fmla="*/ 74645 w 865881"/>
                <a:gd name="connsiteY55" fmla="*/ 70913 h 1298821"/>
                <a:gd name="connsiteX56" fmla="*/ 63449 w 865881"/>
                <a:gd name="connsiteY56" fmla="*/ 67180 h 1298821"/>
                <a:gd name="connsiteX57" fmla="*/ 55984 w 865881"/>
                <a:gd name="connsiteY57" fmla="*/ 59716 h 1298821"/>
                <a:gd name="connsiteX58" fmla="*/ 55984 w 865881"/>
                <a:gd name="connsiteY58" fmla="*/ 48519 h 1298821"/>
                <a:gd name="connsiteX59" fmla="*/ 52252 w 865881"/>
                <a:gd name="connsiteY59" fmla="*/ 37322 h 1298821"/>
                <a:gd name="connsiteX60" fmla="*/ 37323 w 865881"/>
                <a:gd name="connsiteY60" fmla="*/ 26126 h 1298821"/>
                <a:gd name="connsiteX61" fmla="*/ 22394 w 865881"/>
                <a:gd name="connsiteY61" fmla="*/ 14929 h 1298821"/>
                <a:gd name="connsiteX62" fmla="*/ 7465 w 865881"/>
                <a:gd name="connsiteY62" fmla="*/ 7464 h 1298821"/>
                <a:gd name="connsiteX63" fmla="*/ 0 w 865881"/>
                <a:gd name="connsiteY63" fmla="*/ 0 h 1298821"/>
                <a:gd name="connsiteX0" fmla="*/ 865881 w 865881"/>
                <a:gd name="connsiteY0" fmla="*/ 1295089 h 1298821"/>
                <a:gd name="connsiteX1" fmla="*/ 664340 w 865881"/>
                <a:gd name="connsiteY1" fmla="*/ 1298821 h 1298821"/>
                <a:gd name="connsiteX2" fmla="*/ 660608 w 865881"/>
                <a:gd name="connsiteY2" fmla="*/ 1276428 h 1298821"/>
                <a:gd name="connsiteX3" fmla="*/ 649411 w 865881"/>
                <a:gd name="connsiteY3" fmla="*/ 1276428 h 1298821"/>
                <a:gd name="connsiteX4" fmla="*/ 645679 w 865881"/>
                <a:gd name="connsiteY4" fmla="*/ 1242837 h 1298821"/>
                <a:gd name="connsiteX5" fmla="*/ 559837 w 865881"/>
                <a:gd name="connsiteY5" fmla="*/ 1235373 h 1298821"/>
                <a:gd name="connsiteX6" fmla="*/ 559837 w 865881"/>
                <a:gd name="connsiteY6" fmla="*/ 1212979 h 1298821"/>
                <a:gd name="connsiteX7" fmla="*/ 466531 w 865881"/>
                <a:gd name="connsiteY7" fmla="*/ 1212979 h 1298821"/>
                <a:gd name="connsiteX8" fmla="*/ 470263 w 865881"/>
                <a:gd name="connsiteY8" fmla="*/ 1190586 h 1298821"/>
                <a:gd name="connsiteX9" fmla="*/ 459067 w 865881"/>
                <a:gd name="connsiteY9" fmla="*/ 1190586 h 1298821"/>
                <a:gd name="connsiteX10" fmla="*/ 455334 w 865881"/>
                <a:gd name="connsiteY10" fmla="*/ 1160728 h 1298821"/>
                <a:gd name="connsiteX11" fmla="*/ 455334 w 865881"/>
                <a:gd name="connsiteY11" fmla="*/ 1142067 h 1298821"/>
                <a:gd name="connsiteX12" fmla="*/ 459067 w 865881"/>
                <a:gd name="connsiteY12" fmla="*/ 1130870 h 1298821"/>
                <a:gd name="connsiteX13" fmla="*/ 451602 w 865881"/>
                <a:gd name="connsiteY13" fmla="*/ 1127138 h 1298821"/>
                <a:gd name="connsiteX14" fmla="*/ 451602 w 865881"/>
                <a:gd name="connsiteY14" fmla="*/ 1104744 h 1298821"/>
                <a:gd name="connsiteX15" fmla="*/ 436673 w 865881"/>
                <a:gd name="connsiteY15" fmla="*/ 1101012 h 1298821"/>
                <a:gd name="connsiteX16" fmla="*/ 436673 w 865881"/>
                <a:gd name="connsiteY16" fmla="*/ 1101012 h 1298821"/>
                <a:gd name="connsiteX17" fmla="*/ 406815 w 865881"/>
                <a:gd name="connsiteY17" fmla="*/ 1082351 h 1298821"/>
                <a:gd name="connsiteX18" fmla="*/ 406815 w 865881"/>
                <a:gd name="connsiteY18" fmla="*/ 1067422 h 1298821"/>
                <a:gd name="connsiteX19" fmla="*/ 365760 w 865881"/>
                <a:gd name="connsiteY19" fmla="*/ 1063690 h 1298821"/>
                <a:gd name="connsiteX20" fmla="*/ 369493 w 865881"/>
                <a:gd name="connsiteY20" fmla="*/ 1026367 h 1298821"/>
                <a:gd name="connsiteX21" fmla="*/ 358296 w 865881"/>
                <a:gd name="connsiteY21" fmla="*/ 1022635 h 1298821"/>
                <a:gd name="connsiteX22" fmla="*/ 354564 w 865881"/>
                <a:gd name="connsiteY22" fmla="*/ 1000242 h 1298821"/>
                <a:gd name="connsiteX23" fmla="*/ 328438 w 865881"/>
                <a:gd name="connsiteY23" fmla="*/ 1000242 h 1298821"/>
                <a:gd name="connsiteX24" fmla="*/ 328438 w 865881"/>
                <a:gd name="connsiteY24" fmla="*/ 1000242 h 1298821"/>
                <a:gd name="connsiteX25" fmla="*/ 317241 w 865881"/>
                <a:gd name="connsiteY25" fmla="*/ 951722 h 1298821"/>
                <a:gd name="connsiteX26" fmla="*/ 313509 w 865881"/>
                <a:gd name="connsiteY26" fmla="*/ 933061 h 1298821"/>
                <a:gd name="connsiteX27" fmla="*/ 313509 w 865881"/>
                <a:gd name="connsiteY27" fmla="*/ 933061 h 1298821"/>
                <a:gd name="connsiteX28" fmla="*/ 313509 w 865881"/>
                <a:gd name="connsiteY28" fmla="*/ 895739 h 1298821"/>
                <a:gd name="connsiteX29" fmla="*/ 306044 w 865881"/>
                <a:gd name="connsiteY29" fmla="*/ 888274 h 1298821"/>
                <a:gd name="connsiteX30" fmla="*/ 302312 w 865881"/>
                <a:gd name="connsiteY30" fmla="*/ 880810 h 1298821"/>
                <a:gd name="connsiteX31" fmla="*/ 302312 w 865881"/>
                <a:gd name="connsiteY31" fmla="*/ 880810 h 1298821"/>
                <a:gd name="connsiteX32" fmla="*/ 291115 w 865881"/>
                <a:gd name="connsiteY32" fmla="*/ 854684 h 1298821"/>
                <a:gd name="connsiteX33" fmla="*/ 276187 w 865881"/>
                <a:gd name="connsiteY33" fmla="*/ 854684 h 1298821"/>
                <a:gd name="connsiteX34" fmla="*/ 276187 w 865881"/>
                <a:gd name="connsiteY34" fmla="*/ 832291 h 1298821"/>
                <a:gd name="connsiteX35" fmla="*/ 272454 w 865881"/>
                <a:gd name="connsiteY35" fmla="*/ 817362 h 1298821"/>
                <a:gd name="connsiteX36" fmla="*/ 262521 w 865881"/>
                <a:gd name="connsiteY36" fmla="*/ 844844 h 1298821"/>
                <a:gd name="connsiteX37" fmla="*/ 251294 w 865881"/>
                <a:gd name="connsiteY37" fmla="*/ 784975 h 1298821"/>
                <a:gd name="connsiteX38" fmla="*/ 217612 w 865881"/>
                <a:gd name="connsiteY38" fmla="*/ 781364 h 1298821"/>
                <a:gd name="connsiteX39" fmla="*/ 223935 w 865881"/>
                <a:gd name="connsiteY39" fmla="*/ 765110 h 1298821"/>
                <a:gd name="connsiteX40" fmla="*/ 196514 w 865881"/>
                <a:gd name="connsiteY40" fmla="*/ 749008 h 1298821"/>
                <a:gd name="connsiteX41" fmla="*/ 179086 w 865881"/>
                <a:gd name="connsiteY41" fmla="*/ 722852 h 1298821"/>
                <a:gd name="connsiteX42" fmla="*/ 182880 w 865881"/>
                <a:gd name="connsiteY42" fmla="*/ 634482 h 1298821"/>
                <a:gd name="connsiteX43" fmla="*/ 175416 w 865881"/>
                <a:gd name="connsiteY43" fmla="*/ 578498 h 1298821"/>
                <a:gd name="connsiteX44" fmla="*/ 167951 w 865881"/>
                <a:gd name="connsiteY44" fmla="*/ 556104 h 1298821"/>
                <a:gd name="connsiteX45" fmla="*/ 164219 w 865881"/>
                <a:gd name="connsiteY45" fmla="*/ 544908 h 1298821"/>
                <a:gd name="connsiteX46" fmla="*/ 106213 w 865881"/>
                <a:gd name="connsiteY46" fmla="*/ 540475 h 1298821"/>
                <a:gd name="connsiteX47" fmla="*/ 108235 w 865881"/>
                <a:gd name="connsiteY47" fmla="*/ 477727 h 1298821"/>
                <a:gd name="connsiteX48" fmla="*/ 97039 w 865881"/>
                <a:gd name="connsiteY48" fmla="*/ 473995 h 1298821"/>
                <a:gd name="connsiteX49" fmla="*/ 85842 w 865881"/>
                <a:gd name="connsiteY49" fmla="*/ 253793 h 1298821"/>
                <a:gd name="connsiteX50" fmla="*/ 89574 w 865881"/>
                <a:gd name="connsiteY50" fmla="*/ 205273 h 1298821"/>
                <a:gd name="connsiteX51" fmla="*/ 82110 w 865881"/>
                <a:gd name="connsiteY51" fmla="*/ 190344 h 1298821"/>
                <a:gd name="connsiteX52" fmla="*/ 74645 w 865881"/>
                <a:gd name="connsiteY52" fmla="*/ 138093 h 1298821"/>
                <a:gd name="connsiteX53" fmla="*/ 78378 w 865881"/>
                <a:gd name="connsiteY53" fmla="*/ 100771 h 1298821"/>
                <a:gd name="connsiteX54" fmla="*/ 78378 w 865881"/>
                <a:gd name="connsiteY54" fmla="*/ 85842 h 1298821"/>
                <a:gd name="connsiteX55" fmla="*/ 74645 w 865881"/>
                <a:gd name="connsiteY55" fmla="*/ 70913 h 1298821"/>
                <a:gd name="connsiteX56" fmla="*/ 63449 w 865881"/>
                <a:gd name="connsiteY56" fmla="*/ 67180 h 1298821"/>
                <a:gd name="connsiteX57" fmla="*/ 55984 w 865881"/>
                <a:gd name="connsiteY57" fmla="*/ 59716 h 1298821"/>
                <a:gd name="connsiteX58" fmla="*/ 55984 w 865881"/>
                <a:gd name="connsiteY58" fmla="*/ 48519 h 1298821"/>
                <a:gd name="connsiteX59" fmla="*/ 52252 w 865881"/>
                <a:gd name="connsiteY59" fmla="*/ 37322 h 1298821"/>
                <a:gd name="connsiteX60" fmla="*/ 37323 w 865881"/>
                <a:gd name="connsiteY60" fmla="*/ 26126 h 1298821"/>
                <a:gd name="connsiteX61" fmla="*/ 22394 w 865881"/>
                <a:gd name="connsiteY61" fmla="*/ 14929 h 1298821"/>
                <a:gd name="connsiteX62" fmla="*/ 7465 w 865881"/>
                <a:gd name="connsiteY62" fmla="*/ 7464 h 1298821"/>
                <a:gd name="connsiteX63" fmla="*/ 0 w 865881"/>
                <a:gd name="connsiteY63" fmla="*/ 0 h 1298821"/>
                <a:gd name="connsiteX0" fmla="*/ 865881 w 865881"/>
                <a:gd name="connsiteY0" fmla="*/ 1295089 h 1298821"/>
                <a:gd name="connsiteX1" fmla="*/ 664340 w 865881"/>
                <a:gd name="connsiteY1" fmla="*/ 1298821 h 1298821"/>
                <a:gd name="connsiteX2" fmla="*/ 660608 w 865881"/>
                <a:gd name="connsiteY2" fmla="*/ 1276428 h 1298821"/>
                <a:gd name="connsiteX3" fmla="*/ 649411 w 865881"/>
                <a:gd name="connsiteY3" fmla="*/ 1276428 h 1298821"/>
                <a:gd name="connsiteX4" fmla="*/ 645679 w 865881"/>
                <a:gd name="connsiteY4" fmla="*/ 1242837 h 1298821"/>
                <a:gd name="connsiteX5" fmla="*/ 559837 w 865881"/>
                <a:gd name="connsiteY5" fmla="*/ 1235373 h 1298821"/>
                <a:gd name="connsiteX6" fmla="*/ 559837 w 865881"/>
                <a:gd name="connsiteY6" fmla="*/ 1212979 h 1298821"/>
                <a:gd name="connsiteX7" fmla="*/ 466531 w 865881"/>
                <a:gd name="connsiteY7" fmla="*/ 1212979 h 1298821"/>
                <a:gd name="connsiteX8" fmla="*/ 470263 w 865881"/>
                <a:gd name="connsiteY8" fmla="*/ 1190586 h 1298821"/>
                <a:gd name="connsiteX9" fmla="*/ 459067 w 865881"/>
                <a:gd name="connsiteY9" fmla="*/ 1190586 h 1298821"/>
                <a:gd name="connsiteX10" fmla="*/ 455334 w 865881"/>
                <a:gd name="connsiteY10" fmla="*/ 1160728 h 1298821"/>
                <a:gd name="connsiteX11" fmla="*/ 455334 w 865881"/>
                <a:gd name="connsiteY11" fmla="*/ 1142067 h 1298821"/>
                <a:gd name="connsiteX12" fmla="*/ 459067 w 865881"/>
                <a:gd name="connsiteY12" fmla="*/ 1130870 h 1298821"/>
                <a:gd name="connsiteX13" fmla="*/ 451602 w 865881"/>
                <a:gd name="connsiteY13" fmla="*/ 1127138 h 1298821"/>
                <a:gd name="connsiteX14" fmla="*/ 451602 w 865881"/>
                <a:gd name="connsiteY14" fmla="*/ 1104744 h 1298821"/>
                <a:gd name="connsiteX15" fmla="*/ 436673 w 865881"/>
                <a:gd name="connsiteY15" fmla="*/ 1101012 h 1298821"/>
                <a:gd name="connsiteX16" fmla="*/ 436673 w 865881"/>
                <a:gd name="connsiteY16" fmla="*/ 1101012 h 1298821"/>
                <a:gd name="connsiteX17" fmla="*/ 406815 w 865881"/>
                <a:gd name="connsiteY17" fmla="*/ 1082351 h 1298821"/>
                <a:gd name="connsiteX18" fmla="*/ 406815 w 865881"/>
                <a:gd name="connsiteY18" fmla="*/ 1067422 h 1298821"/>
                <a:gd name="connsiteX19" fmla="*/ 365760 w 865881"/>
                <a:gd name="connsiteY19" fmla="*/ 1063690 h 1298821"/>
                <a:gd name="connsiteX20" fmla="*/ 369493 w 865881"/>
                <a:gd name="connsiteY20" fmla="*/ 1026367 h 1298821"/>
                <a:gd name="connsiteX21" fmla="*/ 358296 w 865881"/>
                <a:gd name="connsiteY21" fmla="*/ 1022635 h 1298821"/>
                <a:gd name="connsiteX22" fmla="*/ 354564 w 865881"/>
                <a:gd name="connsiteY22" fmla="*/ 1000242 h 1298821"/>
                <a:gd name="connsiteX23" fmla="*/ 328438 w 865881"/>
                <a:gd name="connsiteY23" fmla="*/ 1000242 h 1298821"/>
                <a:gd name="connsiteX24" fmla="*/ 328438 w 865881"/>
                <a:gd name="connsiteY24" fmla="*/ 1000242 h 1298821"/>
                <a:gd name="connsiteX25" fmla="*/ 317241 w 865881"/>
                <a:gd name="connsiteY25" fmla="*/ 951722 h 1298821"/>
                <a:gd name="connsiteX26" fmla="*/ 313509 w 865881"/>
                <a:gd name="connsiteY26" fmla="*/ 933061 h 1298821"/>
                <a:gd name="connsiteX27" fmla="*/ 313509 w 865881"/>
                <a:gd name="connsiteY27" fmla="*/ 933061 h 1298821"/>
                <a:gd name="connsiteX28" fmla="*/ 313509 w 865881"/>
                <a:gd name="connsiteY28" fmla="*/ 895739 h 1298821"/>
                <a:gd name="connsiteX29" fmla="*/ 306044 w 865881"/>
                <a:gd name="connsiteY29" fmla="*/ 888274 h 1298821"/>
                <a:gd name="connsiteX30" fmla="*/ 302312 w 865881"/>
                <a:gd name="connsiteY30" fmla="*/ 880810 h 1298821"/>
                <a:gd name="connsiteX31" fmla="*/ 302312 w 865881"/>
                <a:gd name="connsiteY31" fmla="*/ 880810 h 1298821"/>
                <a:gd name="connsiteX32" fmla="*/ 291115 w 865881"/>
                <a:gd name="connsiteY32" fmla="*/ 854684 h 1298821"/>
                <a:gd name="connsiteX33" fmla="*/ 276187 w 865881"/>
                <a:gd name="connsiteY33" fmla="*/ 854684 h 1298821"/>
                <a:gd name="connsiteX34" fmla="*/ 276187 w 865881"/>
                <a:gd name="connsiteY34" fmla="*/ 832291 h 1298821"/>
                <a:gd name="connsiteX35" fmla="*/ 262521 w 865881"/>
                <a:gd name="connsiteY35" fmla="*/ 844844 h 1298821"/>
                <a:gd name="connsiteX36" fmla="*/ 251294 w 865881"/>
                <a:gd name="connsiteY36" fmla="*/ 784975 h 1298821"/>
                <a:gd name="connsiteX37" fmla="*/ 217612 w 865881"/>
                <a:gd name="connsiteY37" fmla="*/ 781364 h 1298821"/>
                <a:gd name="connsiteX38" fmla="*/ 223935 w 865881"/>
                <a:gd name="connsiteY38" fmla="*/ 765110 h 1298821"/>
                <a:gd name="connsiteX39" fmla="*/ 196514 w 865881"/>
                <a:gd name="connsiteY39" fmla="*/ 749008 h 1298821"/>
                <a:gd name="connsiteX40" fmla="*/ 179086 w 865881"/>
                <a:gd name="connsiteY40" fmla="*/ 722852 h 1298821"/>
                <a:gd name="connsiteX41" fmla="*/ 182880 w 865881"/>
                <a:gd name="connsiteY41" fmla="*/ 634482 h 1298821"/>
                <a:gd name="connsiteX42" fmla="*/ 175416 w 865881"/>
                <a:gd name="connsiteY42" fmla="*/ 578498 h 1298821"/>
                <a:gd name="connsiteX43" fmla="*/ 167951 w 865881"/>
                <a:gd name="connsiteY43" fmla="*/ 556104 h 1298821"/>
                <a:gd name="connsiteX44" fmla="*/ 164219 w 865881"/>
                <a:gd name="connsiteY44" fmla="*/ 544908 h 1298821"/>
                <a:gd name="connsiteX45" fmla="*/ 106213 w 865881"/>
                <a:gd name="connsiteY45" fmla="*/ 540475 h 1298821"/>
                <a:gd name="connsiteX46" fmla="*/ 108235 w 865881"/>
                <a:gd name="connsiteY46" fmla="*/ 477727 h 1298821"/>
                <a:gd name="connsiteX47" fmla="*/ 97039 w 865881"/>
                <a:gd name="connsiteY47" fmla="*/ 473995 h 1298821"/>
                <a:gd name="connsiteX48" fmla="*/ 85842 w 865881"/>
                <a:gd name="connsiteY48" fmla="*/ 253793 h 1298821"/>
                <a:gd name="connsiteX49" fmla="*/ 89574 w 865881"/>
                <a:gd name="connsiteY49" fmla="*/ 205273 h 1298821"/>
                <a:gd name="connsiteX50" fmla="*/ 82110 w 865881"/>
                <a:gd name="connsiteY50" fmla="*/ 190344 h 1298821"/>
                <a:gd name="connsiteX51" fmla="*/ 74645 w 865881"/>
                <a:gd name="connsiteY51" fmla="*/ 138093 h 1298821"/>
                <a:gd name="connsiteX52" fmla="*/ 78378 w 865881"/>
                <a:gd name="connsiteY52" fmla="*/ 100771 h 1298821"/>
                <a:gd name="connsiteX53" fmla="*/ 78378 w 865881"/>
                <a:gd name="connsiteY53" fmla="*/ 85842 h 1298821"/>
                <a:gd name="connsiteX54" fmla="*/ 74645 w 865881"/>
                <a:gd name="connsiteY54" fmla="*/ 70913 h 1298821"/>
                <a:gd name="connsiteX55" fmla="*/ 63449 w 865881"/>
                <a:gd name="connsiteY55" fmla="*/ 67180 h 1298821"/>
                <a:gd name="connsiteX56" fmla="*/ 55984 w 865881"/>
                <a:gd name="connsiteY56" fmla="*/ 59716 h 1298821"/>
                <a:gd name="connsiteX57" fmla="*/ 55984 w 865881"/>
                <a:gd name="connsiteY57" fmla="*/ 48519 h 1298821"/>
                <a:gd name="connsiteX58" fmla="*/ 52252 w 865881"/>
                <a:gd name="connsiteY58" fmla="*/ 37322 h 1298821"/>
                <a:gd name="connsiteX59" fmla="*/ 37323 w 865881"/>
                <a:gd name="connsiteY59" fmla="*/ 26126 h 1298821"/>
                <a:gd name="connsiteX60" fmla="*/ 22394 w 865881"/>
                <a:gd name="connsiteY60" fmla="*/ 14929 h 1298821"/>
                <a:gd name="connsiteX61" fmla="*/ 7465 w 865881"/>
                <a:gd name="connsiteY61" fmla="*/ 7464 h 1298821"/>
                <a:gd name="connsiteX62" fmla="*/ 0 w 865881"/>
                <a:gd name="connsiteY62" fmla="*/ 0 h 1298821"/>
                <a:gd name="connsiteX0" fmla="*/ 865881 w 865881"/>
                <a:gd name="connsiteY0" fmla="*/ 1295089 h 1298821"/>
                <a:gd name="connsiteX1" fmla="*/ 664340 w 865881"/>
                <a:gd name="connsiteY1" fmla="*/ 1298821 h 1298821"/>
                <a:gd name="connsiteX2" fmla="*/ 660608 w 865881"/>
                <a:gd name="connsiteY2" fmla="*/ 1276428 h 1298821"/>
                <a:gd name="connsiteX3" fmla="*/ 649411 w 865881"/>
                <a:gd name="connsiteY3" fmla="*/ 1276428 h 1298821"/>
                <a:gd name="connsiteX4" fmla="*/ 645679 w 865881"/>
                <a:gd name="connsiteY4" fmla="*/ 1242837 h 1298821"/>
                <a:gd name="connsiteX5" fmla="*/ 559837 w 865881"/>
                <a:gd name="connsiteY5" fmla="*/ 1235373 h 1298821"/>
                <a:gd name="connsiteX6" fmla="*/ 559837 w 865881"/>
                <a:gd name="connsiteY6" fmla="*/ 1212979 h 1298821"/>
                <a:gd name="connsiteX7" fmla="*/ 466531 w 865881"/>
                <a:gd name="connsiteY7" fmla="*/ 1212979 h 1298821"/>
                <a:gd name="connsiteX8" fmla="*/ 470263 w 865881"/>
                <a:gd name="connsiteY8" fmla="*/ 1190586 h 1298821"/>
                <a:gd name="connsiteX9" fmla="*/ 459067 w 865881"/>
                <a:gd name="connsiteY9" fmla="*/ 1190586 h 1298821"/>
                <a:gd name="connsiteX10" fmla="*/ 455334 w 865881"/>
                <a:gd name="connsiteY10" fmla="*/ 1160728 h 1298821"/>
                <a:gd name="connsiteX11" fmla="*/ 455334 w 865881"/>
                <a:gd name="connsiteY11" fmla="*/ 1142067 h 1298821"/>
                <a:gd name="connsiteX12" fmla="*/ 459067 w 865881"/>
                <a:gd name="connsiteY12" fmla="*/ 1130870 h 1298821"/>
                <a:gd name="connsiteX13" fmla="*/ 451602 w 865881"/>
                <a:gd name="connsiteY13" fmla="*/ 1127138 h 1298821"/>
                <a:gd name="connsiteX14" fmla="*/ 451602 w 865881"/>
                <a:gd name="connsiteY14" fmla="*/ 1104744 h 1298821"/>
                <a:gd name="connsiteX15" fmla="*/ 436673 w 865881"/>
                <a:gd name="connsiteY15" fmla="*/ 1101012 h 1298821"/>
                <a:gd name="connsiteX16" fmla="*/ 436673 w 865881"/>
                <a:gd name="connsiteY16" fmla="*/ 1101012 h 1298821"/>
                <a:gd name="connsiteX17" fmla="*/ 406815 w 865881"/>
                <a:gd name="connsiteY17" fmla="*/ 1082351 h 1298821"/>
                <a:gd name="connsiteX18" fmla="*/ 406815 w 865881"/>
                <a:gd name="connsiteY18" fmla="*/ 1067422 h 1298821"/>
                <a:gd name="connsiteX19" fmla="*/ 365760 w 865881"/>
                <a:gd name="connsiteY19" fmla="*/ 1063690 h 1298821"/>
                <a:gd name="connsiteX20" fmla="*/ 369493 w 865881"/>
                <a:gd name="connsiteY20" fmla="*/ 1026367 h 1298821"/>
                <a:gd name="connsiteX21" fmla="*/ 358296 w 865881"/>
                <a:gd name="connsiteY21" fmla="*/ 1022635 h 1298821"/>
                <a:gd name="connsiteX22" fmla="*/ 354564 w 865881"/>
                <a:gd name="connsiteY22" fmla="*/ 1000242 h 1298821"/>
                <a:gd name="connsiteX23" fmla="*/ 328438 w 865881"/>
                <a:gd name="connsiteY23" fmla="*/ 1000242 h 1298821"/>
                <a:gd name="connsiteX24" fmla="*/ 328438 w 865881"/>
                <a:gd name="connsiteY24" fmla="*/ 1000242 h 1298821"/>
                <a:gd name="connsiteX25" fmla="*/ 317241 w 865881"/>
                <a:gd name="connsiteY25" fmla="*/ 951722 h 1298821"/>
                <a:gd name="connsiteX26" fmla="*/ 313509 w 865881"/>
                <a:gd name="connsiteY26" fmla="*/ 933061 h 1298821"/>
                <a:gd name="connsiteX27" fmla="*/ 313509 w 865881"/>
                <a:gd name="connsiteY27" fmla="*/ 933061 h 1298821"/>
                <a:gd name="connsiteX28" fmla="*/ 313509 w 865881"/>
                <a:gd name="connsiteY28" fmla="*/ 895739 h 1298821"/>
                <a:gd name="connsiteX29" fmla="*/ 306044 w 865881"/>
                <a:gd name="connsiteY29" fmla="*/ 888274 h 1298821"/>
                <a:gd name="connsiteX30" fmla="*/ 302312 w 865881"/>
                <a:gd name="connsiteY30" fmla="*/ 880810 h 1298821"/>
                <a:gd name="connsiteX31" fmla="*/ 302312 w 865881"/>
                <a:gd name="connsiteY31" fmla="*/ 880810 h 1298821"/>
                <a:gd name="connsiteX32" fmla="*/ 291115 w 865881"/>
                <a:gd name="connsiteY32" fmla="*/ 854684 h 1298821"/>
                <a:gd name="connsiteX33" fmla="*/ 276187 w 865881"/>
                <a:gd name="connsiteY33" fmla="*/ 854684 h 1298821"/>
                <a:gd name="connsiteX34" fmla="*/ 276187 w 865881"/>
                <a:gd name="connsiteY34" fmla="*/ 832291 h 1298821"/>
                <a:gd name="connsiteX35" fmla="*/ 251294 w 865881"/>
                <a:gd name="connsiteY35" fmla="*/ 784975 h 1298821"/>
                <a:gd name="connsiteX36" fmla="*/ 217612 w 865881"/>
                <a:gd name="connsiteY36" fmla="*/ 781364 h 1298821"/>
                <a:gd name="connsiteX37" fmla="*/ 223935 w 865881"/>
                <a:gd name="connsiteY37" fmla="*/ 765110 h 1298821"/>
                <a:gd name="connsiteX38" fmla="*/ 196514 w 865881"/>
                <a:gd name="connsiteY38" fmla="*/ 749008 h 1298821"/>
                <a:gd name="connsiteX39" fmla="*/ 179086 w 865881"/>
                <a:gd name="connsiteY39" fmla="*/ 722852 h 1298821"/>
                <a:gd name="connsiteX40" fmla="*/ 182880 w 865881"/>
                <a:gd name="connsiteY40" fmla="*/ 634482 h 1298821"/>
                <a:gd name="connsiteX41" fmla="*/ 175416 w 865881"/>
                <a:gd name="connsiteY41" fmla="*/ 578498 h 1298821"/>
                <a:gd name="connsiteX42" fmla="*/ 167951 w 865881"/>
                <a:gd name="connsiteY42" fmla="*/ 556104 h 1298821"/>
                <a:gd name="connsiteX43" fmla="*/ 164219 w 865881"/>
                <a:gd name="connsiteY43" fmla="*/ 544908 h 1298821"/>
                <a:gd name="connsiteX44" fmla="*/ 106213 w 865881"/>
                <a:gd name="connsiteY44" fmla="*/ 540475 h 1298821"/>
                <a:gd name="connsiteX45" fmla="*/ 108235 w 865881"/>
                <a:gd name="connsiteY45" fmla="*/ 477727 h 1298821"/>
                <a:gd name="connsiteX46" fmla="*/ 97039 w 865881"/>
                <a:gd name="connsiteY46" fmla="*/ 473995 h 1298821"/>
                <a:gd name="connsiteX47" fmla="*/ 85842 w 865881"/>
                <a:gd name="connsiteY47" fmla="*/ 253793 h 1298821"/>
                <a:gd name="connsiteX48" fmla="*/ 89574 w 865881"/>
                <a:gd name="connsiteY48" fmla="*/ 205273 h 1298821"/>
                <a:gd name="connsiteX49" fmla="*/ 82110 w 865881"/>
                <a:gd name="connsiteY49" fmla="*/ 190344 h 1298821"/>
                <a:gd name="connsiteX50" fmla="*/ 74645 w 865881"/>
                <a:gd name="connsiteY50" fmla="*/ 138093 h 1298821"/>
                <a:gd name="connsiteX51" fmla="*/ 78378 w 865881"/>
                <a:gd name="connsiteY51" fmla="*/ 100771 h 1298821"/>
                <a:gd name="connsiteX52" fmla="*/ 78378 w 865881"/>
                <a:gd name="connsiteY52" fmla="*/ 85842 h 1298821"/>
                <a:gd name="connsiteX53" fmla="*/ 74645 w 865881"/>
                <a:gd name="connsiteY53" fmla="*/ 70913 h 1298821"/>
                <a:gd name="connsiteX54" fmla="*/ 63449 w 865881"/>
                <a:gd name="connsiteY54" fmla="*/ 67180 h 1298821"/>
                <a:gd name="connsiteX55" fmla="*/ 55984 w 865881"/>
                <a:gd name="connsiteY55" fmla="*/ 59716 h 1298821"/>
                <a:gd name="connsiteX56" fmla="*/ 55984 w 865881"/>
                <a:gd name="connsiteY56" fmla="*/ 48519 h 1298821"/>
                <a:gd name="connsiteX57" fmla="*/ 52252 w 865881"/>
                <a:gd name="connsiteY57" fmla="*/ 37322 h 1298821"/>
                <a:gd name="connsiteX58" fmla="*/ 37323 w 865881"/>
                <a:gd name="connsiteY58" fmla="*/ 26126 h 1298821"/>
                <a:gd name="connsiteX59" fmla="*/ 22394 w 865881"/>
                <a:gd name="connsiteY59" fmla="*/ 14929 h 1298821"/>
                <a:gd name="connsiteX60" fmla="*/ 7465 w 865881"/>
                <a:gd name="connsiteY60" fmla="*/ 7464 h 1298821"/>
                <a:gd name="connsiteX61" fmla="*/ 0 w 865881"/>
                <a:gd name="connsiteY61" fmla="*/ 0 h 1298821"/>
                <a:gd name="connsiteX0" fmla="*/ 865881 w 865881"/>
                <a:gd name="connsiteY0" fmla="*/ 1295089 h 1298821"/>
                <a:gd name="connsiteX1" fmla="*/ 664340 w 865881"/>
                <a:gd name="connsiteY1" fmla="*/ 1298821 h 1298821"/>
                <a:gd name="connsiteX2" fmla="*/ 660608 w 865881"/>
                <a:gd name="connsiteY2" fmla="*/ 1276428 h 1298821"/>
                <a:gd name="connsiteX3" fmla="*/ 649411 w 865881"/>
                <a:gd name="connsiteY3" fmla="*/ 1276428 h 1298821"/>
                <a:gd name="connsiteX4" fmla="*/ 645679 w 865881"/>
                <a:gd name="connsiteY4" fmla="*/ 1242837 h 1298821"/>
                <a:gd name="connsiteX5" fmla="*/ 559837 w 865881"/>
                <a:gd name="connsiteY5" fmla="*/ 1235373 h 1298821"/>
                <a:gd name="connsiteX6" fmla="*/ 559837 w 865881"/>
                <a:gd name="connsiteY6" fmla="*/ 1212979 h 1298821"/>
                <a:gd name="connsiteX7" fmla="*/ 466531 w 865881"/>
                <a:gd name="connsiteY7" fmla="*/ 1212979 h 1298821"/>
                <a:gd name="connsiteX8" fmla="*/ 470263 w 865881"/>
                <a:gd name="connsiteY8" fmla="*/ 1190586 h 1298821"/>
                <a:gd name="connsiteX9" fmla="*/ 459067 w 865881"/>
                <a:gd name="connsiteY9" fmla="*/ 1190586 h 1298821"/>
                <a:gd name="connsiteX10" fmla="*/ 455334 w 865881"/>
                <a:gd name="connsiteY10" fmla="*/ 1160728 h 1298821"/>
                <a:gd name="connsiteX11" fmla="*/ 455334 w 865881"/>
                <a:gd name="connsiteY11" fmla="*/ 1142067 h 1298821"/>
                <a:gd name="connsiteX12" fmla="*/ 459067 w 865881"/>
                <a:gd name="connsiteY12" fmla="*/ 1130870 h 1298821"/>
                <a:gd name="connsiteX13" fmla="*/ 451602 w 865881"/>
                <a:gd name="connsiteY13" fmla="*/ 1127138 h 1298821"/>
                <a:gd name="connsiteX14" fmla="*/ 451602 w 865881"/>
                <a:gd name="connsiteY14" fmla="*/ 1104744 h 1298821"/>
                <a:gd name="connsiteX15" fmla="*/ 436673 w 865881"/>
                <a:gd name="connsiteY15" fmla="*/ 1101012 h 1298821"/>
                <a:gd name="connsiteX16" fmla="*/ 436673 w 865881"/>
                <a:gd name="connsiteY16" fmla="*/ 1101012 h 1298821"/>
                <a:gd name="connsiteX17" fmla="*/ 406815 w 865881"/>
                <a:gd name="connsiteY17" fmla="*/ 1082351 h 1298821"/>
                <a:gd name="connsiteX18" fmla="*/ 406815 w 865881"/>
                <a:gd name="connsiteY18" fmla="*/ 1067422 h 1298821"/>
                <a:gd name="connsiteX19" fmla="*/ 365760 w 865881"/>
                <a:gd name="connsiteY19" fmla="*/ 1063690 h 1298821"/>
                <a:gd name="connsiteX20" fmla="*/ 369493 w 865881"/>
                <a:gd name="connsiteY20" fmla="*/ 1026367 h 1298821"/>
                <a:gd name="connsiteX21" fmla="*/ 358296 w 865881"/>
                <a:gd name="connsiteY21" fmla="*/ 1022635 h 1298821"/>
                <a:gd name="connsiteX22" fmla="*/ 354564 w 865881"/>
                <a:gd name="connsiteY22" fmla="*/ 1000242 h 1298821"/>
                <a:gd name="connsiteX23" fmla="*/ 328438 w 865881"/>
                <a:gd name="connsiteY23" fmla="*/ 1000242 h 1298821"/>
                <a:gd name="connsiteX24" fmla="*/ 328438 w 865881"/>
                <a:gd name="connsiteY24" fmla="*/ 1000242 h 1298821"/>
                <a:gd name="connsiteX25" fmla="*/ 317241 w 865881"/>
                <a:gd name="connsiteY25" fmla="*/ 951722 h 1298821"/>
                <a:gd name="connsiteX26" fmla="*/ 313509 w 865881"/>
                <a:gd name="connsiteY26" fmla="*/ 933061 h 1298821"/>
                <a:gd name="connsiteX27" fmla="*/ 313509 w 865881"/>
                <a:gd name="connsiteY27" fmla="*/ 933061 h 1298821"/>
                <a:gd name="connsiteX28" fmla="*/ 313509 w 865881"/>
                <a:gd name="connsiteY28" fmla="*/ 895739 h 1298821"/>
                <a:gd name="connsiteX29" fmla="*/ 306044 w 865881"/>
                <a:gd name="connsiteY29" fmla="*/ 888274 h 1298821"/>
                <a:gd name="connsiteX30" fmla="*/ 302312 w 865881"/>
                <a:gd name="connsiteY30" fmla="*/ 880810 h 1298821"/>
                <a:gd name="connsiteX31" fmla="*/ 302312 w 865881"/>
                <a:gd name="connsiteY31" fmla="*/ 880810 h 1298821"/>
                <a:gd name="connsiteX32" fmla="*/ 291115 w 865881"/>
                <a:gd name="connsiteY32" fmla="*/ 854684 h 1298821"/>
                <a:gd name="connsiteX33" fmla="*/ 276187 w 865881"/>
                <a:gd name="connsiteY33" fmla="*/ 854684 h 1298821"/>
                <a:gd name="connsiteX34" fmla="*/ 256200 w 865881"/>
                <a:gd name="connsiteY34" fmla="*/ 839786 h 1298821"/>
                <a:gd name="connsiteX35" fmla="*/ 251294 w 865881"/>
                <a:gd name="connsiteY35" fmla="*/ 784975 h 1298821"/>
                <a:gd name="connsiteX36" fmla="*/ 217612 w 865881"/>
                <a:gd name="connsiteY36" fmla="*/ 781364 h 1298821"/>
                <a:gd name="connsiteX37" fmla="*/ 223935 w 865881"/>
                <a:gd name="connsiteY37" fmla="*/ 765110 h 1298821"/>
                <a:gd name="connsiteX38" fmla="*/ 196514 w 865881"/>
                <a:gd name="connsiteY38" fmla="*/ 749008 h 1298821"/>
                <a:gd name="connsiteX39" fmla="*/ 179086 w 865881"/>
                <a:gd name="connsiteY39" fmla="*/ 722852 h 1298821"/>
                <a:gd name="connsiteX40" fmla="*/ 182880 w 865881"/>
                <a:gd name="connsiteY40" fmla="*/ 634482 h 1298821"/>
                <a:gd name="connsiteX41" fmla="*/ 175416 w 865881"/>
                <a:gd name="connsiteY41" fmla="*/ 578498 h 1298821"/>
                <a:gd name="connsiteX42" fmla="*/ 167951 w 865881"/>
                <a:gd name="connsiteY42" fmla="*/ 556104 h 1298821"/>
                <a:gd name="connsiteX43" fmla="*/ 164219 w 865881"/>
                <a:gd name="connsiteY43" fmla="*/ 544908 h 1298821"/>
                <a:gd name="connsiteX44" fmla="*/ 106213 w 865881"/>
                <a:gd name="connsiteY44" fmla="*/ 540475 h 1298821"/>
                <a:gd name="connsiteX45" fmla="*/ 108235 w 865881"/>
                <a:gd name="connsiteY45" fmla="*/ 477727 h 1298821"/>
                <a:gd name="connsiteX46" fmla="*/ 97039 w 865881"/>
                <a:gd name="connsiteY46" fmla="*/ 473995 h 1298821"/>
                <a:gd name="connsiteX47" fmla="*/ 85842 w 865881"/>
                <a:gd name="connsiteY47" fmla="*/ 253793 h 1298821"/>
                <a:gd name="connsiteX48" fmla="*/ 89574 w 865881"/>
                <a:gd name="connsiteY48" fmla="*/ 205273 h 1298821"/>
                <a:gd name="connsiteX49" fmla="*/ 82110 w 865881"/>
                <a:gd name="connsiteY49" fmla="*/ 190344 h 1298821"/>
                <a:gd name="connsiteX50" fmla="*/ 74645 w 865881"/>
                <a:gd name="connsiteY50" fmla="*/ 138093 h 1298821"/>
                <a:gd name="connsiteX51" fmla="*/ 78378 w 865881"/>
                <a:gd name="connsiteY51" fmla="*/ 100771 h 1298821"/>
                <a:gd name="connsiteX52" fmla="*/ 78378 w 865881"/>
                <a:gd name="connsiteY52" fmla="*/ 85842 h 1298821"/>
                <a:gd name="connsiteX53" fmla="*/ 74645 w 865881"/>
                <a:gd name="connsiteY53" fmla="*/ 70913 h 1298821"/>
                <a:gd name="connsiteX54" fmla="*/ 63449 w 865881"/>
                <a:gd name="connsiteY54" fmla="*/ 67180 h 1298821"/>
                <a:gd name="connsiteX55" fmla="*/ 55984 w 865881"/>
                <a:gd name="connsiteY55" fmla="*/ 59716 h 1298821"/>
                <a:gd name="connsiteX56" fmla="*/ 55984 w 865881"/>
                <a:gd name="connsiteY56" fmla="*/ 48519 h 1298821"/>
                <a:gd name="connsiteX57" fmla="*/ 52252 w 865881"/>
                <a:gd name="connsiteY57" fmla="*/ 37322 h 1298821"/>
                <a:gd name="connsiteX58" fmla="*/ 37323 w 865881"/>
                <a:gd name="connsiteY58" fmla="*/ 26126 h 1298821"/>
                <a:gd name="connsiteX59" fmla="*/ 22394 w 865881"/>
                <a:gd name="connsiteY59" fmla="*/ 14929 h 1298821"/>
                <a:gd name="connsiteX60" fmla="*/ 7465 w 865881"/>
                <a:gd name="connsiteY60" fmla="*/ 7464 h 1298821"/>
                <a:gd name="connsiteX61" fmla="*/ 0 w 865881"/>
                <a:gd name="connsiteY61" fmla="*/ 0 h 1298821"/>
                <a:gd name="connsiteX0" fmla="*/ 865881 w 865881"/>
                <a:gd name="connsiteY0" fmla="*/ 1295089 h 1298821"/>
                <a:gd name="connsiteX1" fmla="*/ 664340 w 865881"/>
                <a:gd name="connsiteY1" fmla="*/ 1298821 h 1298821"/>
                <a:gd name="connsiteX2" fmla="*/ 660608 w 865881"/>
                <a:gd name="connsiteY2" fmla="*/ 1276428 h 1298821"/>
                <a:gd name="connsiteX3" fmla="*/ 649411 w 865881"/>
                <a:gd name="connsiteY3" fmla="*/ 1276428 h 1298821"/>
                <a:gd name="connsiteX4" fmla="*/ 645679 w 865881"/>
                <a:gd name="connsiteY4" fmla="*/ 1242837 h 1298821"/>
                <a:gd name="connsiteX5" fmla="*/ 559837 w 865881"/>
                <a:gd name="connsiteY5" fmla="*/ 1235373 h 1298821"/>
                <a:gd name="connsiteX6" fmla="*/ 559837 w 865881"/>
                <a:gd name="connsiteY6" fmla="*/ 1212979 h 1298821"/>
                <a:gd name="connsiteX7" fmla="*/ 466531 w 865881"/>
                <a:gd name="connsiteY7" fmla="*/ 1212979 h 1298821"/>
                <a:gd name="connsiteX8" fmla="*/ 470263 w 865881"/>
                <a:gd name="connsiteY8" fmla="*/ 1190586 h 1298821"/>
                <a:gd name="connsiteX9" fmla="*/ 459067 w 865881"/>
                <a:gd name="connsiteY9" fmla="*/ 1190586 h 1298821"/>
                <a:gd name="connsiteX10" fmla="*/ 455334 w 865881"/>
                <a:gd name="connsiteY10" fmla="*/ 1160728 h 1298821"/>
                <a:gd name="connsiteX11" fmla="*/ 455334 w 865881"/>
                <a:gd name="connsiteY11" fmla="*/ 1142067 h 1298821"/>
                <a:gd name="connsiteX12" fmla="*/ 459067 w 865881"/>
                <a:gd name="connsiteY12" fmla="*/ 1130870 h 1298821"/>
                <a:gd name="connsiteX13" fmla="*/ 451602 w 865881"/>
                <a:gd name="connsiteY13" fmla="*/ 1127138 h 1298821"/>
                <a:gd name="connsiteX14" fmla="*/ 451602 w 865881"/>
                <a:gd name="connsiteY14" fmla="*/ 1104744 h 1298821"/>
                <a:gd name="connsiteX15" fmla="*/ 436673 w 865881"/>
                <a:gd name="connsiteY15" fmla="*/ 1101012 h 1298821"/>
                <a:gd name="connsiteX16" fmla="*/ 436673 w 865881"/>
                <a:gd name="connsiteY16" fmla="*/ 1101012 h 1298821"/>
                <a:gd name="connsiteX17" fmla="*/ 406815 w 865881"/>
                <a:gd name="connsiteY17" fmla="*/ 1082351 h 1298821"/>
                <a:gd name="connsiteX18" fmla="*/ 406815 w 865881"/>
                <a:gd name="connsiteY18" fmla="*/ 1067422 h 1298821"/>
                <a:gd name="connsiteX19" fmla="*/ 365760 w 865881"/>
                <a:gd name="connsiteY19" fmla="*/ 1063690 h 1298821"/>
                <a:gd name="connsiteX20" fmla="*/ 369493 w 865881"/>
                <a:gd name="connsiteY20" fmla="*/ 1026367 h 1298821"/>
                <a:gd name="connsiteX21" fmla="*/ 358296 w 865881"/>
                <a:gd name="connsiteY21" fmla="*/ 1022635 h 1298821"/>
                <a:gd name="connsiteX22" fmla="*/ 354564 w 865881"/>
                <a:gd name="connsiteY22" fmla="*/ 1000242 h 1298821"/>
                <a:gd name="connsiteX23" fmla="*/ 328438 w 865881"/>
                <a:gd name="connsiteY23" fmla="*/ 1000242 h 1298821"/>
                <a:gd name="connsiteX24" fmla="*/ 328438 w 865881"/>
                <a:gd name="connsiteY24" fmla="*/ 1000242 h 1298821"/>
                <a:gd name="connsiteX25" fmla="*/ 317241 w 865881"/>
                <a:gd name="connsiteY25" fmla="*/ 951722 h 1298821"/>
                <a:gd name="connsiteX26" fmla="*/ 313509 w 865881"/>
                <a:gd name="connsiteY26" fmla="*/ 933061 h 1298821"/>
                <a:gd name="connsiteX27" fmla="*/ 313509 w 865881"/>
                <a:gd name="connsiteY27" fmla="*/ 933061 h 1298821"/>
                <a:gd name="connsiteX28" fmla="*/ 313509 w 865881"/>
                <a:gd name="connsiteY28" fmla="*/ 895739 h 1298821"/>
                <a:gd name="connsiteX29" fmla="*/ 306044 w 865881"/>
                <a:gd name="connsiteY29" fmla="*/ 888274 h 1298821"/>
                <a:gd name="connsiteX30" fmla="*/ 302312 w 865881"/>
                <a:gd name="connsiteY30" fmla="*/ 880810 h 1298821"/>
                <a:gd name="connsiteX31" fmla="*/ 302312 w 865881"/>
                <a:gd name="connsiteY31" fmla="*/ 880810 h 1298821"/>
                <a:gd name="connsiteX32" fmla="*/ 291115 w 865881"/>
                <a:gd name="connsiteY32" fmla="*/ 854684 h 1298821"/>
                <a:gd name="connsiteX33" fmla="*/ 276187 w 865881"/>
                <a:gd name="connsiteY33" fmla="*/ 854684 h 1298821"/>
                <a:gd name="connsiteX34" fmla="*/ 315731 w 865881"/>
                <a:gd name="connsiteY34" fmla="*/ 804067 h 1298821"/>
                <a:gd name="connsiteX35" fmla="*/ 251294 w 865881"/>
                <a:gd name="connsiteY35" fmla="*/ 784975 h 1298821"/>
                <a:gd name="connsiteX36" fmla="*/ 217612 w 865881"/>
                <a:gd name="connsiteY36" fmla="*/ 781364 h 1298821"/>
                <a:gd name="connsiteX37" fmla="*/ 223935 w 865881"/>
                <a:gd name="connsiteY37" fmla="*/ 765110 h 1298821"/>
                <a:gd name="connsiteX38" fmla="*/ 196514 w 865881"/>
                <a:gd name="connsiteY38" fmla="*/ 749008 h 1298821"/>
                <a:gd name="connsiteX39" fmla="*/ 179086 w 865881"/>
                <a:gd name="connsiteY39" fmla="*/ 722852 h 1298821"/>
                <a:gd name="connsiteX40" fmla="*/ 182880 w 865881"/>
                <a:gd name="connsiteY40" fmla="*/ 634482 h 1298821"/>
                <a:gd name="connsiteX41" fmla="*/ 175416 w 865881"/>
                <a:gd name="connsiteY41" fmla="*/ 578498 h 1298821"/>
                <a:gd name="connsiteX42" fmla="*/ 167951 w 865881"/>
                <a:gd name="connsiteY42" fmla="*/ 556104 h 1298821"/>
                <a:gd name="connsiteX43" fmla="*/ 164219 w 865881"/>
                <a:gd name="connsiteY43" fmla="*/ 544908 h 1298821"/>
                <a:gd name="connsiteX44" fmla="*/ 106213 w 865881"/>
                <a:gd name="connsiteY44" fmla="*/ 540475 h 1298821"/>
                <a:gd name="connsiteX45" fmla="*/ 108235 w 865881"/>
                <a:gd name="connsiteY45" fmla="*/ 477727 h 1298821"/>
                <a:gd name="connsiteX46" fmla="*/ 97039 w 865881"/>
                <a:gd name="connsiteY46" fmla="*/ 473995 h 1298821"/>
                <a:gd name="connsiteX47" fmla="*/ 85842 w 865881"/>
                <a:gd name="connsiteY47" fmla="*/ 253793 h 1298821"/>
                <a:gd name="connsiteX48" fmla="*/ 89574 w 865881"/>
                <a:gd name="connsiteY48" fmla="*/ 205273 h 1298821"/>
                <a:gd name="connsiteX49" fmla="*/ 82110 w 865881"/>
                <a:gd name="connsiteY49" fmla="*/ 190344 h 1298821"/>
                <a:gd name="connsiteX50" fmla="*/ 74645 w 865881"/>
                <a:gd name="connsiteY50" fmla="*/ 138093 h 1298821"/>
                <a:gd name="connsiteX51" fmla="*/ 78378 w 865881"/>
                <a:gd name="connsiteY51" fmla="*/ 100771 h 1298821"/>
                <a:gd name="connsiteX52" fmla="*/ 78378 w 865881"/>
                <a:gd name="connsiteY52" fmla="*/ 85842 h 1298821"/>
                <a:gd name="connsiteX53" fmla="*/ 74645 w 865881"/>
                <a:gd name="connsiteY53" fmla="*/ 70913 h 1298821"/>
                <a:gd name="connsiteX54" fmla="*/ 63449 w 865881"/>
                <a:gd name="connsiteY54" fmla="*/ 67180 h 1298821"/>
                <a:gd name="connsiteX55" fmla="*/ 55984 w 865881"/>
                <a:gd name="connsiteY55" fmla="*/ 59716 h 1298821"/>
                <a:gd name="connsiteX56" fmla="*/ 55984 w 865881"/>
                <a:gd name="connsiteY56" fmla="*/ 48519 h 1298821"/>
                <a:gd name="connsiteX57" fmla="*/ 52252 w 865881"/>
                <a:gd name="connsiteY57" fmla="*/ 37322 h 1298821"/>
                <a:gd name="connsiteX58" fmla="*/ 37323 w 865881"/>
                <a:gd name="connsiteY58" fmla="*/ 26126 h 1298821"/>
                <a:gd name="connsiteX59" fmla="*/ 22394 w 865881"/>
                <a:gd name="connsiteY59" fmla="*/ 14929 h 1298821"/>
                <a:gd name="connsiteX60" fmla="*/ 7465 w 865881"/>
                <a:gd name="connsiteY60" fmla="*/ 7464 h 1298821"/>
                <a:gd name="connsiteX61" fmla="*/ 0 w 865881"/>
                <a:gd name="connsiteY61" fmla="*/ 0 h 1298821"/>
                <a:gd name="connsiteX0" fmla="*/ 865881 w 865881"/>
                <a:gd name="connsiteY0" fmla="*/ 1295089 h 1298821"/>
                <a:gd name="connsiteX1" fmla="*/ 664340 w 865881"/>
                <a:gd name="connsiteY1" fmla="*/ 1298821 h 1298821"/>
                <a:gd name="connsiteX2" fmla="*/ 660608 w 865881"/>
                <a:gd name="connsiteY2" fmla="*/ 1276428 h 1298821"/>
                <a:gd name="connsiteX3" fmla="*/ 649411 w 865881"/>
                <a:gd name="connsiteY3" fmla="*/ 1276428 h 1298821"/>
                <a:gd name="connsiteX4" fmla="*/ 645679 w 865881"/>
                <a:gd name="connsiteY4" fmla="*/ 1242837 h 1298821"/>
                <a:gd name="connsiteX5" fmla="*/ 559837 w 865881"/>
                <a:gd name="connsiteY5" fmla="*/ 1235373 h 1298821"/>
                <a:gd name="connsiteX6" fmla="*/ 559837 w 865881"/>
                <a:gd name="connsiteY6" fmla="*/ 1212979 h 1298821"/>
                <a:gd name="connsiteX7" fmla="*/ 466531 w 865881"/>
                <a:gd name="connsiteY7" fmla="*/ 1212979 h 1298821"/>
                <a:gd name="connsiteX8" fmla="*/ 470263 w 865881"/>
                <a:gd name="connsiteY8" fmla="*/ 1190586 h 1298821"/>
                <a:gd name="connsiteX9" fmla="*/ 459067 w 865881"/>
                <a:gd name="connsiteY9" fmla="*/ 1190586 h 1298821"/>
                <a:gd name="connsiteX10" fmla="*/ 455334 w 865881"/>
                <a:gd name="connsiteY10" fmla="*/ 1160728 h 1298821"/>
                <a:gd name="connsiteX11" fmla="*/ 455334 w 865881"/>
                <a:gd name="connsiteY11" fmla="*/ 1142067 h 1298821"/>
                <a:gd name="connsiteX12" fmla="*/ 459067 w 865881"/>
                <a:gd name="connsiteY12" fmla="*/ 1130870 h 1298821"/>
                <a:gd name="connsiteX13" fmla="*/ 451602 w 865881"/>
                <a:gd name="connsiteY13" fmla="*/ 1127138 h 1298821"/>
                <a:gd name="connsiteX14" fmla="*/ 451602 w 865881"/>
                <a:gd name="connsiteY14" fmla="*/ 1104744 h 1298821"/>
                <a:gd name="connsiteX15" fmla="*/ 436673 w 865881"/>
                <a:gd name="connsiteY15" fmla="*/ 1101012 h 1298821"/>
                <a:gd name="connsiteX16" fmla="*/ 436673 w 865881"/>
                <a:gd name="connsiteY16" fmla="*/ 1101012 h 1298821"/>
                <a:gd name="connsiteX17" fmla="*/ 406815 w 865881"/>
                <a:gd name="connsiteY17" fmla="*/ 1082351 h 1298821"/>
                <a:gd name="connsiteX18" fmla="*/ 406815 w 865881"/>
                <a:gd name="connsiteY18" fmla="*/ 1067422 h 1298821"/>
                <a:gd name="connsiteX19" fmla="*/ 365760 w 865881"/>
                <a:gd name="connsiteY19" fmla="*/ 1063690 h 1298821"/>
                <a:gd name="connsiteX20" fmla="*/ 369493 w 865881"/>
                <a:gd name="connsiteY20" fmla="*/ 1026367 h 1298821"/>
                <a:gd name="connsiteX21" fmla="*/ 358296 w 865881"/>
                <a:gd name="connsiteY21" fmla="*/ 1022635 h 1298821"/>
                <a:gd name="connsiteX22" fmla="*/ 354564 w 865881"/>
                <a:gd name="connsiteY22" fmla="*/ 1000242 h 1298821"/>
                <a:gd name="connsiteX23" fmla="*/ 328438 w 865881"/>
                <a:gd name="connsiteY23" fmla="*/ 1000242 h 1298821"/>
                <a:gd name="connsiteX24" fmla="*/ 328438 w 865881"/>
                <a:gd name="connsiteY24" fmla="*/ 1000242 h 1298821"/>
                <a:gd name="connsiteX25" fmla="*/ 317241 w 865881"/>
                <a:gd name="connsiteY25" fmla="*/ 951722 h 1298821"/>
                <a:gd name="connsiteX26" fmla="*/ 313509 w 865881"/>
                <a:gd name="connsiteY26" fmla="*/ 933061 h 1298821"/>
                <a:gd name="connsiteX27" fmla="*/ 313509 w 865881"/>
                <a:gd name="connsiteY27" fmla="*/ 933061 h 1298821"/>
                <a:gd name="connsiteX28" fmla="*/ 313509 w 865881"/>
                <a:gd name="connsiteY28" fmla="*/ 895739 h 1298821"/>
                <a:gd name="connsiteX29" fmla="*/ 306044 w 865881"/>
                <a:gd name="connsiteY29" fmla="*/ 888274 h 1298821"/>
                <a:gd name="connsiteX30" fmla="*/ 302312 w 865881"/>
                <a:gd name="connsiteY30" fmla="*/ 880810 h 1298821"/>
                <a:gd name="connsiteX31" fmla="*/ 302312 w 865881"/>
                <a:gd name="connsiteY31" fmla="*/ 880810 h 1298821"/>
                <a:gd name="connsiteX32" fmla="*/ 291115 w 865881"/>
                <a:gd name="connsiteY32" fmla="*/ 854684 h 1298821"/>
                <a:gd name="connsiteX33" fmla="*/ 276187 w 865881"/>
                <a:gd name="connsiteY33" fmla="*/ 854684 h 1298821"/>
                <a:gd name="connsiteX34" fmla="*/ 253819 w 865881"/>
                <a:gd name="connsiteY34" fmla="*/ 837405 h 1298821"/>
                <a:gd name="connsiteX35" fmla="*/ 251294 w 865881"/>
                <a:gd name="connsiteY35" fmla="*/ 784975 h 1298821"/>
                <a:gd name="connsiteX36" fmla="*/ 217612 w 865881"/>
                <a:gd name="connsiteY36" fmla="*/ 781364 h 1298821"/>
                <a:gd name="connsiteX37" fmla="*/ 223935 w 865881"/>
                <a:gd name="connsiteY37" fmla="*/ 765110 h 1298821"/>
                <a:gd name="connsiteX38" fmla="*/ 196514 w 865881"/>
                <a:gd name="connsiteY38" fmla="*/ 749008 h 1298821"/>
                <a:gd name="connsiteX39" fmla="*/ 179086 w 865881"/>
                <a:gd name="connsiteY39" fmla="*/ 722852 h 1298821"/>
                <a:gd name="connsiteX40" fmla="*/ 182880 w 865881"/>
                <a:gd name="connsiteY40" fmla="*/ 634482 h 1298821"/>
                <a:gd name="connsiteX41" fmla="*/ 175416 w 865881"/>
                <a:gd name="connsiteY41" fmla="*/ 578498 h 1298821"/>
                <a:gd name="connsiteX42" fmla="*/ 167951 w 865881"/>
                <a:gd name="connsiteY42" fmla="*/ 556104 h 1298821"/>
                <a:gd name="connsiteX43" fmla="*/ 164219 w 865881"/>
                <a:gd name="connsiteY43" fmla="*/ 544908 h 1298821"/>
                <a:gd name="connsiteX44" fmla="*/ 106213 w 865881"/>
                <a:gd name="connsiteY44" fmla="*/ 540475 h 1298821"/>
                <a:gd name="connsiteX45" fmla="*/ 108235 w 865881"/>
                <a:gd name="connsiteY45" fmla="*/ 477727 h 1298821"/>
                <a:gd name="connsiteX46" fmla="*/ 97039 w 865881"/>
                <a:gd name="connsiteY46" fmla="*/ 473995 h 1298821"/>
                <a:gd name="connsiteX47" fmla="*/ 85842 w 865881"/>
                <a:gd name="connsiteY47" fmla="*/ 253793 h 1298821"/>
                <a:gd name="connsiteX48" fmla="*/ 89574 w 865881"/>
                <a:gd name="connsiteY48" fmla="*/ 205273 h 1298821"/>
                <a:gd name="connsiteX49" fmla="*/ 82110 w 865881"/>
                <a:gd name="connsiteY49" fmla="*/ 190344 h 1298821"/>
                <a:gd name="connsiteX50" fmla="*/ 74645 w 865881"/>
                <a:gd name="connsiteY50" fmla="*/ 138093 h 1298821"/>
                <a:gd name="connsiteX51" fmla="*/ 78378 w 865881"/>
                <a:gd name="connsiteY51" fmla="*/ 100771 h 1298821"/>
                <a:gd name="connsiteX52" fmla="*/ 78378 w 865881"/>
                <a:gd name="connsiteY52" fmla="*/ 85842 h 1298821"/>
                <a:gd name="connsiteX53" fmla="*/ 74645 w 865881"/>
                <a:gd name="connsiteY53" fmla="*/ 70913 h 1298821"/>
                <a:gd name="connsiteX54" fmla="*/ 63449 w 865881"/>
                <a:gd name="connsiteY54" fmla="*/ 67180 h 1298821"/>
                <a:gd name="connsiteX55" fmla="*/ 55984 w 865881"/>
                <a:gd name="connsiteY55" fmla="*/ 59716 h 1298821"/>
                <a:gd name="connsiteX56" fmla="*/ 55984 w 865881"/>
                <a:gd name="connsiteY56" fmla="*/ 48519 h 1298821"/>
                <a:gd name="connsiteX57" fmla="*/ 52252 w 865881"/>
                <a:gd name="connsiteY57" fmla="*/ 37322 h 1298821"/>
                <a:gd name="connsiteX58" fmla="*/ 37323 w 865881"/>
                <a:gd name="connsiteY58" fmla="*/ 26126 h 1298821"/>
                <a:gd name="connsiteX59" fmla="*/ 22394 w 865881"/>
                <a:gd name="connsiteY59" fmla="*/ 14929 h 1298821"/>
                <a:gd name="connsiteX60" fmla="*/ 7465 w 865881"/>
                <a:gd name="connsiteY60" fmla="*/ 7464 h 1298821"/>
                <a:gd name="connsiteX61" fmla="*/ 0 w 865881"/>
                <a:gd name="connsiteY61" fmla="*/ 0 h 1298821"/>
                <a:gd name="connsiteX0" fmla="*/ 865881 w 865881"/>
                <a:gd name="connsiteY0" fmla="*/ 1295089 h 1298821"/>
                <a:gd name="connsiteX1" fmla="*/ 664340 w 865881"/>
                <a:gd name="connsiteY1" fmla="*/ 1298821 h 1298821"/>
                <a:gd name="connsiteX2" fmla="*/ 660608 w 865881"/>
                <a:gd name="connsiteY2" fmla="*/ 1276428 h 1298821"/>
                <a:gd name="connsiteX3" fmla="*/ 649411 w 865881"/>
                <a:gd name="connsiteY3" fmla="*/ 1276428 h 1298821"/>
                <a:gd name="connsiteX4" fmla="*/ 645679 w 865881"/>
                <a:gd name="connsiteY4" fmla="*/ 1242837 h 1298821"/>
                <a:gd name="connsiteX5" fmla="*/ 559837 w 865881"/>
                <a:gd name="connsiteY5" fmla="*/ 1235373 h 1298821"/>
                <a:gd name="connsiteX6" fmla="*/ 559837 w 865881"/>
                <a:gd name="connsiteY6" fmla="*/ 1212979 h 1298821"/>
                <a:gd name="connsiteX7" fmla="*/ 466531 w 865881"/>
                <a:gd name="connsiteY7" fmla="*/ 1212979 h 1298821"/>
                <a:gd name="connsiteX8" fmla="*/ 470263 w 865881"/>
                <a:gd name="connsiteY8" fmla="*/ 1190586 h 1298821"/>
                <a:gd name="connsiteX9" fmla="*/ 459067 w 865881"/>
                <a:gd name="connsiteY9" fmla="*/ 1190586 h 1298821"/>
                <a:gd name="connsiteX10" fmla="*/ 455334 w 865881"/>
                <a:gd name="connsiteY10" fmla="*/ 1160728 h 1298821"/>
                <a:gd name="connsiteX11" fmla="*/ 455334 w 865881"/>
                <a:gd name="connsiteY11" fmla="*/ 1142067 h 1298821"/>
                <a:gd name="connsiteX12" fmla="*/ 459067 w 865881"/>
                <a:gd name="connsiteY12" fmla="*/ 1130870 h 1298821"/>
                <a:gd name="connsiteX13" fmla="*/ 451602 w 865881"/>
                <a:gd name="connsiteY13" fmla="*/ 1127138 h 1298821"/>
                <a:gd name="connsiteX14" fmla="*/ 451602 w 865881"/>
                <a:gd name="connsiteY14" fmla="*/ 1104744 h 1298821"/>
                <a:gd name="connsiteX15" fmla="*/ 436673 w 865881"/>
                <a:gd name="connsiteY15" fmla="*/ 1101012 h 1298821"/>
                <a:gd name="connsiteX16" fmla="*/ 436673 w 865881"/>
                <a:gd name="connsiteY16" fmla="*/ 1101012 h 1298821"/>
                <a:gd name="connsiteX17" fmla="*/ 406815 w 865881"/>
                <a:gd name="connsiteY17" fmla="*/ 1082351 h 1298821"/>
                <a:gd name="connsiteX18" fmla="*/ 406815 w 865881"/>
                <a:gd name="connsiteY18" fmla="*/ 1067422 h 1298821"/>
                <a:gd name="connsiteX19" fmla="*/ 365760 w 865881"/>
                <a:gd name="connsiteY19" fmla="*/ 1063690 h 1298821"/>
                <a:gd name="connsiteX20" fmla="*/ 369493 w 865881"/>
                <a:gd name="connsiteY20" fmla="*/ 1026367 h 1298821"/>
                <a:gd name="connsiteX21" fmla="*/ 358296 w 865881"/>
                <a:gd name="connsiteY21" fmla="*/ 1022635 h 1298821"/>
                <a:gd name="connsiteX22" fmla="*/ 354564 w 865881"/>
                <a:gd name="connsiteY22" fmla="*/ 1000242 h 1298821"/>
                <a:gd name="connsiteX23" fmla="*/ 328438 w 865881"/>
                <a:gd name="connsiteY23" fmla="*/ 1000242 h 1298821"/>
                <a:gd name="connsiteX24" fmla="*/ 328438 w 865881"/>
                <a:gd name="connsiteY24" fmla="*/ 1000242 h 1298821"/>
                <a:gd name="connsiteX25" fmla="*/ 317241 w 865881"/>
                <a:gd name="connsiteY25" fmla="*/ 951722 h 1298821"/>
                <a:gd name="connsiteX26" fmla="*/ 313509 w 865881"/>
                <a:gd name="connsiteY26" fmla="*/ 933061 h 1298821"/>
                <a:gd name="connsiteX27" fmla="*/ 313509 w 865881"/>
                <a:gd name="connsiteY27" fmla="*/ 933061 h 1298821"/>
                <a:gd name="connsiteX28" fmla="*/ 313509 w 865881"/>
                <a:gd name="connsiteY28" fmla="*/ 895739 h 1298821"/>
                <a:gd name="connsiteX29" fmla="*/ 306044 w 865881"/>
                <a:gd name="connsiteY29" fmla="*/ 888274 h 1298821"/>
                <a:gd name="connsiteX30" fmla="*/ 302312 w 865881"/>
                <a:gd name="connsiteY30" fmla="*/ 880810 h 1298821"/>
                <a:gd name="connsiteX31" fmla="*/ 302312 w 865881"/>
                <a:gd name="connsiteY31" fmla="*/ 880810 h 1298821"/>
                <a:gd name="connsiteX32" fmla="*/ 291115 w 865881"/>
                <a:gd name="connsiteY32" fmla="*/ 854684 h 1298821"/>
                <a:gd name="connsiteX33" fmla="*/ 271425 w 865881"/>
                <a:gd name="connsiteY33" fmla="*/ 833252 h 1298821"/>
                <a:gd name="connsiteX34" fmla="*/ 253819 w 865881"/>
                <a:gd name="connsiteY34" fmla="*/ 837405 h 1298821"/>
                <a:gd name="connsiteX35" fmla="*/ 251294 w 865881"/>
                <a:gd name="connsiteY35" fmla="*/ 784975 h 1298821"/>
                <a:gd name="connsiteX36" fmla="*/ 217612 w 865881"/>
                <a:gd name="connsiteY36" fmla="*/ 781364 h 1298821"/>
                <a:gd name="connsiteX37" fmla="*/ 223935 w 865881"/>
                <a:gd name="connsiteY37" fmla="*/ 765110 h 1298821"/>
                <a:gd name="connsiteX38" fmla="*/ 196514 w 865881"/>
                <a:gd name="connsiteY38" fmla="*/ 749008 h 1298821"/>
                <a:gd name="connsiteX39" fmla="*/ 179086 w 865881"/>
                <a:gd name="connsiteY39" fmla="*/ 722852 h 1298821"/>
                <a:gd name="connsiteX40" fmla="*/ 182880 w 865881"/>
                <a:gd name="connsiteY40" fmla="*/ 634482 h 1298821"/>
                <a:gd name="connsiteX41" fmla="*/ 175416 w 865881"/>
                <a:gd name="connsiteY41" fmla="*/ 578498 h 1298821"/>
                <a:gd name="connsiteX42" fmla="*/ 167951 w 865881"/>
                <a:gd name="connsiteY42" fmla="*/ 556104 h 1298821"/>
                <a:gd name="connsiteX43" fmla="*/ 164219 w 865881"/>
                <a:gd name="connsiteY43" fmla="*/ 544908 h 1298821"/>
                <a:gd name="connsiteX44" fmla="*/ 106213 w 865881"/>
                <a:gd name="connsiteY44" fmla="*/ 540475 h 1298821"/>
                <a:gd name="connsiteX45" fmla="*/ 108235 w 865881"/>
                <a:gd name="connsiteY45" fmla="*/ 477727 h 1298821"/>
                <a:gd name="connsiteX46" fmla="*/ 97039 w 865881"/>
                <a:gd name="connsiteY46" fmla="*/ 473995 h 1298821"/>
                <a:gd name="connsiteX47" fmla="*/ 85842 w 865881"/>
                <a:gd name="connsiteY47" fmla="*/ 253793 h 1298821"/>
                <a:gd name="connsiteX48" fmla="*/ 89574 w 865881"/>
                <a:gd name="connsiteY48" fmla="*/ 205273 h 1298821"/>
                <a:gd name="connsiteX49" fmla="*/ 82110 w 865881"/>
                <a:gd name="connsiteY49" fmla="*/ 190344 h 1298821"/>
                <a:gd name="connsiteX50" fmla="*/ 74645 w 865881"/>
                <a:gd name="connsiteY50" fmla="*/ 138093 h 1298821"/>
                <a:gd name="connsiteX51" fmla="*/ 78378 w 865881"/>
                <a:gd name="connsiteY51" fmla="*/ 100771 h 1298821"/>
                <a:gd name="connsiteX52" fmla="*/ 78378 w 865881"/>
                <a:gd name="connsiteY52" fmla="*/ 85842 h 1298821"/>
                <a:gd name="connsiteX53" fmla="*/ 74645 w 865881"/>
                <a:gd name="connsiteY53" fmla="*/ 70913 h 1298821"/>
                <a:gd name="connsiteX54" fmla="*/ 63449 w 865881"/>
                <a:gd name="connsiteY54" fmla="*/ 67180 h 1298821"/>
                <a:gd name="connsiteX55" fmla="*/ 55984 w 865881"/>
                <a:gd name="connsiteY55" fmla="*/ 59716 h 1298821"/>
                <a:gd name="connsiteX56" fmla="*/ 55984 w 865881"/>
                <a:gd name="connsiteY56" fmla="*/ 48519 h 1298821"/>
                <a:gd name="connsiteX57" fmla="*/ 52252 w 865881"/>
                <a:gd name="connsiteY57" fmla="*/ 37322 h 1298821"/>
                <a:gd name="connsiteX58" fmla="*/ 37323 w 865881"/>
                <a:gd name="connsiteY58" fmla="*/ 26126 h 1298821"/>
                <a:gd name="connsiteX59" fmla="*/ 22394 w 865881"/>
                <a:gd name="connsiteY59" fmla="*/ 14929 h 1298821"/>
                <a:gd name="connsiteX60" fmla="*/ 7465 w 865881"/>
                <a:gd name="connsiteY60" fmla="*/ 7464 h 1298821"/>
                <a:gd name="connsiteX61" fmla="*/ 0 w 865881"/>
                <a:gd name="connsiteY61" fmla="*/ 0 h 1298821"/>
                <a:gd name="connsiteX0" fmla="*/ 865881 w 865881"/>
                <a:gd name="connsiteY0" fmla="*/ 1295089 h 1298821"/>
                <a:gd name="connsiteX1" fmla="*/ 664340 w 865881"/>
                <a:gd name="connsiteY1" fmla="*/ 1298821 h 1298821"/>
                <a:gd name="connsiteX2" fmla="*/ 660608 w 865881"/>
                <a:gd name="connsiteY2" fmla="*/ 1276428 h 1298821"/>
                <a:gd name="connsiteX3" fmla="*/ 649411 w 865881"/>
                <a:gd name="connsiteY3" fmla="*/ 1276428 h 1298821"/>
                <a:gd name="connsiteX4" fmla="*/ 645679 w 865881"/>
                <a:gd name="connsiteY4" fmla="*/ 1242837 h 1298821"/>
                <a:gd name="connsiteX5" fmla="*/ 559837 w 865881"/>
                <a:gd name="connsiteY5" fmla="*/ 1235373 h 1298821"/>
                <a:gd name="connsiteX6" fmla="*/ 559837 w 865881"/>
                <a:gd name="connsiteY6" fmla="*/ 1212979 h 1298821"/>
                <a:gd name="connsiteX7" fmla="*/ 466531 w 865881"/>
                <a:gd name="connsiteY7" fmla="*/ 1212979 h 1298821"/>
                <a:gd name="connsiteX8" fmla="*/ 470263 w 865881"/>
                <a:gd name="connsiteY8" fmla="*/ 1190586 h 1298821"/>
                <a:gd name="connsiteX9" fmla="*/ 459067 w 865881"/>
                <a:gd name="connsiteY9" fmla="*/ 1190586 h 1298821"/>
                <a:gd name="connsiteX10" fmla="*/ 455334 w 865881"/>
                <a:gd name="connsiteY10" fmla="*/ 1160728 h 1298821"/>
                <a:gd name="connsiteX11" fmla="*/ 455334 w 865881"/>
                <a:gd name="connsiteY11" fmla="*/ 1142067 h 1298821"/>
                <a:gd name="connsiteX12" fmla="*/ 459067 w 865881"/>
                <a:gd name="connsiteY12" fmla="*/ 1130870 h 1298821"/>
                <a:gd name="connsiteX13" fmla="*/ 451602 w 865881"/>
                <a:gd name="connsiteY13" fmla="*/ 1127138 h 1298821"/>
                <a:gd name="connsiteX14" fmla="*/ 451602 w 865881"/>
                <a:gd name="connsiteY14" fmla="*/ 1104744 h 1298821"/>
                <a:gd name="connsiteX15" fmla="*/ 436673 w 865881"/>
                <a:gd name="connsiteY15" fmla="*/ 1101012 h 1298821"/>
                <a:gd name="connsiteX16" fmla="*/ 436673 w 865881"/>
                <a:gd name="connsiteY16" fmla="*/ 1101012 h 1298821"/>
                <a:gd name="connsiteX17" fmla="*/ 406815 w 865881"/>
                <a:gd name="connsiteY17" fmla="*/ 1082351 h 1298821"/>
                <a:gd name="connsiteX18" fmla="*/ 406815 w 865881"/>
                <a:gd name="connsiteY18" fmla="*/ 1067422 h 1298821"/>
                <a:gd name="connsiteX19" fmla="*/ 365760 w 865881"/>
                <a:gd name="connsiteY19" fmla="*/ 1063690 h 1298821"/>
                <a:gd name="connsiteX20" fmla="*/ 369493 w 865881"/>
                <a:gd name="connsiteY20" fmla="*/ 1026367 h 1298821"/>
                <a:gd name="connsiteX21" fmla="*/ 358296 w 865881"/>
                <a:gd name="connsiteY21" fmla="*/ 1022635 h 1298821"/>
                <a:gd name="connsiteX22" fmla="*/ 354564 w 865881"/>
                <a:gd name="connsiteY22" fmla="*/ 1000242 h 1298821"/>
                <a:gd name="connsiteX23" fmla="*/ 328438 w 865881"/>
                <a:gd name="connsiteY23" fmla="*/ 1000242 h 1298821"/>
                <a:gd name="connsiteX24" fmla="*/ 328438 w 865881"/>
                <a:gd name="connsiteY24" fmla="*/ 1000242 h 1298821"/>
                <a:gd name="connsiteX25" fmla="*/ 317241 w 865881"/>
                <a:gd name="connsiteY25" fmla="*/ 951722 h 1298821"/>
                <a:gd name="connsiteX26" fmla="*/ 313509 w 865881"/>
                <a:gd name="connsiteY26" fmla="*/ 933061 h 1298821"/>
                <a:gd name="connsiteX27" fmla="*/ 313509 w 865881"/>
                <a:gd name="connsiteY27" fmla="*/ 933061 h 1298821"/>
                <a:gd name="connsiteX28" fmla="*/ 313509 w 865881"/>
                <a:gd name="connsiteY28" fmla="*/ 895739 h 1298821"/>
                <a:gd name="connsiteX29" fmla="*/ 306044 w 865881"/>
                <a:gd name="connsiteY29" fmla="*/ 888274 h 1298821"/>
                <a:gd name="connsiteX30" fmla="*/ 302312 w 865881"/>
                <a:gd name="connsiteY30" fmla="*/ 880810 h 1298821"/>
                <a:gd name="connsiteX31" fmla="*/ 302312 w 865881"/>
                <a:gd name="connsiteY31" fmla="*/ 880810 h 1298821"/>
                <a:gd name="connsiteX32" fmla="*/ 276828 w 865881"/>
                <a:gd name="connsiteY32" fmla="*/ 857066 h 1298821"/>
                <a:gd name="connsiteX33" fmla="*/ 271425 w 865881"/>
                <a:gd name="connsiteY33" fmla="*/ 833252 h 1298821"/>
                <a:gd name="connsiteX34" fmla="*/ 253819 w 865881"/>
                <a:gd name="connsiteY34" fmla="*/ 837405 h 1298821"/>
                <a:gd name="connsiteX35" fmla="*/ 251294 w 865881"/>
                <a:gd name="connsiteY35" fmla="*/ 784975 h 1298821"/>
                <a:gd name="connsiteX36" fmla="*/ 217612 w 865881"/>
                <a:gd name="connsiteY36" fmla="*/ 781364 h 1298821"/>
                <a:gd name="connsiteX37" fmla="*/ 223935 w 865881"/>
                <a:gd name="connsiteY37" fmla="*/ 765110 h 1298821"/>
                <a:gd name="connsiteX38" fmla="*/ 196514 w 865881"/>
                <a:gd name="connsiteY38" fmla="*/ 749008 h 1298821"/>
                <a:gd name="connsiteX39" fmla="*/ 179086 w 865881"/>
                <a:gd name="connsiteY39" fmla="*/ 722852 h 1298821"/>
                <a:gd name="connsiteX40" fmla="*/ 182880 w 865881"/>
                <a:gd name="connsiteY40" fmla="*/ 634482 h 1298821"/>
                <a:gd name="connsiteX41" fmla="*/ 175416 w 865881"/>
                <a:gd name="connsiteY41" fmla="*/ 578498 h 1298821"/>
                <a:gd name="connsiteX42" fmla="*/ 167951 w 865881"/>
                <a:gd name="connsiteY42" fmla="*/ 556104 h 1298821"/>
                <a:gd name="connsiteX43" fmla="*/ 164219 w 865881"/>
                <a:gd name="connsiteY43" fmla="*/ 544908 h 1298821"/>
                <a:gd name="connsiteX44" fmla="*/ 106213 w 865881"/>
                <a:gd name="connsiteY44" fmla="*/ 540475 h 1298821"/>
                <a:gd name="connsiteX45" fmla="*/ 108235 w 865881"/>
                <a:gd name="connsiteY45" fmla="*/ 477727 h 1298821"/>
                <a:gd name="connsiteX46" fmla="*/ 97039 w 865881"/>
                <a:gd name="connsiteY46" fmla="*/ 473995 h 1298821"/>
                <a:gd name="connsiteX47" fmla="*/ 85842 w 865881"/>
                <a:gd name="connsiteY47" fmla="*/ 253793 h 1298821"/>
                <a:gd name="connsiteX48" fmla="*/ 89574 w 865881"/>
                <a:gd name="connsiteY48" fmla="*/ 205273 h 1298821"/>
                <a:gd name="connsiteX49" fmla="*/ 82110 w 865881"/>
                <a:gd name="connsiteY49" fmla="*/ 190344 h 1298821"/>
                <a:gd name="connsiteX50" fmla="*/ 74645 w 865881"/>
                <a:gd name="connsiteY50" fmla="*/ 138093 h 1298821"/>
                <a:gd name="connsiteX51" fmla="*/ 78378 w 865881"/>
                <a:gd name="connsiteY51" fmla="*/ 100771 h 1298821"/>
                <a:gd name="connsiteX52" fmla="*/ 78378 w 865881"/>
                <a:gd name="connsiteY52" fmla="*/ 85842 h 1298821"/>
                <a:gd name="connsiteX53" fmla="*/ 74645 w 865881"/>
                <a:gd name="connsiteY53" fmla="*/ 70913 h 1298821"/>
                <a:gd name="connsiteX54" fmla="*/ 63449 w 865881"/>
                <a:gd name="connsiteY54" fmla="*/ 67180 h 1298821"/>
                <a:gd name="connsiteX55" fmla="*/ 55984 w 865881"/>
                <a:gd name="connsiteY55" fmla="*/ 59716 h 1298821"/>
                <a:gd name="connsiteX56" fmla="*/ 55984 w 865881"/>
                <a:gd name="connsiteY56" fmla="*/ 48519 h 1298821"/>
                <a:gd name="connsiteX57" fmla="*/ 52252 w 865881"/>
                <a:gd name="connsiteY57" fmla="*/ 37322 h 1298821"/>
                <a:gd name="connsiteX58" fmla="*/ 37323 w 865881"/>
                <a:gd name="connsiteY58" fmla="*/ 26126 h 1298821"/>
                <a:gd name="connsiteX59" fmla="*/ 22394 w 865881"/>
                <a:gd name="connsiteY59" fmla="*/ 14929 h 1298821"/>
                <a:gd name="connsiteX60" fmla="*/ 7465 w 865881"/>
                <a:gd name="connsiteY60" fmla="*/ 7464 h 1298821"/>
                <a:gd name="connsiteX61" fmla="*/ 0 w 865881"/>
                <a:gd name="connsiteY61" fmla="*/ 0 h 1298821"/>
                <a:gd name="connsiteX0" fmla="*/ 865881 w 865881"/>
                <a:gd name="connsiteY0" fmla="*/ 1295089 h 1298821"/>
                <a:gd name="connsiteX1" fmla="*/ 664340 w 865881"/>
                <a:gd name="connsiteY1" fmla="*/ 1298821 h 1298821"/>
                <a:gd name="connsiteX2" fmla="*/ 660608 w 865881"/>
                <a:gd name="connsiteY2" fmla="*/ 1276428 h 1298821"/>
                <a:gd name="connsiteX3" fmla="*/ 649411 w 865881"/>
                <a:gd name="connsiteY3" fmla="*/ 1276428 h 1298821"/>
                <a:gd name="connsiteX4" fmla="*/ 645679 w 865881"/>
                <a:gd name="connsiteY4" fmla="*/ 1242837 h 1298821"/>
                <a:gd name="connsiteX5" fmla="*/ 559837 w 865881"/>
                <a:gd name="connsiteY5" fmla="*/ 1235373 h 1298821"/>
                <a:gd name="connsiteX6" fmla="*/ 559837 w 865881"/>
                <a:gd name="connsiteY6" fmla="*/ 1212979 h 1298821"/>
                <a:gd name="connsiteX7" fmla="*/ 466531 w 865881"/>
                <a:gd name="connsiteY7" fmla="*/ 1212979 h 1298821"/>
                <a:gd name="connsiteX8" fmla="*/ 470263 w 865881"/>
                <a:gd name="connsiteY8" fmla="*/ 1190586 h 1298821"/>
                <a:gd name="connsiteX9" fmla="*/ 459067 w 865881"/>
                <a:gd name="connsiteY9" fmla="*/ 1190586 h 1298821"/>
                <a:gd name="connsiteX10" fmla="*/ 455334 w 865881"/>
                <a:gd name="connsiteY10" fmla="*/ 1160728 h 1298821"/>
                <a:gd name="connsiteX11" fmla="*/ 455334 w 865881"/>
                <a:gd name="connsiteY11" fmla="*/ 1142067 h 1298821"/>
                <a:gd name="connsiteX12" fmla="*/ 459067 w 865881"/>
                <a:gd name="connsiteY12" fmla="*/ 1130870 h 1298821"/>
                <a:gd name="connsiteX13" fmla="*/ 451602 w 865881"/>
                <a:gd name="connsiteY13" fmla="*/ 1127138 h 1298821"/>
                <a:gd name="connsiteX14" fmla="*/ 451602 w 865881"/>
                <a:gd name="connsiteY14" fmla="*/ 1104744 h 1298821"/>
                <a:gd name="connsiteX15" fmla="*/ 436673 w 865881"/>
                <a:gd name="connsiteY15" fmla="*/ 1101012 h 1298821"/>
                <a:gd name="connsiteX16" fmla="*/ 436673 w 865881"/>
                <a:gd name="connsiteY16" fmla="*/ 1101012 h 1298821"/>
                <a:gd name="connsiteX17" fmla="*/ 406815 w 865881"/>
                <a:gd name="connsiteY17" fmla="*/ 1082351 h 1298821"/>
                <a:gd name="connsiteX18" fmla="*/ 406815 w 865881"/>
                <a:gd name="connsiteY18" fmla="*/ 1067422 h 1298821"/>
                <a:gd name="connsiteX19" fmla="*/ 365760 w 865881"/>
                <a:gd name="connsiteY19" fmla="*/ 1063690 h 1298821"/>
                <a:gd name="connsiteX20" fmla="*/ 369493 w 865881"/>
                <a:gd name="connsiteY20" fmla="*/ 1026367 h 1298821"/>
                <a:gd name="connsiteX21" fmla="*/ 358296 w 865881"/>
                <a:gd name="connsiteY21" fmla="*/ 1022635 h 1298821"/>
                <a:gd name="connsiteX22" fmla="*/ 354564 w 865881"/>
                <a:gd name="connsiteY22" fmla="*/ 1000242 h 1298821"/>
                <a:gd name="connsiteX23" fmla="*/ 328438 w 865881"/>
                <a:gd name="connsiteY23" fmla="*/ 1000242 h 1298821"/>
                <a:gd name="connsiteX24" fmla="*/ 328438 w 865881"/>
                <a:gd name="connsiteY24" fmla="*/ 1000242 h 1298821"/>
                <a:gd name="connsiteX25" fmla="*/ 317241 w 865881"/>
                <a:gd name="connsiteY25" fmla="*/ 951722 h 1298821"/>
                <a:gd name="connsiteX26" fmla="*/ 313509 w 865881"/>
                <a:gd name="connsiteY26" fmla="*/ 933061 h 1298821"/>
                <a:gd name="connsiteX27" fmla="*/ 313509 w 865881"/>
                <a:gd name="connsiteY27" fmla="*/ 933061 h 1298821"/>
                <a:gd name="connsiteX28" fmla="*/ 313509 w 865881"/>
                <a:gd name="connsiteY28" fmla="*/ 895739 h 1298821"/>
                <a:gd name="connsiteX29" fmla="*/ 306044 w 865881"/>
                <a:gd name="connsiteY29" fmla="*/ 888274 h 1298821"/>
                <a:gd name="connsiteX30" fmla="*/ 302312 w 865881"/>
                <a:gd name="connsiteY30" fmla="*/ 880810 h 1298821"/>
                <a:gd name="connsiteX31" fmla="*/ 288025 w 865881"/>
                <a:gd name="connsiteY31" fmla="*/ 878429 h 1298821"/>
                <a:gd name="connsiteX32" fmla="*/ 276828 w 865881"/>
                <a:gd name="connsiteY32" fmla="*/ 857066 h 1298821"/>
                <a:gd name="connsiteX33" fmla="*/ 271425 w 865881"/>
                <a:gd name="connsiteY33" fmla="*/ 833252 h 1298821"/>
                <a:gd name="connsiteX34" fmla="*/ 253819 w 865881"/>
                <a:gd name="connsiteY34" fmla="*/ 837405 h 1298821"/>
                <a:gd name="connsiteX35" fmla="*/ 251294 w 865881"/>
                <a:gd name="connsiteY35" fmla="*/ 784975 h 1298821"/>
                <a:gd name="connsiteX36" fmla="*/ 217612 w 865881"/>
                <a:gd name="connsiteY36" fmla="*/ 781364 h 1298821"/>
                <a:gd name="connsiteX37" fmla="*/ 223935 w 865881"/>
                <a:gd name="connsiteY37" fmla="*/ 765110 h 1298821"/>
                <a:gd name="connsiteX38" fmla="*/ 196514 w 865881"/>
                <a:gd name="connsiteY38" fmla="*/ 749008 h 1298821"/>
                <a:gd name="connsiteX39" fmla="*/ 179086 w 865881"/>
                <a:gd name="connsiteY39" fmla="*/ 722852 h 1298821"/>
                <a:gd name="connsiteX40" fmla="*/ 182880 w 865881"/>
                <a:gd name="connsiteY40" fmla="*/ 634482 h 1298821"/>
                <a:gd name="connsiteX41" fmla="*/ 175416 w 865881"/>
                <a:gd name="connsiteY41" fmla="*/ 578498 h 1298821"/>
                <a:gd name="connsiteX42" fmla="*/ 167951 w 865881"/>
                <a:gd name="connsiteY42" fmla="*/ 556104 h 1298821"/>
                <a:gd name="connsiteX43" fmla="*/ 164219 w 865881"/>
                <a:gd name="connsiteY43" fmla="*/ 544908 h 1298821"/>
                <a:gd name="connsiteX44" fmla="*/ 106213 w 865881"/>
                <a:gd name="connsiteY44" fmla="*/ 540475 h 1298821"/>
                <a:gd name="connsiteX45" fmla="*/ 108235 w 865881"/>
                <a:gd name="connsiteY45" fmla="*/ 477727 h 1298821"/>
                <a:gd name="connsiteX46" fmla="*/ 97039 w 865881"/>
                <a:gd name="connsiteY46" fmla="*/ 473995 h 1298821"/>
                <a:gd name="connsiteX47" fmla="*/ 85842 w 865881"/>
                <a:gd name="connsiteY47" fmla="*/ 253793 h 1298821"/>
                <a:gd name="connsiteX48" fmla="*/ 89574 w 865881"/>
                <a:gd name="connsiteY48" fmla="*/ 205273 h 1298821"/>
                <a:gd name="connsiteX49" fmla="*/ 82110 w 865881"/>
                <a:gd name="connsiteY49" fmla="*/ 190344 h 1298821"/>
                <a:gd name="connsiteX50" fmla="*/ 74645 w 865881"/>
                <a:gd name="connsiteY50" fmla="*/ 138093 h 1298821"/>
                <a:gd name="connsiteX51" fmla="*/ 78378 w 865881"/>
                <a:gd name="connsiteY51" fmla="*/ 100771 h 1298821"/>
                <a:gd name="connsiteX52" fmla="*/ 78378 w 865881"/>
                <a:gd name="connsiteY52" fmla="*/ 85842 h 1298821"/>
                <a:gd name="connsiteX53" fmla="*/ 74645 w 865881"/>
                <a:gd name="connsiteY53" fmla="*/ 70913 h 1298821"/>
                <a:gd name="connsiteX54" fmla="*/ 63449 w 865881"/>
                <a:gd name="connsiteY54" fmla="*/ 67180 h 1298821"/>
                <a:gd name="connsiteX55" fmla="*/ 55984 w 865881"/>
                <a:gd name="connsiteY55" fmla="*/ 59716 h 1298821"/>
                <a:gd name="connsiteX56" fmla="*/ 55984 w 865881"/>
                <a:gd name="connsiteY56" fmla="*/ 48519 h 1298821"/>
                <a:gd name="connsiteX57" fmla="*/ 52252 w 865881"/>
                <a:gd name="connsiteY57" fmla="*/ 37322 h 1298821"/>
                <a:gd name="connsiteX58" fmla="*/ 37323 w 865881"/>
                <a:gd name="connsiteY58" fmla="*/ 26126 h 1298821"/>
                <a:gd name="connsiteX59" fmla="*/ 22394 w 865881"/>
                <a:gd name="connsiteY59" fmla="*/ 14929 h 1298821"/>
                <a:gd name="connsiteX60" fmla="*/ 7465 w 865881"/>
                <a:gd name="connsiteY60" fmla="*/ 7464 h 1298821"/>
                <a:gd name="connsiteX61" fmla="*/ 0 w 865881"/>
                <a:gd name="connsiteY61" fmla="*/ 0 h 129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865881" h="1298821">
                  <a:moveTo>
                    <a:pt x="865881" y="1295089"/>
                  </a:moveTo>
                  <a:lnTo>
                    <a:pt x="664340" y="1298821"/>
                  </a:lnTo>
                  <a:lnTo>
                    <a:pt x="660608" y="1276428"/>
                  </a:lnTo>
                  <a:lnTo>
                    <a:pt x="649411" y="1276428"/>
                  </a:lnTo>
                  <a:lnTo>
                    <a:pt x="645679" y="1242837"/>
                  </a:lnTo>
                  <a:lnTo>
                    <a:pt x="559837" y="1235373"/>
                  </a:lnTo>
                  <a:lnTo>
                    <a:pt x="559837" y="1212979"/>
                  </a:lnTo>
                  <a:lnTo>
                    <a:pt x="466531" y="1212979"/>
                  </a:lnTo>
                  <a:lnTo>
                    <a:pt x="470263" y="1190586"/>
                  </a:lnTo>
                  <a:lnTo>
                    <a:pt x="459067" y="1190586"/>
                  </a:lnTo>
                  <a:lnTo>
                    <a:pt x="455334" y="1160728"/>
                  </a:lnTo>
                  <a:lnTo>
                    <a:pt x="455334" y="1142067"/>
                  </a:lnTo>
                  <a:lnTo>
                    <a:pt x="459067" y="1130870"/>
                  </a:lnTo>
                  <a:lnTo>
                    <a:pt x="451602" y="1127138"/>
                  </a:lnTo>
                  <a:lnTo>
                    <a:pt x="451602" y="1104744"/>
                  </a:lnTo>
                  <a:lnTo>
                    <a:pt x="436673" y="1101012"/>
                  </a:lnTo>
                  <a:lnTo>
                    <a:pt x="436673" y="1101012"/>
                  </a:lnTo>
                  <a:lnTo>
                    <a:pt x="406815" y="1082351"/>
                  </a:lnTo>
                  <a:lnTo>
                    <a:pt x="406815" y="1067422"/>
                  </a:lnTo>
                  <a:lnTo>
                    <a:pt x="365760" y="1063690"/>
                  </a:lnTo>
                  <a:lnTo>
                    <a:pt x="369493" y="1026367"/>
                  </a:lnTo>
                  <a:lnTo>
                    <a:pt x="358296" y="1022635"/>
                  </a:lnTo>
                  <a:lnTo>
                    <a:pt x="354564" y="1000242"/>
                  </a:lnTo>
                  <a:lnTo>
                    <a:pt x="328438" y="1000242"/>
                  </a:lnTo>
                  <a:lnTo>
                    <a:pt x="328438" y="1000242"/>
                  </a:lnTo>
                  <a:lnTo>
                    <a:pt x="317241" y="951722"/>
                  </a:lnTo>
                  <a:lnTo>
                    <a:pt x="313509" y="933061"/>
                  </a:lnTo>
                  <a:lnTo>
                    <a:pt x="313509" y="933061"/>
                  </a:lnTo>
                  <a:lnTo>
                    <a:pt x="313509" y="895739"/>
                  </a:lnTo>
                  <a:lnTo>
                    <a:pt x="306044" y="888274"/>
                  </a:lnTo>
                  <a:lnTo>
                    <a:pt x="302312" y="880810"/>
                  </a:lnTo>
                  <a:lnTo>
                    <a:pt x="288025" y="878429"/>
                  </a:lnTo>
                  <a:lnTo>
                    <a:pt x="276828" y="857066"/>
                  </a:lnTo>
                  <a:lnTo>
                    <a:pt x="271425" y="833252"/>
                  </a:lnTo>
                  <a:lnTo>
                    <a:pt x="253819" y="837405"/>
                  </a:lnTo>
                  <a:lnTo>
                    <a:pt x="251294" y="784975"/>
                  </a:lnTo>
                  <a:lnTo>
                    <a:pt x="217612" y="781364"/>
                  </a:lnTo>
                  <a:lnTo>
                    <a:pt x="223935" y="765110"/>
                  </a:lnTo>
                  <a:lnTo>
                    <a:pt x="196514" y="749008"/>
                  </a:lnTo>
                  <a:lnTo>
                    <a:pt x="179086" y="722852"/>
                  </a:lnTo>
                  <a:lnTo>
                    <a:pt x="182880" y="634482"/>
                  </a:lnTo>
                  <a:lnTo>
                    <a:pt x="175416" y="578498"/>
                  </a:lnTo>
                  <a:lnTo>
                    <a:pt x="167951" y="556104"/>
                  </a:lnTo>
                  <a:lnTo>
                    <a:pt x="164219" y="544908"/>
                  </a:lnTo>
                  <a:lnTo>
                    <a:pt x="106213" y="540475"/>
                  </a:lnTo>
                  <a:cubicBezTo>
                    <a:pt x="106887" y="518652"/>
                    <a:pt x="107561" y="499550"/>
                    <a:pt x="108235" y="477727"/>
                  </a:cubicBezTo>
                  <a:lnTo>
                    <a:pt x="97039" y="473995"/>
                  </a:lnTo>
                  <a:lnTo>
                    <a:pt x="85842" y="253793"/>
                  </a:lnTo>
                  <a:lnTo>
                    <a:pt x="89574" y="205273"/>
                  </a:lnTo>
                  <a:lnTo>
                    <a:pt x="82110" y="190344"/>
                  </a:lnTo>
                  <a:lnTo>
                    <a:pt x="74645" y="138093"/>
                  </a:lnTo>
                  <a:lnTo>
                    <a:pt x="78378" y="100771"/>
                  </a:lnTo>
                  <a:lnTo>
                    <a:pt x="78378" y="85842"/>
                  </a:lnTo>
                  <a:lnTo>
                    <a:pt x="74645" y="70913"/>
                  </a:lnTo>
                  <a:lnTo>
                    <a:pt x="63449" y="67180"/>
                  </a:lnTo>
                  <a:lnTo>
                    <a:pt x="55984" y="59716"/>
                  </a:lnTo>
                  <a:lnTo>
                    <a:pt x="55984" y="48519"/>
                  </a:lnTo>
                  <a:lnTo>
                    <a:pt x="52252" y="37322"/>
                  </a:lnTo>
                  <a:lnTo>
                    <a:pt x="37323" y="26126"/>
                  </a:lnTo>
                  <a:lnTo>
                    <a:pt x="22394" y="14929"/>
                  </a:lnTo>
                  <a:lnTo>
                    <a:pt x="7465" y="7464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9B11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965E2098-E0A9-4B90-824A-D643C500B85C}"/>
                </a:ext>
              </a:extLst>
            </p:cNvPr>
            <p:cNvSpPr/>
            <p:nvPr/>
          </p:nvSpPr>
          <p:spPr>
            <a:xfrm>
              <a:off x="2824202" y="3166121"/>
              <a:ext cx="1268964" cy="1179389"/>
            </a:xfrm>
            <a:custGeom>
              <a:avLst/>
              <a:gdLst>
                <a:gd name="connsiteX0" fmla="*/ 0 w 1268964"/>
                <a:gd name="connsiteY0" fmla="*/ 0 h 1179389"/>
                <a:gd name="connsiteX1" fmla="*/ 55984 w 1268964"/>
                <a:gd name="connsiteY1" fmla="*/ 26125 h 1179389"/>
                <a:gd name="connsiteX2" fmla="*/ 55984 w 1268964"/>
                <a:gd name="connsiteY2" fmla="*/ 37322 h 1179389"/>
                <a:gd name="connsiteX3" fmla="*/ 85842 w 1268964"/>
                <a:gd name="connsiteY3" fmla="*/ 41054 h 1179389"/>
                <a:gd name="connsiteX4" fmla="*/ 85842 w 1268964"/>
                <a:gd name="connsiteY4" fmla="*/ 63448 h 1179389"/>
                <a:gd name="connsiteX5" fmla="*/ 93307 w 1268964"/>
                <a:gd name="connsiteY5" fmla="*/ 111967 h 1179389"/>
                <a:gd name="connsiteX6" fmla="*/ 97039 w 1268964"/>
                <a:gd name="connsiteY6" fmla="*/ 130628 h 1179389"/>
                <a:gd name="connsiteX7" fmla="*/ 93307 w 1268964"/>
                <a:gd name="connsiteY7" fmla="*/ 164218 h 1179389"/>
                <a:gd name="connsiteX8" fmla="*/ 93307 w 1268964"/>
                <a:gd name="connsiteY8" fmla="*/ 175415 h 1179389"/>
                <a:gd name="connsiteX9" fmla="*/ 104503 w 1268964"/>
                <a:gd name="connsiteY9" fmla="*/ 182880 h 1179389"/>
                <a:gd name="connsiteX10" fmla="*/ 100771 w 1268964"/>
                <a:gd name="connsiteY10" fmla="*/ 246328 h 1179389"/>
                <a:gd name="connsiteX11" fmla="*/ 115700 w 1268964"/>
                <a:gd name="connsiteY11" fmla="*/ 250060 h 1179389"/>
                <a:gd name="connsiteX12" fmla="*/ 123164 w 1268964"/>
                <a:gd name="connsiteY12" fmla="*/ 264989 h 1179389"/>
                <a:gd name="connsiteX13" fmla="*/ 138093 w 1268964"/>
                <a:gd name="connsiteY13" fmla="*/ 261257 h 1179389"/>
                <a:gd name="connsiteX14" fmla="*/ 138093 w 1268964"/>
                <a:gd name="connsiteY14" fmla="*/ 279918 h 1179389"/>
                <a:gd name="connsiteX15" fmla="*/ 164219 w 1268964"/>
                <a:gd name="connsiteY15" fmla="*/ 294847 h 1179389"/>
                <a:gd name="connsiteX16" fmla="*/ 164219 w 1268964"/>
                <a:gd name="connsiteY16" fmla="*/ 306044 h 1179389"/>
                <a:gd name="connsiteX17" fmla="*/ 175416 w 1268964"/>
                <a:gd name="connsiteY17" fmla="*/ 317240 h 1179389"/>
                <a:gd name="connsiteX18" fmla="*/ 182880 w 1268964"/>
                <a:gd name="connsiteY18" fmla="*/ 332169 h 1179389"/>
                <a:gd name="connsiteX19" fmla="*/ 182880 w 1268964"/>
                <a:gd name="connsiteY19" fmla="*/ 347098 h 1179389"/>
                <a:gd name="connsiteX20" fmla="*/ 190345 w 1268964"/>
                <a:gd name="connsiteY20" fmla="*/ 462798 h 1179389"/>
                <a:gd name="connsiteX21" fmla="*/ 190345 w 1268964"/>
                <a:gd name="connsiteY21" fmla="*/ 462798 h 1179389"/>
                <a:gd name="connsiteX22" fmla="*/ 201542 w 1268964"/>
                <a:gd name="connsiteY22" fmla="*/ 503853 h 1179389"/>
                <a:gd name="connsiteX23" fmla="*/ 212738 w 1268964"/>
                <a:gd name="connsiteY23" fmla="*/ 503853 h 1179389"/>
                <a:gd name="connsiteX24" fmla="*/ 212738 w 1268964"/>
                <a:gd name="connsiteY24" fmla="*/ 522514 h 1179389"/>
                <a:gd name="connsiteX25" fmla="*/ 231400 w 1268964"/>
                <a:gd name="connsiteY25" fmla="*/ 522514 h 1179389"/>
                <a:gd name="connsiteX26" fmla="*/ 253793 w 1268964"/>
                <a:gd name="connsiteY26" fmla="*/ 537443 h 1179389"/>
                <a:gd name="connsiteX27" fmla="*/ 264990 w 1268964"/>
                <a:gd name="connsiteY27" fmla="*/ 537443 h 1179389"/>
                <a:gd name="connsiteX28" fmla="*/ 268722 w 1268964"/>
                <a:gd name="connsiteY28" fmla="*/ 585962 h 1179389"/>
                <a:gd name="connsiteX29" fmla="*/ 279919 w 1268964"/>
                <a:gd name="connsiteY29" fmla="*/ 597159 h 1179389"/>
                <a:gd name="connsiteX30" fmla="*/ 283651 w 1268964"/>
                <a:gd name="connsiteY30" fmla="*/ 679268 h 1179389"/>
                <a:gd name="connsiteX31" fmla="*/ 309777 w 1268964"/>
                <a:gd name="connsiteY31" fmla="*/ 679268 h 1179389"/>
                <a:gd name="connsiteX32" fmla="*/ 317241 w 1268964"/>
                <a:gd name="connsiteY32" fmla="*/ 709126 h 1179389"/>
                <a:gd name="connsiteX33" fmla="*/ 328438 w 1268964"/>
                <a:gd name="connsiteY33" fmla="*/ 731520 h 1179389"/>
                <a:gd name="connsiteX34" fmla="*/ 328438 w 1268964"/>
                <a:gd name="connsiteY34" fmla="*/ 731520 h 1179389"/>
                <a:gd name="connsiteX35" fmla="*/ 365760 w 1268964"/>
                <a:gd name="connsiteY35" fmla="*/ 750181 h 1179389"/>
                <a:gd name="connsiteX36" fmla="*/ 365760 w 1268964"/>
                <a:gd name="connsiteY36" fmla="*/ 768842 h 1179389"/>
                <a:gd name="connsiteX37" fmla="*/ 376957 w 1268964"/>
                <a:gd name="connsiteY37" fmla="*/ 780039 h 1179389"/>
                <a:gd name="connsiteX38" fmla="*/ 376957 w 1268964"/>
                <a:gd name="connsiteY38" fmla="*/ 817361 h 1179389"/>
                <a:gd name="connsiteX39" fmla="*/ 388154 w 1268964"/>
                <a:gd name="connsiteY39" fmla="*/ 832290 h 1179389"/>
                <a:gd name="connsiteX40" fmla="*/ 388154 w 1268964"/>
                <a:gd name="connsiteY40" fmla="*/ 858416 h 1179389"/>
                <a:gd name="connsiteX41" fmla="*/ 451602 w 1268964"/>
                <a:gd name="connsiteY41" fmla="*/ 854684 h 1179389"/>
                <a:gd name="connsiteX42" fmla="*/ 451602 w 1268964"/>
                <a:gd name="connsiteY42" fmla="*/ 892006 h 1179389"/>
                <a:gd name="connsiteX43" fmla="*/ 459067 w 1268964"/>
                <a:gd name="connsiteY43" fmla="*/ 903203 h 1179389"/>
                <a:gd name="connsiteX44" fmla="*/ 466531 w 1268964"/>
                <a:gd name="connsiteY44" fmla="*/ 918132 h 1179389"/>
                <a:gd name="connsiteX45" fmla="*/ 470263 w 1268964"/>
                <a:gd name="connsiteY45" fmla="*/ 929329 h 1179389"/>
                <a:gd name="connsiteX46" fmla="*/ 488924 w 1268964"/>
                <a:gd name="connsiteY46" fmla="*/ 936793 h 1179389"/>
                <a:gd name="connsiteX47" fmla="*/ 492657 w 1268964"/>
                <a:gd name="connsiteY47" fmla="*/ 959187 h 1179389"/>
                <a:gd name="connsiteX48" fmla="*/ 544908 w 1268964"/>
                <a:gd name="connsiteY48" fmla="*/ 955454 h 1179389"/>
                <a:gd name="connsiteX49" fmla="*/ 544908 w 1268964"/>
                <a:gd name="connsiteY49" fmla="*/ 1003974 h 1179389"/>
                <a:gd name="connsiteX50" fmla="*/ 567302 w 1268964"/>
                <a:gd name="connsiteY50" fmla="*/ 1011438 h 1179389"/>
                <a:gd name="connsiteX51" fmla="*/ 578498 w 1268964"/>
                <a:gd name="connsiteY51" fmla="*/ 1037564 h 1179389"/>
                <a:gd name="connsiteX52" fmla="*/ 589695 w 1268964"/>
                <a:gd name="connsiteY52" fmla="*/ 1037564 h 1179389"/>
                <a:gd name="connsiteX53" fmla="*/ 589695 w 1268964"/>
                <a:gd name="connsiteY53" fmla="*/ 1037564 h 1179389"/>
                <a:gd name="connsiteX54" fmla="*/ 593427 w 1268964"/>
                <a:gd name="connsiteY54" fmla="*/ 1067422 h 1179389"/>
                <a:gd name="connsiteX55" fmla="*/ 630750 w 1268964"/>
                <a:gd name="connsiteY55" fmla="*/ 1067422 h 1179389"/>
                <a:gd name="connsiteX56" fmla="*/ 634482 w 1268964"/>
                <a:gd name="connsiteY56" fmla="*/ 1097280 h 1179389"/>
                <a:gd name="connsiteX57" fmla="*/ 735253 w 1268964"/>
                <a:gd name="connsiteY57" fmla="*/ 1097280 h 1179389"/>
                <a:gd name="connsiteX58" fmla="*/ 731520 w 1268964"/>
                <a:gd name="connsiteY58" fmla="*/ 1127138 h 1179389"/>
                <a:gd name="connsiteX59" fmla="*/ 817362 w 1268964"/>
                <a:gd name="connsiteY59" fmla="*/ 1123405 h 1179389"/>
                <a:gd name="connsiteX60" fmla="*/ 824827 w 1268964"/>
                <a:gd name="connsiteY60" fmla="*/ 1149531 h 1179389"/>
                <a:gd name="connsiteX61" fmla="*/ 892007 w 1268964"/>
                <a:gd name="connsiteY61" fmla="*/ 1145799 h 1179389"/>
                <a:gd name="connsiteX62" fmla="*/ 895739 w 1268964"/>
                <a:gd name="connsiteY62" fmla="*/ 1179389 h 1179389"/>
                <a:gd name="connsiteX63" fmla="*/ 1268964 w 1268964"/>
                <a:gd name="connsiteY63" fmla="*/ 1179389 h 1179389"/>
                <a:gd name="connsiteX0" fmla="*/ 0 w 1268964"/>
                <a:gd name="connsiteY0" fmla="*/ 0 h 1179389"/>
                <a:gd name="connsiteX1" fmla="*/ 55984 w 1268964"/>
                <a:gd name="connsiteY1" fmla="*/ 26125 h 1179389"/>
                <a:gd name="connsiteX2" fmla="*/ 55984 w 1268964"/>
                <a:gd name="connsiteY2" fmla="*/ 37322 h 1179389"/>
                <a:gd name="connsiteX3" fmla="*/ 85842 w 1268964"/>
                <a:gd name="connsiteY3" fmla="*/ 41054 h 1179389"/>
                <a:gd name="connsiteX4" fmla="*/ 85842 w 1268964"/>
                <a:gd name="connsiteY4" fmla="*/ 63448 h 1179389"/>
                <a:gd name="connsiteX5" fmla="*/ 93307 w 1268964"/>
                <a:gd name="connsiteY5" fmla="*/ 111967 h 1179389"/>
                <a:gd name="connsiteX6" fmla="*/ 97039 w 1268964"/>
                <a:gd name="connsiteY6" fmla="*/ 130628 h 1179389"/>
                <a:gd name="connsiteX7" fmla="*/ 93307 w 1268964"/>
                <a:gd name="connsiteY7" fmla="*/ 164218 h 1179389"/>
                <a:gd name="connsiteX8" fmla="*/ 93307 w 1268964"/>
                <a:gd name="connsiteY8" fmla="*/ 175415 h 1179389"/>
                <a:gd name="connsiteX9" fmla="*/ 104503 w 1268964"/>
                <a:gd name="connsiteY9" fmla="*/ 182880 h 1179389"/>
                <a:gd name="connsiteX10" fmla="*/ 100771 w 1268964"/>
                <a:gd name="connsiteY10" fmla="*/ 246328 h 1179389"/>
                <a:gd name="connsiteX11" fmla="*/ 115700 w 1268964"/>
                <a:gd name="connsiteY11" fmla="*/ 250060 h 1179389"/>
                <a:gd name="connsiteX12" fmla="*/ 123164 w 1268964"/>
                <a:gd name="connsiteY12" fmla="*/ 264989 h 1179389"/>
                <a:gd name="connsiteX13" fmla="*/ 138093 w 1268964"/>
                <a:gd name="connsiteY13" fmla="*/ 261257 h 1179389"/>
                <a:gd name="connsiteX14" fmla="*/ 138093 w 1268964"/>
                <a:gd name="connsiteY14" fmla="*/ 279918 h 1179389"/>
                <a:gd name="connsiteX15" fmla="*/ 164219 w 1268964"/>
                <a:gd name="connsiteY15" fmla="*/ 294847 h 1179389"/>
                <a:gd name="connsiteX16" fmla="*/ 164219 w 1268964"/>
                <a:gd name="connsiteY16" fmla="*/ 306044 h 1179389"/>
                <a:gd name="connsiteX17" fmla="*/ 175416 w 1268964"/>
                <a:gd name="connsiteY17" fmla="*/ 317240 h 1179389"/>
                <a:gd name="connsiteX18" fmla="*/ 182880 w 1268964"/>
                <a:gd name="connsiteY18" fmla="*/ 332169 h 1179389"/>
                <a:gd name="connsiteX19" fmla="*/ 182880 w 1268964"/>
                <a:gd name="connsiteY19" fmla="*/ 347098 h 1179389"/>
                <a:gd name="connsiteX20" fmla="*/ 190345 w 1268964"/>
                <a:gd name="connsiteY20" fmla="*/ 462798 h 1179389"/>
                <a:gd name="connsiteX21" fmla="*/ 190345 w 1268964"/>
                <a:gd name="connsiteY21" fmla="*/ 462798 h 1179389"/>
                <a:gd name="connsiteX22" fmla="*/ 201542 w 1268964"/>
                <a:gd name="connsiteY22" fmla="*/ 503853 h 1179389"/>
                <a:gd name="connsiteX23" fmla="*/ 212738 w 1268964"/>
                <a:gd name="connsiteY23" fmla="*/ 503853 h 1179389"/>
                <a:gd name="connsiteX24" fmla="*/ 212738 w 1268964"/>
                <a:gd name="connsiteY24" fmla="*/ 522514 h 1179389"/>
                <a:gd name="connsiteX25" fmla="*/ 231400 w 1268964"/>
                <a:gd name="connsiteY25" fmla="*/ 522514 h 1179389"/>
                <a:gd name="connsiteX26" fmla="*/ 253793 w 1268964"/>
                <a:gd name="connsiteY26" fmla="*/ 537443 h 1179389"/>
                <a:gd name="connsiteX27" fmla="*/ 264990 w 1268964"/>
                <a:gd name="connsiteY27" fmla="*/ 537443 h 1179389"/>
                <a:gd name="connsiteX28" fmla="*/ 268722 w 1268964"/>
                <a:gd name="connsiteY28" fmla="*/ 585962 h 1179389"/>
                <a:gd name="connsiteX29" fmla="*/ 279919 w 1268964"/>
                <a:gd name="connsiteY29" fmla="*/ 597159 h 1179389"/>
                <a:gd name="connsiteX30" fmla="*/ 283651 w 1268964"/>
                <a:gd name="connsiteY30" fmla="*/ 679268 h 1179389"/>
                <a:gd name="connsiteX31" fmla="*/ 309777 w 1268964"/>
                <a:gd name="connsiteY31" fmla="*/ 679268 h 1179389"/>
                <a:gd name="connsiteX32" fmla="*/ 317241 w 1268964"/>
                <a:gd name="connsiteY32" fmla="*/ 709126 h 1179389"/>
                <a:gd name="connsiteX33" fmla="*/ 328438 w 1268964"/>
                <a:gd name="connsiteY33" fmla="*/ 731520 h 1179389"/>
                <a:gd name="connsiteX34" fmla="*/ 328438 w 1268964"/>
                <a:gd name="connsiteY34" fmla="*/ 731520 h 1179389"/>
                <a:gd name="connsiteX35" fmla="*/ 365760 w 1268964"/>
                <a:gd name="connsiteY35" fmla="*/ 750181 h 1179389"/>
                <a:gd name="connsiteX36" fmla="*/ 365760 w 1268964"/>
                <a:gd name="connsiteY36" fmla="*/ 768842 h 1179389"/>
                <a:gd name="connsiteX37" fmla="*/ 376957 w 1268964"/>
                <a:gd name="connsiteY37" fmla="*/ 780039 h 1179389"/>
                <a:gd name="connsiteX38" fmla="*/ 376957 w 1268964"/>
                <a:gd name="connsiteY38" fmla="*/ 817361 h 1179389"/>
                <a:gd name="connsiteX39" fmla="*/ 388154 w 1268964"/>
                <a:gd name="connsiteY39" fmla="*/ 832290 h 1179389"/>
                <a:gd name="connsiteX40" fmla="*/ 388154 w 1268964"/>
                <a:gd name="connsiteY40" fmla="*/ 858416 h 1179389"/>
                <a:gd name="connsiteX41" fmla="*/ 439696 w 1268964"/>
                <a:gd name="connsiteY41" fmla="*/ 866590 h 1179389"/>
                <a:gd name="connsiteX42" fmla="*/ 451602 w 1268964"/>
                <a:gd name="connsiteY42" fmla="*/ 892006 h 1179389"/>
                <a:gd name="connsiteX43" fmla="*/ 459067 w 1268964"/>
                <a:gd name="connsiteY43" fmla="*/ 903203 h 1179389"/>
                <a:gd name="connsiteX44" fmla="*/ 466531 w 1268964"/>
                <a:gd name="connsiteY44" fmla="*/ 918132 h 1179389"/>
                <a:gd name="connsiteX45" fmla="*/ 470263 w 1268964"/>
                <a:gd name="connsiteY45" fmla="*/ 929329 h 1179389"/>
                <a:gd name="connsiteX46" fmla="*/ 488924 w 1268964"/>
                <a:gd name="connsiteY46" fmla="*/ 936793 h 1179389"/>
                <a:gd name="connsiteX47" fmla="*/ 492657 w 1268964"/>
                <a:gd name="connsiteY47" fmla="*/ 959187 h 1179389"/>
                <a:gd name="connsiteX48" fmla="*/ 544908 w 1268964"/>
                <a:gd name="connsiteY48" fmla="*/ 955454 h 1179389"/>
                <a:gd name="connsiteX49" fmla="*/ 544908 w 1268964"/>
                <a:gd name="connsiteY49" fmla="*/ 1003974 h 1179389"/>
                <a:gd name="connsiteX50" fmla="*/ 567302 w 1268964"/>
                <a:gd name="connsiteY50" fmla="*/ 1011438 h 1179389"/>
                <a:gd name="connsiteX51" fmla="*/ 578498 w 1268964"/>
                <a:gd name="connsiteY51" fmla="*/ 1037564 h 1179389"/>
                <a:gd name="connsiteX52" fmla="*/ 589695 w 1268964"/>
                <a:gd name="connsiteY52" fmla="*/ 1037564 h 1179389"/>
                <a:gd name="connsiteX53" fmla="*/ 589695 w 1268964"/>
                <a:gd name="connsiteY53" fmla="*/ 1037564 h 1179389"/>
                <a:gd name="connsiteX54" fmla="*/ 593427 w 1268964"/>
                <a:gd name="connsiteY54" fmla="*/ 1067422 h 1179389"/>
                <a:gd name="connsiteX55" fmla="*/ 630750 w 1268964"/>
                <a:gd name="connsiteY55" fmla="*/ 1067422 h 1179389"/>
                <a:gd name="connsiteX56" fmla="*/ 634482 w 1268964"/>
                <a:gd name="connsiteY56" fmla="*/ 1097280 h 1179389"/>
                <a:gd name="connsiteX57" fmla="*/ 735253 w 1268964"/>
                <a:gd name="connsiteY57" fmla="*/ 1097280 h 1179389"/>
                <a:gd name="connsiteX58" fmla="*/ 731520 w 1268964"/>
                <a:gd name="connsiteY58" fmla="*/ 1127138 h 1179389"/>
                <a:gd name="connsiteX59" fmla="*/ 817362 w 1268964"/>
                <a:gd name="connsiteY59" fmla="*/ 1123405 h 1179389"/>
                <a:gd name="connsiteX60" fmla="*/ 824827 w 1268964"/>
                <a:gd name="connsiteY60" fmla="*/ 1149531 h 1179389"/>
                <a:gd name="connsiteX61" fmla="*/ 892007 w 1268964"/>
                <a:gd name="connsiteY61" fmla="*/ 1145799 h 1179389"/>
                <a:gd name="connsiteX62" fmla="*/ 895739 w 1268964"/>
                <a:gd name="connsiteY62" fmla="*/ 1179389 h 1179389"/>
                <a:gd name="connsiteX63" fmla="*/ 1268964 w 1268964"/>
                <a:gd name="connsiteY63" fmla="*/ 1179389 h 1179389"/>
                <a:gd name="connsiteX0" fmla="*/ 0 w 1268964"/>
                <a:gd name="connsiteY0" fmla="*/ 0 h 1179389"/>
                <a:gd name="connsiteX1" fmla="*/ 55984 w 1268964"/>
                <a:gd name="connsiteY1" fmla="*/ 26125 h 1179389"/>
                <a:gd name="connsiteX2" fmla="*/ 55984 w 1268964"/>
                <a:gd name="connsiteY2" fmla="*/ 37322 h 1179389"/>
                <a:gd name="connsiteX3" fmla="*/ 85842 w 1268964"/>
                <a:gd name="connsiteY3" fmla="*/ 41054 h 1179389"/>
                <a:gd name="connsiteX4" fmla="*/ 85842 w 1268964"/>
                <a:gd name="connsiteY4" fmla="*/ 63448 h 1179389"/>
                <a:gd name="connsiteX5" fmla="*/ 93307 w 1268964"/>
                <a:gd name="connsiteY5" fmla="*/ 111967 h 1179389"/>
                <a:gd name="connsiteX6" fmla="*/ 97039 w 1268964"/>
                <a:gd name="connsiteY6" fmla="*/ 130628 h 1179389"/>
                <a:gd name="connsiteX7" fmla="*/ 93307 w 1268964"/>
                <a:gd name="connsiteY7" fmla="*/ 164218 h 1179389"/>
                <a:gd name="connsiteX8" fmla="*/ 93307 w 1268964"/>
                <a:gd name="connsiteY8" fmla="*/ 175415 h 1179389"/>
                <a:gd name="connsiteX9" fmla="*/ 104503 w 1268964"/>
                <a:gd name="connsiteY9" fmla="*/ 182880 h 1179389"/>
                <a:gd name="connsiteX10" fmla="*/ 100771 w 1268964"/>
                <a:gd name="connsiteY10" fmla="*/ 246328 h 1179389"/>
                <a:gd name="connsiteX11" fmla="*/ 115700 w 1268964"/>
                <a:gd name="connsiteY11" fmla="*/ 250060 h 1179389"/>
                <a:gd name="connsiteX12" fmla="*/ 123164 w 1268964"/>
                <a:gd name="connsiteY12" fmla="*/ 264989 h 1179389"/>
                <a:gd name="connsiteX13" fmla="*/ 138093 w 1268964"/>
                <a:gd name="connsiteY13" fmla="*/ 261257 h 1179389"/>
                <a:gd name="connsiteX14" fmla="*/ 138093 w 1268964"/>
                <a:gd name="connsiteY14" fmla="*/ 279918 h 1179389"/>
                <a:gd name="connsiteX15" fmla="*/ 164219 w 1268964"/>
                <a:gd name="connsiteY15" fmla="*/ 294847 h 1179389"/>
                <a:gd name="connsiteX16" fmla="*/ 164219 w 1268964"/>
                <a:gd name="connsiteY16" fmla="*/ 306044 h 1179389"/>
                <a:gd name="connsiteX17" fmla="*/ 175416 w 1268964"/>
                <a:gd name="connsiteY17" fmla="*/ 317240 h 1179389"/>
                <a:gd name="connsiteX18" fmla="*/ 182880 w 1268964"/>
                <a:gd name="connsiteY18" fmla="*/ 332169 h 1179389"/>
                <a:gd name="connsiteX19" fmla="*/ 182880 w 1268964"/>
                <a:gd name="connsiteY19" fmla="*/ 347098 h 1179389"/>
                <a:gd name="connsiteX20" fmla="*/ 190345 w 1268964"/>
                <a:gd name="connsiteY20" fmla="*/ 462798 h 1179389"/>
                <a:gd name="connsiteX21" fmla="*/ 190345 w 1268964"/>
                <a:gd name="connsiteY21" fmla="*/ 462798 h 1179389"/>
                <a:gd name="connsiteX22" fmla="*/ 201542 w 1268964"/>
                <a:gd name="connsiteY22" fmla="*/ 503853 h 1179389"/>
                <a:gd name="connsiteX23" fmla="*/ 212738 w 1268964"/>
                <a:gd name="connsiteY23" fmla="*/ 503853 h 1179389"/>
                <a:gd name="connsiteX24" fmla="*/ 212738 w 1268964"/>
                <a:gd name="connsiteY24" fmla="*/ 522514 h 1179389"/>
                <a:gd name="connsiteX25" fmla="*/ 231400 w 1268964"/>
                <a:gd name="connsiteY25" fmla="*/ 522514 h 1179389"/>
                <a:gd name="connsiteX26" fmla="*/ 253793 w 1268964"/>
                <a:gd name="connsiteY26" fmla="*/ 537443 h 1179389"/>
                <a:gd name="connsiteX27" fmla="*/ 264990 w 1268964"/>
                <a:gd name="connsiteY27" fmla="*/ 537443 h 1179389"/>
                <a:gd name="connsiteX28" fmla="*/ 268722 w 1268964"/>
                <a:gd name="connsiteY28" fmla="*/ 585962 h 1179389"/>
                <a:gd name="connsiteX29" fmla="*/ 279919 w 1268964"/>
                <a:gd name="connsiteY29" fmla="*/ 597159 h 1179389"/>
                <a:gd name="connsiteX30" fmla="*/ 283651 w 1268964"/>
                <a:gd name="connsiteY30" fmla="*/ 679268 h 1179389"/>
                <a:gd name="connsiteX31" fmla="*/ 309777 w 1268964"/>
                <a:gd name="connsiteY31" fmla="*/ 679268 h 1179389"/>
                <a:gd name="connsiteX32" fmla="*/ 317241 w 1268964"/>
                <a:gd name="connsiteY32" fmla="*/ 709126 h 1179389"/>
                <a:gd name="connsiteX33" fmla="*/ 328438 w 1268964"/>
                <a:gd name="connsiteY33" fmla="*/ 731520 h 1179389"/>
                <a:gd name="connsiteX34" fmla="*/ 328438 w 1268964"/>
                <a:gd name="connsiteY34" fmla="*/ 731520 h 1179389"/>
                <a:gd name="connsiteX35" fmla="*/ 365760 w 1268964"/>
                <a:gd name="connsiteY35" fmla="*/ 750181 h 1179389"/>
                <a:gd name="connsiteX36" fmla="*/ 365760 w 1268964"/>
                <a:gd name="connsiteY36" fmla="*/ 768842 h 1179389"/>
                <a:gd name="connsiteX37" fmla="*/ 376957 w 1268964"/>
                <a:gd name="connsiteY37" fmla="*/ 780039 h 1179389"/>
                <a:gd name="connsiteX38" fmla="*/ 376957 w 1268964"/>
                <a:gd name="connsiteY38" fmla="*/ 817361 h 1179389"/>
                <a:gd name="connsiteX39" fmla="*/ 388154 w 1268964"/>
                <a:gd name="connsiteY39" fmla="*/ 832290 h 1179389"/>
                <a:gd name="connsiteX40" fmla="*/ 388154 w 1268964"/>
                <a:gd name="connsiteY40" fmla="*/ 858416 h 1179389"/>
                <a:gd name="connsiteX41" fmla="*/ 439696 w 1268964"/>
                <a:gd name="connsiteY41" fmla="*/ 866590 h 1179389"/>
                <a:gd name="connsiteX42" fmla="*/ 451602 w 1268964"/>
                <a:gd name="connsiteY42" fmla="*/ 892006 h 1179389"/>
                <a:gd name="connsiteX43" fmla="*/ 449542 w 1268964"/>
                <a:gd name="connsiteY43" fmla="*/ 907966 h 1179389"/>
                <a:gd name="connsiteX44" fmla="*/ 466531 w 1268964"/>
                <a:gd name="connsiteY44" fmla="*/ 918132 h 1179389"/>
                <a:gd name="connsiteX45" fmla="*/ 470263 w 1268964"/>
                <a:gd name="connsiteY45" fmla="*/ 929329 h 1179389"/>
                <a:gd name="connsiteX46" fmla="*/ 488924 w 1268964"/>
                <a:gd name="connsiteY46" fmla="*/ 936793 h 1179389"/>
                <a:gd name="connsiteX47" fmla="*/ 492657 w 1268964"/>
                <a:gd name="connsiteY47" fmla="*/ 959187 h 1179389"/>
                <a:gd name="connsiteX48" fmla="*/ 544908 w 1268964"/>
                <a:gd name="connsiteY48" fmla="*/ 955454 h 1179389"/>
                <a:gd name="connsiteX49" fmla="*/ 544908 w 1268964"/>
                <a:gd name="connsiteY49" fmla="*/ 1003974 h 1179389"/>
                <a:gd name="connsiteX50" fmla="*/ 567302 w 1268964"/>
                <a:gd name="connsiteY50" fmla="*/ 1011438 h 1179389"/>
                <a:gd name="connsiteX51" fmla="*/ 578498 w 1268964"/>
                <a:gd name="connsiteY51" fmla="*/ 1037564 h 1179389"/>
                <a:gd name="connsiteX52" fmla="*/ 589695 w 1268964"/>
                <a:gd name="connsiteY52" fmla="*/ 1037564 h 1179389"/>
                <a:gd name="connsiteX53" fmla="*/ 589695 w 1268964"/>
                <a:gd name="connsiteY53" fmla="*/ 1037564 h 1179389"/>
                <a:gd name="connsiteX54" fmla="*/ 593427 w 1268964"/>
                <a:gd name="connsiteY54" fmla="*/ 1067422 h 1179389"/>
                <a:gd name="connsiteX55" fmla="*/ 630750 w 1268964"/>
                <a:gd name="connsiteY55" fmla="*/ 1067422 h 1179389"/>
                <a:gd name="connsiteX56" fmla="*/ 634482 w 1268964"/>
                <a:gd name="connsiteY56" fmla="*/ 1097280 h 1179389"/>
                <a:gd name="connsiteX57" fmla="*/ 735253 w 1268964"/>
                <a:gd name="connsiteY57" fmla="*/ 1097280 h 1179389"/>
                <a:gd name="connsiteX58" fmla="*/ 731520 w 1268964"/>
                <a:gd name="connsiteY58" fmla="*/ 1127138 h 1179389"/>
                <a:gd name="connsiteX59" fmla="*/ 817362 w 1268964"/>
                <a:gd name="connsiteY59" fmla="*/ 1123405 h 1179389"/>
                <a:gd name="connsiteX60" fmla="*/ 824827 w 1268964"/>
                <a:gd name="connsiteY60" fmla="*/ 1149531 h 1179389"/>
                <a:gd name="connsiteX61" fmla="*/ 892007 w 1268964"/>
                <a:gd name="connsiteY61" fmla="*/ 1145799 h 1179389"/>
                <a:gd name="connsiteX62" fmla="*/ 895739 w 1268964"/>
                <a:gd name="connsiteY62" fmla="*/ 1179389 h 1179389"/>
                <a:gd name="connsiteX63" fmla="*/ 1268964 w 1268964"/>
                <a:gd name="connsiteY63" fmla="*/ 1179389 h 1179389"/>
                <a:gd name="connsiteX0" fmla="*/ 0 w 1268964"/>
                <a:gd name="connsiteY0" fmla="*/ 0 h 1179389"/>
                <a:gd name="connsiteX1" fmla="*/ 55984 w 1268964"/>
                <a:gd name="connsiteY1" fmla="*/ 26125 h 1179389"/>
                <a:gd name="connsiteX2" fmla="*/ 55984 w 1268964"/>
                <a:gd name="connsiteY2" fmla="*/ 37322 h 1179389"/>
                <a:gd name="connsiteX3" fmla="*/ 85842 w 1268964"/>
                <a:gd name="connsiteY3" fmla="*/ 41054 h 1179389"/>
                <a:gd name="connsiteX4" fmla="*/ 85842 w 1268964"/>
                <a:gd name="connsiteY4" fmla="*/ 63448 h 1179389"/>
                <a:gd name="connsiteX5" fmla="*/ 93307 w 1268964"/>
                <a:gd name="connsiteY5" fmla="*/ 111967 h 1179389"/>
                <a:gd name="connsiteX6" fmla="*/ 97039 w 1268964"/>
                <a:gd name="connsiteY6" fmla="*/ 130628 h 1179389"/>
                <a:gd name="connsiteX7" fmla="*/ 93307 w 1268964"/>
                <a:gd name="connsiteY7" fmla="*/ 164218 h 1179389"/>
                <a:gd name="connsiteX8" fmla="*/ 93307 w 1268964"/>
                <a:gd name="connsiteY8" fmla="*/ 175415 h 1179389"/>
                <a:gd name="connsiteX9" fmla="*/ 104503 w 1268964"/>
                <a:gd name="connsiteY9" fmla="*/ 182880 h 1179389"/>
                <a:gd name="connsiteX10" fmla="*/ 100771 w 1268964"/>
                <a:gd name="connsiteY10" fmla="*/ 246328 h 1179389"/>
                <a:gd name="connsiteX11" fmla="*/ 115700 w 1268964"/>
                <a:gd name="connsiteY11" fmla="*/ 250060 h 1179389"/>
                <a:gd name="connsiteX12" fmla="*/ 123164 w 1268964"/>
                <a:gd name="connsiteY12" fmla="*/ 264989 h 1179389"/>
                <a:gd name="connsiteX13" fmla="*/ 138093 w 1268964"/>
                <a:gd name="connsiteY13" fmla="*/ 261257 h 1179389"/>
                <a:gd name="connsiteX14" fmla="*/ 138093 w 1268964"/>
                <a:gd name="connsiteY14" fmla="*/ 279918 h 1179389"/>
                <a:gd name="connsiteX15" fmla="*/ 164219 w 1268964"/>
                <a:gd name="connsiteY15" fmla="*/ 294847 h 1179389"/>
                <a:gd name="connsiteX16" fmla="*/ 164219 w 1268964"/>
                <a:gd name="connsiteY16" fmla="*/ 306044 h 1179389"/>
                <a:gd name="connsiteX17" fmla="*/ 175416 w 1268964"/>
                <a:gd name="connsiteY17" fmla="*/ 317240 h 1179389"/>
                <a:gd name="connsiteX18" fmla="*/ 182880 w 1268964"/>
                <a:gd name="connsiteY18" fmla="*/ 332169 h 1179389"/>
                <a:gd name="connsiteX19" fmla="*/ 182880 w 1268964"/>
                <a:gd name="connsiteY19" fmla="*/ 347098 h 1179389"/>
                <a:gd name="connsiteX20" fmla="*/ 190345 w 1268964"/>
                <a:gd name="connsiteY20" fmla="*/ 462798 h 1179389"/>
                <a:gd name="connsiteX21" fmla="*/ 190345 w 1268964"/>
                <a:gd name="connsiteY21" fmla="*/ 462798 h 1179389"/>
                <a:gd name="connsiteX22" fmla="*/ 201542 w 1268964"/>
                <a:gd name="connsiteY22" fmla="*/ 503853 h 1179389"/>
                <a:gd name="connsiteX23" fmla="*/ 212738 w 1268964"/>
                <a:gd name="connsiteY23" fmla="*/ 503853 h 1179389"/>
                <a:gd name="connsiteX24" fmla="*/ 212738 w 1268964"/>
                <a:gd name="connsiteY24" fmla="*/ 522514 h 1179389"/>
                <a:gd name="connsiteX25" fmla="*/ 231400 w 1268964"/>
                <a:gd name="connsiteY25" fmla="*/ 522514 h 1179389"/>
                <a:gd name="connsiteX26" fmla="*/ 253793 w 1268964"/>
                <a:gd name="connsiteY26" fmla="*/ 537443 h 1179389"/>
                <a:gd name="connsiteX27" fmla="*/ 264990 w 1268964"/>
                <a:gd name="connsiteY27" fmla="*/ 537443 h 1179389"/>
                <a:gd name="connsiteX28" fmla="*/ 268722 w 1268964"/>
                <a:gd name="connsiteY28" fmla="*/ 585962 h 1179389"/>
                <a:gd name="connsiteX29" fmla="*/ 279919 w 1268964"/>
                <a:gd name="connsiteY29" fmla="*/ 597159 h 1179389"/>
                <a:gd name="connsiteX30" fmla="*/ 283651 w 1268964"/>
                <a:gd name="connsiteY30" fmla="*/ 679268 h 1179389"/>
                <a:gd name="connsiteX31" fmla="*/ 309777 w 1268964"/>
                <a:gd name="connsiteY31" fmla="*/ 679268 h 1179389"/>
                <a:gd name="connsiteX32" fmla="*/ 317241 w 1268964"/>
                <a:gd name="connsiteY32" fmla="*/ 709126 h 1179389"/>
                <a:gd name="connsiteX33" fmla="*/ 328438 w 1268964"/>
                <a:gd name="connsiteY33" fmla="*/ 731520 h 1179389"/>
                <a:gd name="connsiteX34" fmla="*/ 328438 w 1268964"/>
                <a:gd name="connsiteY34" fmla="*/ 731520 h 1179389"/>
                <a:gd name="connsiteX35" fmla="*/ 365760 w 1268964"/>
                <a:gd name="connsiteY35" fmla="*/ 750181 h 1179389"/>
                <a:gd name="connsiteX36" fmla="*/ 365760 w 1268964"/>
                <a:gd name="connsiteY36" fmla="*/ 768842 h 1179389"/>
                <a:gd name="connsiteX37" fmla="*/ 376957 w 1268964"/>
                <a:gd name="connsiteY37" fmla="*/ 780039 h 1179389"/>
                <a:gd name="connsiteX38" fmla="*/ 376957 w 1268964"/>
                <a:gd name="connsiteY38" fmla="*/ 817361 h 1179389"/>
                <a:gd name="connsiteX39" fmla="*/ 388154 w 1268964"/>
                <a:gd name="connsiteY39" fmla="*/ 832290 h 1179389"/>
                <a:gd name="connsiteX40" fmla="*/ 388154 w 1268964"/>
                <a:gd name="connsiteY40" fmla="*/ 858416 h 1179389"/>
                <a:gd name="connsiteX41" fmla="*/ 439696 w 1268964"/>
                <a:gd name="connsiteY41" fmla="*/ 866590 h 1179389"/>
                <a:gd name="connsiteX42" fmla="*/ 451602 w 1268964"/>
                <a:gd name="connsiteY42" fmla="*/ 892006 h 1179389"/>
                <a:gd name="connsiteX43" fmla="*/ 449542 w 1268964"/>
                <a:gd name="connsiteY43" fmla="*/ 907966 h 1179389"/>
                <a:gd name="connsiteX44" fmla="*/ 466531 w 1268964"/>
                <a:gd name="connsiteY44" fmla="*/ 918132 h 1179389"/>
                <a:gd name="connsiteX45" fmla="*/ 470263 w 1268964"/>
                <a:gd name="connsiteY45" fmla="*/ 929329 h 1179389"/>
                <a:gd name="connsiteX46" fmla="*/ 477017 w 1268964"/>
                <a:gd name="connsiteY46" fmla="*/ 939174 h 1179389"/>
                <a:gd name="connsiteX47" fmla="*/ 492657 w 1268964"/>
                <a:gd name="connsiteY47" fmla="*/ 959187 h 1179389"/>
                <a:gd name="connsiteX48" fmla="*/ 544908 w 1268964"/>
                <a:gd name="connsiteY48" fmla="*/ 955454 h 1179389"/>
                <a:gd name="connsiteX49" fmla="*/ 544908 w 1268964"/>
                <a:gd name="connsiteY49" fmla="*/ 1003974 h 1179389"/>
                <a:gd name="connsiteX50" fmla="*/ 567302 w 1268964"/>
                <a:gd name="connsiteY50" fmla="*/ 1011438 h 1179389"/>
                <a:gd name="connsiteX51" fmla="*/ 578498 w 1268964"/>
                <a:gd name="connsiteY51" fmla="*/ 1037564 h 1179389"/>
                <a:gd name="connsiteX52" fmla="*/ 589695 w 1268964"/>
                <a:gd name="connsiteY52" fmla="*/ 1037564 h 1179389"/>
                <a:gd name="connsiteX53" fmla="*/ 589695 w 1268964"/>
                <a:gd name="connsiteY53" fmla="*/ 1037564 h 1179389"/>
                <a:gd name="connsiteX54" fmla="*/ 593427 w 1268964"/>
                <a:gd name="connsiteY54" fmla="*/ 1067422 h 1179389"/>
                <a:gd name="connsiteX55" fmla="*/ 630750 w 1268964"/>
                <a:gd name="connsiteY55" fmla="*/ 1067422 h 1179389"/>
                <a:gd name="connsiteX56" fmla="*/ 634482 w 1268964"/>
                <a:gd name="connsiteY56" fmla="*/ 1097280 h 1179389"/>
                <a:gd name="connsiteX57" fmla="*/ 735253 w 1268964"/>
                <a:gd name="connsiteY57" fmla="*/ 1097280 h 1179389"/>
                <a:gd name="connsiteX58" fmla="*/ 731520 w 1268964"/>
                <a:gd name="connsiteY58" fmla="*/ 1127138 h 1179389"/>
                <a:gd name="connsiteX59" fmla="*/ 817362 w 1268964"/>
                <a:gd name="connsiteY59" fmla="*/ 1123405 h 1179389"/>
                <a:gd name="connsiteX60" fmla="*/ 824827 w 1268964"/>
                <a:gd name="connsiteY60" fmla="*/ 1149531 h 1179389"/>
                <a:gd name="connsiteX61" fmla="*/ 892007 w 1268964"/>
                <a:gd name="connsiteY61" fmla="*/ 1145799 h 1179389"/>
                <a:gd name="connsiteX62" fmla="*/ 895739 w 1268964"/>
                <a:gd name="connsiteY62" fmla="*/ 1179389 h 1179389"/>
                <a:gd name="connsiteX63" fmla="*/ 1268964 w 1268964"/>
                <a:gd name="connsiteY63" fmla="*/ 1179389 h 1179389"/>
                <a:gd name="connsiteX0" fmla="*/ 0 w 1268964"/>
                <a:gd name="connsiteY0" fmla="*/ 0 h 1179389"/>
                <a:gd name="connsiteX1" fmla="*/ 55984 w 1268964"/>
                <a:gd name="connsiteY1" fmla="*/ 26125 h 1179389"/>
                <a:gd name="connsiteX2" fmla="*/ 55984 w 1268964"/>
                <a:gd name="connsiteY2" fmla="*/ 37322 h 1179389"/>
                <a:gd name="connsiteX3" fmla="*/ 85842 w 1268964"/>
                <a:gd name="connsiteY3" fmla="*/ 41054 h 1179389"/>
                <a:gd name="connsiteX4" fmla="*/ 85842 w 1268964"/>
                <a:gd name="connsiteY4" fmla="*/ 63448 h 1179389"/>
                <a:gd name="connsiteX5" fmla="*/ 93307 w 1268964"/>
                <a:gd name="connsiteY5" fmla="*/ 111967 h 1179389"/>
                <a:gd name="connsiteX6" fmla="*/ 97039 w 1268964"/>
                <a:gd name="connsiteY6" fmla="*/ 130628 h 1179389"/>
                <a:gd name="connsiteX7" fmla="*/ 93307 w 1268964"/>
                <a:gd name="connsiteY7" fmla="*/ 164218 h 1179389"/>
                <a:gd name="connsiteX8" fmla="*/ 93307 w 1268964"/>
                <a:gd name="connsiteY8" fmla="*/ 175415 h 1179389"/>
                <a:gd name="connsiteX9" fmla="*/ 104503 w 1268964"/>
                <a:gd name="connsiteY9" fmla="*/ 182880 h 1179389"/>
                <a:gd name="connsiteX10" fmla="*/ 100771 w 1268964"/>
                <a:gd name="connsiteY10" fmla="*/ 246328 h 1179389"/>
                <a:gd name="connsiteX11" fmla="*/ 115700 w 1268964"/>
                <a:gd name="connsiteY11" fmla="*/ 250060 h 1179389"/>
                <a:gd name="connsiteX12" fmla="*/ 123164 w 1268964"/>
                <a:gd name="connsiteY12" fmla="*/ 264989 h 1179389"/>
                <a:gd name="connsiteX13" fmla="*/ 138093 w 1268964"/>
                <a:gd name="connsiteY13" fmla="*/ 261257 h 1179389"/>
                <a:gd name="connsiteX14" fmla="*/ 138093 w 1268964"/>
                <a:gd name="connsiteY14" fmla="*/ 279918 h 1179389"/>
                <a:gd name="connsiteX15" fmla="*/ 164219 w 1268964"/>
                <a:gd name="connsiteY15" fmla="*/ 294847 h 1179389"/>
                <a:gd name="connsiteX16" fmla="*/ 164219 w 1268964"/>
                <a:gd name="connsiteY16" fmla="*/ 306044 h 1179389"/>
                <a:gd name="connsiteX17" fmla="*/ 175416 w 1268964"/>
                <a:gd name="connsiteY17" fmla="*/ 317240 h 1179389"/>
                <a:gd name="connsiteX18" fmla="*/ 182880 w 1268964"/>
                <a:gd name="connsiteY18" fmla="*/ 332169 h 1179389"/>
                <a:gd name="connsiteX19" fmla="*/ 182880 w 1268964"/>
                <a:gd name="connsiteY19" fmla="*/ 347098 h 1179389"/>
                <a:gd name="connsiteX20" fmla="*/ 190345 w 1268964"/>
                <a:gd name="connsiteY20" fmla="*/ 462798 h 1179389"/>
                <a:gd name="connsiteX21" fmla="*/ 190345 w 1268964"/>
                <a:gd name="connsiteY21" fmla="*/ 462798 h 1179389"/>
                <a:gd name="connsiteX22" fmla="*/ 201542 w 1268964"/>
                <a:gd name="connsiteY22" fmla="*/ 503853 h 1179389"/>
                <a:gd name="connsiteX23" fmla="*/ 212738 w 1268964"/>
                <a:gd name="connsiteY23" fmla="*/ 503853 h 1179389"/>
                <a:gd name="connsiteX24" fmla="*/ 212738 w 1268964"/>
                <a:gd name="connsiteY24" fmla="*/ 522514 h 1179389"/>
                <a:gd name="connsiteX25" fmla="*/ 231400 w 1268964"/>
                <a:gd name="connsiteY25" fmla="*/ 522514 h 1179389"/>
                <a:gd name="connsiteX26" fmla="*/ 253793 w 1268964"/>
                <a:gd name="connsiteY26" fmla="*/ 537443 h 1179389"/>
                <a:gd name="connsiteX27" fmla="*/ 264990 w 1268964"/>
                <a:gd name="connsiteY27" fmla="*/ 537443 h 1179389"/>
                <a:gd name="connsiteX28" fmla="*/ 268722 w 1268964"/>
                <a:gd name="connsiteY28" fmla="*/ 585962 h 1179389"/>
                <a:gd name="connsiteX29" fmla="*/ 279919 w 1268964"/>
                <a:gd name="connsiteY29" fmla="*/ 597159 h 1179389"/>
                <a:gd name="connsiteX30" fmla="*/ 283651 w 1268964"/>
                <a:gd name="connsiteY30" fmla="*/ 679268 h 1179389"/>
                <a:gd name="connsiteX31" fmla="*/ 309777 w 1268964"/>
                <a:gd name="connsiteY31" fmla="*/ 679268 h 1179389"/>
                <a:gd name="connsiteX32" fmla="*/ 317241 w 1268964"/>
                <a:gd name="connsiteY32" fmla="*/ 709126 h 1179389"/>
                <a:gd name="connsiteX33" fmla="*/ 328438 w 1268964"/>
                <a:gd name="connsiteY33" fmla="*/ 731520 h 1179389"/>
                <a:gd name="connsiteX34" fmla="*/ 328438 w 1268964"/>
                <a:gd name="connsiteY34" fmla="*/ 731520 h 1179389"/>
                <a:gd name="connsiteX35" fmla="*/ 365760 w 1268964"/>
                <a:gd name="connsiteY35" fmla="*/ 750181 h 1179389"/>
                <a:gd name="connsiteX36" fmla="*/ 365760 w 1268964"/>
                <a:gd name="connsiteY36" fmla="*/ 768842 h 1179389"/>
                <a:gd name="connsiteX37" fmla="*/ 376957 w 1268964"/>
                <a:gd name="connsiteY37" fmla="*/ 780039 h 1179389"/>
                <a:gd name="connsiteX38" fmla="*/ 376957 w 1268964"/>
                <a:gd name="connsiteY38" fmla="*/ 817361 h 1179389"/>
                <a:gd name="connsiteX39" fmla="*/ 388154 w 1268964"/>
                <a:gd name="connsiteY39" fmla="*/ 832290 h 1179389"/>
                <a:gd name="connsiteX40" fmla="*/ 388154 w 1268964"/>
                <a:gd name="connsiteY40" fmla="*/ 858416 h 1179389"/>
                <a:gd name="connsiteX41" fmla="*/ 439696 w 1268964"/>
                <a:gd name="connsiteY41" fmla="*/ 866590 h 1179389"/>
                <a:gd name="connsiteX42" fmla="*/ 451602 w 1268964"/>
                <a:gd name="connsiteY42" fmla="*/ 892006 h 1179389"/>
                <a:gd name="connsiteX43" fmla="*/ 435255 w 1268964"/>
                <a:gd name="connsiteY43" fmla="*/ 905585 h 1179389"/>
                <a:gd name="connsiteX44" fmla="*/ 466531 w 1268964"/>
                <a:gd name="connsiteY44" fmla="*/ 918132 h 1179389"/>
                <a:gd name="connsiteX45" fmla="*/ 470263 w 1268964"/>
                <a:gd name="connsiteY45" fmla="*/ 929329 h 1179389"/>
                <a:gd name="connsiteX46" fmla="*/ 477017 w 1268964"/>
                <a:gd name="connsiteY46" fmla="*/ 939174 h 1179389"/>
                <a:gd name="connsiteX47" fmla="*/ 492657 w 1268964"/>
                <a:gd name="connsiteY47" fmla="*/ 959187 h 1179389"/>
                <a:gd name="connsiteX48" fmla="*/ 544908 w 1268964"/>
                <a:gd name="connsiteY48" fmla="*/ 955454 h 1179389"/>
                <a:gd name="connsiteX49" fmla="*/ 544908 w 1268964"/>
                <a:gd name="connsiteY49" fmla="*/ 1003974 h 1179389"/>
                <a:gd name="connsiteX50" fmla="*/ 567302 w 1268964"/>
                <a:gd name="connsiteY50" fmla="*/ 1011438 h 1179389"/>
                <a:gd name="connsiteX51" fmla="*/ 578498 w 1268964"/>
                <a:gd name="connsiteY51" fmla="*/ 1037564 h 1179389"/>
                <a:gd name="connsiteX52" fmla="*/ 589695 w 1268964"/>
                <a:gd name="connsiteY52" fmla="*/ 1037564 h 1179389"/>
                <a:gd name="connsiteX53" fmla="*/ 589695 w 1268964"/>
                <a:gd name="connsiteY53" fmla="*/ 1037564 h 1179389"/>
                <a:gd name="connsiteX54" fmla="*/ 593427 w 1268964"/>
                <a:gd name="connsiteY54" fmla="*/ 1067422 h 1179389"/>
                <a:gd name="connsiteX55" fmla="*/ 630750 w 1268964"/>
                <a:gd name="connsiteY55" fmla="*/ 1067422 h 1179389"/>
                <a:gd name="connsiteX56" fmla="*/ 634482 w 1268964"/>
                <a:gd name="connsiteY56" fmla="*/ 1097280 h 1179389"/>
                <a:gd name="connsiteX57" fmla="*/ 735253 w 1268964"/>
                <a:gd name="connsiteY57" fmla="*/ 1097280 h 1179389"/>
                <a:gd name="connsiteX58" fmla="*/ 731520 w 1268964"/>
                <a:gd name="connsiteY58" fmla="*/ 1127138 h 1179389"/>
                <a:gd name="connsiteX59" fmla="*/ 817362 w 1268964"/>
                <a:gd name="connsiteY59" fmla="*/ 1123405 h 1179389"/>
                <a:gd name="connsiteX60" fmla="*/ 824827 w 1268964"/>
                <a:gd name="connsiteY60" fmla="*/ 1149531 h 1179389"/>
                <a:gd name="connsiteX61" fmla="*/ 892007 w 1268964"/>
                <a:gd name="connsiteY61" fmla="*/ 1145799 h 1179389"/>
                <a:gd name="connsiteX62" fmla="*/ 895739 w 1268964"/>
                <a:gd name="connsiteY62" fmla="*/ 1179389 h 1179389"/>
                <a:gd name="connsiteX63" fmla="*/ 1268964 w 1268964"/>
                <a:gd name="connsiteY63" fmla="*/ 1179389 h 1179389"/>
                <a:gd name="connsiteX0" fmla="*/ 0 w 1268964"/>
                <a:gd name="connsiteY0" fmla="*/ 0 h 1179389"/>
                <a:gd name="connsiteX1" fmla="*/ 55984 w 1268964"/>
                <a:gd name="connsiteY1" fmla="*/ 26125 h 1179389"/>
                <a:gd name="connsiteX2" fmla="*/ 55984 w 1268964"/>
                <a:gd name="connsiteY2" fmla="*/ 37322 h 1179389"/>
                <a:gd name="connsiteX3" fmla="*/ 85842 w 1268964"/>
                <a:gd name="connsiteY3" fmla="*/ 41054 h 1179389"/>
                <a:gd name="connsiteX4" fmla="*/ 85842 w 1268964"/>
                <a:gd name="connsiteY4" fmla="*/ 63448 h 1179389"/>
                <a:gd name="connsiteX5" fmla="*/ 93307 w 1268964"/>
                <a:gd name="connsiteY5" fmla="*/ 111967 h 1179389"/>
                <a:gd name="connsiteX6" fmla="*/ 97039 w 1268964"/>
                <a:gd name="connsiteY6" fmla="*/ 130628 h 1179389"/>
                <a:gd name="connsiteX7" fmla="*/ 93307 w 1268964"/>
                <a:gd name="connsiteY7" fmla="*/ 164218 h 1179389"/>
                <a:gd name="connsiteX8" fmla="*/ 93307 w 1268964"/>
                <a:gd name="connsiteY8" fmla="*/ 175415 h 1179389"/>
                <a:gd name="connsiteX9" fmla="*/ 104503 w 1268964"/>
                <a:gd name="connsiteY9" fmla="*/ 182880 h 1179389"/>
                <a:gd name="connsiteX10" fmla="*/ 100771 w 1268964"/>
                <a:gd name="connsiteY10" fmla="*/ 246328 h 1179389"/>
                <a:gd name="connsiteX11" fmla="*/ 115700 w 1268964"/>
                <a:gd name="connsiteY11" fmla="*/ 250060 h 1179389"/>
                <a:gd name="connsiteX12" fmla="*/ 123164 w 1268964"/>
                <a:gd name="connsiteY12" fmla="*/ 264989 h 1179389"/>
                <a:gd name="connsiteX13" fmla="*/ 138093 w 1268964"/>
                <a:gd name="connsiteY13" fmla="*/ 261257 h 1179389"/>
                <a:gd name="connsiteX14" fmla="*/ 138093 w 1268964"/>
                <a:gd name="connsiteY14" fmla="*/ 279918 h 1179389"/>
                <a:gd name="connsiteX15" fmla="*/ 164219 w 1268964"/>
                <a:gd name="connsiteY15" fmla="*/ 294847 h 1179389"/>
                <a:gd name="connsiteX16" fmla="*/ 164219 w 1268964"/>
                <a:gd name="connsiteY16" fmla="*/ 306044 h 1179389"/>
                <a:gd name="connsiteX17" fmla="*/ 175416 w 1268964"/>
                <a:gd name="connsiteY17" fmla="*/ 317240 h 1179389"/>
                <a:gd name="connsiteX18" fmla="*/ 182880 w 1268964"/>
                <a:gd name="connsiteY18" fmla="*/ 332169 h 1179389"/>
                <a:gd name="connsiteX19" fmla="*/ 182880 w 1268964"/>
                <a:gd name="connsiteY19" fmla="*/ 347098 h 1179389"/>
                <a:gd name="connsiteX20" fmla="*/ 190345 w 1268964"/>
                <a:gd name="connsiteY20" fmla="*/ 462798 h 1179389"/>
                <a:gd name="connsiteX21" fmla="*/ 190345 w 1268964"/>
                <a:gd name="connsiteY21" fmla="*/ 462798 h 1179389"/>
                <a:gd name="connsiteX22" fmla="*/ 201542 w 1268964"/>
                <a:gd name="connsiteY22" fmla="*/ 503853 h 1179389"/>
                <a:gd name="connsiteX23" fmla="*/ 212738 w 1268964"/>
                <a:gd name="connsiteY23" fmla="*/ 503853 h 1179389"/>
                <a:gd name="connsiteX24" fmla="*/ 212738 w 1268964"/>
                <a:gd name="connsiteY24" fmla="*/ 522514 h 1179389"/>
                <a:gd name="connsiteX25" fmla="*/ 231400 w 1268964"/>
                <a:gd name="connsiteY25" fmla="*/ 522514 h 1179389"/>
                <a:gd name="connsiteX26" fmla="*/ 253793 w 1268964"/>
                <a:gd name="connsiteY26" fmla="*/ 537443 h 1179389"/>
                <a:gd name="connsiteX27" fmla="*/ 264990 w 1268964"/>
                <a:gd name="connsiteY27" fmla="*/ 537443 h 1179389"/>
                <a:gd name="connsiteX28" fmla="*/ 268722 w 1268964"/>
                <a:gd name="connsiteY28" fmla="*/ 585962 h 1179389"/>
                <a:gd name="connsiteX29" fmla="*/ 279919 w 1268964"/>
                <a:gd name="connsiteY29" fmla="*/ 597159 h 1179389"/>
                <a:gd name="connsiteX30" fmla="*/ 283651 w 1268964"/>
                <a:gd name="connsiteY30" fmla="*/ 679268 h 1179389"/>
                <a:gd name="connsiteX31" fmla="*/ 309777 w 1268964"/>
                <a:gd name="connsiteY31" fmla="*/ 679268 h 1179389"/>
                <a:gd name="connsiteX32" fmla="*/ 317241 w 1268964"/>
                <a:gd name="connsiteY32" fmla="*/ 709126 h 1179389"/>
                <a:gd name="connsiteX33" fmla="*/ 328438 w 1268964"/>
                <a:gd name="connsiteY33" fmla="*/ 731520 h 1179389"/>
                <a:gd name="connsiteX34" fmla="*/ 328438 w 1268964"/>
                <a:gd name="connsiteY34" fmla="*/ 731520 h 1179389"/>
                <a:gd name="connsiteX35" fmla="*/ 365760 w 1268964"/>
                <a:gd name="connsiteY35" fmla="*/ 750181 h 1179389"/>
                <a:gd name="connsiteX36" fmla="*/ 365760 w 1268964"/>
                <a:gd name="connsiteY36" fmla="*/ 768842 h 1179389"/>
                <a:gd name="connsiteX37" fmla="*/ 376957 w 1268964"/>
                <a:gd name="connsiteY37" fmla="*/ 780039 h 1179389"/>
                <a:gd name="connsiteX38" fmla="*/ 376957 w 1268964"/>
                <a:gd name="connsiteY38" fmla="*/ 817361 h 1179389"/>
                <a:gd name="connsiteX39" fmla="*/ 388154 w 1268964"/>
                <a:gd name="connsiteY39" fmla="*/ 832290 h 1179389"/>
                <a:gd name="connsiteX40" fmla="*/ 388154 w 1268964"/>
                <a:gd name="connsiteY40" fmla="*/ 858416 h 1179389"/>
                <a:gd name="connsiteX41" fmla="*/ 439696 w 1268964"/>
                <a:gd name="connsiteY41" fmla="*/ 866590 h 1179389"/>
                <a:gd name="connsiteX42" fmla="*/ 451602 w 1268964"/>
                <a:gd name="connsiteY42" fmla="*/ 892006 h 1179389"/>
                <a:gd name="connsiteX43" fmla="*/ 609086 w 1268964"/>
                <a:gd name="connsiteY43" fmla="*/ 891297 h 1179389"/>
                <a:gd name="connsiteX44" fmla="*/ 466531 w 1268964"/>
                <a:gd name="connsiteY44" fmla="*/ 918132 h 1179389"/>
                <a:gd name="connsiteX45" fmla="*/ 470263 w 1268964"/>
                <a:gd name="connsiteY45" fmla="*/ 929329 h 1179389"/>
                <a:gd name="connsiteX46" fmla="*/ 477017 w 1268964"/>
                <a:gd name="connsiteY46" fmla="*/ 939174 h 1179389"/>
                <a:gd name="connsiteX47" fmla="*/ 492657 w 1268964"/>
                <a:gd name="connsiteY47" fmla="*/ 959187 h 1179389"/>
                <a:gd name="connsiteX48" fmla="*/ 544908 w 1268964"/>
                <a:gd name="connsiteY48" fmla="*/ 955454 h 1179389"/>
                <a:gd name="connsiteX49" fmla="*/ 544908 w 1268964"/>
                <a:gd name="connsiteY49" fmla="*/ 1003974 h 1179389"/>
                <a:gd name="connsiteX50" fmla="*/ 567302 w 1268964"/>
                <a:gd name="connsiteY50" fmla="*/ 1011438 h 1179389"/>
                <a:gd name="connsiteX51" fmla="*/ 578498 w 1268964"/>
                <a:gd name="connsiteY51" fmla="*/ 1037564 h 1179389"/>
                <a:gd name="connsiteX52" fmla="*/ 589695 w 1268964"/>
                <a:gd name="connsiteY52" fmla="*/ 1037564 h 1179389"/>
                <a:gd name="connsiteX53" fmla="*/ 589695 w 1268964"/>
                <a:gd name="connsiteY53" fmla="*/ 1037564 h 1179389"/>
                <a:gd name="connsiteX54" fmla="*/ 593427 w 1268964"/>
                <a:gd name="connsiteY54" fmla="*/ 1067422 h 1179389"/>
                <a:gd name="connsiteX55" fmla="*/ 630750 w 1268964"/>
                <a:gd name="connsiteY55" fmla="*/ 1067422 h 1179389"/>
                <a:gd name="connsiteX56" fmla="*/ 634482 w 1268964"/>
                <a:gd name="connsiteY56" fmla="*/ 1097280 h 1179389"/>
                <a:gd name="connsiteX57" fmla="*/ 735253 w 1268964"/>
                <a:gd name="connsiteY57" fmla="*/ 1097280 h 1179389"/>
                <a:gd name="connsiteX58" fmla="*/ 731520 w 1268964"/>
                <a:gd name="connsiteY58" fmla="*/ 1127138 h 1179389"/>
                <a:gd name="connsiteX59" fmla="*/ 817362 w 1268964"/>
                <a:gd name="connsiteY59" fmla="*/ 1123405 h 1179389"/>
                <a:gd name="connsiteX60" fmla="*/ 824827 w 1268964"/>
                <a:gd name="connsiteY60" fmla="*/ 1149531 h 1179389"/>
                <a:gd name="connsiteX61" fmla="*/ 892007 w 1268964"/>
                <a:gd name="connsiteY61" fmla="*/ 1145799 h 1179389"/>
                <a:gd name="connsiteX62" fmla="*/ 895739 w 1268964"/>
                <a:gd name="connsiteY62" fmla="*/ 1179389 h 1179389"/>
                <a:gd name="connsiteX63" fmla="*/ 1268964 w 1268964"/>
                <a:gd name="connsiteY63" fmla="*/ 1179389 h 1179389"/>
                <a:gd name="connsiteX0" fmla="*/ 0 w 1268964"/>
                <a:gd name="connsiteY0" fmla="*/ 0 h 1179389"/>
                <a:gd name="connsiteX1" fmla="*/ 55984 w 1268964"/>
                <a:gd name="connsiteY1" fmla="*/ 26125 h 1179389"/>
                <a:gd name="connsiteX2" fmla="*/ 55984 w 1268964"/>
                <a:gd name="connsiteY2" fmla="*/ 37322 h 1179389"/>
                <a:gd name="connsiteX3" fmla="*/ 85842 w 1268964"/>
                <a:gd name="connsiteY3" fmla="*/ 41054 h 1179389"/>
                <a:gd name="connsiteX4" fmla="*/ 85842 w 1268964"/>
                <a:gd name="connsiteY4" fmla="*/ 63448 h 1179389"/>
                <a:gd name="connsiteX5" fmla="*/ 93307 w 1268964"/>
                <a:gd name="connsiteY5" fmla="*/ 111967 h 1179389"/>
                <a:gd name="connsiteX6" fmla="*/ 97039 w 1268964"/>
                <a:gd name="connsiteY6" fmla="*/ 130628 h 1179389"/>
                <a:gd name="connsiteX7" fmla="*/ 93307 w 1268964"/>
                <a:gd name="connsiteY7" fmla="*/ 164218 h 1179389"/>
                <a:gd name="connsiteX8" fmla="*/ 93307 w 1268964"/>
                <a:gd name="connsiteY8" fmla="*/ 175415 h 1179389"/>
                <a:gd name="connsiteX9" fmla="*/ 104503 w 1268964"/>
                <a:gd name="connsiteY9" fmla="*/ 182880 h 1179389"/>
                <a:gd name="connsiteX10" fmla="*/ 100771 w 1268964"/>
                <a:gd name="connsiteY10" fmla="*/ 246328 h 1179389"/>
                <a:gd name="connsiteX11" fmla="*/ 115700 w 1268964"/>
                <a:gd name="connsiteY11" fmla="*/ 250060 h 1179389"/>
                <a:gd name="connsiteX12" fmla="*/ 123164 w 1268964"/>
                <a:gd name="connsiteY12" fmla="*/ 264989 h 1179389"/>
                <a:gd name="connsiteX13" fmla="*/ 138093 w 1268964"/>
                <a:gd name="connsiteY13" fmla="*/ 261257 h 1179389"/>
                <a:gd name="connsiteX14" fmla="*/ 138093 w 1268964"/>
                <a:gd name="connsiteY14" fmla="*/ 279918 h 1179389"/>
                <a:gd name="connsiteX15" fmla="*/ 164219 w 1268964"/>
                <a:gd name="connsiteY15" fmla="*/ 294847 h 1179389"/>
                <a:gd name="connsiteX16" fmla="*/ 164219 w 1268964"/>
                <a:gd name="connsiteY16" fmla="*/ 306044 h 1179389"/>
                <a:gd name="connsiteX17" fmla="*/ 175416 w 1268964"/>
                <a:gd name="connsiteY17" fmla="*/ 317240 h 1179389"/>
                <a:gd name="connsiteX18" fmla="*/ 182880 w 1268964"/>
                <a:gd name="connsiteY18" fmla="*/ 332169 h 1179389"/>
                <a:gd name="connsiteX19" fmla="*/ 182880 w 1268964"/>
                <a:gd name="connsiteY19" fmla="*/ 347098 h 1179389"/>
                <a:gd name="connsiteX20" fmla="*/ 190345 w 1268964"/>
                <a:gd name="connsiteY20" fmla="*/ 462798 h 1179389"/>
                <a:gd name="connsiteX21" fmla="*/ 190345 w 1268964"/>
                <a:gd name="connsiteY21" fmla="*/ 462798 h 1179389"/>
                <a:gd name="connsiteX22" fmla="*/ 201542 w 1268964"/>
                <a:gd name="connsiteY22" fmla="*/ 503853 h 1179389"/>
                <a:gd name="connsiteX23" fmla="*/ 212738 w 1268964"/>
                <a:gd name="connsiteY23" fmla="*/ 503853 h 1179389"/>
                <a:gd name="connsiteX24" fmla="*/ 212738 w 1268964"/>
                <a:gd name="connsiteY24" fmla="*/ 522514 h 1179389"/>
                <a:gd name="connsiteX25" fmla="*/ 231400 w 1268964"/>
                <a:gd name="connsiteY25" fmla="*/ 522514 h 1179389"/>
                <a:gd name="connsiteX26" fmla="*/ 253793 w 1268964"/>
                <a:gd name="connsiteY26" fmla="*/ 537443 h 1179389"/>
                <a:gd name="connsiteX27" fmla="*/ 264990 w 1268964"/>
                <a:gd name="connsiteY27" fmla="*/ 537443 h 1179389"/>
                <a:gd name="connsiteX28" fmla="*/ 268722 w 1268964"/>
                <a:gd name="connsiteY28" fmla="*/ 585962 h 1179389"/>
                <a:gd name="connsiteX29" fmla="*/ 279919 w 1268964"/>
                <a:gd name="connsiteY29" fmla="*/ 597159 h 1179389"/>
                <a:gd name="connsiteX30" fmla="*/ 283651 w 1268964"/>
                <a:gd name="connsiteY30" fmla="*/ 679268 h 1179389"/>
                <a:gd name="connsiteX31" fmla="*/ 309777 w 1268964"/>
                <a:gd name="connsiteY31" fmla="*/ 679268 h 1179389"/>
                <a:gd name="connsiteX32" fmla="*/ 317241 w 1268964"/>
                <a:gd name="connsiteY32" fmla="*/ 709126 h 1179389"/>
                <a:gd name="connsiteX33" fmla="*/ 328438 w 1268964"/>
                <a:gd name="connsiteY33" fmla="*/ 731520 h 1179389"/>
                <a:gd name="connsiteX34" fmla="*/ 328438 w 1268964"/>
                <a:gd name="connsiteY34" fmla="*/ 731520 h 1179389"/>
                <a:gd name="connsiteX35" fmla="*/ 365760 w 1268964"/>
                <a:gd name="connsiteY35" fmla="*/ 750181 h 1179389"/>
                <a:gd name="connsiteX36" fmla="*/ 365760 w 1268964"/>
                <a:gd name="connsiteY36" fmla="*/ 768842 h 1179389"/>
                <a:gd name="connsiteX37" fmla="*/ 376957 w 1268964"/>
                <a:gd name="connsiteY37" fmla="*/ 780039 h 1179389"/>
                <a:gd name="connsiteX38" fmla="*/ 376957 w 1268964"/>
                <a:gd name="connsiteY38" fmla="*/ 817361 h 1179389"/>
                <a:gd name="connsiteX39" fmla="*/ 388154 w 1268964"/>
                <a:gd name="connsiteY39" fmla="*/ 832290 h 1179389"/>
                <a:gd name="connsiteX40" fmla="*/ 388154 w 1268964"/>
                <a:gd name="connsiteY40" fmla="*/ 858416 h 1179389"/>
                <a:gd name="connsiteX41" fmla="*/ 439696 w 1268964"/>
                <a:gd name="connsiteY41" fmla="*/ 866590 h 1179389"/>
                <a:gd name="connsiteX42" fmla="*/ 442077 w 1268964"/>
                <a:gd name="connsiteY42" fmla="*/ 892006 h 1179389"/>
                <a:gd name="connsiteX43" fmla="*/ 609086 w 1268964"/>
                <a:gd name="connsiteY43" fmla="*/ 891297 h 1179389"/>
                <a:gd name="connsiteX44" fmla="*/ 466531 w 1268964"/>
                <a:gd name="connsiteY44" fmla="*/ 918132 h 1179389"/>
                <a:gd name="connsiteX45" fmla="*/ 470263 w 1268964"/>
                <a:gd name="connsiteY45" fmla="*/ 929329 h 1179389"/>
                <a:gd name="connsiteX46" fmla="*/ 477017 w 1268964"/>
                <a:gd name="connsiteY46" fmla="*/ 939174 h 1179389"/>
                <a:gd name="connsiteX47" fmla="*/ 492657 w 1268964"/>
                <a:gd name="connsiteY47" fmla="*/ 959187 h 1179389"/>
                <a:gd name="connsiteX48" fmla="*/ 544908 w 1268964"/>
                <a:gd name="connsiteY48" fmla="*/ 955454 h 1179389"/>
                <a:gd name="connsiteX49" fmla="*/ 544908 w 1268964"/>
                <a:gd name="connsiteY49" fmla="*/ 1003974 h 1179389"/>
                <a:gd name="connsiteX50" fmla="*/ 567302 w 1268964"/>
                <a:gd name="connsiteY50" fmla="*/ 1011438 h 1179389"/>
                <a:gd name="connsiteX51" fmla="*/ 578498 w 1268964"/>
                <a:gd name="connsiteY51" fmla="*/ 1037564 h 1179389"/>
                <a:gd name="connsiteX52" fmla="*/ 589695 w 1268964"/>
                <a:gd name="connsiteY52" fmla="*/ 1037564 h 1179389"/>
                <a:gd name="connsiteX53" fmla="*/ 589695 w 1268964"/>
                <a:gd name="connsiteY53" fmla="*/ 1037564 h 1179389"/>
                <a:gd name="connsiteX54" fmla="*/ 593427 w 1268964"/>
                <a:gd name="connsiteY54" fmla="*/ 1067422 h 1179389"/>
                <a:gd name="connsiteX55" fmla="*/ 630750 w 1268964"/>
                <a:gd name="connsiteY55" fmla="*/ 1067422 h 1179389"/>
                <a:gd name="connsiteX56" fmla="*/ 634482 w 1268964"/>
                <a:gd name="connsiteY56" fmla="*/ 1097280 h 1179389"/>
                <a:gd name="connsiteX57" fmla="*/ 735253 w 1268964"/>
                <a:gd name="connsiteY57" fmla="*/ 1097280 h 1179389"/>
                <a:gd name="connsiteX58" fmla="*/ 731520 w 1268964"/>
                <a:gd name="connsiteY58" fmla="*/ 1127138 h 1179389"/>
                <a:gd name="connsiteX59" fmla="*/ 817362 w 1268964"/>
                <a:gd name="connsiteY59" fmla="*/ 1123405 h 1179389"/>
                <a:gd name="connsiteX60" fmla="*/ 824827 w 1268964"/>
                <a:gd name="connsiteY60" fmla="*/ 1149531 h 1179389"/>
                <a:gd name="connsiteX61" fmla="*/ 892007 w 1268964"/>
                <a:gd name="connsiteY61" fmla="*/ 1145799 h 1179389"/>
                <a:gd name="connsiteX62" fmla="*/ 895739 w 1268964"/>
                <a:gd name="connsiteY62" fmla="*/ 1179389 h 1179389"/>
                <a:gd name="connsiteX63" fmla="*/ 1268964 w 1268964"/>
                <a:gd name="connsiteY63" fmla="*/ 1179389 h 1179389"/>
                <a:gd name="connsiteX0" fmla="*/ 0 w 1268964"/>
                <a:gd name="connsiteY0" fmla="*/ 0 h 1179389"/>
                <a:gd name="connsiteX1" fmla="*/ 55984 w 1268964"/>
                <a:gd name="connsiteY1" fmla="*/ 26125 h 1179389"/>
                <a:gd name="connsiteX2" fmla="*/ 55984 w 1268964"/>
                <a:gd name="connsiteY2" fmla="*/ 37322 h 1179389"/>
                <a:gd name="connsiteX3" fmla="*/ 85842 w 1268964"/>
                <a:gd name="connsiteY3" fmla="*/ 41054 h 1179389"/>
                <a:gd name="connsiteX4" fmla="*/ 85842 w 1268964"/>
                <a:gd name="connsiteY4" fmla="*/ 63448 h 1179389"/>
                <a:gd name="connsiteX5" fmla="*/ 93307 w 1268964"/>
                <a:gd name="connsiteY5" fmla="*/ 111967 h 1179389"/>
                <a:gd name="connsiteX6" fmla="*/ 97039 w 1268964"/>
                <a:gd name="connsiteY6" fmla="*/ 130628 h 1179389"/>
                <a:gd name="connsiteX7" fmla="*/ 93307 w 1268964"/>
                <a:gd name="connsiteY7" fmla="*/ 164218 h 1179389"/>
                <a:gd name="connsiteX8" fmla="*/ 93307 w 1268964"/>
                <a:gd name="connsiteY8" fmla="*/ 175415 h 1179389"/>
                <a:gd name="connsiteX9" fmla="*/ 104503 w 1268964"/>
                <a:gd name="connsiteY9" fmla="*/ 182880 h 1179389"/>
                <a:gd name="connsiteX10" fmla="*/ 100771 w 1268964"/>
                <a:gd name="connsiteY10" fmla="*/ 246328 h 1179389"/>
                <a:gd name="connsiteX11" fmla="*/ 115700 w 1268964"/>
                <a:gd name="connsiteY11" fmla="*/ 250060 h 1179389"/>
                <a:gd name="connsiteX12" fmla="*/ 123164 w 1268964"/>
                <a:gd name="connsiteY12" fmla="*/ 264989 h 1179389"/>
                <a:gd name="connsiteX13" fmla="*/ 138093 w 1268964"/>
                <a:gd name="connsiteY13" fmla="*/ 261257 h 1179389"/>
                <a:gd name="connsiteX14" fmla="*/ 138093 w 1268964"/>
                <a:gd name="connsiteY14" fmla="*/ 279918 h 1179389"/>
                <a:gd name="connsiteX15" fmla="*/ 164219 w 1268964"/>
                <a:gd name="connsiteY15" fmla="*/ 294847 h 1179389"/>
                <a:gd name="connsiteX16" fmla="*/ 164219 w 1268964"/>
                <a:gd name="connsiteY16" fmla="*/ 306044 h 1179389"/>
                <a:gd name="connsiteX17" fmla="*/ 175416 w 1268964"/>
                <a:gd name="connsiteY17" fmla="*/ 317240 h 1179389"/>
                <a:gd name="connsiteX18" fmla="*/ 182880 w 1268964"/>
                <a:gd name="connsiteY18" fmla="*/ 332169 h 1179389"/>
                <a:gd name="connsiteX19" fmla="*/ 182880 w 1268964"/>
                <a:gd name="connsiteY19" fmla="*/ 347098 h 1179389"/>
                <a:gd name="connsiteX20" fmla="*/ 190345 w 1268964"/>
                <a:gd name="connsiteY20" fmla="*/ 462798 h 1179389"/>
                <a:gd name="connsiteX21" fmla="*/ 190345 w 1268964"/>
                <a:gd name="connsiteY21" fmla="*/ 462798 h 1179389"/>
                <a:gd name="connsiteX22" fmla="*/ 201542 w 1268964"/>
                <a:gd name="connsiteY22" fmla="*/ 503853 h 1179389"/>
                <a:gd name="connsiteX23" fmla="*/ 212738 w 1268964"/>
                <a:gd name="connsiteY23" fmla="*/ 503853 h 1179389"/>
                <a:gd name="connsiteX24" fmla="*/ 212738 w 1268964"/>
                <a:gd name="connsiteY24" fmla="*/ 522514 h 1179389"/>
                <a:gd name="connsiteX25" fmla="*/ 231400 w 1268964"/>
                <a:gd name="connsiteY25" fmla="*/ 522514 h 1179389"/>
                <a:gd name="connsiteX26" fmla="*/ 253793 w 1268964"/>
                <a:gd name="connsiteY26" fmla="*/ 537443 h 1179389"/>
                <a:gd name="connsiteX27" fmla="*/ 264990 w 1268964"/>
                <a:gd name="connsiteY27" fmla="*/ 537443 h 1179389"/>
                <a:gd name="connsiteX28" fmla="*/ 268722 w 1268964"/>
                <a:gd name="connsiteY28" fmla="*/ 585962 h 1179389"/>
                <a:gd name="connsiteX29" fmla="*/ 279919 w 1268964"/>
                <a:gd name="connsiteY29" fmla="*/ 597159 h 1179389"/>
                <a:gd name="connsiteX30" fmla="*/ 283651 w 1268964"/>
                <a:gd name="connsiteY30" fmla="*/ 679268 h 1179389"/>
                <a:gd name="connsiteX31" fmla="*/ 309777 w 1268964"/>
                <a:gd name="connsiteY31" fmla="*/ 679268 h 1179389"/>
                <a:gd name="connsiteX32" fmla="*/ 317241 w 1268964"/>
                <a:gd name="connsiteY32" fmla="*/ 709126 h 1179389"/>
                <a:gd name="connsiteX33" fmla="*/ 328438 w 1268964"/>
                <a:gd name="connsiteY33" fmla="*/ 731520 h 1179389"/>
                <a:gd name="connsiteX34" fmla="*/ 328438 w 1268964"/>
                <a:gd name="connsiteY34" fmla="*/ 731520 h 1179389"/>
                <a:gd name="connsiteX35" fmla="*/ 365760 w 1268964"/>
                <a:gd name="connsiteY35" fmla="*/ 750181 h 1179389"/>
                <a:gd name="connsiteX36" fmla="*/ 365760 w 1268964"/>
                <a:gd name="connsiteY36" fmla="*/ 768842 h 1179389"/>
                <a:gd name="connsiteX37" fmla="*/ 376957 w 1268964"/>
                <a:gd name="connsiteY37" fmla="*/ 780039 h 1179389"/>
                <a:gd name="connsiteX38" fmla="*/ 376957 w 1268964"/>
                <a:gd name="connsiteY38" fmla="*/ 817361 h 1179389"/>
                <a:gd name="connsiteX39" fmla="*/ 388154 w 1268964"/>
                <a:gd name="connsiteY39" fmla="*/ 832290 h 1179389"/>
                <a:gd name="connsiteX40" fmla="*/ 388154 w 1268964"/>
                <a:gd name="connsiteY40" fmla="*/ 858416 h 1179389"/>
                <a:gd name="connsiteX41" fmla="*/ 439696 w 1268964"/>
                <a:gd name="connsiteY41" fmla="*/ 866590 h 1179389"/>
                <a:gd name="connsiteX42" fmla="*/ 442077 w 1268964"/>
                <a:gd name="connsiteY42" fmla="*/ 892006 h 1179389"/>
                <a:gd name="connsiteX43" fmla="*/ 447161 w 1268964"/>
                <a:gd name="connsiteY43" fmla="*/ 910347 h 1179389"/>
                <a:gd name="connsiteX44" fmla="*/ 466531 w 1268964"/>
                <a:gd name="connsiteY44" fmla="*/ 918132 h 1179389"/>
                <a:gd name="connsiteX45" fmla="*/ 470263 w 1268964"/>
                <a:gd name="connsiteY45" fmla="*/ 929329 h 1179389"/>
                <a:gd name="connsiteX46" fmla="*/ 477017 w 1268964"/>
                <a:gd name="connsiteY46" fmla="*/ 939174 h 1179389"/>
                <a:gd name="connsiteX47" fmla="*/ 492657 w 1268964"/>
                <a:gd name="connsiteY47" fmla="*/ 959187 h 1179389"/>
                <a:gd name="connsiteX48" fmla="*/ 544908 w 1268964"/>
                <a:gd name="connsiteY48" fmla="*/ 955454 h 1179389"/>
                <a:gd name="connsiteX49" fmla="*/ 544908 w 1268964"/>
                <a:gd name="connsiteY49" fmla="*/ 1003974 h 1179389"/>
                <a:gd name="connsiteX50" fmla="*/ 567302 w 1268964"/>
                <a:gd name="connsiteY50" fmla="*/ 1011438 h 1179389"/>
                <a:gd name="connsiteX51" fmla="*/ 578498 w 1268964"/>
                <a:gd name="connsiteY51" fmla="*/ 1037564 h 1179389"/>
                <a:gd name="connsiteX52" fmla="*/ 589695 w 1268964"/>
                <a:gd name="connsiteY52" fmla="*/ 1037564 h 1179389"/>
                <a:gd name="connsiteX53" fmla="*/ 589695 w 1268964"/>
                <a:gd name="connsiteY53" fmla="*/ 1037564 h 1179389"/>
                <a:gd name="connsiteX54" fmla="*/ 593427 w 1268964"/>
                <a:gd name="connsiteY54" fmla="*/ 1067422 h 1179389"/>
                <a:gd name="connsiteX55" fmla="*/ 630750 w 1268964"/>
                <a:gd name="connsiteY55" fmla="*/ 1067422 h 1179389"/>
                <a:gd name="connsiteX56" fmla="*/ 634482 w 1268964"/>
                <a:gd name="connsiteY56" fmla="*/ 1097280 h 1179389"/>
                <a:gd name="connsiteX57" fmla="*/ 735253 w 1268964"/>
                <a:gd name="connsiteY57" fmla="*/ 1097280 h 1179389"/>
                <a:gd name="connsiteX58" fmla="*/ 731520 w 1268964"/>
                <a:gd name="connsiteY58" fmla="*/ 1127138 h 1179389"/>
                <a:gd name="connsiteX59" fmla="*/ 817362 w 1268964"/>
                <a:gd name="connsiteY59" fmla="*/ 1123405 h 1179389"/>
                <a:gd name="connsiteX60" fmla="*/ 824827 w 1268964"/>
                <a:gd name="connsiteY60" fmla="*/ 1149531 h 1179389"/>
                <a:gd name="connsiteX61" fmla="*/ 892007 w 1268964"/>
                <a:gd name="connsiteY61" fmla="*/ 1145799 h 1179389"/>
                <a:gd name="connsiteX62" fmla="*/ 895739 w 1268964"/>
                <a:gd name="connsiteY62" fmla="*/ 1179389 h 1179389"/>
                <a:gd name="connsiteX63" fmla="*/ 1268964 w 1268964"/>
                <a:gd name="connsiteY63" fmla="*/ 1179389 h 117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268964" h="1179389">
                  <a:moveTo>
                    <a:pt x="0" y="0"/>
                  </a:moveTo>
                  <a:lnTo>
                    <a:pt x="55984" y="26125"/>
                  </a:lnTo>
                  <a:lnTo>
                    <a:pt x="55984" y="37322"/>
                  </a:lnTo>
                  <a:lnTo>
                    <a:pt x="85842" y="41054"/>
                  </a:lnTo>
                  <a:lnTo>
                    <a:pt x="85842" y="63448"/>
                  </a:lnTo>
                  <a:lnTo>
                    <a:pt x="93307" y="111967"/>
                  </a:lnTo>
                  <a:lnTo>
                    <a:pt x="97039" y="130628"/>
                  </a:lnTo>
                  <a:lnTo>
                    <a:pt x="93307" y="164218"/>
                  </a:lnTo>
                  <a:lnTo>
                    <a:pt x="93307" y="175415"/>
                  </a:lnTo>
                  <a:lnTo>
                    <a:pt x="104503" y="182880"/>
                  </a:lnTo>
                  <a:lnTo>
                    <a:pt x="100771" y="246328"/>
                  </a:lnTo>
                  <a:lnTo>
                    <a:pt x="115700" y="250060"/>
                  </a:lnTo>
                  <a:lnTo>
                    <a:pt x="123164" y="264989"/>
                  </a:lnTo>
                  <a:lnTo>
                    <a:pt x="138093" y="261257"/>
                  </a:lnTo>
                  <a:lnTo>
                    <a:pt x="138093" y="279918"/>
                  </a:lnTo>
                  <a:lnTo>
                    <a:pt x="164219" y="294847"/>
                  </a:lnTo>
                  <a:lnTo>
                    <a:pt x="164219" y="306044"/>
                  </a:lnTo>
                  <a:lnTo>
                    <a:pt x="175416" y="317240"/>
                  </a:lnTo>
                  <a:lnTo>
                    <a:pt x="182880" y="332169"/>
                  </a:lnTo>
                  <a:lnTo>
                    <a:pt x="182880" y="347098"/>
                  </a:lnTo>
                  <a:lnTo>
                    <a:pt x="190345" y="462798"/>
                  </a:lnTo>
                  <a:lnTo>
                    <a:pt x="190345" y="462798"/>
                  </a:lnTo>
                  <a:lnTo>
                    <a:pt x="201542" y="503853"/>
                  </a:lnTo>
                  <a:lnTo>
                    <a:pt x="212738" y="503853"/>
                  </a:lnTo>
                  <a:lnTo>
                    <a:pt x="212738" y="522514"/>
                  </a:lnTo>
                  <a:lnTo>
                    <a:pt x="231400" y="522514"/>
                  </a:lnTo>
                  <a:lnTo>
                    <a:pt x="253793" y="537443"/>
                  </a:lnTo>
                  <a:lnTo>
                    <a:pt x="264990" y="537443"/>
                  </a:lnTo>
                  <a:lnTo>
                    <a:pt x="268722" y="585962"/>
                  </a:lnTo>
                  <a:lnTo>
                    <a:pt x="279919" y="597159"/>
                  </a:lnTo>
                  <a:lnTo>
                    <a:pt x="283651" y="679268"/>
                  </a:lnTo>
                  <a:lnTo>
                    <a:pt x="309777" y="679268"/>
                  </a:lnTo>
                  <a:lnTo>
                    <a:pt x="317241" y="709126"/>
                  </a:lnTo>
                  <a:lnTo>
                    <a:pt x="328438" y="731520"/>
                  </a:lnTo>
                  <a:lnTo>
                    <a:pt x="328438" y="731520"/>
                  </a:lnTo>
                  <a:lnTo>
                    <a:pt x="365760" y="750181"/>
                  </a:lnTo>
                  <a:lnTo>
                    <a:pt x="365760" y="768842"/>
                  </a:lnTo>
                  <a:lnTo>
                    <a:pt x="376957" y="780039"/>
                  </a:lnTo>
                  <a:lnTo>
                    <a:pt x="376957" y="817361"/>
                  </a:lnTo>
                  <a:lnTo>
                    <a:pt x="388154" y="832290"/>
                  </a:lnTo>
                  <a:lnTo>
                    <a:pt x="388154" y="858416"/>
                  </a:lnTo>
                  <a:lnTo>
                    <a:pt x="439696" y="866590"/>
                  </a:lnTo>
                  <a:lnTo>
                    <a:pt x="442077" y="892006"/>
                  </a:lnTo>
                  <a:lnTo>
                    <a:pt x="447161" y="910347"/>
                  </a:lnTo>
                  <a:lnTo>
                    <a:pt x="466531" y="918132"/>
                  </a:lnTo>
                  <a:lnTo>
                    <a:pt x="470263" y="929329"/>
                  </a:lnTo>
                  <a:lnTo>
                    <a:pt x="477017" y="939174"/>
                  </a:lnTo>
                  <a:lnTo>
                    <a:pt x="492657" y="959187"/>
                  </a:lnTo>
                  <a:lnTo>
                    <a:pt x="544908" y="955454"/>
                  </a:lnTo>
                  <a:lnTo>
                    <a:pt x="544908" y="1003974"/>
                  </a:lnTo>
                  <a:lnTo>
                    <a:pt x="567302" y="1011438"/>
                  </a:lnTo>
                  <a:lnTo>
                    <a:pt x="578498" y="1037564"/>
                  </a:lnTo>
                  <a:lnTo>
                    <a:pt x="589695" y="1037564"/>
                  </a:lnTo>
                  <a:lnTo>
                    <a:pt x="589695" y="1037564"/>
                  </a:lnTo>
                  <a:lnTo>
                    <a:pt x="593427" y="1067422"/>
                  </a:lnTo>
                  <a:lnTo>
                    <a:pt x="630750" y="1067422"/>
                  </a:lnTo>
                  <a:lnTo>
                    <a:pt x="634482" y="1097280"/>
                  </a:lnTo>
                  <a:lnTo>
                    <a:pt x="735253" y="1097280"/>
                  </a:lnTo>
                  <a:lnTo>
                    <a:pt x="731520" y="1127138"/>
                  </a:lnTo>
                  <a:lnTo>
                    <a:pt x="817362" y="1123405"/>
                  </a:lnTo>
                  <a:lnTo>
                    <a:pt x="824827" y="1149531"/>
                  </a:lnTo>
                  <a:lnTo>
                    <a:pt x="892007" y="1145799"/>
                  </a:lnTo>
                  <a:lnTo>
                    <a:pt x="895739" y="1179389"/>
                  </a:lnTo>
                  <a:lnTo>
                    <a:pt x="1268964" y="1179389"/>
                  </a:lnTo>
                </a:path>
              </a:pathLst>
            </a:cu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3DE79584-2310-4538-AB55-8E5028A644E2}"/>
              </a:ext>
            </a:extLst>
          </p:cNvPr>
          <p:cNvGrpSpPr/>
          <p:nvPr/>
        </p:nvGrpSpPr>
        <p:grpSpPr>
          <a:xfrm>
            <a:off x="9999349" y="2940132"/>
            <a:ext cx="1766483" cy="1803588"/>
            <a:chOff x="4364508" y="3103112"/>
            <a:chExt cx="1766483" cy="1803588"/>
          </a:xfrm>
        </p:grpSpPr>
        <p:grpSp>
          <p:nvGrpSpPr>
            <p:cNvPr id="101" name="Groupe 100">
              <a:extLst>
                <a:ext uri="{FF2B5EF4-FFF2-40B4-BE49-F238E27FC236}">
                  <a16:creationId xmlns:a16="http://schemas.microsoft.com/office/drawing/2014/main" id="{FA3A1A8C-963D-4384-BF60-FA3B9C63CD96}"/>
                </a:ext>
              </a:extLst>
            </p:cNvPr>
            <p:cNvGrpSpPr/>
            <p:nvPr/>
          </p:nvGrpSpPr>
          <p:grpSpPr>
            <a:xfrm>
              <a:off x="4364508" y="3103112"/>
              <a:ext cx="1766483" cy="1803588"/>
              <a:chOff x="783748" y="3103112"/>
              <a:chExt cx="1783752" cy="1830144"/>
            </a:xfrm>
          </p:grpSpPr>
          <p:cxnSp>
            <p:nvCxnSpPr>
              <p:cNvPr id="104" name="Connecteur droit 103">
                <a:extLst>
                  <a:ext uri="{FF2B5EF4-FFF2-40B4-BE49-F238E27FC236}">
                    <a16:creationId xmlns:a16="http://schemas.microsoft.com/office/drawing/2014/main" id="{C2222C92-DC76-4D0E-B656-95F8CF3138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9091" y="3851216"/>
                <a:ext cx="1337397" cy="0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104">
                <a:extLst>
                  <a:ext uri="{FF2B5EF4-FFF2-40B4-BE49-F238E27FC236}">
                    <a16:creationId xmlns:a16="http://schemas.microsoft.com/office/drawing/2014/main" id="{848CF379-4D5E-401E-8E70-41FA38B4A0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3635" y="4933256"/>
                <a:ext cx="1512853" cy="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  <a:prstDash val="sysDot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Text Box 4">
                <a:extLst>
                  <a:ext uri="{FF2B5EF4-FFF2-40B4-BE49-F238E27FC236}">
                    <a16:creationId xmlns:a16="http://schemas.microsoft.com/office/drawing/2014/main" id="{A86B244C-E66B-4F2B-92D8-E450B04E3E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1779" y="4654701"/>
                <a:ext cx="127834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9pPr>
              </a:lstStyle>
              <a:p>
                <a:pPr algn="ctr" eaLnBrk="1" hangingPunct="1"/>
                <a:r>
                  <a:rPr lang="da-DK" sz="8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ea typeface="+mn-ea"/>
                    <a:cs typeface="Arial"/>
                  </a:rPr>
                  <a:t>Mois</a:t>
                </a:r>
              </a:p>
            </p:txBody>
          </p:sp>
          <p:graphicFrame>
            <p:nvGraphicFramePr>
              <p:cNvPr id="107" name="Graphique 106">
                <a:extLst>
                  <a:ext uri="{FF2B5EF4-FFF2-40B4-BE49-F238E27FC236}">
                    <a16:creationId xmlns:a16="http://schemas.microsoft.com/office/drawing/2014/main" id="{E685AF47-D787-4485-93A4-9D02126947E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330152259"/>
                  </p:ext>
                </p:extLst>
              </p:nvPr>
            </p:nvGraphicFramePr>
            <p:xfrm>
              <a:off x="783748" y="3103112"/>
              <a:ext cx="1716360" cy="163901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108" name="ZoneTexte 107">
                <a:extLst>
                  <a:ext uri="{FF2B5EF4-FFF2-40B4-BE49-F238E27FC236}">
                    <a16:creationId xmlns:a16="http://schemas.microsoft.com/office/drawing/2014/main" id="{02940F2B-29BF-4CE1-9BED-4A91476EE69A}"/>
                  </a:ext>
                </a:extLst>
              </p:cNvPr>
              <p:cNvSpPr txBox="1"/>
              <p:nvPr/>
            </p:nvSpPr>
            <p:spPr>
              <a:xfrm>
                <a:off x="1492477" y="3175430"/>
                <a:ext cx="1075023" cy="749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fr-FR" sz="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Median</a:t>
                </a:r>
                <a:r>
                  <a:rPr lang="fr-FR" sz="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(95% CI)</a:t>
                </a:r>
              </a:p>
              <a:p>
                <a:pPr>
                  <a:lnSpc>
                    <a:spcPct val="100000"/>
                  </a:lnSpc>
                </a:pPr>
                <a:r>
                  <a:rPr lang="fr-FR" sz="800" b="1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3.9 mo (2.1-7.4)</a:t>
                </a:r>
                <a:endParaRPr lang="fr-FR" sz="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fr-FR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2.0 (1.9-4.6)</a:t>
                </a:r>
              </a:p>
              <a:p>
                <a:endParaRPr lang="fr-FR" dirty="0"/>
              </a:p>
            </p:txBody>
          </p:sp>
        </p:grp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983F4054-A1BD-4155-9EFE-22B993BE550F}"/>
                </a:ext>
              </a:extLst>
            </p:cNvPr>
            <p:cNvSpPr/>
            <p:nvPr/>
          </p:nvSpPr>
          <p:spPr>
            <a:xfrm>
              <a:off x="4617221" y="3158948"/>
              <a:ext cx="580490" cy="1341227"/>
            </a:xfrm>
            <a:custGeom>
              <a:avLst/>
              <a:gdLst>
                <a:gd name="connsiteX0" fmla="*/ 0 w 597159"/>
                <a:gd name="connsiteY0" fmla="*/ 0 h 1343609"/>
                <a:gd name="connsiteX1" fmla="*/ 14929 w 597159"/>
                <a:gd name="connsiteY1" fmla="*/ 100771 h 1343609"/>
                <a:gd name="connsiteX2" fmla="*/ 85842 w 597159"/>
                <a:gd name="connsiteY2" fmla="*/ 100771 h 1343609"/>
                <a:gd name="connsiteX3" fmla="*/ 89574 w 597159"/>
                <a:gd name="connsiteY3" fmla="*/ 526247 h 1343609"/>
                <a:gd name="connsiteX4" fmla="*/ 82110 w 597159"/>
                <a:gd name="connsiteY4" fmla="*/ 600892 h 1343609"/>
                <a:gd name="connsiteX5" fmla="*/ 93306 w 597159"/>
                <a:gd name="connsiteY5" fmla="*/ 608356 h 1343609"/>
                <a:gd name="connsiteX6" fmla="*/ 97039 w 597159"/>
                <a:gd name="connsiteY6" fmla="*/ 694198 h 1343609"/>
                <a:gd name="connsiteX7" fmla="*/ 123164 w 597159"/>
                <a:gd name="connsiteY7" fmla="*/ 694198 h 1343609"/>
                <a:gd name="connsiteX8" fmla="*/ 123164 w 597159"/>
                <a:gd name="connsiteY8" fmla="*/ 787504 h 1343609"/>
                <a:gd name="connsiteX9" fmla="*/ 171683 w 597159"/>
                <a:gd name="connsiteY9" fmla="*/ 787504 h 1343609"/>
                <a:gd name="connsiteX10" fmla="*/ 171683 w 597159"/>
                <a:gd name="connsiteY10" fmla="*/ 877078 h 1343609"/>
                <a:gd name="connsiteX11" fmla="*/ 201541 w 597159"/>
                <a:gd name="connsiteY11" fmla="*/ 880810 h 1343609"/>
                <a:gd name="connsiteX12" fmla="*/ 201541 w 597159"/>
                <a:gd name="connsiteY12" fmla="*/ 974116 h 1343609"/>
                <a:gd name="connsiteX13" fmla="*/ 223935 w 597159"/>
                <a:gd name="connsiteY13" fmla="*/ 977849 h 1343609"/>
                <a:gd name="connsiteX14" fmla="*/ 227667 w 597159"/>
                <a:gd name="connsiteY14" fmla="*/ 1059958 h 1343609"/>
                <a:gd name="connsiteX15" fmla="*/ 261257 w 597159"/>
                <a:gd name="connsiteY15" fmla="*/ 1059958 h 1343609"/>
                <a:gd name="connsiteX16" fmla="*/ 261257 w 597159"/>
                <a:gd name="connsiteY16" fmla="*/ 1160729 h 1343609"/>
                <a:gd name="connsiteX17" fmla="*/ 279919 w 597159"/>
                <a:gd name="connsiteY17" fmla="*/ 1160729 h 1343609"/>
                <a:gd name="connsiteX18" fmla="*/ 283651 w 597159"/>
                <a:gd name="connsiteY18" fmla="*/ 1257767 h 1343609"/>
                <a:gd name="connsiteX19" fmla="*/ 597159 w 597159"/>
                <a:gd name="connsiteY19" fmla="*/ 1257767 h 1343609"/>
                <a:gd name="connsiteX20" fmla="*/ 597159 w 597159"/>
                <a:gd name="connsiteY20" fmla="*/ 1343609 h 1343609"/>
                <a:gd name="connsiteX0" fmla="*/ 0 w 597159"/>
                <a:gd name="connsiteY0" fmla="*/ 0 h 1343609"/>
                <a:gd name="connsiteX1" fmla="*/ 14929 w 597159"/>
                <a:gd name="connsiteY1" fmla="*/ 100771 h 1343609"/>
                <a:gd name="connsiteX2" fmla="*/ 85842 w 597159"/>
                <a:gd name="connsiteY2" fmla="*/ 100771 h 1343609"/>
                <a:gd name="connsiteX3" fmla="*/ 89574 w 597159"/>
                <a:gd name="connsiteY3" fmla="*/ 526247 h 1343609"/>
                <a:gd name="connsiteX4" fmla="*/ 82110 w 597159"/>
                <a:gd name="connsiteY4" fmla="*/ 600892 h 1343609"/>
                <a:gd name="connsiteX5" fmla="*/ 93306 w 597159"/>
                <a:gd name="connsiteY5" fmla="*/ 608356 h 1343609"/>
                <a:gd name="connsiteX6" fmla="*/ 97039 w 597159"/>
                <a:gd name="connsiteY6" fmla="*/ 694198 h 1343609"/>
                <a:gd name="connsiteX7" fmla="*/ 123164 w 597159"/>
                <a:gd name="connsiteY7" fmla="*/ 694198 h 1343609"/>
                <a:gd name="connsiteX8" fmla="*/ 123164 w 597159"/>
                <a:gd name="connsiteY8" fmla="*/ 787504 h 1343609"/>
                <a:gd name="connsiteX9" fmla="*/ 171683 w 597159"/>
                <a:gd name="connsiteY9" fmla="*/ 787504 h 1343609"/>
                <a:gd name="connsiteX10" fmla="*/ 171683 w 597159"/>
                <a:gd name="connsiteY10" fmla="*/ 877078 h 1343609"/>
                <a:gd name="connsiteX11" fmla="*/ 201541 w 597159"/>
                <a:gd name="connsiteY11" fmla="*/ 880810 h 1343609"/>
                <a:gd name="connsiteX12" fmla="*/ 201541 w 597159"/>
                <a:gd name="connsiteY12" fmla="*/ 974116 h 1343609"/>
                <a:gd name="connsiteX13" fmla="*/ 223935 w 597159"/>
                <a:gd name="connsiteY13" fmla="*/ 977849 h 1343609"/>
                <a:gd name="connsiteX14" fmla="*/ 227667 w 597159"/>
                <a:gd name="connsiteY14" fmla="*/ 1059958 h 1343609"/>
                <a:gd name="connsiteX15" fmla="*/ 261257 w 597159"/>
                <a:gd name="connsiteY15" fmla="*/ 1059958 h 1343609"/>
                <a:gd name="connsiteX16" fmla="*/ 261257 w 597159"/>
                <a:gd name="connsiteY16" fmla="*/ 1160729 h 1343609"/>
                <a:gd name="connsiteX17" fmla="*/ 279919 w 597159"/>
                <a:gd name="connsiteY17" fmla="*/ 1160729 h 1343609"/>
                <a:gd name="connsiteX18" fmla="*/ 283651 w 597159"/>
                <a:gd name="connsiteY18" fmla="*/ 1257767 h 1343609"/>
                <a:gd name="connsiteX19" fmla="*/ 578109 w 597159"/>
                <a:gd name="connsiteY19" fmla="*/ 1255385 h 1343609"/>
                <a:gd name="connsiteX20" fmla="*/ 597159 w 597159"/>
                <a:gd name="connsiteY20" fmla="*/ 1343609 h 1343609"/>
                <a:gd name="connsiteX0" fmla="*/ 0 w 578109"/>
                <a:gd name="connsiteY0" fmla="*/ 0 h 1343609"/>
                <a:gd name="connsiteX1" fmla="*/ 14929 w 578109"/>
                <a:gd name="connsiteY1" fmla="*/ 100771 h 1343609"/>
                <a:gd name="connsiteX2" fmla="*/ 85842 w 578109"/>
                <a:gd name="connsiteY2" fmla="*/ 100771 h 1343609"/>
                <a:gd name="connsiteX3" fmla="*/ 89574 w 578109"/>
                <a:gd name="connsiteY3" fmla="*/ 526247 h 1343609"/>
                <a:gd name="connsiteX4" fmla="*/ 82110 w 578109"/>
                <a:gd name="connsiteY4" fmla="*/ 600892 h 1343609"/>
                <a:gd name="connsiteX5" fmla="*/ 93306 w 578109"/>
                <a:gd name="connsiteY5" fmla="*/ 608356 h 1343609"/>
                <a:gd name="connsiteX6" fmla="*/ 97039 w 578109"/>
                <a:gd name="connsiteY6" fmla="*/ 694198 h 1343609"/>
                <a:gd name="connsiteX7" fmla="*/ 123164 w 578109"/>
                <a:gd name="connsiteY7" fmla="*/ 694198 h 1343609"/>
                <a:gd name="connsiteX8" fmla="*/ 123164 w 578109"/>
                <a:gd name="connsiteY8" fmla="*/ 787504 h 1343609"/>
                <a:gd name="connsiteX9" fmla="*/ 171683 w 578109"/>
                <a:gd name="connsiteY9" fmla="*/ 787504 h 1343609"/>
                <a:gd name="connsiteX10" fmla="*/ 171683 w 578109"/>
                <a:gd name="connsiteY10" fmla="*/ 877078 h 1343609"/>
                <a:gd name="connsiteX11" fmla="*/ 201541 w 578109"/>
                <a:gd name="connsiteY11" fmla="*/ 880810 h 1343609"/>
                <a:gd name="connsiteX12" fmla="*/ 201541 w 578109"/>
                <a:gd name="connsiteY12" fmla="*/ 974116 h 1343609"/>
                <a:gd name="connsiteX13" fmla="*/ 223935 w 578109"/>
                <a:gd name="connsiteY13" fmla="*/ 977849 h 1343609"/>
                <a:gd name="connsiteX14" fmla="*/ 227667 w 578109"/>
                <a:gd name="connsiteY14" fmla="*/ 1059958 h 1343609"/>
                <a:gd name="connsiteX15" fmla="*/ 261257 w 578109"/>
                <a:gd name="connsiteY15" fmla="*/ 1059958 h 1343609"/>
                <a:gd name="connsiteX16" fmla="*/ 261257 w 578109"/>
                <a:gd name="connsiteY16" fmla="*/ 1160729 h 1343609"/>
                <a:gd name="connsiteX17" fmla="*/ 279919 w 578109"/>
                <a:gd name="connsiteY17" fmla="*/ 1160729 h 1343609"/>
                <a:gd name="connsiteX18" fmla="*/ 283651 w 578109"/>
                <a:gd name="connsiteY18" fmla="*/ 1257767 h 1343609"/>
                <a:gd name="connsiteX19" fmla="*/ 578109 w 578109"/>
                <a:gd name="connsiteY19" fmla="*/ 1255385 h 1343609"/>
                <a:gd name="connsiteX20" fmla="*/ 575727 w 578109"/>
                <a:gd name="connsiteY20" fmla="*/ 1343609 h 1343609"/>
                <a:gd name="connsiteX0" fmla="*/ 0 w 580490"/>
                <a:gd name="connsiteY0" fmla="*/ 0 h 1341227"/>
                <a:gd name="connsiteX1" fmla="*/ 14929 w 580490"/>
                <a:gd name="connsiteY1" fmla="*/ 100771 h 1341227"/>
                <a:gd name="connsiteX2" fmla="*/ 85842 w 580490"/>
                <a:gd name="connsiteY2" fmla="*/ 100771 h 1341227"/>
                <a:gd name="connsiteX3" fmla="*/ 89574 w 580490"/>
                <a:gd name="connsiteY3" fmla="*/ 526247 h 1341227"/>
                <a:gd name="connsiteX4" fmla="*/ 82110 w 580490"/>
                <a:gd name="connsiteY4" fmla="*/ 600892 h 1341227"/>
                <a:gd name="connsiteX5" fmla="*/ 93306 w 580490"/>
                <a:gd name="connsiteY5" fmla="*/ 608356 h 1341227"/>
                <a:gd name="connsiteX6" fmla="*/ 97039 w 580490"/>
                <a:gd name="connsiteY6" fmla="*/ 694198 h 1341227"/>
                <a:gd name="connsiteX7" fmla="*/ 123164 w 580490"/>
                <a:gd name="connsiteY7" fmla="*/ 694198 h 1341227"/>
                <a:gd name="connsiteX8" fmla="*/ 123164 w 580490"/>
                <a:gd name="connsiteY8" fmla="*/ 787504 h 1341227"/>
                <a:gd name="connsiteX9" fmla="*/ 171683 w 580490"/>
                <a:gd name="connsiteY9" fmla="*/ 787504 h 1341227"/>
                <a:gd name="connsiteX10" fmla="*/ 171683 w 580490"/>
                <a:gd name="connsiteY10" fmla="*/ 877078 h 1341227"/>
                <a:gd name="connsiteX11" fmla="*/ 201541 w 580490"/>
                <a:gd name="connsiteY11" fmla="*/ 880810 h 1341227"/>
                <a:gd name="connsiteX12" fmla="*/ 201541 w 580490"/>
                <a:gd name="connsiteY12" fmla="*/ 974116 h 1341227"/>
                <a:gd name="connsiteX13" fmla="*/ 223935 w 580490"/>
                <a:gd name="connsiteY13" fmla="*/ 977849 h 1341227"/>
                <a:gd name="connsiteX14" fmla="*/ 227667 w 580490"/>
                <a:gd name="connsiteY14" fmla="*/ 1059958 h 1341227"/>
                <a:gd name="connsiteX15" fmla="*/ 261257 w 580490"/>
                <a:gd name="connsiteY15" fmla="*/ 1059958 h 1341227"/>
                <a:gd name="connsiteX16" fmla="*/ 261257 w 580490"/>
                <a:gd name="connsiteY16" fmla="*/ 1160729 h 1341227"/>
                <a:gd name="connsiteX17" fmla="*/ 279919 w 580490"/>
                <a:gd name="connsiteY17" fmla="*/ 1160729 h 1341227"/>
                <a:gd name="connsiteX18" fmla="*/ 283651 w 580490"/>
                <a:gd name="connsiteY18" fmla="*/ 1257767 h 1341227"/>
                <a:gd name="connsiteX19" fmla="*/ 578109 w 580490"/>
                <a:gd name="connsiteY19" fmla="*/ 1255385 h 1341227"/>
                <a:gd name="connsiteX20" fmla="*/ 580490 w 580490"/>
                <a:gd name="connsiteY20" fmla="*/ 1341227 h 13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80490" h="1341227">
                  <a:moveTo>
                    <a:pt x="0" y="0"/>
                  </a:moveTo>
                  <a:lnTo>
                    <a:pt x="14929" y="100771"/>
                  </a:lnTo>
                  <a:lnTo>
                    <a:pt x="85842" y="100771"/>
                  </a:lnTo>
                  <a:lnTo>
                    <a:pt x="89574" y="526247"/>
                  </a:lnTo>
                  <a:lnTo>
                    <a:pt x="82110" y="600892"/>
                  </a:lnTo>
                  <a:lnTo>
                    <a:pt x="93306" y="608356"/>
                  </a:lnTo>
                  <a:lnTo>
                    <a:pt x="97039" y="694198"/>
                  </a:lnTo>
                  <a:lnTo>
                    <a:pt x="123164" y="694198"/>
                  </a:lnTo>
                  <a:lnTo>
                    <a:pt x="123164" y="787504"/>
                  </a:lnTo>
                  <a:lnTo>
                    <a:pt x="171683" y="787504"/>
                  </a:lnTo>
                  <a:lnTo>
                    <a:pt x="171683" y="877078"/>
                  </a:lnTo>
                  <a:lnTo>
                    <a:pt x="201541" y="880810"/>
                  </a:lnTo>
                  <a:lnTo>
                    <a:pt x="201541" y="974116"/>
                  </a:lnTo>
                  <a:lnTo>
                    <a:pt x="223935" y="977849"/>
                  </a:lnTo>
                  <a:lnTo>
                    <a:pt x="227667" y="1059958"/>
                  </a:lnTo>
                  <a:lnTo>
                    <a:pt x="261257" y="1059958"/>
                  </a:lnTo>
                  <a:lnTo>
                    <a:pt x="261257" y="1160729"/>
                  </a:lnTo>
                  <a:lnTo>
                    <a:pt x="279919" y="1160729"/>
                  </a:lnTo>
                  <a:lnTo>
                    <a:pt x="283651" y="1257767"/>
                  </a:lnTo>
                  <a:lnTo>
                    <a:pt x="578109" y="1255385"/>
                  </a:lnTo>
                  <a:cubicBezTo>
                    <a:pt x="578109" y="1283999"/>
                    <a:pt x="580490" y="1312613"/>
                    <a:pt x="580490" y="1341227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09" name="Tableau 108">
            <a:extLst>
              <a:ext uri="{FF2B5EF4-FFF2-40B4-BE49-F238E27FC236}">
                <a16:creationId xmlns:a16="http://schemas.microsoft.com/office/drawing/2014/main" id="{4ECDB621-3494-4B1C-B4A8-2DA67EF96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913536"/>
              </p:ext>
            </p:extLst>
          </p:nvPr>
        </p:nvGraphicFramePr>
        <p:xfrm>
          <a:off x="8254145" y="4565553"/>
          <a:ext cx="1570611" cy="484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87078212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9769">
                <a:tc gridSpan="1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Nb à risque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84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0" spc="-3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103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79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084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0" spc="-30" dirty="0">
                        <a:solidFill>
                          <a:srgbClr val="9B11C7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115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0367650"/>
                  </a:ext>
                </a:extLst>
              </a:tr>
            </a:tbl>
          </a:graphicData>
        </a:graphic>
      </p:graphicFrame>
      <p:sp>
        <p:nvSpPr>
          <p:cNvPr id="110" name="ZoneTexte 109">
            <a:extLst>
              <a:ext uri="{FF2B5EF4-FFF2-40B4-BE49-F238E27FC236}">
                <a16:creationId xmlns:a16="http://schemas.microsoft.com/office/drawing/2014/main" id="{F3877F2F-F65C-47BE-AD63-923D125DFAFC}"/>
              </a:ext>
            </a:extLst>
          </p:cNvPr>
          <p:cNvSpPr txBox="1"/>
          <p:nvPr/>
        </p:nvSpPr>
        <p:spPr>
          <a:xfrm>
            <a:off x="8183553" y="1785091"/>
            <a:ext cx="1588768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Sereux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1" name="Tableau 110">
            <a:extLst>
              <a:ext uri="{FF2B5EF4-FFF2-40B4-BE49-F238E27FC236}">
                <a16:creationId xmlns:a16="http://schemas.microsoft.com/office/drawing/2014/main" id="{7BAEBF19-A357-405F-9D88-AD61EFD78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997575"/>
              </p:ext>
            </p:extLst>
          </p:nvPr>
        </p:nvGraphicFramePr>
        <p:xfrm>
          <a:off x="8179352" y="2176130"/>
          <a:ext cx="1592969" cy="60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13369633"/>
                    </a:ext>
                  </a:extLst>
                </a:gridCol>
                <a:gridCol w="459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1481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r-FR" sz="6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Events, </a:t>
                      </a:r>
                      <a:b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HR </a:t>
                      </a:r>
                      <a:b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853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  <a:latin typeface="+mj-lt"/>
                          <a:cs typeface="Arial" panose="020B0604020202020204" pitchFamily="34" charset="0"/>
                        </a:rPr>
                        <a:t>Len + </a:t>
                      </a:r>
                      <a:r>
                        <a:rPr lang="fr-FR" sz="600" b="1" dirty="0" err="1">
                          <a:solidFill>
                            <a:schemeClr val="accent5"/>
                          </a:solidFill>
                          <a:latin typeface="+mj-lt"/>
                          <a:cs typeface="Arial" panose="020B0604020202020204" pitchFamily="34" charset="0"/>
                        </a:rPr>
                        <a:t>pembro</a:t>
                      </a:r>
                      <a:endParaRPr lang="fr-FR" sz="600" b="1" dirty="0">
                        <a:solidFill>
                          <a:schemeClr val="accent5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(78.6)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0.53 (0.38-0.72)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853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rgbClr val="9B11C7"/>
                          </a:solidFill>
                          <a:latin typeface="+mj-lt"/>
                          <a:cs typeface="Arial" panose="020B0604020202020204" pitchFamily="34" charset="0"/>
                        </a:rPr>
                        <a:t>TPC</a:t>
                      </a:r>
                    </a:p>
                  </a:txBody>
                  <a:tcPr marL="36000" marR="36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(69.6)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fr-FR" sz="11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2" name="Tableau 111">
            <a:extLst>
              <a:ext uri="{FF2B5EF4-FFF2-40B4-BE49-F238E27FC236}">
                <a16:creationId xmlns:a16="http://schemas.microsoft.com/office/drawing/2014/main" id="{DD90EB87-D132-4332-AD2D-B322C882A2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590703"/>
              </p:ext>
            </p:extLst>
          </p:nvPr>
        </p:nvGraphicFramePr>
        <p:xfrm>
          <a:off x="9949660" y="2176130"/>
          <a:ext cx="1592969" cy="60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13369633"/>
                    </a:ext>
                  </a:extLst>
                </a:gridCol>
                <a:gridCol w="459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1481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r-FR" sz="6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Events, </a:t>
                      </a:r>
                      <a:b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HR </a:t>
                      </a:r>
                      <a:b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853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  <a:latin typeface="+mj-lt"/>
                          <a:cs typeface="Arial" panose="020B0604020202020204" pitchFamily="34" charset="0"/>
                        </a:rPr>
                        <a:t>Len + </a:t>
                      </a:r>
                      <a:r>
                        <a:rPr lang="fr-FR" sz="600" b="1" dirty="0" err="1">
                          <a:solidFill>
                            <a:schemeClr val="accent5"/>
                          </a:solidFill>
                          <a:latin typeface="+mj-lt"/>
                          <a:cs typeface="Arial" panose="020B0604020202020204" pitchFamily="34" charset="0"/>
                        </a:rPr>
                        <a:t>pembro</a:t>
                      </a:r>
                      <a:endParaRPr lang="fr-FR" sz="600" b="1" dirty="0">
                        <a:solidFill>
                          <a:schemeClr val="accent5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(80.0)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(0.24-0.92)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853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rgbClr val="9B11C7"/>
                          </a:solidFill>
                          <a:latin typeface="+mj-lt"/>
                          <a:cs typeface="Arial" panose="020B0604020202020204" pitchFamily="34" charset="0"/>
                        </a:rPr>
                        <a:t>TPC</a:t>
                      </a:r>
                    </a:p>
                  </a:txBody>
                  <a:tcPr marL="36000" marR="36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(88.2)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fr-FR" sz="11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3" name="ZoneTexte 112">
            <a:extLst>
              <a:ext uri="{FF2B5EF4-FFF2-40B4-BE49-F238E27FC236}">
                <a16:creationId xmlns:a16="http://schemas.microsoft.com/office/drawing/2014/main" id="{33C15DF7-17F1-4D01-A2A4-B887A84D03C9}"/>
              </a:ext>
            </a:extLst>
          </p:cNvPr>
          <p:cNvSpPr txBox="1"/>
          <p:nvPr/>
        </p:nvSpPr>
        <p:spPr>
          <a:xfrm>
            <a:off x="9989960" y="1785091"/>
            <a:ext cx="1588768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Cellules claires</a:t>
            </a:r>
          </a:p>
        </p:txBody>
      </p:sp>
      <p:graphicFrame>
        <p:nvGraphicFramePr>
          <p:cNvPr id="114" name="Tableau 113">
            <a:extLst>
              <a:ext uri="{FF2B5EF4-FFF2-40B4-BE49-F238E27FC236}">
                <a16:creationId xmlns:a16="http://schemas.microsoft.com/office/drawing/2014/main" id="{0A78FED8-399E-49DF-ADC0-831964530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961207"/>
              </p:ext>
            </p:extLst>
          </p:nvPr>
        </p:nvGraphicFramePr>
        <p:xfrm>
          <a:off x="10078463" y="4571285"/>
          <a:ext cx="1570611" cy="484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87078212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9769">
                <a:tc gridSpan="1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Nb à risque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84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0" spc="-3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084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0" spc="-30" dirty="0">
                        <a:solidFill>
                          <a:srgbClr val="9B11C7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0367650"/>
                  </a:ext>
                </a:extLst>
              </a:tr>
            </a:tbl>
          </a:graphicData>
        </a:graphic>
      </p:graphicFrame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03C06826-C9EC-4330-9C8D-B8B06AA481DF}"/>
              </a:ext>
            </a:extLst>
          </p:cNvPr>
          <p:cNvCxnSpPr>
            <a:cxnSpLocks/>
            <a:endCxn id="109" idx="3"/>
          </p:cNvCxnSpPr>
          <p:nvPr/>
        </p:nvCxnSpPr>
        <p:spPr>
          <a:xfrm>
            <a:off x="8314131" y="4754169"/>
            <a:ext cx="1476000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Forme libre : forme 118">
            <a:extLst>
              <a:ext uri="{FF2B5EF4-FFF2-40B4-BE49-F238E27FC236}">
                <a16:creationId xmlns:a16="http://schemas.microsoft.com/office/drawing/2014/main" id="{3D7D56EA-4044-4F82-A7BA-9B36BD62C2CA}"/>
              </a:ext>
            </a:extLst>
          </p:cNvPr>
          <p:cNvSpPr/>
          <p:nvPr/>
        </p:nvSpPr>
        <p:spPr>
          <a:xfrm>
            <a:off x="6596743" y="2983832"/>
            <a:ext cx="1285660" cy="1295973"/>
          </a:xfrm>
          <a:custGeom>
            <a:avLst/>
            <a:gdLst>
              <a:gd name="connsiteX0" fmla="*/ 0 w 1285660"/>
              <a:gd name="connsiteY0" fmla="*/ 0 h 1285660"/>
              <a:gd name="connsiteX1" fmla="*/ 48126 w 1285660"/>
              <a:gd name="connsiteY1" fmla="*/ 24063 h 1285660"/>
              <a:gd name="connsiteX2" fmla="*/ 61877 w 1285660"/>
              <a:gd name="connsiteY2" fmla="*/ 37813 h 1285660"/>
              <a:gd name="connsiteX3" fmla="*/ 72189 w 1285660"/>
              <a:gd name="connsiteY3" fmla="*/ 51563 h 1285660"/>
              <a:gd name="connsiteX4" fmla="*/ 75627 w 1285660"/>
              <a:gd name="connsiteY4" fmla="*/ 99690 h 1285660"/>
              <a:gd name="connsiteX5" fmla="*/ 79065 w 1285660"/>
              <a:gd name="connsiteY5" fmla="*/ 137503 h 1285660"/>
              <a:gd name="connsiteX6" fmla="*/ 85940 w 1285660"/>
              <a:gd name="connsiteY6" fmla="*/ 182192 h 1285660"/>
              <a:gd name="connsiteX7" fmla="*/ 92815 w 1285660"/>
              <a:gd name="connsiteY7" fmla="*/ 223443 h 1285660"/>
              <a:gd name="connsiteX8" fmla="*/ 96252 w 1285660"/>
              <a:gd name="connsiteY8" fmla="*/ 261257 h 1285660"/>
              <a:gd name="connsiteX9" fmla="*/ 92815 w 1285660"/>
              <a:gd name="connsiteY9" fmla="*/ 305945 h 1285660"/>
              <a:gd name="connsiteX10" fmla="*/ 96252 w 1285660"/>
              <a:gd name="connsiteY10" fmla="*/ 333446 h 1285660"/>
              <a:gd name="connsiteX11" fmla="*/ 96252 w 1285660"/>
              <a:gd name="connsiteY11" fmla="*/ 367822 h 1285660"/>
              <a:gd name="connsiteX12" fmla="*/ 103128 w 1285660"/>
              <a:gd name="connsiteY12" fmla="*/ 402198 h 1285660"/>
              <a:gd name="connsiteX13" fmla="*/ 110003 w 1285660"/>
              <a:gd name="connsiteY13" fmla="*/ 433136 h 1285660"/>
              <a:gd name="connsiteX14" fmla="*/ 123753 w 1285660"/>
              <a:gd name="connsiteY14" fmla="*/ 460637 h 1285660"/>
              <a:gd name="connsiteX15" fmla="*/ 140941 w 1285660"/>
              <a:gd name="connsiteY15" fmla="*/ 467512 h 1285660"/>
              <a:gd name="connsiteX16" fmla="*/ 154692 w 1285660"/>
              <a:gd name="connsiteY16" fmla="*/ 484700 h 1285660"/>
              <a:gd name="connsiteX17" fmla="*/ 171880 w 1285660"/>
              <a:gd name="connsiteY17" fmla="*/ 512201 h 1285660"/>
              <a:gd name="connsiteX18" fmla="*/ 178755 w 1285660"/>
              <a:gd name="connsiteY18" fmla="*/ 529389 h 1285660"/>
              <a:gd name="connsiteX19" fmla="*/ 182192 w 1285660"/>
              <a:gd name="connsiteY19" fmla="*/ 546577 h 1285660"/>
              <a:gd name="connsiteX20" fmla="*/ 189068 w 1285660"/>
              <a:gd name="connsiteY20" fmla="*/ 584391 h 1285660"/>
              <a:gd name="connsiteX21" fmla="*/ 189068 w 1285660"/>
              <a:gd name="connsiteY21" fmla="*/ 584391 h 1285660"/>
              <a:gd name="connsiteX22" fmla="*/ 192505 w 1285660"/>
              <a:gd name="connsiteY22" fmla="*/ 639392 h 1285660"/>
              <a:gd name="connsiteX23" fmla="*/ 206255 w 1285660"/>
              <a:gd name="connsiteY23" fmla="*/ 684081 h 1285660"/>
              <a:gd name="connsiteX24" fmla="*/ 206255 w 1285660"/>
              <a:gd name="connsiteY24" fmla="*/ 704706 h 1285660"/>
              <a:gd name="connsiteX25" fmla="*/ 230319 w 1285660"/>
              <a:gd name="connsiteY25" fmla="*/ 711582 h 1285660"/>
              <a:gd name="connsiteX26" fmla="*/ 247507 w 1285660"/>
              <a:gd name="connsiteY26" fmla="*/ 721894 h 1285660"/>
              <a:gd name="connsiteX27" fmla="*/ 257819 w 1285660"/>
              <a:gd name="connsiteY27" fmla="*/ 732207 h 1285660"/>
              <a:gd name="connsiteX28" fmla="*/ 271570 w 1285660"/>
              <a:gd name="connsiteY28" fmla="*/ 745957 h 1285660"/>
              <a:gd name="connsiteX29" fmla="*/ 271570 w 1285660"/>
              <a:gd name="connsiteY29" fmla="*/ 759708 h 1285660"/>
              <a:gd name="connsiteX30" fmla="*/ 285320 w 1285660"/>
              <a:gd name="connsiteY30" fmla="*/ 804397 h 1285660"/>
              <a:gd name="connsiteX31" fmla="*/ 295633 w 1285660"/>
              <a:gd name="connsiteY31" fmla="*/ 835335 h 1285660"/>
              <a:gd name="connsiteX32" fmla="*/ 319696 w 1285660"/>
              <a:gd name="connsiteY32" fmla="*/ 876586 h 1285660"/>
              <a:gd name="connsiteX33" fmla="*/ 330009 w 1285660"/>
              <a:gd name="connsiteY33" fmla="*/ 904087 h 1285660"/>
              <a:gd name="connsiteX34" fmla="*/ 343759 w 1285660"/>
              <a:gd name="connsiteY34" fmla="*/ 907524 h 1285660"/>
              <a:gd name="connsiteX35" fmla="*/ 354072 w 1285660"/>
              <a:gd name="connsiteY35" fmla="*/ 907524 h 1285660"/>
              <a:gd name="connsiteX36" fmla="*/ 367822 w 1285660"/>
              <a:gd name="connsiteY36" fmla="*/ 924712 h 1285660"/>
              <a:gd name="connsiteX37" fmla="*/ 374698 w 1285660"/>
              <a:gd name="connsiteY37" fmla="*/ 962526 h 1285660"/>
              <a:gd name="connsiteX38" fmla="*/ 381573 w 1285660"/>
              <a:gd name="connsiteY38" fmla="*/ 1003777 h 1285660"/>
              <a:gd name="connsiteX39" fmla="*/ 381573 w 1285660"/>
              <a:gd name="connsiteY39" fmla="*/ 1003777 h 1285660"/>
              <a:gd name="connsiteX40" fmla="*/ 388448 w 1285660"/>
              <a:gd name="connsiteY40" fmla="*/ 1038153 h 1285660"/>
              <a:gd name="connsiteX41" fmla="*/ 391886 w 1285660"/>
              <a:gd name="connsiteY41" fmla="*/ 1055341 h 1285660"/>
              <a:gd name="connsiteX42" fmla="*/ 398761 w 1285660"/>
              <a:gd name="connsiteY42" fmla="*/ 1065654 h 1285660"/>
              <a:gd name="connsiteX43" fmla="*/ 419386 w 1285660"/>
              <a:gd name="connsiteY43" fmla="*/ 1072529 h 1285660"/>
              <a:gd name="connsiteX44" fmla="*/ 429699 w 1285660"/>
              <a:gd name="connsiteY44" fmla="*/ 1079404 h 1285660"/>
              <a:gd name="connsiteX45" fmla="*/ 446887 w 1285660"/>
              <a:gd name="connsiteY45" fmla="*/ 1086279 h 1285660"/>
              <a:gd name="connsiteX46" fmla="*/ 453762 w 1285660"/>
              <a:gd name="connsiteY46" fmla="*/ 1093154 h 1285660"/>
              <a:gd name="connsiteX47" fmla="*/ 464075 w 1285660"/>
              <a:gd name="connsiteY47" fmla="*/ 1096592 h 1285660"/>
              <a:gd name="connsiteX48" fmla="*/ 467513 w 1285660"/>
              <a:gd name="connsiteY48" fmla="*/ 1096592 h 1285660"/>
              <a:gd name="connsiteX49" fmla="*/ 467513 w 1285660"/>
              <a:gd name="connsiteY49" fmla="*/ 1127530 h 1285660"/>
              <a:gd name="connsiteX50" fmla="*/ 570640 w 1285660"/>
              <a:gd name="connsiteY50" fmla="*/ 1124093 h 1285660"/>
              <a:gd name="connsiteX51" fmla="*/ 574078 w 1285660"/>
              <a:gd name="connsiteY51" fmla="*/ 1148156 h 1285660"/>
              <a:gd name="connsiteX52" fmla="*/ 749395 w 1285660"/>
              <a:gd name="connsiteY52" fmla="*/ 1144718 h 1285660"/>
              <a:gd name="connsiteX53" fmla="*/ 756271 w 1285660"/>
              <a:gd name="connsiteY53" fmla="*/ 1168782 h 1285660"/>
              <a:gd name="connsiteX54" fmla="*/ 821585 w 1285660"/>
              <a:gd name="connsiteY54" fmla="*/ 1165344 h 1285660"/>
              <a:gd name="connsiteX55" fmla="*/ 821585 w 1285660"/>
              <a:gd name="connsiteY55" fmla="*/ 1192845 h 1285660"/>
              <a:gd name="connsiteX56" fmla="*/ 862836 w 1285660"/>
              <a:gd name="connsiteY56" fmla="*/ 1192845 h 1285660"/>
              <a:gd name="connsiteX57" fmla="*/ 862836 w 1285660"/>
              <a:gd name="connsiteY57" fmla="*/ 1220345 h 1285660"/>
              <a:gd name="connsiteX58" fmla="*/ 935025 w 1285660"/>
              <a:gd name="connsiteY58" fmla="*/ 1216908 h 1285660"/>
              <a:gd name="connsiteX59" fmla="*/ 945338 w 1285660"/>
              <a:gd name="connsiteY59" fmla="*/ 1285660 h 1285660"/>
              <a:gd name="connsiteX60" fmla="*/ 1285660 w 1285660"/>
              <a:gd name="connsiteY60" fmla="*/ 1282222 h 1285660"/>
              <a:gd name="connsiteX0" fmla="*/ 0 w 1285660"/>
              <a:gd name="connsiteY0" fmla="*/ 0 h 1292535"/>
              <a:gd name="connsiteX1" fmla="*/ 48126 w 1285660"/>
              <a:gd name="connsiteY1" fmla="*/ 24063 h 1292535"/>
              <a:gd name="connsiteX2" fmla="*/ 61877 w 1285660"/>
              <a:gd name="connsiteY2" fmla="*/ 37813 h 1292535"/>
              <a:gd name="connsiteX3" fmla="*/ 72189 w 1285660"/>
              <a:gd name="connsiteY3" fmla="*/ 51563 h 1292535"/>
              <a:gd name="connsiteX4" fmla="*/ 75627 w 1285660"/>
              <a:gd name="connsiteY4" fmla="*/ 99690 h 1292535"/>
              <a:gd name="connsiteX5" fmla="*/ 79065 w 1285660"/>
              <a:gd name="connsiteY5" fmla="*/ 137503 h 1292535"/>
              <a:gd name="connsiteX6" fmla="*/ 85940 w 1285660"/>
              <a:gd name="connsiteY6" fmla="*/ 182192 h 1292535"/>
              <a:gd name="connsiteX7" fmla="*/ 92815 w 1285660"/>
              <a:gd name="connsiteY7" fmla="*/ 223443 h 1292535"/>
              <a:gd name="connsiteX8" fmla="*/ 96252 w 1285660"/>
              <a:gd name="connsiteY8" fmla="*/ 261257 h 1292535"/>
              <a:gd name="connsiteX9" fmla="*/ 92815 w 1285660"/>
              <a:gd name="connsiteY9" fmla="*/ 305945 h 1292535"/>
              <a:gd name="connsiteX10" fmla="*/ 96252 w 1285660"/>
              <a:gd name="connsiteY10" fmla="*/ 333446 h 1292535"/>
              <a:gd name="connsiteX11" fmla="*/ 96252 w 1285660"/>
              <a:gd name="connsiteY11" fmla="*/ 367822 h 1292535"/>
              <a:gd name="connsiteX12" fmla="*/ 103128 w 1285660"/>
              <a:gd name="connsiteY12" fmla="*/ 402198 h 1292535"/>
              <a:gd name="connsiteX13" fmla="*/ 110003 w 1285660"/>
              <a:gd name="connsiteY13" fmla="*/ 433136 h 1292535"/>
              <a:gd name="connsiteX14" fmla="*/ 123753 w 1285660"/>
              <a:gd name="connsiteY14" fmla="*/ 460637 h 1292535"/>
              <a:gd name="connsiteX15" fmla="*/ 140941 w 1285660"/>
              <a:gd name="connsiteY15" fmla="*/ 467512 h 1292535"/>
              <a:gd name="connsiteX16" fmla="*/ 154692 w 1285660"/>
              <a:gd name="connsiteY16" fmla="*/ 484700 h 1292535"/>
              <a:gd name="connsiteX17" fmla="*/ 171880 w 1285660"/>
              <a:gd name="connsiteY17" fmla="*/ 512201 h 1292535"/>
              <a:gd name="connsiteX18" fmla="*/ 178755 w 1285660"/>
              <a:gd name="connsiteY18" fmla="*/ 529389 h 1292535"/>
              <a:gd name="connsiteX19" fmla="*/ 182192 w 1285660"/>
              <a:gd name="connsiteY19" fmla="*/ 546577 h 1292535"/>
              <a:gd name="connsiteX20" fmla="*/ 189068 w 1285660"/>
              <a:gd name="connsiteY20" fmla="*/ 584391 h 1292535"/>
              <a:gd name="connsiteX21" fmla="*/ 189068 w 1285660"/>
              <a:gd name="connsiteY21" fmla="*/ 584391 h 1292535"/>
              <a:gd name="connsiteX22" fmla="*/ 192505 w 1285660"/>
              <a:gd name="connsiteY22" fmla="*/ 639392 h 1292535"/>
              <a:gd name="connsiteX23" fmla="*/ 206255 w 1285660"/>
              <a:gd name="connsiteY23" fmla="*/ 684081 h 1292535"/>
              <a:gd name="connsiteX24" fmla="*/ 206255 w 1285660"/>
              <a:gd name="connsiteY24" fmla="*/ 704706 h 1292535"/>
              <a:gd name="connsiteX25" fmla="*/ 230319 w 1285660"/>
              <a:gd name="connsiteY25" fmla="*/ 711582 h 1292535"/>
              <a:gd name="connsiteX26" fmla="*/ 247507 w 1285660"/>
              <a:gd name="connsiteY26" fmla="*/ 721894 h 1292535"/>
              <a:gd name="connsiteX27" fmla="*/ 257819 w 1285660"/>
              <a:gd name="connsiteY27" fmla="*/ 732207 h 1292535"/>
              <a:gd name="connsiteX28" fmla="*/ 271570 w 1285660"/>
              <a:gd name="connsiteY28" fmla="*/ 745957 h 1292535"/>
              <a:gd name="connsiteX29" fmla="*/ 271570 w 1285660"/>
              <a:gd name="connsiteY29" fmla="*/ 759708 h 1292535"/>
              <a:gd name="connsiteX30" fmla="*/ 285320 w 1285660"/>
              <a:gd name="connsiteY30" fmla="*/ 804397 h 1292535"/>
              <a:gd name="connsiteX31" fmla="*/ 295633 w 1285660"/>
              <a:gd name="connsiteY31" fmla="*/ 835335 h 1292535"/>
              <a:gd name="connsiteX32" fmla="*/ 319696 w 1285660"/>
              <a:gd name="connsiteY32" fmla="*/ 876586 h 1292535"/>
              <a:gd name="connsiteX33" fmla="*/ 330009 w 1285660"/>
              <a:gd name="connsiteY33" fmla="*/ 904087 h 1292535"/>
              <a:gd name="connsiteX34" fmla="*/ 343759 w 1285660"/>
              <a:gd name="connsiteY34" fmla="*/ 907524 h 1292535"/>
              <a:gd name="connsiteX35" fmla="*/ 354072 w 1285660"/>
              <a:gd name="connsiteY35" fmla="*/ 907524 h 1292535"/>
              <a:gd name="connsiteX36" fmla="*/ 367822 w 1285660"/>
              <a:gd name="connsiteY36" fmla="*/ 924712 h 1292535"/>
              <a:gd name="connsiteX37" fmla="*/ 374698 w 1285660"/>
              <a:gd name="connsiteY37" fmla="*/ 962526 h 1292535"/>
              <a:gd name="connsiteX38" fmla="*/ 381573 w 1285660"/>
              <a:gd name="connsiteY38" fmla="*/ 1003777 h 1292535"/>
              <a:gd name="connsiteX39" fmla="*/ 381573 w 1285660"/>
              <a:gd name="connsiteY39" fmla="*/ 1003777 h 1292535"/>
              <a:gd name="connsiteX40" fmla="*/ 388448 w 1285660"/>
              <a:gd name="connsiteY40" fmla="*/ 1038153 h 1292535"/>
              <a:gd name="connsiteX41" fmla="*/ 391886 w 1285660"/>
              <a:gd name="connsiteY41" fmla="*/ 1055341 h 1292535"/>
              <a:gd name="connsiteX42" fmla="*/ 398761 w 1285660"/>
              <a:gd name="connsiteY42" fmla="*/ 1065654 h 1292535"/>
              <a:gd name="connsiteX43" fmla="*/ 419386 w 1285660"/>
              <a:gd name="connsiteY43" fmla="*/ 1072529 h 1292535"/>
              <a:gd name="connsiteX44" fmla="*/ 429699 w 1285660"/>
              <a:gd name="connsiteY44" fmla="*/ 1079404 h 1292535"/>
              <a:gd name="connsiteX45" fmla="*/ 446887 w 1285660"/>
              <a:gd name="connsiteY45" fmla="*/ 1086279 h 1292535"/>
              <a:gd name="connsiteX46" fmla="*/ 453762 w 1285660"/>
              <a:gd name="connsiteY46" fmla="*/ 1093154 h 1292535"/>
              <a:gd name="connsiteX47" fmla="*/ 464075 w 1285660"/>
              <a:gd name="connsiteY47" fmla="*/ 1096592 h 1292535"/>
              <a:gd name="connsiteX48" fmla="*/ 467513 w 1285660"/>
              <a:gd name="connsiteY48" fmla="*/ 1096592 h 1292535"/>
              <a:gd name="connsiteX49" fmla="*/ 467513 w 1285660"/>
              <a:gd name="connsiteY49" fmla="*/ 1127530 h 1292535"/>
              <a:gd name="connsiteX50" fmla="*/ 570640 w 1285660"/>
              <a:gd name="connsiteY50" fmla="*/ 1124093 h 1292535"/>
              <a:gd name="connsiteX51" fmla="*/ 574078 w 1285660"/>
              <a:gd name="connsiteY51" fmla="*/ 1148156 h 1292535"/>
              <a:gd name="connsiteX52" fmla="*/ 749395 w 1285660"/>
              <a:gd name="connsiteY52" fmla="*/ 1144718 h 1292535"/>
              <a:gd name="connsiteX53" fmla="*/ 756271 w 1285660"/>
              <a:gd name="connsiteY53" fmla="*/ 1168782 h 1292535"/>
              <a:gd name="connsiteX54" fmla="*/ 821585 w 1285660"/>
              <a:gd name="connsiteY54" fmla="*/ 1165344 h 1292535"/>
              <a:gd name="connsiteX55" fmla="*/ 821585 w 1285660"/>
              <a:gd name="connsiteY55" fmla="*/ 1192845 h 1292535"/>
              <a:gd name="connsiteX56" fmla="*/ 862836 w 1285660"/>
              <a:gd name="connsiteY56" fmla="*/ 1192845 h 1292535"/>
              <a:gd name="connsiteX57" fmla="*/ 862836 w 1285660"/>
              <a:gd name="connsiteY57" fmla="*/ 1220345 h 1292535"/>
              <a:gd name="connsiteX58" fmla="*/ 935025 w 1285660"/>
              <a:gd name="connsiteY58" fmla="*/ 1216908 h 1292535"/>
              <a:gd name="connsiteX59" fmla="*/ 935025 w 1285660"/>
              <a:gd name="connsiteY59" fmla="*/ 1292535 h 1292535"/>
              <a:gd name="connsiteX60" fmla="*/ 1285660 w 1285660"/>
              <a:gd name="connsiteY60" fmla="*/ 1282222 h 1292535"/>
              <a:gd name="connsiteX0" fmla="*/ 0 w 1285660"/>
              <a:gd name="connsiteY0" fmla="*/ 0 h 1295973"/>
              <a:gd name="connsiteX1" fmla="*/ 48126 w 1285660"/>
              <a:gd name="connsiteY1" fmla="*/ 24063 h 1295973"/>
              <a:gd name="connsiteX2" fmla="*/ 61877 w 1285660"/>
              <a:gd name="connsiteY2" fmla="*/ 37813 h 1295973"/>
              <a:gd name="connsiteX3" fmla="*/ 72189 w 1285660"/>
              <a:gd name="connsiteY3" fmla="*/ 51563 h 1295973"/>
              <a:gd name="connsiteX4" fmla="*/ 75627 w 1285660"/>
              <a:gd name="connsiteY4" fmla="*/ 99690 h 1295973"/>
              <a:gd name="connsiteX5" fmla="*/ 79065 w 1285660"/>
              <a:gd name="connsiteY5" fmla="*/ 137503 h 1295973"/>
              <a:gd name="connsiteX6" fmla="*/ 85940 w 1285660"/>
              <a:gd name="connsiteY6" fmla="*/ 182192 h 1295973"/>
              <a:gd name="connsiteX7" fmla="*/ 92815 w 1285660"/>
              <a:gd name="connsiteY7" fmla="*/ 223443 h 1295973"/>
              <a:gd name="connsiteX8" fmla="*/ 96252 w 1285660"/>
              <a:gd name="connsiteY8" fmla="*/ 261257 h 1295973"/>
              <a:gd name="connsiteX9" fmla="*/ 92815 w 1285660"/>
              <a:gd name="connsiteY9" fmla="*/ 305945 h 1295973"/>
              <a:gd name="connsiteX10" fmla="*/ 96252 w 1285660"/>
              <a:gd name="connsiteY10" fmla="*/ 333446 h 1295973"/>
              <a:gd name="connsiteX11" fmla="*/ 96252 w 1285660"/>
              <a:gd name="connsiteY11" fmla="*/ 367822 h 1295973"/>
              <a:gd name="connsiteX12" fmla="*/ 103128 w 1285660"/>
              <a:gd name="connsiteY12" fmla="*/ 402198 h 1295973"/>
              <a:gd name="connsiteX13" fmla="*/ 110003 w 1285660"/>
              <a:gd name="connsiteY13" fmla="*/ 433136 h 1295973"/>
              <a:gd name="connsiteX14" fmla="*/ 123753 w 1285660"/>
              <a:gd name="connsiteY14" fmla="*/ 460637 h 1295973"/>
              <a:gd name="connsiteX15" fmla="*/ 140941 w 1285660"/>
              <a:gd name="connsiteY15" fmla="*/ 467512 h 1295973"/>
              <a:gd name="connsiteX16" fmla="*/ 154692 w 1285660"/>
              <a:gd name="connsiteY16" fmla="*/ 484700 h 1295973"/>
              <a:gd name="connsiteX17" fmla="*/ 171880 w 1285660"/>
              <a:gd name="connsiteY17" fmla="*/ 512201 h 1295973"/>
              <a:gd name="connsiteX18" fmla="*/ 178755 w 1285660"/>
              <a:gd name="connsiteY18" fmla="*/ 529389 h 1295973"/>
              <a:gd name="connsiteX19" fmla="*/ 182192 w 1285660"/>
              <a:gd name="connsiteY19" fmla="*/ 546577 h 1295973"/>
              <a:gd name="connsiteX20" fmla="*/ 189068 w 1285660"/>
              <a:gd name="connsiteY20" fmla="*/ 584391 h 1295973"/>
              <a:gd name="connsiteX21" fmla="*/ 189068 w 1285660"/>
              <a:gd name="connsiteY21" fmla="*/ 584391 h 1295973"/>
              <a:gd name="connsiteX22" fmla="*/ 192505 w 1285660"/>
              <a:gd name="connsiteY22" fmla="*/ 639392 h 1295973"/>
              <a:gd name="connsiteX23" fmla="*/ 206255 w 1285660"/>
              <a:gd name="connsiteY23" fmla="*/ 684081 h 1295973"/>
              <a:gd name="connsiteX24" fmla="*/ 206255 w 1285660"/>
              <a:gd name="connsiteY24" fmla="*/ 704706 h 1295973"/>
              <a:gd name="connsiteX25" fmla="*/ 230319 w 1285660"/>
              <a:gd name="connsiteY25" fmla="*/ 711582 h 1295973"/>
              <a:gd name="connsiteX26" fmla="*/ 247507 w 1285660"/>
              <a:gd name="connsiteY26" fmla="*/ 721894 h 1295973"/>
              <a:gd name="connsiteX27" fmla="*/ 257819 w 1285660"/>
              <a:gd name="connsiteY27" fmla="*/ 732207 h 1295973"/>
              <a:gd name="connsiteX28" fmla="*/ 271570 w 1285660"/>
              <a:gd name="connsiteY28" fmla="*/ 745957 h 1295973"/>
              <a:gd name="connsiteX29" fmla="*/ 271570 w 1285660"/>
              <a:gd name="connsiteY29" fmla="*/ 759708 h 1295973"/>
              <a:gd name="connsiteX30" fmla="*/ 285320 w 1285660"/>
              <a:gd name="connsiteY30" fmla="*/ 804397 h 1295973"/>
              <a:gd name="connsiteX31" fmla="*/ 295633 w 1285660"/>
              <a:gd name="connsiteY31" fmla="*/ 835335 h 1295973"/>
              <a:gd name="connsiteX32" fmla="*/ 319696 w 1285660"/>
              <a:gd name="connsiteY32" fmla="*/ 876586 h 1295973"/>
              <a:gd name="connsiteX33" fmla="*/ 330009 w 1285660"/>
              <a:gd name="connsiteY33" fmla="*/ 904087 h 1295973"/>
              <a:gd name="connsiteX34" fmla="*/ 343759 w 1285660"/>
              <a:gd name="connsiteY34" fmla="*/ 907524 h 1295973"/>
              <a:gd name="connsiteX35" fmla="*/ 354072 w 1285660"/>
              <a:gd name="connsiteY35" fmla="*/ 907524 h 1295973"/>
              <a:gd name="connsiteX36" fmla="*/ 367822 w 1285660"/>
              <a:gd name="connsiteY36" fmla="*/ 924712 h 1295973"/>
              <a:gd name="connsiteX37" fmla="*/ 374698 w 1285660"/>
              <a:gd name="connsiteY37" fmla="*/ 962526 h 1295973"/>
              <a:gd name="connsiteX38" fmla="*/ 381573 w 1285660"/>
              <a:gd name="connsiteY38" fmla="*/ 1003777 h 1295973"/>
              <a:gd name="connsiteX39" fmla="*/ 381573 w 1285660"/>
              <a:gd name="connsiteY39" fmla="*/ 1003777 h 1295973"/>
              <a:gd name="connsiteX40" fmla="*/ 388448 w 1285660"/>
              <a:gd name="connsiteY40" fmla="*/ 1038153 h 1295973"/>
              <a:gd name="connsiteX41" fmla="*/ 391886 w 1285660"/>
              <a:gd name="connsiteY41" fmla="*/ 1055341 h 1295973"/>
              <a:gd name="connsiteX42" fmla="*/ 398761 w 1285660"/>
              <a:gd name="connsiteY42" fmla="*/ 1065654 h 1295973"/>
              <a:gd name="connsiteX43" fmla="*/ 419386 w 1285660"/>
              <a:gd name="connsiteY43" fmla="*/ 1072529 h 1295973"/>
              <a:gd name="connsiteX44" fmla="*/ 429699 w 1285660"/>
              <a:gd name="connsiteY44" fmla="*/ 1079404 h 1295973"/>
              <a:gd name="connsiteX45" fmla="*/ 446887 w 1285660"/>
              <a:gd name="connsiteY45" fmla="*/ 1086279 h 1295973"/>
              <a:gd name="connsiteX46" fmla="*/ 453762 w 1285660"/>
              <a:gd name="connsiteY46" fmla="*/ 1093154 h 1295973"/>
              <a:gd name="connsiteX47" fmla="*/ 464075 w 1285660"/>
              <a:gd name="connsiteY47" fmla="*/ 1096592 h 1295973"/>
              <a:gd name="connsiteX48" fmla="*/ 467513 w 1285660"/>
              <a:gd name="connsiteY48" fmla="*/ 1096592 h 1295973"/>
              <a:gd name="connsiteX49" fmla="*/ 467513 w 1285660"/>
              <a:gd name="connsiteY49" fmla="*/ 1127530 h 1295973"/>
              <a:gd name="connsiteX50" fmla="*/ 570640 w 1285660"/>
              <a:gd name="connsiteY50" fmla="*/ 1124093 h 1295973"/>
              <a:gd name="connsiteX51" fmla="*/ 574078 w 1285660"/>
              <a:gd name="connsiteY51" fmla="*/ 1148156 h 1295973"/>
              <a:gd name="connsiteX52" fmla="*/ 749395 w 1285660"/>
              <a:gd name="connsiteY52" fmla="*/ 1144718 h 1295973"/>
              <a:gd name="connsiteX53" fmla="*/ 756271 w 1285660"/>
              <a:gd name="connsiteY53" fmla="*/ 1168782 h 1295973"/>
              <a:gd name="connsiteX54" fmla="*/ 821585 w 1285660"/>
              <a:gd name="connsiteY54" fmla="*/ 1165344 h 1295973"/>
              <a:gd name="connsiteX55" fmla="*/ 821585 w 1285660"/>
              <a:gd name="connsiteY55" fmla="*/ 1192845 h 1295973"/>
              <a:gd name="connsiteX56" fmla="*/ 862836 w 1285660"/>
              <a:gd name="connsiteY56" fmla="*/ 1192845 h 1295973"/>
              <a:gd name="connsiteX57" fmla="*/ 862836 w 1285660"/>
              <a:gd name="connsiteY57" fmla="*/ 1220345 h 1295973"/>
              <a:gd name="connsiteX58" fmla="*/ 935025 w 1285660"/>
              <a:gd name="connsiteY58" fmla="*/ 1216908 h 1295973"/>
              <a:gd name="connsiteX59" fmla="*/ 935025 w 1285660"/>
              <a:gd name="connsiteY59" fmla="*/ 1292535 h 1295973"/>
              <a:gd name="connsiteX60" fmla="*/ 1285660 w 1285660"/>
              <a:gd name="connsiteY60" fmla="*/ 1295973 h 129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285660" h="1295973">
                <a:moveTo>
                  <a:pt x="0" y="0"/>
                </a:moveTo>
                <a:lnTo>
                  <a:pt x="48126" y="24063"/>
                </a:lnTo>
                <a:lnTo>
                  <a:pt x="61877" y="37813"/>
                </a:lnTo>
                <a:lnTo>
                  <a:pt x="72189" y="51563"/>
                </a:lnTo>
                <a:lnTo>
                  <a:pt x="75627" y="99690"/>
                </a:lnTo>
                <a:lnTo>
                  <a:pt x="79065" y="137503"/>
                </a:lnTo>
                <a:lnTo>
                  <a:pt x="85940" y="182192"/>
                </a:lnTo>
                <a:lnTo>
                  <a:pt x="92815" y="223443"/>
                </a:lnTo>
                <a:lnTo>
                  <a:pt x="96252" y="261257"/>
                </a:lnTo>
                <a:lnTo>
                  <a:pt x="92815" y="305945"/>
                </a:lnTo>
                <a:lnTo>
                  <a:pt x="96252" y="333446"/>
                </a:lnTo>
                <a:lnTo>
                  <a:pt x="96252" y="367822"/>
                </a:lnTo>
                <a:lnTo>
                  <a:pt x="103128" y="402198"/>
                </a:lnTo>
                <a:lnTo>
                  <a:pt x="110003" y="433136"/>
                </a:lnTo>
                <a:lnTo>
                  <a:pt x="123753" y="460637"/>
                </a:lnTo>
                <a:lnTo>
                  <a:pt x="140941" y="467512"/>
                </a:lnTo>
                <a:lnTo>
                  <a:pt x="154692" y="484700"/>
                </a:lnTo>
                <a:lnTo>
                  <a:pt x="171880" y="512201"/>
                </a:lnTo>
                <a:lnTo>
                  <a:pt x="178755" y="529389"/>
                </a:lnTo>
                <a:lnTo>
                  <a:pt x="182192" y="546577"/>
                </a:lnTo>
                <a:lnTo>
                  <a:pt x="189068" y="584391"/>
                </a:lnTo>
                <a:lnTo>
                  <a:pt x="189068" y="584391"/>
                </a:lnTo>
                <a:lnTo>
                  <a:pt x="192505" y="639392"/>
                </a:lnTo>
                <a:lnTo>
                  <a:pt x="206255" y="684081"/>
                </a:lnTo>
                <a:lnTo>
                  <a:pt x="206255" y="704706"/>
                </a:lnTo>
                <a:lnTo>
                  <a:pt x="230319" y="711582"/>
                </a:lnTo>
                <a:lnTo>
                  <a:pt x="247507" y="721894"/>
                </a:lnTo>
                <a:lnTo>
                  <a:pt x="257819" y="732207"/>
                </a:lnTo>
                <a:lnTo>
                  <a:pt x="271570" y="745957"/>
                </a:lnTo>
                <a:lnTo>
                  <a:pt x="271570" y="759708"/>
                </a:lnTo>
                <a:lnTo>
                  <a:pt x="285320" y="804397"/>
                </a:lnTo>
                <a:lnTo>
                  <a:pt x="295633" y="835335"/>
                </a:lnTo>
                <a:lnTo>
                  <a:pt x="319696" y="876586"/>
                </a:lnTo>
                <a:lnTo>
                  <a:pt x="330009" y="904087"/>
                </a:lnTo>
                <a:lnTo>
                  <a:pt x="343759" y="907524"/>
                </a:lnTo>
                <a:lnTo>
                  <a:pt x="354072" y="907524"/>
                </a:lnTo>
                <a:lnTo>
                  <a:pt x="367822" y="924712"/>
                </a:lnTo>
                <a:lnTo>
                  <a:pt x="374698" y="962526"/>
                </a:lnTo>
                <a:lnTo>
                  <a:pt x="381573" y="1003777"/>
                </a:lnTo>
                <a:lnTo>
                  <a:pt x="381573" y="1003777"/>
                </a:lnTo>
                <a:lnTo>
                  <a:pt x="388448" y="1038153"/>
                </a:lnTo>
                <a:lnTo>
                  <a:pt x="391886" y="1055341"/>
                </a:lnTo>
                <a:lnTo>
                  <a:pt x="398761" y="1065654"/>
                </a:lnTo>
                <a:lnTo>
                  <a:pt x="419386" y="1072529"/>
                </a:lnTo>
                <a:lnTo>
                  <a:pt x="429699" y="1079404"/>
                </a:lnTo>
                <a:lnTo>
                  <a:pt x="446887" y="1086279"/>
                </a:lnTo>
                <a:lnTo>
                  <a:pt x="453762" y="1093154"/>
                </a:lnTo>
                <a:lnTo>
                  <a:pt x="464075" y="1096592"/>
                </a:lnTo>
                <a:lnTo>
                  <a:pt x="467513" y="1096592"/>
                </a:lnTo>
                <a:lnTo>
                  <a:pt x="467513" y="1127530"/>
                </a:lnTo>
                <a:lnTo>
                  <a:pt x="570640" y="1124093"/>
                </a:lnTo>
                <a:lnTo>
                  <a:pt x="574078" y="1148156"/>
                </a:lnTo>
                <a:lnTo>
                  <a:pt x="749395" y="1144718"/>
                </a:lnTo>
                <a:lnTo>
                  <a:pt x="756271" y="1168782"/>
                </a:lnTo>
                <a:lnTo>
                  <a:pt x="821585" y="1165344"/>
                </a:lnTo>
                <a:lnTo>
                  <a:pt x="821585" y="1192845"/>
                </a:lnTo>
                <a:lnTo>
                  <a:pt x="862836" y="1192845"/>
                </a:lnTo>
                <a:lnTo>
                  <a:pt x="862836" y="1220345"/>
                </a:lnTo>
                <a:lnTo>
                  <a:pt x="935025" y="1216908"/>
                </a:lnTo>
                <a:lnTo>
                  <a:pt x="935025" y="1292535"/>
                </a:lnTo>
                <a:lnTo>
                  <a:pt x="1285660" y="1295973"/>
                </a:lnTo>
              </a:path>
            </a:pathLst>
          </a:custGeom>
          <a:noFill/>
          <a:ln w="38100">
            <a:solidFill>
              <a:srgbClr val="9B11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Forme libre : forme 116">
            <a:extLst>
              <a:ext uri="{FF2B5EF4-FFF2-40B4-BE49-F238E27FC236}">
                <a16:creationId xmlns:a16="http://schemas.microsoft.com/office/drawing/2014/main" id="{E239F985-66AA-4EE8-8EFC-C4E797DDF677}"/>
              </a:ext>
            </a:extLst>
          </p:cNvPr>
          <p:cNvSpPr/>
          <p:nvPr/>
        </p:nvSpPr>
        <p:spPr>
          <a:xfrm>
            <a:off x="6600180" y="2983832"/>
            <a:ext cx="1285661" cy="1361287"/>
          </a:xfrm>
          <a:custGeom>
            <a:avLst/>
            <a:gdLst>
              <a:gd name="connsiteX0" fmla="*/ 0 w 1285661"/>
              <a:gd name="connsiteY0" fmla="*/ 0 h 1361287"/>
              <a:gd name="connsiteX1" fmla="*/ 30939 w 1285661"/>
              <a:gd name="connsiteY1" fmla="*/ 41251 h 1361287"/>
              <a:gd name="connsiteX2" fmla="*/ 44689 w 1285661"/>
              <a:gd name="connsiteY2" fmla="*/ 55001 h 1361287"/>
              <a:gd name="connsiteX3" fmla="*/ 51564 w 1285661"/>
              <a:gd name="connsiteY3" fmla="*/ 61876 h 1361287"/>
              <a:gd name="connsiteX4" fmla="*/ 58440 w 1285661"/>
              <a:gd name="connsiteY4" fmla="*/ 72189 h 1361287"/>
              <a:gd name="connsiteX5" fmla="*/ 65315 w 1285661"/>
              <a:gd name="connsiteY5" fmla="*/ 75627 h 1361287"/>
              <a:gd name="connsiteX6" fmla="*/ 75628 w 1285661"/>
              <a:gd name="connsiteY6" fmla="*/ 75627 h 1361287"/>
              <a:gd name="connsiteX7" fmla="*/ 79065 w 1285661"/>
              <a:gd name="connsiteY7" fmla="*/ 79064 h 1361287"/>
              <a:gd name="connsiteX8" fmla="*/ 82503 w 1285661"/>
              <a:gd name="connsiteY8" fmla="*/ 89377 h 1361287"/>
              <a:gd name="connsiteX9" fmla="*/ 85940 w 1285661"/>
              <a:gd name="connsiteY9" fmla="*/ 106565 h 1361287"/>
              <a:gd name="connsiteX10" fmla="*/ 92815 w 1285661"/>
              <a:gd name="connsiteY10" fmla="*/ 134066 h 1361287"/>
              <a:gd name="connsiteX11" fmla="*/ 92815 w 1285661"/>
              <a:gd name="connsiteY11" fmla="*/ 134066 h 1361287"/>
              <a:gd name="connsiteX12" fmla="*/ 96253 w 1285661"/>
              <a:gd name="connsiteY12" fmla="*/ 185630 h 1361287"/>
              <a:gd name="connsiteX13" fmla="*/ 96253 w 1285661"/>
              <a:gd name="connsiteY13" fmla="*/ 206255 h 1361287"/>
              <a:gd name="connsiteX14" fmla="*/ 99691 w 1285661"/>
              <a:gd name="connsiteY14" fmla="*/ 213130 h 1361287"/>
              <a:gd name="connsiteX15" fmla="*/ 110003 w 1285661"/>
              <a:gd name="connsiteY15" fmla="*/ 213130 h 1361287"/>
              <a:gd name="connsiteX16" fmla="*/ 123754 w 1285661"/>
              <a:gd name="connsiteY16" fmla="*/ 216568 h 1361287"/>
              <a:gd name="connsiteX17" fmla="*/ 137504 w 1285661"/>
              <a:gd name="connsiteY17" fmla="*/ 216568 h 1361287"/>
              <a:gd name="connsiteX18" fmla="*/ 151255 w 1285661"/>
              <a:gd name="connsiteY18" fmla="*/ 216568 h 1361287"/>
              <a:gd name="connsiteX19" fmla="*/ 165005 w 1285661"/>
              <a:gd name="connsiteY19" fmla="*/ 220006 h 1361287"/>
              <a:gd name="connsiteX20" fmla="*/ 175318 w 1285661"/>
              <a:gd name="connsiteY20" fmla="*/ 226881 h 1361287"/>
              <a:gd name="connsiteX21" fmla="*/ 178755 w 1285661"/>
              <a:gd name="connsiteY21" fmla="*/ 240631 h 1361287"/>
              <a:gd name="connsiteX22" fmla="*/ 185631 w 1285661"/>
              <a:gd name="connsiteY22" fmla="*/ 254382 h 1361287"/>
              <a:gd name="connsiteX23" fmla="*/ 185631 w 1285661"/>
              <a:gd name="connsiteY23" fmla="*/ 275007 h 1361287"/>
              <a:gd name="connsiteX24" fmla="*/ 189068 w 1285661"/>
              <a:gd name="connsiteY24" fmla="*/ 309383 h 1361287"/>
              <a:gd name="connsiteX25" fmla="*/ 189068 w 1285661"/>
              <a:gd name="connsiteY25" fmla="*/ 333446 h 1361287"/>
              <a:gd name="connsiteX26" fmla="*/ 192506 w 1285661"/>
              <a:gd name="connsiteY26" fmla="*/ 350634 h 1361287"/>
              <a:gd name="connsiteX27" fmla="*/ 192506 w 1285661"/>
              <a:gd name="connsiteY27" fmla="*/ 350634 h 1361287"/>
              <a:gd name="connsiteX28" fmla="*/ 199381 w 1285661"/>
              <a:gd name="connsiteY28" fmla="*/ 395323 h 1361287"/>
              <a:gd name="connsiteX29" fmla="*/ 202818 w 1285661"/>
              <a:gd name="connsiteY29" fmla="*/ 409073 h 1361287"/>
              <a:gd name="connsiteX30" fmla="*/ 213131 w 1285661"/>
              <a:gd name="connsiteY30" fmla="*/ 415948 h 1361287"/>
              <a:gd name="connsiteX31" fmla="*/ 226882 w 1285661"/>
              <a:gd name="connsiteY31" fmla="*/ 426261 h 1361287"/>
              <a:gd name="connsiteX32" fmla="*/ 240632 w 1285661"/>
              <a:gd name="connsiteY32" fmla="*/ 436574 h 1361287"/>
              <a:gd name="connsiteX33" fmla="*/ 247507 w 1285661"/>
              <a:gd name="connsiteY33" fmla="*/ 443449 h 1361287"/>
              <a:gd name="connsiteX34" fmla="*/ 254382 w 1285661"/>
              <a:gd name="connsiteY34" fmla="*/ 453762 h 1361287"/>
              <a:gd name="connsiteX35" fmla="*/ 264695 w 1285661"/>
              <a:gd name="connsiteY35" fmla="*/ 457200 h 1361287"/>
              <a:gd name="connsiteX36" fmla="*/ 271570 w 1285661"/>
              <a:gd name="connsiteY36" fmla="*/ 467512 h 1361287"/>
              <a:gd name="connsiteX37" fmla="*/ 278446 w 1285661"/>
              <a:gd name="connsiteY37" fmla="*/ 481263 h 1361287"/>
              <a:gd name="connsiteX38" fmla="*/ 281883 w 1285661"/>
              <a:gd name="connsiteY38" fmla="*/ 543139 h 1361287"/>
              <a:gd name="connsiteX39" fmla="*/ 285321 w 1285661"/>
              <a:gd name="connsiteY39" fmla="*/ 560327 h 1361287"/>
              <a:gd name="connsiteX40" fmla="*/ 295634 w 1285661"/>
              <a:gd name="connsiteY40" fmla="*/ 567203 h 1361287"/>
              <a:gd name="connsiteX41" fmla="*/ 299071 w 1285661"/>
              <a:gd name="connsiteY41" fmla="*/ 570640 h 1361287"/>
              <a:gd name="connsiteX42" fmla="*/ 309384 w 1285661"/>
              <a:gd name="connsiteY42" fmla="*/ 587828 h 1361287"/>
              <a:gd name="connsiteX43" fmla="*/ 309384 w 1285661"/>
              <a:gd name="connsiteY43" fmla="*/ 591266 h 1361287"/>
              <a:gd name="connsiteX44" fmla="*/ 326572 w 1285661"/>
              <a:gd name="connsiteY44" fmla="*/ 605016 h 1361287"/>
              <a:gd name="connsiteX45" fmla="*/ 360948 w 1285661"/>
              <a:gd name="connsiteY45" fmla="*/ 601579 h 1361287"/>
              <a:gd name="connsiteX46" fmla="*/ 367823 w 1285661"/>
              <a:gd name="connsiteY46" fmla="*/ 611891 h 1361287"/>
              <a:gd name="connsiteX47" fmla="*/ 367823 w 1285661"/>
              <a:gd name="connsiteY47" fmla="*/ 611891 h 1361287"/>
              <a:gd name="connsiteX48" fmla="*/ 374698 w 1285661"/>
              <a:gd name="connsiteY48" fmla="*/ 649705 h 1361287"/>
              <a:gd name="connsiteX49" fmla="*/ 381573 w 1285661"/>
              <a:gd name="connsiteY49" fmla="*/ 660018 h 1361287"/>
              <a:gd name="connsiteX50" fmla="*/ 378136 w 1285661"/>
              <a:gd name="connsiteY50" fmla="*/ 666893 h 1361287"/>
              <a:gd name="connsiteX51" fmla="*/ 381573 w 1285661"/>
              <a:gd name="connsiteY51" fmla="*/ 684081 h 1361287"/>
              <a:gd name="connsiteX52" fmla="*/ 385011 w 1285661"/>
              <a:gd name="connsiteY52" fmla="*/ 694394 h 1361287"/>
              <a:gd name="connsiteX53" fmla="*/ 388449 w 1285661"/>
              <a:gd name="connsiteY53" fmla="*/ 701269 h 1361287"/>
              <a:gd name="connsiteX54" fmla="*/ 405637 w 1285661"/>
              <a:gd name="connsiteY54" fmla="*/ 715019 h 1361287"/>
              <a:gd name="connsiteX55" fmla="*/ 415949 w 1285661"/>
              <a:gd name="connsiteY55" fmla="*/ 721894 h 1361287"/>
              <a:gd name="connsiteX56" fmla="*/ 426262 w 1285661"/>
              <a:gd name="connsiteY56" fmla="*/ 725332 h 1361287"/>
              <a:gd name="connsiteX57" fmla="*/ 433137 w 1285661"/>
              <a:gd name="connsiteY57" fmla="*/ 728770 h 1361287"/>
              <a:gd name="connsiteX58" fmla="*/ 443450 w 1285661"/>
              <a:gd name="connsiteY58" fmla="*/ 732207 h 1361287"/>
              <a:gd name="connsiteX59" fmla="*/ 453763 w 1285661"/>
              <a:gd name="connsiteY59" fmla="*/ 732207 h 1361287"/>
              <a:gd name="connsiteX60" fmla="*/ 457200 w 1285661"/>
              <a:gd name="connsiteY60" fmla="*/ 745957 h 1361287"/>
              <a:gd name="connsiteX61" fmla="*/ 464076 w 1285661"/>
              <a:gd name="connsiteY61" fmla="*/ 756270 h 1361287"/>
              <a:gd name="connsiteX62" fmla="*/ 467513 w 1285661"/>
              <a:gd name="connsiteY62" fmla="*/ 766583 h 1361287"/>
              <a:gd name="connsiteX63" fmla="*/ 474388 w 1285661"/>
              <a:gd name="connsiteY63" fmla="*/ 776896 h 1361287"/>
              <a:gd name="connsiteX64" fmla="*/ 477826 w 1285661"/>
              <a:gd name="connsiteY64" fmla="*/ 790646 h 1361287"/>
              <a:gd name="connsiteX65" fmla="*/ 488139 w 1285661"/>
              <a:gd name="connsiteY65" fmla="*/ 797521 h 1361287"/>
              <a:gd name="connsiteX66" fmla="*/ 515640 w 1285661"/>
              <a:gd name="connsiteY66" fmla="*/ 790646 h 1361287"/>
              <a:gd name="connsiteX67" fmla="*/ 515640 w 1285661"/>
              <a:gd name="connsiteY67" fmla="*/ 790646 h 1361287"/>
              <a:gd name="connsiteX68" fmla="*/ 539703 w 1285661"/>
              <a:gd name="connsiteY68" fmla="*/ 818147 h 1361287"/>
              <a:gd name="connsiteX69" fmla="*/ 553453 w 1285661"/>
              <a:gd name="connsiteY69" fmla="*/ 821585 h 1361287"/>
              <a:gd name="connsiteX70" fmla="*/ 560328 w 1285661"/>
              <a:gd name="connsiteY70" fmla="*/ 835335 h 1361287"/>
              <a:gd name="connsiteX71" fmla="*/ 570641 w 1285661"/>
              <a:gd name="connsiteY71" fmla="*/ 855960 h 1361287"/>
              <a:gd name="connsiteX72" fmla="*/ 574079 w 1285661"/>
              <a:gd name="connsiteY72" fmla="*/ 859398 h 1361287"/>
              <a:gd name="connsiteX73" fmla="*/ 580954 w 1285661"/>
              <a:gd name="connsiteY73" fmla="*/ 866273 h 1361287"/>
              <a:gd name="connsiteX74" fmla="*/ 611892 w 1285661"/>
              <a:gd name="connsiteY74" fmla="*/ 866273 h 1361287"/>
              <a:gd name="connsiteX75" fmla="*/ 611892 w 1285661"/>
              <a:gd name="connsiteY75" fmla="*/ 866273 h 1361287"/>
              <a:gd name="connsiteX76" fmla="*/ 646268 w 1285661"/>
              <a:gd name="connsiteY76" fmla="*/ 873148 h 1361287"/>
              <a:gd name="connsiteX77" fmla="*/ 649706 w 1285661"/>
              <a:gd name="connsiteY77" fmla="*/ 876586 h 1361287"/>
              <a:gd name="connsiteX78" fmla="*/ 656581 w 1285661"/>
              <a:gd name="connsiteY78" fmla="*/ 897212 h 1361287"/>
              <a:gd name="connsiteX79" fmla="*/ 673769 w 1285661"/>
              <a:gd name="connsiteY79" fmla="*/ 897212 h 1361287"/>
              <a:gd name="connsiteX80" fmla="*/ 677206 w 1285661"/>
              <a:gd name="connsiteY80" fmla="*/ 907524 h 1361287"/>
              <a:gd name="connsiteX81" fmla="*/ 732208 w 1285661"/>
              <a:gd name="connsiteY81" fmla="*/ 904087 h 1361287"/>
              <a:gd name="connsiteX82" fmla="*/ 742521 w 1285661"/>
              <a:gd name="connsiteY82" fmla="*/ 921275 h 1361287"/>
              <a:gd name="connsiteX83" fmla="*/ 831898 w 1285661"/>
              <a:gd name="connsiteY83" fmla="*/ 914400 h 1361287"/>
              <a:gd name="connsiteX84" fmla="*/ 835336 w 1285661"/>
              <a:gd name="connsiteY84" fmla="*/ 931588 h 1361287"/>
              <a:gd name="connsiteX85" fmla="*/ 907525 w 1285661"/>
              <a:gd name="connsiteY85" fmla="*/ 931588 h 1361287"/>
              <a:gd name="connsiteX86" fmla="*/ 914400 w 1285661"/>
              <a:gd name="connsiteY86" fmla="*/ 955651 h 1361287"/>
              <a:gd name="connsiteX87" fmla="*/ 979715 w 1285661"/>
              <a:gd name="connsiteY87" fmla="*/ 965963 h 1361287"/>
              <a:gd name="connsiteX88" fmla="*/ 979715 w 1285661"/>
              <a:gd name="connsiteY88" fmla="*/ 965963 h 1361287"/>
              <a:gd name="connsiteX89" fmla="*/ 1010653 w 1285661"/>
              <a:gd name="connsiteY89" fmla="*/ 990027 h 1361287"/>
              <a:gd name="connsiteX90" fmla="*/ 1020966 w 1285661"/>
              <a:gd name="connsiteY90" fmla="*/ 1010652 h 1361287"/>
              <a:gd name="connsiteX91" fmla="*/ 1285661 w 1285661"/>
              <a:gd name="connsiteY91" fmla="*/ 1007215 h 1361287"/>
              <a:gd name="connsiteX92" fmla="*/ 1282223 w 1285661"/>
              <a:gd name="connsiteY92" fmla="*/ 1361287 h 136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285661" h="1361287">
                <a:moveTo>
                  <a:pt x="0" y="0"/>
                </a:moveTo>
                <a:lnTo>
                  <a:pt x="30939" y="41251"/>
                </a:lnTo>
                <a:lnTo>
                  <a:pt x="44689" y="55001"/>
                </a:lnTo>
                <a:lnTo>
                  <a:pt x="51564" y="61876"/>
                </a:lnTo>
                <a:lnTo>
                  <a:pt x="58440" y="72189"/>
                </a:lnTo>
                <a:lnTo>
                  <a:pt x="65315" y="75627"/>
                </a:lnTo>
                <a:lnTo>
                  <a:pt x="75628" y="75627"/>
                </a:lnTo>
                <a:lnTo>
                  <a:pt x="79065" y="79064"/>
                </a:lnTo>
                <a:lnTo>
                  <a:pt x="82503" y="89377"/>
                </a:lnTo>
                <a:lnTo>
                  <a:pt x="85940" y="106565"/>
                </a:lnTo>
                <a:lnTo>
                  <a:pt x="92815" y="134066"/>
                </a:lnTo>
                <a:lnTo>
                  <a:pt x="92815" y="134066"/>
                </a:lnTo>
                <a:lnTo>
                  <a:pt x="96253" y="185630"/>
                </a:lnTo>
                <a:lnTo>
                  <a:pt x="96253" y="206255"/>
                </a:lnTo>
                <a:lnTo>
                  <a:pt x="99691" y="213130"/>
                </a:lnTo>
                <a:lnTo>
                  <a:pt x="110003" y="213130"/>
                </a:lnTo>
                <a:lnTo>
                  <a:pt x="123754" y="216568"/>
                </a:lnTo>
                <a:lnTo>
                  <a:pt x="137504" y="216568"/>
                </a:lnTo>
                <a:lnTo>
                  <a:pt x="151255" y="216568"/>
                </a:lnTo>
                <a:lnTo>
                  <a:pt x="165005" y="220006"/>
                </a:lnTo>
                <a:lnTo>
                  <a:pt x="175318" y="226881"/>
                </a:lnTo>
                <a:lnTo>
                  <a:pt x="178755" y="240631"/>
                </a:lnTo>
                <a:lnTo>
                  <a:pt x="185631" y="254382"/>
                </a:lnTo>
                <a:lnTo>
                  <a:pt x="185631" y="275007"/>
                </a:lnTo>
                <a:lnTo>
                  <a:pt x="189068" y="309383"/>
                </a:lnTo>
                <a:lnTo>
                  <a:pt x="189068" y="333446"/>
                </a:lnTo>
                <a:lnTo>
                  <a:pt x="192506" y="350634"/>
                </a:lnTo>
                <a:lnTo>
                  <a:pt x="192506" y="350634"/>
                </a:lnTo>
                <a:lnTo>
                  <a:pt x="199381" y="395323"/>
                </a:lnTo>
                <a:lnTo>
                  <a:pt x="202818" y="409073"/>
                </a:lnTo>
                <a:lnTo>
                  <a:pt x="213131" y="415948"/>
                </a:lnTo>
                <a:lnTo>
                  <a:pt x="226882" y="426261"/>
                </a:lnTo>
                <a:lnTo>
                  <a:pt x="240632" y="436574"/>
                </a:lnTo>
                <a:lnTo>
                  <a:pt x="247507" y="443449"/>
                </a:lnTo>
                <a:lnTo>
                  <a:pt x="254382" y="453762"/>
                </a:lnTo>
                <a:lnTo>
                  <a:pt x="264695" y="457200"/>
                </a:lnTo>
                <a:lnTo>
                  <a:pt x="271570" y="467512"/>
                </a:lnTo>
                <a:lnTo>
                  <a:pt x="278446" y="481263"/>
                </a:lnTo>
                <a:lnTo>
                  <a:pt x="281883" y="543139"/>
                </a:lnTo>
                <a:lnTo>
                  <a:pt x="285321" y="560327"/>
                </a:lnTo>
                <a:lnTo>
                  <a:pt x="295634" y="567203"/>
                </a:lnTo>
                <a:lnTo>
                  <a:pt x="299071" y="570640"/>
                </a:lnTo>
                <a:lnTo>
                  <a:pt x="309384" y="587828"/>
                </a:lnTo>
                <a:lnTo>
                  <a:pt x="309384" y="591266"/>
                </a:lnTo>
                <a:lnTo>
                  <a:pt x="326572" y="605016"/>
                </a:lnTo>
                <a:lnTo>
                  <a:pt x="360948" y="601579"/>
                </a:lnTo>
                <a:lnTo>
                  <a:pt x="367823" y="611891"/>
                </a:lnTo>
                <a:lnTo>
                  <a:pt x="367823" y="611891"/>
                </a:lnTo>
                <a:lnTo>
                  <a:pt x="374698" y="649705"/>
                </a:lnTo>
                <a:lnTo>
                  <a:pt x="381573" y="660018"/>
                </a:lnTo>
                <a:lnTo>
                  <a:pt x="378136" y="666893"/>
                </a:lnTo>
                <a:lnTo>
                  <a:pt x="381573" y="684081"/>
                </a:lnTo>
                <a:lnTo>
                  <a:pt x="385011" y="694394"/>
                </a:lnTo>
                <a:lnTo>
                  <a:pt x="388449" y="701269"/>
                </a:lnTo>
                <a:lnTo>
                  <a:pt x="405637" y="715019"/>
                </a:lnTo>
                <a:lnTo>
                  <a:pt x="415949" y="721894"/>
                </a:lnTo>
                <a:lnTo>
                  <a:pt x="426262" y="725332"/>
                </a:lnTo>
                <a:lnTo>
                  <a:pt x="433137" y="728770"/>
                </a:lnTo>
                <a:lnTo>
                  <a:pt x="443450" y="732207"/>
                </a:lnTo>
                <a:lnTo>
                  <a:pt x="453763" y="732207"/>
                </a:lnTo>
                <a:lnTo>
                  <a:pt x="457200" y="745957"/>
                </a:lnTo>
                <a:lnTo>
                  <a:pt x="464076" y="756270"/>
                </a:lnTo>
                <a:lnTo>
                  <a:pt x="467513" y="766583"/>
                </a:lnTo>
                <a:lnTo>
                  <a:pt x="474388" y="776896"/>
                </a:lnTo>
                <a:lnTo>
                  <a:pt x="477826" y="790646"/>
                </a:lnTo>
                <a:lnTo>
                  <a:pt x="488139" y="797521"/>
                </a:lnTo>
                <a:lnTo>
                  <a:pt x="515640" y="790646"/>
                </a:lnTo>
                <a:lnTo>
                  <a:pt x="515640" y="790646"/>
                </a:lnTo>
                <a:lnTo>
                  <a:pt x="539703" y="818147"/>
                </a:lnTo>
                <a:lnTo>
                  <a:pt x="553453" y="821585"/>
                </a:lnTo>
                <a:lnTo>
                  <a:pt x="560328" y="835335"/>
                </a:lnTo>
                <a:lnTo>
                  <a:pt x="570641" y="855960"/>
                </a:lnTo>
                <a:lnTo>
                  <a:pt x="574079" y="859398"/>
                </a:lnTo>
                <a:lnTo>
                  <a:pt x="580954" y="866273"/>
                </a:lnTo>
                <a:lnTo>
                  <a:pt x="611892" y="866273"/>
                </a:lnTo>
                <a:lnTo>
                  <a:pt x="611892" y="866273"/>
                </a:lnTo>
                <a:lnTo>
                  <a:pt x="646268" y="873148"/>
                </a:lnTo>
                <a:lnTo>
                  <a:pt x="649706" y="876586"/>
                </a:lnTo>
                <a:lnTo>
                  <a:pt x="656581" y="897212"/>
                </a:lnTo>
                <a:lnTo>
                  <a:pt x="673769" y="897212"/>
                </a:lnTo>
                <a:lnTo>
                  <a:pt x="677206" y="907524"/>
                </a:lnTo>
                <a:lnTo>
                  <a:pt x="732208" y="904087"/>
                </a:lnTo>
                <a:lnTo>
                  <a:pt x="742521" y="921275"/>
                </a:lnTo>
                <a:lnTo>
                  <a:pt x="831898" y="914400"/>
                </a:lnTo>
                <a:lnTo>
                  <a:pt x="835336" y="931588"/>
                </a:lnTo>
                <a:lnTo>
                  <a:pt x="907525" y="931588"/>
                </a:lnTo>
                <a:lnTo>
                  <a:pt x="914400" y="955651"/>
                </a:lnTo>
                <a:lnTo>
                  <a:pt x="979715" y="965963"/>
                </a:lnTo>
                <a:lnTo>
                  <a:pt x="979715" y="965963"/>
                </a:lnTo>
                <a:lnTo>
                  <a:pt x="1010653" y="990027"/>
                </a:lnTo>
                <a:lnTo>
                  <a:pt x="1020966" y="1010652"/>
                </a:lnTo>
                <a:lnTo>
                  <a:pt x="1285661" y="1007215"/>
                </a:lnTo>
                <a:lnTo>
                  <a:pt x="1282223" y="1361287"/>
                </a:ln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Forme libre : forme 119">
            <a:extLst>
              <a:ext uri="{FF2B5EF4-FFF2-40B4-BE49-F238E27FC236}">
                <a16:creationId xmlns:a16="http://schemas.microsoft.com/office/drawing/2014/main" id="{17682279-7F74-4B5C-9474-6C7DBF8AF69A}"/>
              </a:ext>
            </a:extLst>
          </p:cNvPr>
          <p:cNvSpPr/>
          <p:nvPr/>
        </p:nvSpPr>
        <p:spPr>
          <a:xfrm>
            <a:off x="10248900" y="3052763"/>
            <a:ext cx="1262063" cy="1090612"/>
          </a:xfrm>
          <a:custGeom>
            <a:avLst/>
            <a:gdLst>
              <a:gd name="connsiteX0" fmla="*/ 0 w 1262063"/>
              <a:gd name="connsiteY0" fmla="*/ 0 h 1090612"/>
              <a:gd name="connsiteX1" fmla="*/ 69056 w 1262063"/>
              <a:gd name="connsiteY1" fmla="*/ 2381 h 1090612"/>
              <a:gd name="connsiteX2" fmla="*/ 61913 w 1262063"/>
              <a:gd name="connsiteY2" fmla="*/ 38100 h 1090612"/>
              <a:gd name="connsiteX3" fmla="*/ 76200 w 1262063"/>
              <a:gd name="connsiteY3" fmla="*/ 54768 h 1090612"/>
              <a:gd name="connsiteX4" fmla="*/ 69056 w 1262063"/>
              <a:gd name="connsiteY4" fmla="*/ 83343 h 1090612"/>
              <a:gd name="connsiteX5" fmla="*/ 78581 w 1262063"/>
              <a:gd name="connsiteY5" fmla="*/ 119062 h 1090612"/>
              <a:gd name="connsiteX6" fmla="*/ 80963 w 1262063"/>
              <a:gd name="connsiteY6" fmla="*/ 171450 h 1090612"/>
              <a:gd name="connsiteX7" fmla="*/ 80963 w 1262063"/>
              <a:gd name="connsiteY7" fmla="*/ 211931 h 1090612"/>
              <a:gd name="connsiteX8" fmla="*/ 85725 w 1262063"/>
              <a:gd name="connsiteY8" fmla="*/ 373856 h 1090612"/>
              <a:gd name="connsiteX9" fmla="*/ 88106 w 1262063"/>
              <a:gd name="connsiteY9" fmla="*/ 409575 h 1090612"/>
              <a:gd name="connsiteX10" fmla="*/ 135731 w 1262063"/>
              <a:gd name="connsiteY10" fmla="*/ 409575 h 1090612"/>
              <a:gd name="connsiteX11" fmla="*/ 135731 w 1262063"/>
              <a:gd name="connsiteY11" fmla="*/ 457200 h 1090612"/>
              <a:gd name="connsiteX12" fmla="*/ 171450 w 1262063"/>
              <a:gd name="connsiteY12" fmla="*/ 457200 h 1090612"/>
              <a:gd name="connsiteX13" fmla="*/ 173831 w 1262063"/>
              <a:gd name="connsiteY13" fmla="*/ 497681 h 1090612"/>
              <a:gd name="connsiteX14" fmla="*/ 190500 w 1262063"/>
              <a:gd name="connsiteY14" fmla="*/ 500062 h 1090612"/>
              <a:gd name="connsiteX15" fmla="*/ 192881 w 1262063"/>
              <a:gd name="connsiteY15" fmla="*/ 683418 h 1090612"/>
              <a:gd name="connsiteX16" fmla="*/ 238125 w 1262063"/>
              <a:gd name="connsiteY16" fmla="*/ 688181 h 1090612"/>
              <a:gd name="connsiteX17" fmla="*/ 238125 w 1262063"/>
              <a:gd name="connsiteY17" fmla="*/ 733425 h 1090612"/>
              <a:gd name="connsiteX18" fmla="*/ 350044 w 1262063"/>
              <a:gd name="connsiteY18" fmla="*/ 735806 h 1090612"/>
              <a:gd name="connsiteX19" fmla="*/ 350044 w 1262063"/>
              <a:gd name="connsiteY19" fmla="*/ 785812 h 1090612"/>
              <a:gd name="connsiteX20" fmla="*/ 361950 w 1262063"/>
              <a:gd name="connsiteY20" fmla="*/ 785812 h 1090612"/>
              <a:gd name="connsiteX21" fmla="*/ 361950 w 1262063"/>
              <a:gd name="connsiteY21" fmla="*/ 878681 h 1090612"/>
              <a:gd name="connsiteX22" fmla="*/ 395288 w 1262063"/>
              <a:gd name="connsiteY22" fmla="*/ 878681 h 1090612"/>
              <a:gd name="connsiteX23" fmla="*/ 395288 w 1262063"/>
              <a:gd name="connsiteY23" fmla="*/ 933450 h 1090612"/>
              <a:gd name="connsiteX24" fmla="*/ 628650 w 1262063"/>
              <a:gd name="connsiteY24" fmla="*/ 931068 h 1090612"/>
              <a:gd name="connsiteX25" fmla="*/ 631031 w 1262063"/>
              <a:gd name="connsiteY25" fmla="*/ 1040606 h 1090612"/>
              <a:gd name="connsiteX26" fmla="*/ 664369 w 1262063"/>
              <a:gd name="connsiteY26" fmla="*/ 1040606 h 1090612"/>
              <a:gd name="connsiteX27" fmla="*/ 664369 w 1262063"/>
              <a:gd name="connsiteY27" fmla="*/ 1090612 h 1090612"/>
              <a:gd name="connsiteX28" fmla="*/ 1262063 w 1262063"/>
              <a:gd name="connsiteY28" fmla="*/ 1088231 h 109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62063" h="1090612">
                <a:moveTo>
                  <a:pt x="0" y="0"/>
                </a:moveTo>
                <a:lnTo>
                  <a:pt x="69056" y="2381"/>
                </a:lnTo>
                <a:lnTo>
                  <a:pt x="61913" y="38100"/>
                </a:lnTo>
                <a:lnTo>
                  <a:pt x="76200" y="54768"/>
                </a:lnTo>
                <a:lnTo>
                  <a:pt x="69056" y="83343"/>
                </a:lnTo>
                <a:lnTo>
                  <a:pt x="78581" y="119062"/>
                </a:lnTo>
                <a:lnTo>
                  <a:pt x="80963" y="171450"/>
                </a:lnTo>
                <a:lnTo>
                  <a:pt x="80963" y="211931"/>
                </a:lnTo>
                <a:lnTo>
                  <a:pt x="85725" y="373856"/>
                </a:lnTo>
                <a:lnTo>
                  <a:pt x="88106" y="409575"/>
                </a:lnTo>
                <a:lnTo>
                  <a:pt x="135731" y="409575"/>
                </a:lnTo>
                <a:lnTo>
                  <a:pt x="135731" y="457200"/>
                </a:lnTo>
                <a:lnTo>
                  <a:pt x="171450" y="457200"/>
                </a:lnTo>
                <a:lnTo>
                  <a:pt x="173831" y="497681"/>
                </a:lnTo>
                <a:lnTo>
                  <a:pt x="190500" y="500062"/>
                </a:lnTo>
                <a:cubicBezTo>
                  <a:pt x="191294" y="561181"/>
                  <a:pt x="192087" y="622299"/>
                  <a:pt x="192881" y="683418"/>
                </a:cubicBezTo>
                <a:lnTo>
                  <a:pt x="238125" y="688181"/>
                </a:lnTo>
                <a:lnTo>
                  <a:pt x="238125" y="733425"/>
                </a:lnTo>
                <a:lnTo>
                  <a:pt x="350044" y="735806"/>
                </a:lnTo>
                <a:lnTo>
                  <a:pt x="350044" y="785812"/>
                </a:lnTo>
                <a:lnTo>
                  <a:pt x="361950" y="785812"/>
                </a:lnTo>
                <a:lnTo>
                  <a:pt x="361950" y="878681"/>
                </a:lnTo>
                <a:lnTo>
                  <a:pt x="395288" y="878681"/>
                </a:lnTo>
                <a:lnTo>
                  <a:pt x="395288" y="933450"/>
                </a:lnTo>
                <a:lnTo>
                  <a:pt x="628650" y="931068"/>
                </a:lnTo>
                <a:cubicBezTo>
                  <a:pt x="629444" y="967581"/>
                  <a:pt x="630237" y="1004093"/>
                  <a:pt x="631031" y="1040606"/>
                </a:cubicBezTo>
                <a:lnTo>
                  <a:pt x="664369" y="1040606"/>
                </a:lnTo>
                <a:lnTo>
                  <a:pt x="664369" y="1090612"/>
                </a:lnTo>
                <a:lnTo>
                  <a:pt x="1262063" y="1088231"/>
                </a:ln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0774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Tableau 56">
            <a:extLst>
              <a:ext uri="{FF2B5EF4-FFF2-40B4-BE49-F238E27FC236}">
                <a16:creationId xmlns:a16="http://schemas.microsoft.com/office/drawing/2014/main" id="{9114C2E2-BB80-4765-AC89-D700FD7EC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092755"/>
              </p:ext>
            </p:extLst>
          </p:nvPr>
        </p:nvGraphicFramePr>
        <p:xfrm>
          <a:off x="6129170" y="1395997"/>
          <a:ext cx="5543345" cy="3689840"/>
        </p:xfrm>
        <a:graphic>
          <a:graphicData uri="http://schemas.openxmlformats.org/drawingml/2006/table">
            <a:tbl>
              <a:tblPr firstRow="1" bandRow="1"/>
              <a:tblGrid>
                <a:gridCol w="1613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383">
                  <a:extLst>
                    <a:ext uri="{9D8B030D-6E8A-4147-A177-3AD203B41FA5}">
                      <a16:colId xmlns:a16="http://schemas.microsoft.com/office/drawing/2014/main" val="3125560797"/>
                    </a:ext>
                  </a:extLst>
                </a:gridCol>
                <a:gridCol w="1843145">
                  <a:extLst>
                    <a:ext uri="{9D8B030D-6E8A-4147-A177-3AD203B41FA5}">
                      <a16:colId xmlns:a16="http://schemas.microsoft.com/office/drawing/2014/main" val="1048019037"/>
                    </a:ext>
                  </a:extLst>
                </a:gridCol>
                <a:gridCol w="1074257">
                  <a:extLst>
                    <a:ext uri="{9D8B030D-6E8A-4147-A177-3AD203B41FA5}">
                      <a16:colId xmlns:a16="http://schemas.microsoft.com/office/drawing/2014/main" val="3427615526"/>
                    </a:ext>
                  </a:extLst>
                </a:gridCol>
              </a:tblGrid>
              <a:tr h="292526">
                <a:tc>
                  <a:txBody>
                    <a:bodyPr/>
                    <a:lstStyle/>
                    <a:p>
                      <a:pPr marL="92075" marR="0" lvl="0" indent="-4763" algn="ctr" defTabSz="609585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Subgroup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Nb</a:t>
                      </a:r>
                      <a:r>
                        <a:rPr lang="fr-FR" sz="900" b="0" kern="1200" baseline="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d’événements/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baseline="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Nb de participants</a:t>
                      </a:r>
                      <a:endParaRPr lang="fr-FR" sz="900" b="0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4763" algn="l" defTabSz="609585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4763" algn="l" defTabSz="609585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HR for OS (95% CI)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229">
                <a:tc>
                  <a:txBody>
                    <a:bodyPr/>
                    <a:lstStyle/>
                    <a:p>
                      <a:pPr marL="0" indent="-47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  Ligne de platine préalable</a:t>
                      </a:r>
                    </a:p>
                    <a:p>
                      <a:pPr marL="36000" indent="-13811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9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pMMR</a:t>
                      </a:r>
                      <a:endParaRPr lang="fr-FR" sz="9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36000" indent="-13811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9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Population globale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7887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b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276/526</a:t>
                      </a:r>
                      <a:b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336/641</a:t>
                      </a:r>
                      <a:endParaRPr lang="fr-FR" sz="9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13811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endParaRPr lang="fr-FR" sz="9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7887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b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0.58 (0.45-0.73)</a:t>
                      </a:r>
                    </a:p>
                    <a:p>
                      <a:pPr marL="77887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0.54 (0.44-0.67)</a:t>
                      </a:r>
                      <a:endParaRPr lang="fr-FR" sz="9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229">
                <a:tc>
                  <a:txBody>
                    <a:bodyPr/>
                    <a:lstStyle/>
                    <a:p>
                      <a:pPr marL="0" indent="-47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&gt;1  Ligne de platine préalable</a:t>
                      </a:r>
                    </a:p>
                    <a:p>
                      <a:pPr marL="36000" indent="-13811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9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pMMR</a:t>
                      </a:r>
                      <a:endParaRPr lang="fr-FR" sz="9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36000" indent="-13811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9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All-</a:t>
                      </a:r>
                      <a:r>
                        <a:rPr lang="fr-FR" sz="9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comer</a:t>
                      </a:r>
                      <a:endParaRPr lang="fr-FR" sz="9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7887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b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90/170</a:t>
                      </a:r>
                    </a:p>
                    <a:p>
                      <a:pPr marL="77887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96/185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13811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endParaRPr lang="fr-FR" sz="9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7887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b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1.10 (0.73-1.66)</a:t>
                      </a:r>
                    </a:p>
                    <a:p>
                      <a:pPr marL="77887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0.93 (0.62-1.38)</a:t>
                      </a:r>
                    </a:p>
                  </a:txBody>
                  <a:tcPr marL="72000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229">
                <a:tc>
                  <a:txBody>
                    <a:bodyPr/>
                    <a:lstStyle/>
                    <a:p>
                      <a:pPr marL="0" indent="-47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Ayant </a:t>
                      </a:r>
                      <a:r>
                        <a:rPr lang="fr-FR" sz="900" b="1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recu</a:t>
                      </a:r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un tt </a:t>
                      </a:r>
                      <a:r>
                        <a:rPr lang="fr-FR" sz="900" b="1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néoadjuvant</a:t>
                      </a:r>
                      <a:endParaRPr lang="fr-FR" sz="9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36000" indent="-13811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9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pMMR</a:t>
                      </a:r>
                      <a:endParaRPr lang="fr-FR" sz="9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36000" indent="-13811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Population globale</a:t>
                      </a:r>
                      <a:endParaRPr lang="fr-FR" sz="9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7887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b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135/256</a:t>
                      </a:r>
                    </a:p>
                    <a:p>
                      <a:pPr marL="77887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153/303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13811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endParaRPr lang="fr-FR" sz="9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7887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b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0.64 (0.45-0.90)</a:t>
                      </a:r>
                    </a:p>
                    <a:p>
                      <a:pPr marL="77887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0.67 (0.48-0.92)</a:t>
                      </a:r>
                    </a:p>
                  </a:txBody>
                  <a:tcPr marL="72000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229">
                <a:tc>
                  <a:txBody>
                    <a:bodyPr/>
                    <a:lstStyle/>
                    <a:p>
                      <a:pPr marL="0" indent="-47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Sans tt </a:t>
                      </a:r>
                      <a:r>
                        <a:rPr lang="fr-FR" sz="9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néoadjuvant</a:t>
                      </a:r>
                      <a:endParaRPr lang="fr-FR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6000" indent="-13811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pMMR</a:t>
                      </a:r>
                      <a:endParaRPr lang="fr-FR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6000" indent="-13811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Population globale</a:t>
                      </a:r>
                      <a:endParaRPr lang="en-US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7887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b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233/439</a:t>
                      </a:r>
                    </a:p>
                    <a:p>
                      <a:pPr marL="77887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280/524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13811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endParaRPr lang="fr-FR" sz="9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7887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b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0.70 (0.54-0.91)</a:t>
                      </a:r>
                    </a:p>
                    <a:p>
                      <a:pPr marL="77887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0.58 (0.46-0.74)</a:t>
                      </a:r>
                    </a:p>
                  </a:txBody>
                  <a:tcPr marL="72000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408646"/>
                  </a:ext>
                </a:extLst>
              </a:tr>
              <a:tr h="369229">
                <a:tc>
                  <a:txBody>
                    <a:bodyPr/>
                    <a:lstStyle/>
                    <a:p>
                      <a:pPr marL="0" indent="-47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PFI </a:t>
                      </a:r>
                      <a:r>
                        <a:rPr lang="fr-FR" sz="900" b="1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mois</a:t>
                      </a:r>
                    </a:p>
                    <a:p>
                      <a:pPr marL="36000" indent="-13811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pMMR</a:t>
                      </a:r>
                      <a:endParaRPr lang="fr-FR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6000" indent="-13811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Population globale</a:t>
                      </a:r>
                      <a:endParaRPr lang="en-US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7887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b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96/240</a:t>
                      </a:r>
                    </a:p>
                    <a:p>
                      <a:pPr marL="77887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105/270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13811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endParaRPr lang="fr-FR" sz="9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7887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b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0.65 (0.43-0.97)</a:t>
                      </a:r>
                    </a:p>
                    <a:p>
                      <a:pPr marL="77887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0.65 (0.44-0.96)</a:t>
                      </a:r>
                    </a:p>
                  </a:txBody>
                  <a:tcPr marL="72000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656100"/>
                  </a:ext>
                </a:extLst>
              </a:tr>
              <a:tr h="369229">
                <a:tc>
                  <a:txBody>
                    <a:bodyPr/>
                    <a:lstStyle/>
                    <a:p>
                      <a:pPr marL="0" indent="-47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PFI </a:t>
                      </a:r>
                      <a:r>
                        <a:rPr lang="fr-FR" sz="9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mois</a:t>
                      </a:r>
                    </a:p>
                    <a:p>
                      <a:pPr marL="36000" indent="-13811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pMMR</a:t>
                      </a:r>
                      <a:endParaRPr lang="fr-FR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6000" indent="-13811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Population globale</a:t>
                      </a:r>
                      <a:endParaRPr lang="en-US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7887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b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268/451</a:t>
                      </a:r>
                    </a:p>
                    <a:p>
                      <a:pPr marL="77887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323/550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13811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endParaRPr lang="fr-FR" sz="9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7887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b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0.65 (0.51-0.83)</a:t>
                      </a:r>
                    </a:p>
                    <a:p>
                      <a:pPr marL="77887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0.56 (0.45-0.70)</a:t>
                      </a:r>
                    </a:p>
                  </a:txBody>
                  <a:tcPr marL="72000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45471"/>
                  </a:ext>
                </a:extLst>
              </a:tr>
              <a:tr h="369229">
                <a:tc>
                  <a:txBody>
                    <a:bodyPr/>
                    <a:lstStyle/>
                    <a:p>
                      <a:pPr marL="0" indent="-47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PFI </a:t>
                      </a:r>
                      <a:r>
                        <a:rPr lang="fr-FR" sz="900" b="1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 mois</a:t>
                      </a:r>
                    </a:p>
                    <a:p>
                      <a:pPr marL="36000" indent="-13811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pMMR</a:t>
                      </a:r>
                      <a:endParaRPr lang="fr-FR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6000" indent="-13811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Population globale</a:t>
                      </a:r>
                      <a:endParaRPr lang="en-US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7887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b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29/99</a:t>
                      </a:r>
                    </a:p>
                    <a:p>
                      <a:pPr marL="77887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32/111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13811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endParaRPr lang="fr-FR" sz="9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7887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b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0.75 (0.36-1.58)</a:t>
                      </a:r>
                    </a:p>
                    <a:p>
                      <a:pPr marL="77887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fr-FR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0.75 (0.37-1.51)</a:t>
                      </a:r>
                    </a:p>
                  </a:txBody>
                  <a:tcPr marL="72000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666479"/>
                  </a:ext>
                </a:extLst>
              </a:tr>
              <a:tr h="433836">
                <a:tc>
                  <a:txBody>
                    <a:bodyPr/>
                    <a:lstStyle/>
                    <a:p>
                      <a:pPr marL="0" indent="-47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PFI </a:t>
                      </a:r>
                      <a:r>
                        <a:rPr lang="fr-FR" sz="9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 mois</a:t>
                      </a:r>
                    </a:p>
                    <a:p>
                      <a:pPr marL="36000" indent="-13811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pMMR</a:t>
                      </a:r>
                      <a:endParaRPr lang="fr-FR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6000" indent="-13811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Population globale</a:t>
                      </a:r>
                      <a:endParaRPr lang="en-US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7887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br>
                        <a:rPr lang="en-US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335/592</a:t>
                      </a:r>
                    </a:p>
                    <a:p>
                      <a:pPr marL="77887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398/709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13811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endParaRPr lang="en-US" sz="9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7887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br>
                        <a:rPr lang="en-US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0.65 (0.52-81)</a:t>
                      </a:r>
                    </a:p>
                    <a:p>
                      <a:pPr marL="77887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0.58 (0.48-0.71)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Keynote 775 : </a:t>
            </a:r>
            <a:r>
              <a:rPr lang="en-GB" sz="2400" dirty="0" err="1"/>
              <a:t>survie</a:t>
            </a:r>
            <a:r>
              <a:rPr lang="en-GB" sz="2400" dirty="0"/>
              <a:t> </a:t>
            </a:r>
            <a:r>
              <a:rPr lang="en-GB" sz="2400" dirty="0" err="1"/>
              <a:t>globale</a:t>
            </a:r>
            <a:r>
              <a:rPr lang="en-GB" sz="2400" dirty="0"/>
              <a:t> </a:t>
            </a:r>
            <a:r>
              <a:rPr lang="en-GB" sz="2400" dirty="0" err="1"/>
              <a:t>selon</a:t>
            </a:r>
            <a:r>
              <a:rPr lang="en-GB" sz="2400" dirty="0"/>
              <a:t> le type </a:t>
            </a:r>
            <a:r>
              <a:rPr lang="en-GB" sz="2400" dirty="0" err="1"/>
              <a:t>histologique</a:t>
            </a:r>
            <a:r>
              <a:rPr lang="en-GB" sz="2400" dirty="0"/>
              <a:t>, les </a:t>
            </a:r>
            <a:r>
              <a:rPr lang="en-GB" sz="2400" dirty="0" err="1"/>
              <a:t>traitements</a:t>
            </a:r>
            <a:r>
              <a:rPr lang="en-GB" sz="2400" dirty="0"/>
              <a:t> </a:t>
            </a:r>
            <a:r>
              <a:rPr lang="en-GB" sz="2400" dirty="0" err="1"/>
              <a:t>préalables</a:t>
            </a:r>
            <a:r>
              <a:rPr lang="en-GB" sz="2400" dirty="0"/>
              <a:t> et </a:t>
            </a:r>
            <a:r>
              <a:rPr lang="en-GB" sz="2400" dirty="0" err="1"/>
              <a:t>l’intervalle</a:t>
            </a:r>
            <a:r>
              <a:rPr lang="en-GB" sz="2400" dirty="0"/>
              <a:t> avec la </a:t>
            </a:r>
            <a:r>
              <a:rPr lang="en-GB" sz="2400" dirty="0" err="1"/>
              <a:t>dernière</a:t>
            </a:r>
            <a:r>
              <a:rPr lang="en-GB" sz="2400" dirty="0"/>
              <a:t> </a:t>
            </a:r>
            <a:r>
              <a:rPr lang="en-GB" sz="2400" dirty="0" err="1"/>
              <a:t>chimiothérapie</a:t>
            </a:r>
            <a:r>
              <a:rPr lang="en-GB" sz="2400" dirty="0"/>
              <a:t> à base de </a:t>
            </a:r>
            <a:r>
              <a:rPr lang="en-GB" sz="2400" dirty="0" err="1"/>
              <a:t>platine</a:t>
            </a:r>
            <a:endParaRPr lang="en-GB" sz="240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N. Colombo, et al., ESMO</a:t>
            </a:r>
            <a:r>
              <a:rPr lang="fr-FR" baseline="30000"/>
              <a:t>®</a:t>
            </a:r>
            <a:r>
              <a:rPr lang="fr-FR"/>
              <a:t> 2021, Abs# </a:t>
            </a:r>
            <a:r>
              <a:rPr lang="fr-FR" i="0"/>
              <a:t>726MO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670540" y="5194257"/>
            <a:ext cx="9275349" cy="1115378"/>
          </a:xfrm>
        </p:spPr>
        <p:txBody>
          <a:bodyPr/>
          <a:lstStyle/>
          <a:p>
            <a:r>
              <a:rPr lang="en-GB" sz="1400" dirty="0" err="1"/>
              <a:t>Amélioration</a:t>
            </a:r>
            <a:r>
              <a:rPr lang="en-GB" sz="1400" dirty="0"/>
              <a:t> </a:t>
            </a:r>
            <a:r>
              <a:rPr lang="en-GB" sz="1400" dirty="0" err="1"/>
              <a:t>survie</a:t>
            </a:r>
            <a:r>
              <a:rPr lang="en-GB" sz="1400" dirty="0"/>
              <a:t> </a:t>
            </a:r>
            <a:r>
              <a:rPr lang="en-GB" sz="1400" dirty="0" err="1"/>
              <a:t>globale</a:t>
            </a:r>
            <a:r>
              <a:rPr lang="en-GB" sz="1400" dirty="0"/>
              <a:t> </a:t>
            </a:r>
            <a:r>
              <a:rPr lang="en-GB" sz="1400" dirty="0" err="1"/>
              <a:t>quel</a:t>
            </a:r>
            <a:r>
              <a:rPr lang="en-GB" sz="1400" dirty="0"/>
              <a:t> que </a:t>
            </a:r>
            <a:r>
              <a:rPr lang="en-GB" sz="1400" dirty="0" err="1"/>
              <a:t>soit</a:t>
            </a:r>
            <a:r>
              <a:rPr lang="en-GB" sz="1400" dirty="0"/>
              <a:t> </a:t>
            </a:r>
            <a:r>
              <a:rPr lang="en-GB" sz="1400" dirty="0" err="1"/>
              <a:t>l’histologie</a:t>
            </a:r>
            <a:endParaRPr lang="en-GB" sz="1400" dirty="0"/>
          </a:p>
          <a:p>
            <a:pPr lvl="1"/>
            <a:r>
              <a:rPr lang="en-GB" sz="1200" dirty="0"/>
              <a:t>plus </a:t>
            </a:r>
            <a:r>
              <a:rPr lang="en-GB" sz="1200" dirty="0" err="1"/>
              <a:t>prononcée</a:t>
            </a:r>
            <a:r>
              <a:rPr lang="en-GB" sz="1200" dirty="0"/>
              <a:t> pour les </a:t>
            </a:r>
            <a:r>
              <a:rPr lang="en-GB" sz="1200" dirty="0" err="1"/>
              <a:t>carcinomes</a:t>
            </a:r>
            <a:r>
              <a:rPr lang="en-GB" sz="1200" dirty="0"/>
              <a:t> à cellules </a:t>
            </a:r>
            <a:r>
              <a:rPr lang="en-GB" sz="1200" dirty="0" err="1"/>
              <a:t>claires</a:t>
            </a:r>
            <a:endParaRPr lang="en-GB" sz="1200" dirty="0"/>
          </a:p>
          <a:p>
            <a:r>
              <a:rPr lang="en-GB" sz="1400" dirty="0" err="1"/>
              <a:t>Bénéfice</a:t>
            </a:r>
            <a:r>
              <a:rPr lang="en-GB" sz="1400" dirty="0"/>
              <a:t> </a:t>
            </a:r>
            <a:r>
              <a:rPr lang="en-GB" sz="1400" dirty="0" err="1"/>
              <a:t>moins</a:t>
            </a:r>
            <a:r>
              <a:rPr lang="en-GB" sz="1400" dirty="0"/>
              <a:t> </a:t>
            </a:r>
            <a:r>
              <a:rPr lang="en-GB" sz="1400" dirty="0" err="1"/>
              <a:t>marqué</a:t>
            </a:r>
            <a:r>
              <a:rPr lang="en-GB" sz="1400" dirty="0"/>
              <a:t> pour patients &gt; 1 </a:t>
            </a:r>
            <a:r>
              <a:rPr lang="en-GB" sz="1400" dirty="0" err="1"/>
              <a:t>ligne</a:t>
            </a:r>
            <a:r>
              <a:rPr lang="en-GB" sz="1400" dirty="0"/>
              <a:t> de </a:t>
            </a:r>
            <a:r>
              <a:rPr lang="en-GB" sz="1400" dirty="0" err="1"/>
              <a:t>platine</a:t>
            </a:r>
            <a:r>
              <a:rPr lang="en-GB" sz="1400" dirty="0"/>
              <a:t> </a:t>
            </a:r>
            <a:r>
              <a:rPr lang="en-GB" sz="1400" dirty="0" err="1"/>
              <a:t>préalable</a:t>
            </a:r>
            <a:r>
              <a:rPr lang="en-GB" sz="1400" dirty="0"/>
              <a:t> et PFI ≥ 12 </a:t>
            </a:r>
            <a:r>
              <a:rPr lang="en-GB" sz="1400" dirty="0" err="1"/>
              <a:t>mois</a:t>
            </a:r>
            <a:endParaRPr lang="en-GB" sz="1400" dirty="0"/>
          </a:p>
          <a:p>
            <a:pPr lvl="1"/>
            <a:r>
              <a:rPr lang="en-GB" sz="1200" dirty="0"/>
              <a:t>Analyse de sous </a:t>
            </a:r>
            <a:r>
              <a:rPr lang="en-GB" sz="1200" dirty="0" err="1"/>
              <a:t>groupe</a:t>
            </a:r>
            <a:r>
              <a:rPr lang="en-GB" sz="1200" dirty="0"/>
              <a:t>, attention</a:t>
            </a:r>
          </a:p>
          <a:p>
            <a:pPr lvl="1"/>
            <a:r>
              <a:rPr lang="en-GB" sz="1200" dirty="0"/>
              <a:t>Plus </a:t>
            </a:r>
            <a:r>
              <a:rPr lang="en-GB" sz="1200" dirty="0" err="1"/>
              <a:t>grande</a:t>
            </a:r>
            <a:r>
              <a:rPr lang="en-GB" sz="1200" dirty="0"/>
              <a:t> </a:t>
            </a:r>
            <a:r>
              <a:rPr lang="en-GB" sz="1200" dirty="0" err="1"/>
              <a:t>sensibilité</a:t>
            </a:r>
            <a:r>
              <a:rPr lang="en-GB" sz="1200" dirty="0"/>
              <a:t> à la </a:t>
            </a:r>
            <a:r>
              <a:rPr lang="en-GB" sz="1200" dirty="0" err="1"/>
              <a:t>chimiothérapie</a:t>
            </a:r>
            <a:r>
              <a:rPr lang="en-GB" sz="1200" dirty="0"/>
              <a:t> ? </a:t>
            </a:r>
          </a:p>
          <a:p>
            <a:pPr lvl="1"/>
            <a:endParaRPr lang="en-GB" sz="1200" dirty="0"/>
          </a:p>
          <a:p>
            <a:pPr lvl="1"/>
            <a:endParaRPr lang="en-GB" sz="1200" dirty="0"/>
          </a:p>
        </p:txBody>
      </p:sp>
      <p:sp>
        <p:nvSpPr>
          <p:cNvPr id="12" name="Rectangle à coins arrondis 13">
            <a:extLst>
              <a:ext uri="{FF2B5EF4-FFF2-40B4-BE49-F238E27FC236}">
                <a16:creationId xmlns:a16="http://schemas.microsoft.com/office/drawing/2014/main" id="{DF0D71F2-E28E-48E3-BBD4-247755CEFF60}"/>
              </a:ext>
            </a:extLst>
          </p:cNvPr>
          <p:cNvSpPr/>
          <p:nvPr/>
        </p:nvSpPr>
        <p:spPr>
          <a:xfrm>
            <a:off x="307230" y="1273856"/>
            <a:ext cx="5560637" cy="3818166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26313AB-ACAF-4096-8273-AE91B16159C8}"/>
              </a:ext>
            </a:extLst>
          </p:cNvPr>
          <p:cNvSpPr txBox="1"/>
          <p:nvPr/>
        </p:nvSpPr>
        <p:spPr>
          <a:xfrm>
            <a:off x="443953" y="1118714"/>
            <a:ext cx="2766386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OS selon l’histologie : </a:t>
            </a:r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pMMR</a:t>
            </a:r>
            <a:r>
              <a:rPr lang="fr-FR" sz="1200" b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fr-FR" sz="12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09CCED06-5D06-4570-B437-1B2C5D530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428127"/>
              </p:ext>
            </p:extLst>
          </p:nvPr>
        </p:nvGraphicFramePr>
        <p:xfrm>
          <a:off x="577187" y="4185488"/>
          <a:ext cx="1570611" cy="484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87078212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9769">
                <a:tc gridSpan="1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Nb à risque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84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0" spc="-3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188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176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160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135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91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084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0" spc="-30" dirty="0">
                        <a:solidFill>
                          <a:srgbClr val="9B11C7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198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184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163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128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78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0367650"/>
                  </a:ext>
                </a:extLst>
              </a:tr>
            </a:tbl>
          </a:graphicData>
        </a:graphic>
      </p:graphicFrame>
      <p:sp>
        <p:nvSpPr>
          <p:cNvPr id="15" name="Text Box 4">
            <a:extLst>
              <a:ext uri="{FF2B5EF4-FFF2-40B4-BE49-F238E27FC236}">
                <a16:creationId xmlns:a16="http://schemas.microsoft.com/office/drawing/2014/main" id="{107CEBB4-4CBB-4B18-B202-20B4C03384C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609714" y="3108421"/>
            <a:ext cx="213642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a-DK" sz="8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Progression-Free Survival, %</a:t>
            </a:r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E819A0F3-21B2-477A-A5B6-6D951B093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036247"/>
              </p:ext>
            </p:extLst>
          </p:nvPr>
        </p:nvGraphicFramePr>
        <p:xfrm>
          <a:off x="577819" y="1796065"/>
          <a:ext cx="1592969" cy="60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13369633"/>
                    </a:ext>
                  </a:extLst>
                </a:gridCol>
                <a:gridCol w="459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1481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r-FR" sz="6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Events, </a:t>
                      </a:r>
                      <a:b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HR </a:t>
                      </a:r>
                      <a:b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853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  <a:latin typeface="+mj-lt"/>
                          <a:cs typeface="Arial" panose="020B0604020202020204" pitchFamily="34" charset="0"/>
                        </a:rPr>
                        <a:t>Len + </a:t>
                      </a:r>
                      <a:r>
                        <a:rPr lang="fr-FR" sz="600" b="1" dirty="0" err="1">
                          <a:solidFill>
                            <a:schemeClr val="accent5"/>
                          </a:solidFill>
                          <a:latin typeface="+mj-lt"/>
                          <a:cs typeface="Arial" panose="020B0604020202020204" pitchFamily="34" charset="0"/>
                        </a:rPr>
                        <a:t>pembro</a:t>
                      </a:r>
                      <a:endParaRPr lang="fr-FR" sz="600" b="1" dirty="0">
                        <a:solidFill>
                          <a:schemeClr val="accent5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(40.4)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(0.57-1.05)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853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rgbClr val="9B11C7"/>
                          </a:solidFill>
                          <a:latin typeface="+mj-lt"/>
                          <a:cs typeface="Arial" panose="020B0604020202020204" pitchFamily="34" charset="0"/>
                        </a:rPr>
                        <a:t>TPC</a:t>
                      </a:r>
                    </a:p>
                  </a:txBody>
                  <a:tcPr marL="36000" marR="36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(46.0)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fr-FR" sz="11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ZoneTexte 16">
            <a:extLst>
              <a:ext uri="{FF2B5EF4-FFF2-40B4-BE49-F238E27FC236}">
                <a16:creationId xmlns:a16="http://schemas.microsoft.com/office/drawing/2014/main" id="{C0A5C56E-C43B-40C0-9779-CF3E9D38592B}"/>
              </a:ext>
            </a:extLst>
          </p:cNvPr>
          <p:cNvSpPr txBox="1"/>
          <p:nvPr/>
        </p:nvSpPr>
        <p:spPr>
          <a:xfrm>
            <a:off x="577818" y="1405026"/>
            <a:ext cx="1619663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b="1" dirty="0" err="1"/>
              <a:t>Endométrioïde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D257BB41-5E41-40CF-85E6-A26D92E7535C}"/>
              </a:ext>
            </a:extLst>
          </p:cNvPr>
          <p:cNvSpPr txBox="1">
            <a:spLocks/>
          </p:cNvSpPr>
          <p:nvPr/>
        </p:nvSpPr>
        <p:spPr>
          <a:xfrm>
            <a:off x="354011" y="4716637"/>
            <a:ext cx="5467074" cy="333375"/>
          </a:xfrm>
          <a:custGeom>
            <a:avLst/>
            <a:gdLst>
              <a:gd name="connsiteX0" fmla="*/ 0 w 5167116"/>
              <a:gd name="connsiteY0" fmla="*/ 0 h 333375"/>
              <a:gd name="connsiteX1" fmla="*/ 5167116 w 5167116"/>
              <a:gd name="connsiteY1" fmla="*/ 0 h 333375"/>
              <a:gd name="connsiteX2" fmla="*/ 5167116 w 5167116"/>
              <a:gd name="connsiteY2" fmla="*/ 333375 h 333375"/>
              <a:gd name="connsiteX3" fmla="*/ 0 w 5167116"/>
              <a:gd name="connsiteY3" fmla="*/ 333375 h 333375"/>
              <a:gd name="connsiteX4" fmla="*/ 0 w 5167116"/>
              <a:gd name="connsiteY4" fmla="*/ 0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7116" h="333375">
                <a:moveTo>
                  <a:pt x="0" y="0"/>
                </a:moveTo>
                <a:lnTo>
                  <a:pt x="5167116" y="0"/>
                </a:lnTo>
                <a:lnTo>
                  <a:pt x="5167116" y="333375"/>
                </a:lnTo>
                <a:lnTo>
                  <a:pt x="0" y="333375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b="0" i="0" dirty="0" err="1">
                <a:solidFill>
                  <a:schemeClr val="tx2"/>
                </a:solidFill>
              </a:rPr>
              <a:t>HRs</a:t>
            </a:r>
            <a:r>
              <a:rPr lang="fr-FR" sz="900" b="0" i="0" dirty="0">
                <a:solidFill>
                  <a:schemeClr val="tx2"/>
                </a:solidFill>
              </a:rPr>
              <a:t> for </a:t>
            </a:r>
            <a:r>
              <a:rPr lang="fr-FR" sz="900" b="0" i="0" dirty="0" err="1">
                <a:solidFill>
                  <a:schemeClr val="tx2"/>
                </a:solidFill>
              </a:rPr>
              <a:t>other</a:t>
            </a:r>
            <a:r>
              <a:rPr lang="fr-FR" sz="900" b="0" i="0" dirty="0">
                <a:solidFill>
                  <a:schemeClr val="tx2"/>
                </a:solidFill>
              </a:rPr>
              <a:t> </a:t>
            </a:r>
            <a:r>
              <a:rPr lang="fr-FR" sz="900" b="0" i="0" dirty="0" err="1">
                <a:solidFill>
                  <a:schemeClr val="tx2"/>
                </a:solidFill>
              </a:rPr>
              <a:t>histologic</a:t>
            </a:r>
            <a:r>
              <a:rPr lang="fr-FR" sz="900" b="0" i="0" dirty="0">
                <a:solidFill>
                  <a:schemeClr val="tx2"/>
                </a:solidFill>
              </a:rPr>
              <a:t> types: mixed </a:t>
            </a:r>
            <a:r>
              <a:rPr lang="fr-FR" sz="900" b="0" i="0" dirty="0" err="1">
                <a:solidFill>
                  <a:schemeClr val="tx2"/>
                </a:solidFill>
              </a:rPr>
              <a:t>cell</a:t>
            </a:r>
            <a:r>
              <a:rPr lang="fr-FR" sz="900" b="0" i="0" dirty="0">
                <a:solidFill>
                  <a:schemeClr val="tx2"/>
                </a:solidFill>
              </a:rPr>
              <a:t> (n=31); HR (95% CI), 0.40 (0.17-0.99); </a:t>
            </a:r>
            <a:r>
              <a:rPr lang="fr-FR" sz="900" b="0" i="0" dirty="0" err="1">
                <a:solidFill>
                  <a:schemeClr val="tx2"/>
                </a:solidFill>
              </a:rPr>
              <a:t>other</a:t>
            </a:r>
            <a:r>
              <a:rPr lang="fr-FR" sz="900" b="0" i="0" dirty="0">
                <a:solidFill>
                  <a:schemeClr val="tx2"/>
                </a:solidFill>
              </a:rPr>
              <a:t> (n=23); HR (95% CI), 0.32 (0.11-0.94).</a:t>
            </a:r>
            <a:br>
              <a:rPr lang="fr-FR" sz="900" b="0" i="0" dirty="0">
                <a:solidFill>
                  <a:schemeClr val="tx2"/>
                </a:solidFill>
              </a:rPr>
            </a:br>
            <a:r>
              <a:rPr lang="fr-FR" sz="900" b="0" i="0" dirty="0">
                <a:solidFill>
                  <a:schemeClr val="tx2"/>
                </a:solidFill>
              </a:rPr>
              <a:t>Data </a:t>
            </a:r>
            <a:r>
              <a:rPr lang="fr-FR" sz="900" b="0" i="0" dirty="0" err="1">
                <a:solidFill>
                  <a:schemeClr val="tx2"/>
                </a:solidFill>
              </a:rPr>
              <a:t>cutoff</a:t>
            </a:r>
            <a:r>
              <a:rPr lang="fr-FR" sz="900" b="0" i="0" dirty="0">
                <a:solidFill>
                  <a:schemeClr val="tx2"/>
                </a:solidFill>
              </a:rPr>
              <a:t>; </a:t>
            </a:r>
            <a:r>
              <a:rPr lang="fr-FR" sz="900" b="0" i="0" dirty="0" err="1">
                <a:solidFill>
                  <a:schemeClr val="tx2"/>
                </a:solidFill>
              </a:rPr>
              <a:t>oct</a:t>
            </a:r>
            <a:r>
              <a:rPr lang="fr-FR" sz="900" b="0" i="0" dirty="0">
                <a:solidFill>
                  <a:schemeClr val="tx2"/>
                </a:solidFill>
              </a:rPr>
              <a:t> 26. 2020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98AEF27F-D0D7-4E66-912D-2B2B8A96ACD7}"/>
              </a:ext>
            </a:extLst>
          </p:cNvPr>
          <p:cNvGrpSpPr/>
          <p:nvPr/>
        </p:nvGrpSpPr>
        <p:grpSpPr>
          <a:xfrm>
            <a:off x="439397" y="2514586"/>
            <a:ext cx="1900226" cy="1847467"/>
            <a:chOff x="700659" y="3085789"/>
            <a:chExt cx="1900226" cy="1847467"/>
          </a:xfrm>
        </p:grpSpPr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4600EC00-6F5F-405F-A6D6-DF06918F8C43}"/>
                </a:ext>
              </a:extLst>
            </p:cNvPr>
            <p:cNvCxnSpPr>
              <a:cxnSpLocks/>
            </p:cNvCxnSpPr>
            <p:nvPr/>
          </p:nvCxnSpPr>
          <p:spPr>
            <a:xfrm>
              <a:off x="1039091" y="3851216"/>
              <a:ext cx="1337397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A04C608F-34A8-42F0-8AEA-E01770ABDD92}"/>
                </a:ext>
              </a:extLst>
            </p:cNvPr>
            <p:cNvCxnSpPr>
              <a:cxnSpLocks/>
            </p:cNvCxnSpPr>
            <p:nvPr/>
          </p:nvCxnSpPr>
          <p:spPr>
            <a:xfrm>
              <a:off x="700659" y="4933256"/>
              <a:ext cx="1675829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 Box 4">
              <a:extLst>
                <a:ext uri="{FF2B5EF4-FFF2-40B4-BE49-F238E27FC236}">
                  <a16:creationId xmlns:a16="http://schemas.microsoft.com/office/drawing/2014/main" id="{381D9622-0F9B-4983-AB92-5DAD7D9D4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779" y="4654701"/>
              <a:ext cx="127834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ctr" eaLnBrk="1" hangingPunct="1"/>
              <a:r>
                <a:rPr lang="da-DK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n-ea"/>
                  <a:cs typeface="Arial"/>
                </a:rPr>
                <a:t>Mois</a:t>
              </a:r>
            </a:p>
          </p:txBody>
        </p:sp>
        <p:graphicFrame>
          <p:nvGraphicFramePr>
            <p:cNvPr id="23" name="Graphique 22">
              <a:extLst>
                <a:ext uri="{FF2B5EF4-FFF2-40B4-BE49-F238E27FC236}">
                  <a16:creationId xmlns:a16="http://schemas.microsoft.com/office/drawing/2014/main" id="{6A936C52-D87A-42D5-B3B7-86D3414BE7F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26597350"/>
                </p:ext>
              </p:extLst>
            </p:nvPr>
          </p:nvGraphicFramePr>
          <p:xfrm>
            <a:off x="783748" y="3103112"/>
            <a:ext cx="1716360" cy="16390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55BA0EF2-F180-4349-A987-71FFC4322E0A}"/>
                </a:ext>
              </a:extLst>
            </p:cNvPr>
            <p:cNvSpPr txBox="1"/>
            <p:nvPr/>
          </p:nvSpPr>
          <p:spPr>
            <a:xfrm>
              <a:off x="1492477" y="3085789"/>
              <a:ext cx="110840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Median</a:t>
              </a:r>
              <a:r>
                <a:rPr lang="fr-FR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(95% CI)</a:t>
              </a:r>
            </a:p>
            <a:p>
              <a:pPr>
                <a:lnSpc>
                  <a:spcPct val="100000"/>
                </a:lnSpc>
              </a:pPr>
              <a:r>
                <a:rPr lang="fr-FR" sz="8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20.0 mo (15.2-NR)</a:t>
              </a:r>
            </a:p>
            <a:p>
              <a:pPr>
                <a:lnSpc>
                  <a:spcPct val="100000"/>
                </a:lnSpc>
              </a:pPr>
              <a:r>
                <a:rPr lang="fr-FR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15.2 mo (12.8-20.1)</a:t>
              </a:r>
            </a:p>
            <a:p>
              <a:endParaRPr lang="fr-FR" dirty="0"/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9DEBC5AC-3A2B-4BB0-8292-925F3900F675}"/>
              </a:ext>
            </a:extLst>
          </p:cNvPr>
          <p:cNvGrpSpPr/>
          <p:nvPr/>
        </p:nvGrpSpPr>
        <p:grpSpPr>
          <a:xfrm>
            <a:off x="2322562" y="2540094"/>
            <a:ext cx="1766482" cy="1823561"/>
            <a:chOff x="783748" y="3084470"/>
            <a:chExt cx="1783752" cy="1850411"/>
          </a:xfrm>
        </p:grpSpPr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41501674-72FF-41EF-A381-59E0A5B29C08}"/>
                </a:ext>
              </a:extLst>
            </p:cNvPr>
            <p:cNvCxnSpPr>
              <a:cxnSpLocks/>
            </p:cNvCxnSpPr>
            <p:nvPr/>
          </p:nvCxnSpPr>
          <p:spPr>
            <a:xfrm>
              <a:off x="1039091" y="3851216"/>
              <a:ext cx="1337397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3303ED8A-AB78-41FD-96FE-12B58880F2B0}"/>
                </a:ext>
              </a:extLst>
            </p:cNvPr>
            <p:cNvCxnSpPr>
              <a:cxnSpLocks/>
            </p:cNvCxnSpPr>
            <p:nvPr/>
          </p:nvCxnSpPr>
          <p:spPr>
            <a:xfrm>
              <a:off x="931342" y="4934881"/>
              <a:ext cx="1526784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 Box 4">
              <a:extLst>
                <a:ext uri="{FF2B5EF4-FFF2-40B4-BE49-F238E27FC236}">
                  <a16:creationId xmlns:a16="http://schemas.microsoft.com/office/drawing/2014/main" id="{9FF038EF-A6E4-4A2A-AF51-B41AC27CF4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779" y="4654701"/>
              <a:ext cx="127834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ctr" eaLnBrk="1" hangingPunct="1"/>
              <a:r>
                <a:rPr lang="da-DK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n-ea"/>
                  <a:cs typeface="Arial"/>
                </a:rPr>
                <a:t>Mois</a:t>
              </a:r>
            </a:p>
          </p:txBody>
        </p:sp>
        <p:graphicFrame>
          <p:nvGraphicFramePr>
            <p:cNvPr id="34" name="Graphique 33">
              <a:extLst>
                <a:ext uri="{FF2B5EF4-FFF2-40B4-BE49-F238E27FC236}">
                  <a16:creationId xmlns:a16="http://schemas.microsoft.com/office/drawing/2014/main" id="{CA2E9CC7-A588-4AA8-90A0-D6BA4C03371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20790816"/>
                </p:ext>
              </p:extLst>
            </p:nvPr>
          </p:nvGraphicFramePr>
          <p:xfrm>
            <a:off x="783748" y="3103112"/>
            <a:ext cx="1716360" cy="16390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03E3687E-FCDC-4A47-B788-34EDB2486984}"/>
                </a:ext>
              </a:extLst>
            </p:cNvPr>
            <p:cNvSpPr txBox="1"/>
            <p:nvPr/>
          </p:nvSpPr>
          <p:spPr>
            <a:xfrm>
              <a:off x="1492477" y="3084470"/>
              <a:ext cx="1075023" cy="74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Median</a:t>
              </a:r>
              <a:r>
                <a:rPr lang="fr-FR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(95% CI)</a:t>
              </a:r>
            </a:p>
            <a:p>
              <a:pPr>
                <a:lnSpc>
                  <a:spcPct val="100000"/>
                </a:lnSpc>
              </a:pPr>
              <a:r>
                <a:rPr lang="fr-FR" sz="8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mo (8.3-18.0)</a:t>
              </a:r>
            </a:p>
            <a:p>
              <a:pPr>
                <a:lnSpc>
                  <a:spcPct val="100000"/>
                </a:lnSpc>
              </a:pPr>
              <a:r>
                <a:rPr lang="fr-FR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10.0 mo (7.5-12.2)</a:t>
              </a:r>
            </a:p>
            <a:p>
              <a:endParaRPr lang="fr-FR" dirty="0"/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052E85F2-7465-4421-839B-8AF1DC67D64E}"/>
              </a:ext>
            </a:extLst>
          </p:cNvPr>
          <p:cNvGrpSpPr/>
          <p:nvPr/>
        </p:nvGrpSpPr>
        <p:grpSpPr>
          <a:xfrm>
            <a:off x="4168124" y="2541689"/>
            <a:ext cx="1766483" cy="1821965"/>
            <a:chOff x="783748" y="3084464"/>
            <a:chExt cx="1783752" cy="1848792"/>
          </a:xfrm>
        </p:grpSpPr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795B8B3C-945F-47A5-82E1-7D30A80969C9}"/>
                </a:ext>
              </a:extLst>
            </p:cNvPr>
            <p:cNvCxnSpPr>
              <a:cxnSpLocks/>
            </p:cNvCxnSpPr>
            <p:nvPr/>
          </p:nvCxnSpPr>
          <p:spPr>
            <a:xfrm>
              <a:off x="1039091" y="3851216"/>
              <a:ext cx="1337397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55400122-B7E2-4310-9F21-9A9B2CA709FC}"/>
                </a:ext>
              </a:extLst>
            </p:cNvPr>
            <p:cNvCxnSpPr>
              <a:cxnSpLocks/>
            </p:cNvCxnSpPr>
            <p:nvPr/>
          </p:nvCxnSpPr>
          <p:spPr>
            <a:xfrm>
              <a:off x="863635" y="4933256"/>
              <a:ext cx="1512853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 Box 4">
              <a:extLst>
                <a:ext uri="{FF2B5EF4-FFF2-40B4-BE49-F238E27FC236}">
                  <a16:creationId xmlns:a16="http://schemas.microsoft.com/office/drawing/2014/main" id="{2FFCE000-554B-468D-B3A0-4597D07B1F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779" y="4654701"/>
              <a:ext cx="127834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ctr" eaLnBrk="1" hangingPunct="1"/>
              <a:r>
                <a:rPr lang="da-DK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n-ea"/>
                  <a:cs typeface="Arial"/>
                </a:rPr>
                <a:t>Mois</a:t>
              </a:r>
            </a:p>
          </p:txBody>
        </p:sp>
        <p:graphicFrame>
          <p:nvGraphicFramePr>
            <p:cNvPr id="43" name="Graphique 42">
              <a:extLst>
                <a:ext uri="{FF2B5EF4-FFF2-40B4-BE49-F238E27FC236}">
                  <a16:creationId xmlns:a16="http://schemas.microsoft.com/office/drawing/2014/main" id="{22E39A87-3BAB-4FCB-8B6F-189DA180534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85700871"/>
                </p:ext>
              </p:extLst>
            </p:nvPr>
          </p:nvGraphicFramePr>
          <p:xfrm>
            <a:off x="783748" y="3103112"/>
            <a:ext cx="1716360" cy="16390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3E2080BD-360B-43E3-901D-860E216FEE02}"/>
                </a:ext>
              </a:extLst>
            </p:cNvPr>
            <p:cNvSpPr txBox="1"/>
            <p:nvPr/>
          </p:nvSpPr>
          <p:spPr>
            <a:xfrm>
              <a:off x="1492477" y="3084464"/>
              <a:ext cx="1075023" cy="74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Median</a:t>
              </a:r>
              <a:r>
                <a:rPr lang="fr-FR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(95% CI)</a:t>
              </a:r>
            </a:p>
            <a:p>
              <a:pPr>
                <a:lnSpc>
                  <a:spcPct val="100000"/>
                </a:lnSpc>
              </a:pPr>
              <a:r>
                <a:rPr lang="fr-FR" sz="8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19.9 mo (9.4-NR)</a:t>
              </a:r>
              <a:endParaRPr lang="fr-FR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fr-FR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8.7 mo (5.3-12.0)</a:t>
              </a:r>
            </a:p>
            <a:p>
              <a:endParaRPr lang="fr-FR" dirty="0"/>
            </a:p>
          </p:txBody>
        </p:sp>
      </p:grpSp>
      <p:graphicFrame>
        <p:nvGraphicFramePr>
          <p:cNvPr id="45" name="Tableau 44">
            <a:extLst>
              <a:ext uri="{FF2B5EF4-FFF2-40B4-BE49-F238E27FC236}">
                <a16:creationId xmlns:a16="http://schemas.microsoft.com/office/drawing/2014/main" id="{D4E66B79-FDD9-4866-B7D0-F4996BCEE4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65713"/>
              </p:ext>
            </p:extLst>
          </p:nvPr>
        </p:nvGraphicFramePr>
        <p:xfrm>
          <a:off x="2422920" y="4185488"/>
          <a:ext cx="1570611" cy="484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87078212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9769">
                <a:tc gridSpan="1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Nb à risque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84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0" spc="-3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99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92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77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084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0" spc="-30" dirty="0">
                        <a:solidFill>
                          <a:srgbClr val="9B11C7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112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99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0367650"/>
                  </a:ext>
                </a:extLst>
              </a:tr>
            </a:tbl>
          </a:graphicData>
        </a:graphic>
      </p:graphicFrame>
      <p:sp>
        <p:nvSpPr>
          <p:cNvPr id="46" name="ZoneTexte 45">
            <a:extLst>
              <a:ext uri="{FF2B5EF4-FFF2-40B4-BE49-F238E27FC236}">
                <a16:creationId xmlns:a16="http://schemas.microsoft.com/office/drawing/2014/main" id="{8D55B2AB-D9B7-43C6-9037-37877366F774}"/>
              </a:ext>
            </a:extLst>
          </p:cNvPr>
          <p:cNvSpPr txBox="1"/>
          <p:nvPr/>
        </p:nvSpPr>
        <p:spPr>
          <a:xfrm>
            <a:off x="2352328" y="1405026"/>
            <a:ext cx="1588768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Séreux</a:t>
            </a:r>
          </a:p>
        </p:txBody>
      </p:sp>
      <p:graphicFrame>
        <p:nvGraphicFramePr>
          <p:cNvPr id="47" name="Tableau 46">
            <a:extLst>
              <a:ext uri="{FF2B5EF4-FFF2-40B4-BE49-F238E27FC236}">
                <a16:creationId xmlns:a16="http://schemas.microsoft.com/office/drawing/2014/main" id="{3C7DEDA0-0D7A-4592-8794-3CAC5AEC93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769951"/>
              </p:ext>
            </p:extLst>
          </p:nvPr>
        </p:nvGraphicFramePr>
        <p:xfrm>
          <a:off x="2348127" y="1796065"/>
          <a:ext cx="1592969" cy="60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13369633"/>
                    </a:ext>
                  </a:extLst>
                </a:gridCol>
                <a:gridCol w="459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1481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r-FR" sz="6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Events, </a:t>
                      </a:r>
                      <a:b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HR </a:t>
                      </a:r>
                      <a:b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853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  <a:latin typeface="+mj-lt"/>
                          <a:cs typeface="Arial" panose="020B0604020202020204" pitchFamily="34" charset="0"/>
                        </a:rPr>
                        <a:t>Len + </a:t>
                      </a:r>
                      <a:r>
                        <a:rPr lang="fr-FR" sz="600" b="1" dirty="0" err="1">
                          <a:solidFill>
                            <a:schemeClr val="accent5"/>
                          </a:solidFill>
                          <a:latin typeface="+mj-lt"/>
                          <a:cs typeface="Arial" panose="020B0604020202020204" pitchFamily="34" charset="0"/>
                        </a:rPr>
                        <a:t>pembro</a:t>
                      </a:r>
                      <a:endParaRPr lang="fr-FR" sz="600" b="1" dirty="0">
                        <a:solidFill>
                          <a:schemeClr val="accent5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(60.6)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0.68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(0.49-0.96)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853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rgbClr val="9B11C7"/>
                          </a:solidFill>
                          <a:latin typeface="+mj-lt"/>
                          <a:cs typeface="Arial" panose="020B0604020202020204" pitchFamily="34" charset="0"/>
                        </a:rPr>
                        <a:t>TPC</a:t>
                      </a:r>
                    </a:p>
                  </a:txBody>
                  <a:tcPr marL="36000" marR="36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 (70.5)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fr-FR" sz="11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8" name="Tableau 47">
            <a:extLst>
              <a:ext uri="{FF2B5EF4-FFF2-40B4-BE49-F238E27FC236}">
                <a16:creationId xmlns:a16="http://schemas.microsoft.com/office/drawing/2014/main" id="{72E3A002-AB5C-49F6-8737-E8FD344F2D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730927"/>
              </p:ext>
            </p:extLst>
          </p:nvPr>
        </p:nvGraphicFramePr>
        <p:xfrm>
          <a:off x="4118435" y="1796065"/>
          <a:ext cx="1592969" cy="60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13369633"/>
                    </a:ext>
                  </a:extLst>
                </a:gridCol>
                <a:gridCol w="459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1481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r-FR" sz="6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Events, </a:t>
                      </a:r>
                      <a:b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HR </a:t>
                      </a:r>
                      <a:b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853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  <a:latin typeface="+mj-lt"/>
                          <a:cs typeface="Arial" panose="020B0604020202020204" pitchFamily="34" charset="0"/>
                        </a:rPr>
                        <a:t>Len + </a:t>
                      </a:r>
                      <a:r>
                        <a:rPr lang="fr-FR" sz="600" b="1" dirty="0" err="1">
                          <a:solidFill>
                            <a:schemeClr val="accent5"/>
                          </a:solidFill>
                          <a:latin typeface="+mj-lt"/>
                          <a:cs typeface="Arial" panose="020B0604020202020204" pitchFamily="34" charset="0"/>
                        </a:rPr>
                        <a:t>pembro</a:t>
                      </a:r>
                      <a:endParaRPr lang="fr-FR" sz="600" b="1" dirty="0">
                        <a:solidFill>
                          <a:schemeClr val="accent5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(44.8)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 (0.15-0.78)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853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rgbClr val="9B11C7"/>
                          </a:solidFill>
                          <a:latin typeface="+mj-lt"/>
                          <a:cs typeface="Arial" panose="020B0604020202020204" pitchFamily="34" charset="0"/>
                        </a:rPr>
                        <a:t>TPC</a:t>
                      </a:r>
                    </a:p>
                  </a:txBody>
                  <a:tcPr marL="36000" marR="36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(76.5)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fr-FR" sz="11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9" name="ZoneTexte 48">
            <a:extLst>
              <a:ext uri="{FF2B5EF4-FFF2-40B4-BE49-F238E27FC236}">
                <a16:creationId xmlns:a16="http://schemas.microsoft.com/office/drawing/2014/main" id="{171D7BEB-34D1-43B1-8D9A-AD86094F33FA}"/>
              </a:ext>
            </a:extLst>
          </p:cNvPr>
          <p:cNvSpPr txBox="1"/>
          <p:nvPr/>
        </p:nvSpPr>
        <p:spPr>
          <a:xfrm>
            <a:off x="4158735" y="1405026"/>
            <a:ext cx="1588768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Cellules claires</a:t>
            </a:r>
          </a:p>
        </p:txBody>
      </p:sp>
      <p:graphicFrame>
        <p:nvGraphicFramePr>
          <p:cNvPr id="50" name="Tableau 49">
            <a:extLst>
              <a:ext uri="{FF2B5EF4-FFF2-40B4-BE49-F238E27FC236}">
                <a16:creationId xmlns:a16="http://schemas.microsoft.com/office/drawing/2014/main" id="{F8589D2B-E609-4154-8027-A81AD7C70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870000"/>
              </p:ext>
            </p:extLst>
          </p:nvPr>
        </p:nvGraphicFramePr>
        <p:xfrm>
          <a:off x="4247238" y="4191220"/>
          <a:ext cx="1570611" cy="484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87078212"/>
                    </a:ext>
                  </a:extLst>
                </a:gridCol>
                <a:gridCol w="1486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9769">
                <a:tc gridSpan="1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Nb à risque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84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0" spc="-3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chemeClr val="accent5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084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0" spc="-30" dirty="0">
                        <a:solidFill>
                          <a:srgbClr val="9B11C7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solidFill>
                            <a:srgbClr val="9B11C7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0367650"/>
                  </a:ext>
                </a:extLst>
              </a:tr>
            </a:tbl>
          </a:graphicData>
        </a:graphic>
      </p:graphicFrame>
      <p:sp>
        <p:nvSpPr>
          <p:cNvPr id="51" name="Forme libre : forme 50">
            <a:extLst>
              <a:ext uri="{FF2B5EF4-FFF2-40B4-BE49-F238E27FC236}">
                <a16:creationId xmlns:a16="http://schemas.microsoft.com/office/drawing/2014/main" id="{0BED559E-2BD9-4677-8BD3-16BA4B34F34C}"/>
              </a:ext>
            </a:extLst>
          </p:cNvPr>
          <p:cNvSpPr/>
          <p:nvPr/>
        </p:nvSpPr>
        <p:spPr>
          <a:xfrm>
            <a:off x="760911" y="2583402"/>
            <a:ext cx="1316083" cy="917666"/>
          </a:xfrm>
          <a:custGeom>
            <a:avLst/>
            <a:gdLst>
              <a:gd name="connsiteX0" fmla="*/ 0 w 1316083"/>
              <a:gd name="connsiteY0" fmla="*/ 0 h 917666"/>
              <a:gd name="connsiteX1" fmla="*/ 65315 w 1316083"/>
              <a:gd name="connsiteY1" fmla="*/ 3266 h 917666"/>
              <a:gd name="connsiteX2" fmla="*/ 65315 w 1316083"/>
              <a:gd name="connsiteY2" fmla="*/ 16329 h 917666"/>
              <a:gd name="connsiteX3" fmla="*/ 91440 w 1316083"/>
              <a:gd name="connsiteY3" fmla="*/ 16329 h 917666"/>
              <a:gd name="connsiteX4" fmla="*/ 107769 w 1316083"/>
              <a:gd name="connsiteY4" fmla="*/ 22860 h 917666"/>
              <a:gd name="connsiteX5" fmla="*/ 120832 w 1316083"/>
              <a:gd name="connsiteY5" fmla="*/ 35923 h 917666"/>
              <a:gd name="connsiteX6" fmla="*/ 127363 w 1316083"/>
              <a:gd name="connsiteY6" fmla="*/ 42454 h 917666"/>
              <a:gd name="connsiteX7" fmla="*/ 143692 w 1316083"/>
              <a:gd name="connsiteY7" fmla="*/ 48986 h 917666"/>
              <a:gd name="connsiteX8" fmla="*/ 160020 w 1316083"/>
              <a:gd name="connsiteY8" fmla="*/ 48986 h 917666"/>
              <a:gd name="connsiteX9" fmla="*/ 169818 w 1316083"/>
              <a:gd name="connsiteY9" fmla="*/ 75112 h 917666"/>
              <a:gd name="connsiteX10" fmla="*/ 173083 w 1316083"/>
              <a:gd name="connsiteY10" fmla="*/ 88174 h 917666"/>
              <a:gd name="connsiteX11" fmla="*/ 186146 w 1316083"/>
              <a:gd name="connsiteY11" fmla="*/ 111034 h 917666"/>
              <a:gd name="connsiteX12" fmla="*/ 192678 w 1316083"/>
              <a:gd name="connsiteY12" fmla="*/ 124097 h 917666"/>
              <a:gd name="connsiteX13" fmla="*/ 202475 w 1316083"/>
              <a:gd name="connsiteY13" fmla="*/ 140426 h 917666"/>
              <a:gd name="connsiteX14" fmla="*/ 222069 w 1316083"/>
              <a:gd name="connsiteY14" fmla="*/ 146957 h 917666"/>
              <a:gd name="connsiteX15" fmla="*/ 231866 w 1316083"/>
              <a:gd name="connsiteY15" fmla="*/ 153489 h 917666"/>
              <a:gd name="connsiteX16" fmla="*/ 244929 w 1316083"/>
              <a:gd name="connsiteY16" fmla="*/ 163286 h 917666"/>
              <a:gd name="connsiteX17" fmla="*/ 271055 w 1316083"/>
              <a:gd name="connsiteY17" fmla="*/ 179614 h 917666"/>
              <a:gd name="connsiteX18" fmla="*/ 297180 w 1316083"/>
              <a:gd name="connsiteY18" fmla="*/ 182880 h 917666"/>
              <a:gd name="connsiteX19" fmla="*/ 310243 w 1316083"/>
              <a:gd name="connsiteY19" fmla="*/ 199209 h 917666"/>
              <a:gd name="connsiteX20" fmla="*/ 316775 w 1316083"/>
              <a:gd name="connsiteY20" fmla="*/ 205740 h 917666"/>
              <a:gd name="connsiteX21" fmla="*/ 333103 w 1316083"/>
              <a:gd name="connsiteY21" fmla="*/ 274320 h 917666"/>
              <a:gd name="connsiteX22" fmla="*/ 342900 w 1316083"/>
              <a:gd name="connsiteY22" fmla="*/ 290649 h 917666"/>
              <a:gd name="connsiteX23" fmla="*/ 362495 w 1316083"/>
              <a:gd name="connsiteY23" fmla="*/ 293914 h 917666"/>
              <a:gd name="connsiteX24" fmla="*/ 369026 w 1316083"/>
              <a:gd name="connsiteY24" fmla="*/ 300446 h 917666"/>
              <a:gd name="connsiteX25" fmla="*/ 375558 w 1316083"/>
              <a:gd name="connsiteY25" fmla="*/ 316774 h 917666"/>
              <a:gd name="connsiteX26" fmla="*/ 388620 w 1316083"/>
              <a:gd name="connsiteY26" fmla="*/ 326572 h 917666"/>
              <a:gd name="connsiteX27" fmla="*/ 395152 w 1316083"/>
              <a:gd name="connsiteY27" fmla="*/ 342900 h 917666"/>
              <a:gd name="connsiteX28" fmla="*/ 411480 w 1316083"/>
              <a:gd name="connsiteY28" fmla="*/ 346166 h 917666"/>
              <a:gd name="connsiteX29" fmla="*/ 427809 w 1316083"/>
              <a:gd name="connsiteY29" fmla="*/ 359229 h 917666"/>
              <a:gd name="connsiteX30" fmla="*/ 434340 w 1316083"/>
              <a:gd name="connsiteY30" fmla="*/ 375557 h 917666"/>
              <a:gd name="connsiteX31" fmla="*/ 440872 w 1316083"/>
              <a:gd name="connsiteY31" fmla="*/ 391886 h 917666"/>
              <a:gd name="connsiteX32" fmla="*/ 460466 w 1316083"/>
              <a:gd name="connsiteY32" fmla="*/ 395152 h 917666"/>
              <a:gd name="connsiteX33" fmla="*/ 473529 w 1316083"/>
              <a:gd name="connsiteY33" fmla="*/ 411480 h 917666"/>
              <a:gd name="connsiteX34" fmla="*/ 486592 w 1316083"/>
              <a:gd name="connsiteY34" fmla="*/ 414746 h 917666"/>
              <a:gd name="connsiteX35" fmla="*/ 499655 w 1316083"/>
              <a:gd name="connsiteY35" fmla="*/ 421277 h 917666"/>
              <a:gd name="connsiteX36" fmla="*/ 502920 w 1316083"/>
              <a:gd name="connsiteY36" fmla="*/ 440872 h 917666"/>
              <a:gd name="connsiteX37" fmla="*/ 522515 w 1316083"/>
              <a:gd name="connsiteY37" fmla="*/ 440872 h 917666"/>
              <a:gd name="connsiteX38" fmla="*/ 525780 w 1316083"/>
              <a:gd name="connsiteY38" fmla="*/ 457200 h 917666"/>
              <a:gd name="connsiteX39" fmla="*/ 535578 w 1316083"/>
              <a:gd name="connsiteY39" fmla="*/ 466997 h 917666"/>
              <a:gd name="connsiteX40" fmla="*/ 542109 w 1316083"/>
              <a:gd name="connsiteY40" fmla="*/ 483326 h 917666"/>
              <a:gd name="connsiteX41" fmla="*/ 555172 w 1316083"/>
              <a:gd name="connsiteY41" fmla="*/ 493123 h 917666"/>
              <a:gd name="connsiteX42" fmla="*/ 561703 w 1316083"/>
              <a:gd name="connsiteY42" fmla="*/ 502920 h 917666"/>
              <a:gd name="connsiteX43" fmla="*/ 581298 w 1316083"/>
              <a:gd name="connsiteY43" fmla="*/ 506186 h 917666"/>
              <a:gd name="connsiteX44" fmla="*/ 594360 w 1316083"/>
              <a:gd name="connsiteY44" fmla="*/ 548640 h 917666"/>
              <a:gd name="connsiteX45" fmla="*/ 620486 w 1316083"/>
              <a:gd name="connsiteY45" fmla="*/ 587829 h 917666"/>
              <a:gd name="connsiteX46" fmla="*/ 640080 w 1316083"/>
              <a:gd name="connsiteY46" fmla="*/ 587829 h 917666"/>
              <a:gd name="connsiteX47" fmla="*/ 646612 w 1316083"/>
              <a:gd name="connsiteY47" fmla="*/ 600892 h 917666"/>
              <a:gd name="connsiteX48" fmla="*/ 659675 w 1316083"/>
              <a:gd name="connsiteY48" fmla="*/ 617220 h 917666"/>
              <a:gd name="connsiteX49" fmla="*/ 662940 w 1316083"/>
              <a:gd name="connsiteY49" fmla="*/ 636814 h 917666"/>
              <a:gd name="connsiteX50" fmla="*/ 672738 w 1316083"/>
              <a:gd name="connsiteY50" fmla="*/ 646612 h 917666"/>
              <a:gd name="connsiteX51" fmla="*/ 702129 w 1316083"/>
              <a:gd name="connsiteY51" fmla="*/ 646612 h 917666"/>
              <a:gd name="connsiteX52" fmla="*/ 715192 w 1316083"/>
              <a:gd name="connsiteY52" fmla="*/ 659674 h 917666"/>
              <a:gd name="connsiteX53" fmla="*/ 724989 w 1316083"/>
              <a:gd name="connsiteY53" fmla="*/ 682534 h 917666"/>
              <a:gd name="connsiteX54" fmla="*/ 764178 w 1316083"/>
              <a:gd name="connsiteY54" fmla="*/ 695597 h 917666"/>
              <a:gd name="connsiteX55" fmla="*/ 767443 w 1316083"/>
              <a:gd name="connsiteY55" fmla="*/ 711926 h 917666"/>
              <a:gd name="connsiteX56" fmla="*/ 803366 w 1316083"/>
              <a:gd name="connsiteY56" fmla="*/ 715192 h 917666"/>
              <a:gd name="connsiteX57" fmla="*/ 806632 w 1316083"/>
              <a:gd name="connsiteY57" fmla="*/ 728254 h 917666"/>
              <a:gd name="connsiteX58" fmla="*/ 809898 w 1316083"/>
              <a:gd name="connsiteY58" fmla="*/ 741317 h 917666"/>
              <a:gd name="connsiteX59" fmla="*/ 842555 w 1316083"/>
              <a:gd name="connsiteY59" fmla="*/ 741317 h 917666"/>
              <a:gd name="connsiteX60" fmla="*/ 849086 w 1316083"/>
              <a:gd name="connsiteY60" fmla="*/ 757646 h 917666"/>
              <a:gd name="connsiteX61" fmla="*/ 855618 w 1316083"/>
              <a:gd name="connsiteY61" fmla="*/ 764177 h 917666"/>
              <a:gd name="connsiteX62" fmla="*/ 858883 w 1316083"/>
              <a:gd name="connsiteY62" fmla="*/ 773974 h 917666"/>
              <a:gd name="connsiteX63" fmla="*/ 862149 w 1316083"/>
              <a:gd name="connsiteY63" fmla="*/ 787037 h 917666"/>
              <a:gd name="connsiteX64" fmla="*/ 865415 w 1316083"/>
              <a:gd name="connsiteY64" fmla="*/ 793569 h 917666"/>
              <a:gd name="connsiteX65" fmla="*/ 888275 w 1316083"/>
              <a:gd name="connsiteY65" fmla="*/ 793569 h 917666"/>
              <a:gd name="connsiteX66" fmla="*/ 891540 w 1316083"/>
              <a:gd name="connsiteY66" fmla="*/ 816429 h 917666"/>
              <a:gd name="connsiteX67" fmla="*/ 1012372 w 1316083"/>
              <a:gd name="connsiteY67" fmla="*/ 819694 h 917666"/>
              <a:gd name="connsiteX68" fmla="*/ 1018903 w 1316083"/>
              <a:gd name="connsiteY68" fmla="*/ 858883 h 917666"/>
              <a:gd name="connsiteX69" fmla="*/ 1097280 w 1316083"/>
              <a:gd name="connsiteY69" fmla="*/ 862149 h 917666"/>
              <a:gd name="connsiteX70" fmla="*/ 1103812 w 1316083"/>
              <a:gd name="connsiteY70" fmla="*/ 917666 h 917666"/>
              <a:gd name="connsiteX71" fmla="*/ 1316083 w 1316083"/>
              <a:gd name="connsiteY71" fmla="*/ 914400 h 91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16083" h="917666">
                <a:moveTo>
                  <a:pt x="0" y="0"/>
                </a:moveTo>
                <a:lnTo>
                  <a:pt x="65315" y="3266"/>
                </a:lnTo>
                <a:lnTo>
                  <a:pt x="65315" y="16329"/>
                </a:lnTo>
                <a:lnTo>
                  <a:pt x="91440" y="16329"/>
                </a:lnTo>
                <a:lnTo>
                  <a:pt x="107769" y="22860"/>
                </a:lnTo>
                <a:lnTo>
                  <a:pt x="120832" y="35923"/>
                </a:lnTo>
                <a:lnTo>
                  <a:pt x="127363" y="42454"/>
                </a:lnTo>
                <a:lnTo>
                  <a:pt x="143692" y="48986"/>
                </a:lnTo>
                <a:lnTo>
                  <a:pt x="160020" y="48986"/>
                </a:lnTo>
                <a:lnTo>
                  <a:pt x="169818" y="75112"/>
                </a:lnTo>
                <a:lnTo>
                  <a:pt x="173083" y="88174"/>
                </a:lnTo>
                <a:lnTo>
                  <a:pt x="186146" y="111034"/>
                </a:lnTo>
                <a:lnTo>
                  <a:pt x="192678" y="124097"/>
                </a:lnTo>
                <a:lnTo>
                  <a:pt x="202475" y="140426"/>
                </a:lnTo>
                <a:lnTo>
                  <a:pt x="222069" y="146957"/>
                </a:lnTo>
                <a:lnTo>
                  <a:pt x="231866" y="153489"/>
                </a:lnTo>
                <a:lnTo>
                  <a:pt x="244929" y="163286"/>
                </a:lnTo>
                <a:lnTo>
                  <a:pt x="271055" y="179614"/>
                </a:lnTo>
                <a:lnTo>
                  <a:pt x="297180" y="182880"/>
                </a:lnTo>
                <a:lnTo>
                  <a:pt x="310243" y="199209"/>
                </a:lnTo>
                <a:lnTo>
                  <a:pt x="316775" y="205740"/>
                </a:lnTo>
                <a:lnTo>
                  <a:pt x="333103" y="274320"/>
                </a:lnTo>
                <a:lnTo>
                  <a:pt x="342900" y="290649"/>
                </a:lnTo>
                <a:lnTo>
                  <a:pt x="362495" y="293914"/>
                </a:lnTo>
                <a:lnTo>
                  <a:pt x="369026" y="300446"/>
                </a:lnTo>
                <a:lnTo>
                  <a:pt x="375558" y="316774"/>
                </a:lnTo>
                <a:lnTo>
                  <a:pt x="388620" y="326572"/>
                </a:lnTo>
                <a:lnTo>
                  <a:pt x="395152" y="342900"/>
                </a:lnTo>
                <a:lnTo>
                  <a:pt x="411480" y="346166"/>
                </a:lnTo>
                <a:lnTo>
                  <a:pt x="427809" y="359229"/>
                </a:lnTo>
                <a:lnTo>
                  <a:pt x="434340" y="375557"/>
                </a:lnTo>
                <a:lnTo>
                  <a:pt x="440872" y="391886"/>
                </a:lnTo>
                <a:lnTo>
                  <a:pt x="460466" y="395152"/>
                </a:lnTo>
                <a:lnTo>
                  <a:pt x="473529" y="411480"/>
                </a:lnTo>
                <a:lnTo>
                  <a:pt x="486592" y="414746"/>
                </a:lnTo>
                <a:lnTo>
                  <a:pt x="499655" y="421277"/>
                </a:lnTo>
                <a:lnTo>
                  <a:pt x="502920" y="440872"/>
                </a:lnTo>
                <a:lnTo>
                  <a:pt x="522515" y="440872"/>
                </a:lnTo>
                <a:lnTo>
                  <a:pt x="525780" y="457200"/>
                </a:lnTo>
                <a:lnTo>
                  <a:pt x="535578" y="466997"/>
                </a:lnTo>
                <a:lnTo>
                  <a:pt x="542109" y="483326"/>
                </a:lnTo>
                <a:lnTo>
                  <a:pt x="555172" y="493123"/>
                </a:lnTo>
                <a:lnTo>
                  <a:pt x="561703" y="502920"/>
                </a:lnTo>
                <a:lnTo>
                  <a:pt x="581298" y="506186"/>
                </a:lnTo>
                <a:lnTo>
                  <a:pt x="594360" y="548640"/>
                </a:lnTo>
                <a:lnTo>
                  <a:pt x="620486" y="587829"/>
                </a:lnTo>
                <a:lnTo>
                  <a:pt x="640080" y="587829"/>
                </a:lnTo>
                <a:lnTo>
                  <a:pt x="646612" y="600892"/>
                </a:lnTo>
                <a:lnTo>
                  <a:pt x="659675" y="617220"/>
                </a:lnTo>
                <a:lnTo>
                  <a:pt x="662940" y="636814"/>
                </a:lnTo>
                <a:lnTo>
                  <a:pt x="672738" y="646612"/>
                </a:lnTo>
                <a:lnTo>
                  <a:pt x="702129" y="646612"/>
                </a:lnTo>
                <a:lnTo>
                  <a:pt x="715192" y="659674"/>
                </a:lnTo>
                <a:lnTo>
                  <a:pt x="724989" y="682534"/>
                </a:lnTo>
                <a:lnTo>
                  <a:pt x="764178" y="695597"/>
                </a:lnTo>
                <a:lnTo>
                  <a:pt x="767443" y="711926"/>
                </a:lnTo>
                <a:lnTo>
                  <a:pt x="803366" y="715192"/>
                </a:lnTo>
                <a:lnTo>
                  <a:pt x="806632" y="728254"/>
                </a:lnTo>
                <a:lnTo>
                  <a:pt x="809898" y="741317"/>
                </a:lnTo>
                <a:lnTo>
                  <a:pt x="842555" y="741317"/>
                </a:lnTo>
                <a:lnTo>
                  <a:pt x="849086" y="757646"/>
                </a:lnTo>
                <a:lnTo>
                  <a:pt x="855618" y="764177"/>
                </a:lnTo>
                <a:lnTo>
                  <a:pt x="858883" y="773974"/>
                </a:lnTo>
                <a:lnTo>
                  <a:pt x="862149" y="787037"/>
                </a:lnTo>
                <a:lnTo>
                  <a:pt x="865415" y="793569"/>
                </a:lnTo>
                <a:lnTo>
                  <a:pt x="888275" y="793569"/>
                </a:lnTo>
                <a:lnTo>
                  <a:pt x="891540" y="816429"/>
                </a:lnTo>
                <a:lnTo>
                  <a:pt x="1012372" y="819694"/>
                </a:lnTo>
                <a:lnTo>
                  <a:pt x="1018903" y="858883"/>
                </a:lnTo>
                <a:lnTo>
                  <a:pt x="1097280" y="862149"/>
                </a:lnTo>
                <a:lnTo>
                  <a:pt x="1103812" y="917666"/>
                </a:lnTo>
                <a:lnTo>
                  <a:pt x="1316083" y="914400"/>
                </a:lnTo>
              </a:path>
            </a:pathLst>
          </a:custGeom>
          <a:noFill/>
          <a:ln w="38100">
            <a:solidFill>
              <a:srgbClr val="9B11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23EA8771-4763-474B-9067-47C42B86C1BF}"/>
              </a:ext>
            </a:extLst>
          </p:cNvPr>
          <p:cNvSpPr/>
          <p:nvPr/>
        </p:nvSpPr>
        <p:spPr>
          <a:xfrm>
            <a:off x="764177" y="2589934"/>
            <a:ext cx="1283426" cy="751258"/>
          </a:xfrm>
          <a:custGeom>
            <a:avLst/>
            <a:gdLst>
              <a:gd name="connsiteX0" fmla="*/ 0 w 1283426"/>
              <a:gd name="connsiteY0" fmla="*/ 0 h 747848"/>
              <a:gd name="connsiteX1" fmla="*/ 52252 w 1283426"/>
              <a:gd name="connsiteY1" fmla="*/ 19594 h 747848"/>
              <a:gd name="connsiteX2" fmla="*/ 55517 w 1283426"/>
              <a:gd name="connsiteY2" fmla="*/ 29391 h 747848"/>
              <a:gd name="connsiteX3" fmla="*/ 78377 w 1283426"/>
              <a:gd name="connsiteY3" fmla="*/ 32657 h 747848"/>
              <a:gd name="connsiteX4" fmla="*/ 91440 w 1283426"/>
              <a:gd name="connsiteY4" fmla="*/ 32657 h 747848"/>
              <a:gd name="connsiteX5" fmla="*/ 94706 w 1283426"/>
              <a:gd name="connsiteY5" fmla="*/ 52251 h 747848"/>
              <a:gd name="connsiteX6" fmla="*/ 104503 w 1283426"/>
              <a:gd name="connsiteY6" fmla="*/ 65314 h 747848"/>
              <a:gd name="connsiteX7" fmla="*/ 107769 w 1283426"/>
              <a:gd name="connsiteY7" fmla="*/ 75111 h 747848"/>
              <a:gd name="connsiteX8" fmla="*/ 133894 w 1283426"/>
              <a:gd name="connsiteY8" fmla="*/ 75111 h 747848"/>
              <a:gd name="connsiteX9" fmla="*/ 150223 w 1283426"/>
              <a:gd name="connsiteY9" fmla="*/ 81642 h 747848"/>
              <a:gd name="connsiteX10" fmla="*/ 163286 w 1283426"/>
              <a:gd name="connsiteY10" fmla="*/ 88174 h 747848"/>
              <a:gd name="connsiteX11" fmla="*/ 176349 w 1283426"/>
              <a:gd name="connsiteY11" fmla="*/ 94705 h 747848"/>
              <a:gd name="connsiteX12" fmla="*/ 186146 w 1283426"/>
              <a:gd name="connsiteY12" fmla="*/ 94705 h 747848"/>
              <a:gd name="connsiteX13" fmla="*/ 192677 w 1283426"/>
              <a:gd name="connsiteY13" fmla="*/ 101237 h 747848"/>
              <a:gd name="connsiteX14" fmla="*/ 202474 w 1283426"/>
              <a:gd name="connsiteY14" fmla="*/ 114300 h 747848"/>
              <a:gd name="connsiteX15" fmla="*/ 222069 w 1283426"/>
              <a:gd name="connsiteY15" fmla="*/ 117565 h 747848"/>
              <a:gd name="connsiteX16" fmla="*/ 222069 w 1283426"/>
              <a:gd name="connsiteY16" fmla="*/ 130628 h 747848"/>
              <a:gd name="connsiteX17" fmla="*/ 225334 w 1283426"/>
              <a:gd name="connsiteY17" fmla="*/ 140425 h 747848"/>
              <a:gd name="connsiteX18" fmla="*/ 238397 w 1283426"/>
              <a:gd name="connsiteY18" fmla="*/ 140425 h 747848"/>
              <a:gd name="connsiteX19" fmla="*/ 251460 w 1283426"/>
              <a:gd name="connsiteY19" fmla="*/ 140425 h 747848"/>
              <a:gd name="connsiteX20" fmla="*/ 257992 w 1283426"/>
              <a:gd name="connsiteY20" fmla="*/ 143691 h 747848"/>
              <a:gd name="connsiteX21" fmla="*/ 267789 w 1283426"/>
              <a:gd name="connsiteY21" fmla="*/ 150222 h 747848"/>
              <a:gd name="connsiteX22" fmla="*/ 267789 w 1283426"/>
              <a:gd name="connsiteY22" fmla="*/ 163285 h 747848"/>
              <a:gd name="connsiteX23" fmla="*/ 271054 w 1283426"/>
              <a:gd name="connsiteY23" fmla="*/ 173082 h 747848"/>
              <a:gd name="connsiteX24" fmla="*/ 297180 w 1283426"/>
              <a:gd name="connsiteY24" fmla="*/ 169817 h 747848"/>
              <a:gd name="connsiteX25" fmla="*/ 306977 w 1283426"/>
              <a:gd name="connsiteY25" fmla="*/ 205740 h 747848"/>
              <a:gd name="connsiteX26" fmla="*/ 316774 w 1283426"/>
              <a:gd name="connsiteY26" fmla="*/ 228600 h 747848"/>
              <a:gd name="connsiteX27" fmla="*/ 323306 w 1283426"/>
              <a:gd name="connsiteY27" fmla="*/ 244928 h 747848"/>
              <a:gd name="connsiteX28" fmla="*/ 323306 w 1283426"/>
              <a:gd name="connsiteY28" fmla="*/ 257991 h 747848"/>
              <a:gd name="connsiteX29" fmla="*/ 329837 w 1283426"/>
              <a:gd name="connsiteY29" fmla="*/ 267788 h 747848"/>
              <a:gd name="connsiteX30" fmla="*/ 355963 w 1283426"/>
              <a:gd name="connsiteY30" fmla="*/ 264522 h 747848"/>
              <a:gd name="connsiteX31" fmla="*/ 365760 w 1283426"/>
              <a:gd name="connsiteY31" fmla="*/ 293914 h 747848"/>
              <a:gd name="connsiteX32" fmla="*/ 378823 w 1283426"/>
              <a:gd name="connsiteY32" fmla="*/ 310242 h 747848"/>
              <a:gd name="connsiteX33" fmla="*/ 391886 w 1283426"/>
              <a:gd name="connsiteY33" fmla="*/ 316774 h 747848"/>
              <a:gd name="connsiteX34" fmla="*/ 401683 w 1283426"/>
              <a:gd name="connsiteY34" fmla="*/ 323305 h 747848"/>
              <a:gd name="connsiteX35" fmla="*/ 408214 w 1283426"/>
              <a:gd name="connsiteY35" fmla="*/ 329837 h 747848"/>
              <a:gd name="connsiteX36" fmla="*/ 424543 w 1283426"/>
              <a:gd name="connsiteY36" fmla="*/ 336368 h 747848"/>
              <a:gd name="connsiteX37" fmla="*/ 447403 w 1283426"/>
              <a:gd name="connsiteY37" fmla="*/ 342900 h 747848"/>
              <a:gd name="connsiteX38" fmla="*/ 466997 w 1283426"/>
              <a:gd name="connsiteY38" fmla="*/ 342900 h 747848"/>
              <a:gd name="connsiteX39" fmla="*/ 480060 w 1283426"/>
              <a:gd name="connsiteY39" fmla="*/ 352697 h 747848"/>
              <a:gd name="connsiteX40" fmla="*/ 496389 w 1283426"/>
              <a:gd name="connsiteY40" fmla="*/ 369025 h 747848"/>
              <a:gd name="connsiteX41" fmla="*/ 512717 w 1283426"/>
              <a:gd name="connsiteY41" fmla="*/ 385354 h 747848"/>
              <a:gd name="connsiteX42" fmla="*/ 525780 w 1283426"/>
              <a:gd name="connsiteY42" fmla="*/ 395151 h 747848"/>
              <a:gd name="connsiteX43" fmla="*/ 532312 w 1283426"/>
              <a:gd name="connsiteY43" fmla="*/ 404948 h 747848"/>
              <a:gd name="connsiteX44" fmla="*/ 558437 w 1283426"/>
              <a:gd name="connsiteY44" fmla="*/ 408214 h 747848"/>
              <a:gd name="connsiteX45" fmla="*/ 574766 w 1283426"/>
              <a:gd name="connsiteY45" fmla="*/ 411480 h 747848"/>
              <a:gd name="connsiteX46" fmla="*/ 574766 w 1283426"/>
              <a:gd name="connsiteY46" fmla="*/ 427808 h 747848"/>
              <a:gd name="connsiteX47" fmla="*/ 581297 w 1283426"/>
              <a:gd name="connsiteY47" fmla="*/ 431074 h 747848"/>
              <a:gd name="connsiteX48" fmla="*/ 594360 w 1283426"/>
              <a:gd name="connsiteY48" fmla="*/ 434340 h 747848"/>
              <a:gd name="connsiteX49" fmla="*/ 597626 w 1283426"/>
              <a:gd name="connsiteY49" fmla="*/ 437605 h 747848"/>
              <a:gd name="connsiteX50" fmla="*/ 610689 w 1283426"/>
              <a:gd name="connsiteY50" fmla="*/ 453934 h 747848"/>
              <a:gd name="connsiteX51" fmla="*/ 610689 w 1283426"/>
              <a:gd name="connsiteY51" fmla="*/ 476794 h 747848"/>
              <a:gd name="connsiteX52" fmla="*/ 672737 w 1283426"/>
              <a:gd name="connsiteY52" fmla="*/ 483325 h 747848"/>
              <a:gd name="connsiteX53" fmla="*/ 689066 w 1283426"/>
              <a:gd name="connsiteY53" fmla="*/ 493122 h 747848"/>
              <a:gd name="connsiteX54" fmla="*/ 695597 w 1283426"/>
              <a:gd name="connsiteY54" fmla="*/ 499654 h 747848"/>
              <a:gd name="connsiteX55" fmla="*/ 702129 w 1283426"/>
              <a:gd name="connsiteY55" fmla="*/ 512717 h 747848"/>
              <a:gd name="connsiteX56" fmla="*/ 715192 w 1283426"/>
              <a:gd name="connsiteY56" fmla="*/ 525780 h 747848"/>
              <a:gd name="connsiteX57" fmla="*/ 715192 w 1283426"/>
              <a:gd name="connsiteY57" fmla="*/ 535577 h 747848"/>
              <a:gd name="connsiteX58" fmla="*/ 724989 w 1283426"/>
              <a:gd name="connsiteY58" fmla="*/ 542108 h 747848"/>
              <a:gd name="connsiteX59" fmla="*/ 724989 w 1283426"/>
              <a:gd name="connsiteY59" fmla="*/ 548640 h 747848"/>
              <a:gd name="connsiteX60" fmla="*/ 734786 w 1283426"/>
              <a:gd name="connsiteY60" fmla="*/ 551905 h 747848"/>
              <a:gd name="connsiteX61" fmla="*/ 738052 w 1283426"/>
              <a:gd name="connsiteY61" fmla="*/ 558437 h 747848"/>
              <a:gd name="connsiteX62" fmla="*/ 760912 w 1283426"/>
              <a:gd name="connsiteY62" fmla="*/ 558437 h 747848"/>
              <a:gd name="connsiteX63" fmla="*/ 757646 w 1283426"/>
              <a:gd name="connsiteY63" fmla="*/ 571500 h 747848"/>
              <a:gd name="connsiteX64" fmla="*/ 767443 w 1283426"/>
              <a:gd name="connsiteY64" fmla="*/ 571500 h 747848"/>
              <a:gd name="connsiteX65" fmla="*/ 770709 w 1283426"/>
              <a:gd name="connsiteY65" fmla="*/ 584562 h 747848"/>
              <a:gd name="connsiteX66" fmla="*/ 800100 w 1283426"/>
              <a:gd name="connsiteY66" fmla="*/ 581297 h 747848"/>
              <a:gd name="connsiteX67" fmla="*/ 813163 w 1283426"/>
              <a:gd name="connsiteY67" fmla="*/ 597625 h 747848"/>
              <a:gd name="connsiteX68" fmla="*/ 875212 w 1283426"/>
              <a:gd name="connsiteY68" fmla="*/ 594360 h 747848"/>
              <a:gd name="connsiteX69" fmla="*/ 885009 w 1283426"/>
              <a:gd name="connsiteY69" fmla="*/ 617220 h 747848"/>
              <a:gd name="connsiteX70" fmla="*/ 914400 w 1283426"/>
              <a:gd name="connsiteY70" fmla="*/ 613954 h 747848"/>
              <a:gd name="connsiteX71" fmla="*/ 911134 w 1283426"/>
              <a:gd name="connsiteY71" fmla="*/ 630282 h 747848"/>
              <a:gd name="connsiteX72" fmla="*/ 917666 w 1283426"/>
              <a:gd name="connsiteY72" fmla="*/ 653142 h 747848"/>
              <a:gd name="connsiteX73" fmla="*/ 966652 w 1283426"/>
              <a:gd name="connsiteY73" fmla="*/ 653142 h 747848"/>
              <a:gd name="connsiteX74" fmla="*/ 973183 w 1283426"/>
              <a:gd name="connsiteY74" fmla="*/ 682534 h 747848"/>
              <a:gd name="connsiteX75" fmla="*/ 1005840 w 1283426"/>
              <a:gd name="connsiteY75" fmla="*/ 685800 h 747848"/>
              <a:gd name="connsiteX76" fmla="*/ 1005840 w 1283426"/>
              <a:gd name="connsiteY76" fmla="*/ 685800 h 747848"/>
              <a:gd name="connsiteX77" fmla="*/ 1025434 w 1283426"/>
              <a:gd name="connsiteY77" fmla="*/ 711925 h 747848"/>
              <a:gd name="connsiteX78" fmla="*/ 1031966 w 1283426"/>
              <a:gd name="connsiteY78" fmla="*/ 744582 h 747848"/>
              <a:gd name="connsiteX79" fmla="*/ 1283426 w 1283426"/>
              <a:gd name="connsiteY79" fmla="*/ 747848 h 747848"/>
              <a:gd name="connsiteX0" fmla="*/ 0 w 1283426"/>
              <a:gd name="connsiteY0" fmla="*/ 0 h 751258"/>
              <a:gd name="connsiteX1" fmla="*/ 52252 w 1283426"/>
              <a:gd name="connsiteY1" fmla="*/ 19594 h 751258"/>
              <a:gd name="connsiteX2" fmla="*/ 55517 w 1283426"/>
              <a:gd name="connsiteY2" fmla="*/ 29391 h 751258"/>
              <a:gd name="connsiteX3" fmla="*/ 78377 w 1283426"/>
              <a:gd name="connsiteY3" fmla="*/ 32657 h 751258"/>
              <a:gd name="connsiteX4" fmla="*/ 91440 w 1283426"/>
              <a:gd name="connsiteY4" fmla="*/ 32657 h 751258"/>
              <a:gd name="connsiteX5" fmla="*/ 94706 w 1283426"/>
              <a:gd name="connsiteY5" fmla="*/ 52251 h 751258"/>
              <a:gd name="connsiteX6" fmla="*/ 104503 w 1283426"/>
              <a:gd name="connsiteY6" fmla="*/ 65314 h 751258"/>
              <a:gd name="connsiteX7" fmla="*/ 107769 w 1283426"/>
              <a:gd name="connsiteY7" fmla="*/ 75111 h 751258"/>
              <a:gd name="connsiteX8" fmla="*/ 133894 w 1283426"/>
              <a:gd name="connsiteY8" fmla="*/ 75111 h 751258"/>
              <a:gd name="connsiteX9" fmla="*/ 150223 w 1283426"/>
              <a:gd name="connsiteY9" fmla="*/ 81642 h 751258"/>
              <a:gd name="connsiteX10" fmla="*/ 163286 w 1283426"/>
              <a:gd name="connsiteY10" fmla="*/ 88174 h 751258"/>
              <a:gd name="connsiteX11" fmla="*/ 176349 w 1283426"/>
              <a:gd name="connsiteY11" fmla="*/ 94705 h 751258"/>
              <a:gd name="connsiteX12" fmla="*/ 186146 w 1283426"/>
              <a:gd name="connsiteY12" fmla="*/ 94705 h 751258"/>
              <a:gd name="connsiteX13" fmla="*/ 192677 w 1283426"/>
              <a:gd name="connsiteY13" fmla="*/ 101237 h 751258"/>
              <a:gd name="connsiteX14" fmla="*/ 202474 w 1283426"/>
              <a:gd name="connsiteY14" fmla="*/ 114300 h 751258"/>
              <a:gd name="connsiteX15" fmla="*/ 222069 w 1283426"/>
              <a:gd name="connsiteY15" fmla="*/ 117565 h 751258"/>
              <a:gd name="connsiteX16" fmla="*/ 222069 w 1283426"/>
              <a:gd name="connsiteY16" fmla="*/ 130628 h 751258"/>
              <a:gd name="connsiteX17" fmla="*/ 225334 w 1283426"/>
              <a:gd name="connsiteY17" fmla="*/ 140425 h 751258"/>
              <a:gd name="connsiteX18" fmla="*/ 238397 w 1283426"/>
              <a:gd name="connsiteY18" fmla="*/ 140425 h 751258"/>
              <a:gd name="connsiteX19" fmla="*/ 251460 w 1283426"/>
              <a:gd name="connsiteY19" fmla="*/ 140425 h 751258"/>
              <a:gd name="connsiteX20" fmla="*/ 257992 w 1283426"/>
              <a:gd name="connsiteY20" fmla="*/ 143691 h 751258"/>
              <a:gd name="connsiteX21" fmla="*/ 267789 w 1283426"/>
              <a:gd name="connsiteY21" fmla="*/ 150222 h 751258"/>
              <a:gd name="connsiteX22" fmla="*/ 267789 w 1283426"/>
              <a:gd name="connsiteY22" fmla="*/ 163285 h 751258"/>
              <a:gd name="connsiteX23" fmla="*/ 271054 w 1283426"/>
              <a:gd name="connsiteY23" fmla="*/ 173082 h 751258"/>
              <a:gd name="connsiteX24" fmla="*/ 297180 w 1283426"/>
              <a:gd name="connsiteY24" fmla="*/ 169817 h 751258"/>
              <a:gd name="connsiteX25" fmla="*/ 306977 w 1283426"/>
              <a:gd name="connsiteY25" fmla="*/ 205740 h 751258"/>
              <a:gd name="connsiteX26" fmla="*/ 316774 w 1283426"/>
              <a:gd name="connsiteY26" fmla="*/ 228600 h 751258"/>
              <a:gd name="connsiteX27" fmla="*/ 323306 w 1283426"/>
              <a:gd name="connsiteY27" fmla="*/ 244928 h 751258"/>
              <a:gd name="connsiteX28" fmla="*/ 323306 w 1283426"/>
              <a:gd name="connsiteY28" fmla="*/ 257991 h 751258"/>
              <a:gd name="connsiteX29" fmla="*/ 329837 w 1283426"/>
              <a:gd name="connsiteY29" fmla="*/ 267788 h 751258"/>
              <a:gd name="connsiteX30" fmla="*/ 355963 w 1283426"/>
              <a:gd name="connsiteY30" fmla="*/ 264522 h 751258"/>
              <a:gd name="connsiteX31" fmla="*/ 365760 w 1283426"/>
              <a:gd name="connsiteY31" fmla="*/ 293914 h 751258"/>
              <a:gd name="connsiteX32" fmla="*/ 378823 w 1283426"/>
              <a:gd name="connsiteY32" fmla="*/ 310242 h 751258"/>
              <a:gd name="connsiteX33" fmla="*/ 391886 w 1283426"/>
              <a:gd name="connsiteY33" fmla="*/ 316774 h 751258"/>
              <a:gd name="connsiteX34" fmla="*/ 401683 w 1283426"/>
              <a:gd name="connsiteY34" fmla="*/ 323305 h 751258"/>
              <a:gd name="connsiteX35" fmla="*/ 408214 w 1283426"/>
              <a:gd name="connsiteY35" fmla="*/ 329837 h 751258"/>
              <a:gd name="connsiteX36" fmla="*/ 424543 w 1283426"/>
              <a:gd name="connsiteY36" fmla="*/ 336368 h 751258"/>
              <a:gd name="connsiteX37" fmla="*/ 447403 w 1283426"/>
              <a:gd name="connsiteY37" fmla="*/ 342900 h 751258"/>
              <a:gd name="connsiteX38" fmla="*/ 466997 w 1283426"/>
              <a:gd name="connsiteY38" fmla="*/ 342900 h 751258"/>
              <a:gd name="connsiteX39" fmla="*/ 480060 w 1283426"/>
              <a:gd name="connsiteY39" fmla="*/ 352697 h 751258"/>
              <a:gd name="connsiteX40" fmla="*/ 496389 w 1283426"/>
              <a:gd name="connsiteY40" fmla="*/ 369025 h 751258"/>
              <a:gd name="connsiteX41" fmla="*/ 512717 w 1283426"/>
              <a:gd name="connsiteY41" fmla="*/ 385354 h 751258"/>
              <a:gd name="connsiteX42" fmla="*/ 525780 w 1283426"/>
              <a:gd name="connsiteY42" fmla="*/ 395151 h 751258"/>
              <a:gd name="connsiteX43" fmla="*/ 532312 w 1283426"/>
              <a:gd name="connsiteY43" fmla="*/ 404948 h 751258"/>
              <a:gd name="connsiteX44" fmla="*/ 558437 w 1283426"/>
              <a:gd name="connsiteY44" fmla="*/ 408214 h 751258"/>
              <a:gd name="connsiteX45" fmla="*/ 574766 w 1283426"/>
              <a:gd name="connsiteY45" fmla="*/ 411480 h 751258"/>
              <a:gd name="connsiteX46" fmla="*/ 574766 w 1283426"/>
              <a:gd name="connsiteY46" fmla="*/ 427808 h 751258"/>
              <a:gd name="connsiteX47" fmla="*/ 581297 w 1283426"/>
              <a:gd name="connsiteY47" fmla="*/ 431074 h 751258"/>
              <a:gd name="connsiteX48" fmla="*/ 594360 w 1283426"/>
              <a:gd name="connsiteY48" fmla="*/ 434340 h 751258"/>
              <a:gd name="connsiteX49" fmla="*/ 597626 w 1283426"/>
              <a:gd name="connsiteY49" fmla="*/ 437605 h 751258"/>
              <a:gd name="connsiteX50" fmla="*/ 610689 w 1283426"/>
              <a:gd name="connsiteY50" fmla="*/ 453934 h 751258"/>
              <a:gd name="connsiteX51" fmla="*/ 610689 w 1283426"/>
              <a:gd name="connsiteY51" fmla="*/ 476794 h 751258"/>
              <a:gd name="connsiteX52" fmla="*/ 672737 w 1283426"/>
              <a:gd name="connsiteY52" fmla="*/ 483325 h 751258"/>
              <a:gd name="connsiteX53" fmla="*/ 689066 w 1283426"/>
              <a:gd name="connsiteY53" fmla="*/ 493122 h 751258"/>
              <a:gd name="connsiteX54" fmla="*/ 695597 w 1283426"/>
              <a:gd name="connsiteY54" fmla="*/ 499654 h 751258"/>
              <a:gd name="connsiteX55" fmla="*/ 702129 w 1283426"/>
              <a:gd name="connsiteY55" fmla="*/ 512717 h 751258"/>
              <a:gd name="connsiteX56" fmla="*/ 715192 w 1283426"/>
              <a:gd name="connsiteY56" fmla="*/ 525780 h 751258"/>
              <a:gd name="connsiteX57" fmla="*/ 715192 w 1283426"/>
              <a:gd name="connsiteY57" fmla="*/ 535577 h 751258"/>
              <a:gd name="connsiteX58" fmla="*/ 724989 w 1283426"/>
              <a:gd name="connsiteY58" fmla="*/ 542108 h 751258"/>
              <a:gd name="connsiteX59" fmla="*/ 724989 w 1283426"/>
              <a:gd name="connsiteY59" fmla="*/ 548640 h 751258"/>
              <a:gd name="connsiteX60" fmla="*/ 734786 w 1283426"/>
              <a:gd name="connsiteY60" fmla="*/ 551905 h 751258"/>
              <a:gd name="connsiteX61" fmla="*/ 738052 w 1283426"/>
              <a:gd name="connsiteY61" fmla="*/ 558437 h 751258"/>
              <a:gd name="connsiteX62" fmla="*/ 760912 w 1283426"/>
              <a:gd name="connsiteY62" fmla="*/ 558437 h 751258"/>
              <a:gd name="connsiteX63" fmla="*/ 757646 w 1283426"/>
              <a:gd name="connsiteY63" fmla="*/ 571500 h 751258"/>
              <a:gd name="connsiteX64" fmla="*/ 767443 w 1283426"/>
              <a:gd name="connsiteY64" fmla="*/ 571500 h 751258"/>
              <a:gd name="connsiteX65" fmla="*/ 770709 w 1283426"/>
              <a:gd name="connsiteY65" fmla="*/ 584562 h 751258"/>
              <a:gd name="connsiteX66" fmla="*/ 800100 w 1283426"/>
              <a:gd name="connsiteY66" fmla="*/ 581297 h 751258"/>
              <a:gd name="connsiteX67" fmla="*/ 813163 w 1283426"/>
              <a:gd name="connsiteY67" fmla="*/ 597625 h 751258"/>
              <a:gd name="connsiteX68" fmla="*/ 875212 w 1283426"/>
              <a:gd name="connsiteY68" fmla="*/ 594360 h 751258"/>
              <a:gd name="connsiteX69" fmla="*/ 885009 w 1283426"/>
              <a:gd name="connsiteY69" fmla="*/ 617220 h 751258"/>
              <a:gd name="connsiteX70" fmla="*/ 914400 w 1283426"/>
              <a:gd name="connsiteY70" fmla="*/ 613954 h 751258"/>
              <a:gd name="connsiteX71" fmla="*/ 911134 w 1283426"/>
              <a:gd name="connsiteY71" fmla="*/ 630282 h 751258"/>
              <a:gd name="connsiteX72" fmla="*/ 917666 w 1283426"/>
              <a:gd name="connsiteY72" fmla="*/ 653142 h 751258"/>
              <a:gd name="connsiteX73" fmla="*/ 966652 w 1283426"/>
              <a:gd name="connsiteY73" fmla="*/ 653142 h 751258"/>
              <a:gd name="connsiteX74" fmla="*/ 973183 w 1283426"/>
              <a:gd name="connsiteY74" fmla="*/ 682534 h 751258"/>
              <a:gd name="connsiteX75" fmla="*/ 1005840 w 1283426"/>
              <a:gd name="connsiteY75" fmla="*/ 685800 h 751258"/>
              <a:gd name="connsiteX76" fmla="*/ 1005840 w 1283426"/>
              <a:gd name="connsiteY76" fmla="*/ 685800 h 751258"/>
              <a:gd name="connsiteX77" fmla="*/ 1025434 w 1283426"/>
              <a:gd name="connsiteY77" fmla="*/ 711925 h 751258"/>
              <a:gd name="connsiteX78" fmla="*/ 1035232 w 1283426"/>
              <a:gd name="connsiteY78" fmla="*/ 751114 h 751258"/>
              <a:gd name="connsiteX79" fmla="*/ 1283426 w 1283426"/>
              <a:gd name="connsiteY79" fmla="*/ 747848 h 751258"/>
              <a:gd name="connsiteX0" fmla="*/ 0 w 1283426"/>
              <a:gd name="connsiteY0" fmla="*/ 0 h 751258"/>
              <a:gd name="connsiteX1" fmla="*/ 52252 w 1283426"/>
              <a:gd name="connsiteY1" fmla="*/ 19594 h 751258"/>
              <a:gd name="connsiteX2" fmla="*/ 55517 w 1283426"/>
              <a:gd name="connsiteY2" fmla="*/ 29391 h 751258"/>
              <a:gd name="connsiteX3" fmla="*/ 78377 w 1283426"/>
              <a:gd name="connsiteY3" fmla="*/ 32657 h 751258"/>
              <a:gd name="connsiteX4" fmla="*/ 91440 w 1283426"/>
              <a:gd name="connsiteY4" fmla="*/ 32657 h 751258"/>
              <a:gd name="connsiteX5" fmla="*/ 94706 w 1283426"/>
              <a:gd name="connsiteY5" fmla="*/ 52251 h 751258"/>
              <a:gd name="connsiteX6" fmla="*/ 104503 w 1283426"/>
              <a:gd name="connsiteY6" fmla="*/ 65314 h 751258"/>
              <a:gd name="connsiteX7" fmla="*/ 107769 w 1283426"/>
              <a:gd name="connsiteY7" fmla="*/ 75111 h 751258"/>
              <a:gd name="connsiteX8" fmla="*/ 133894 w 1283426"/>
              <a:gd name="connsiteY8" fmla="*/ 75111 h 751258"/>
              <a:gd name="connsiteX9" fmla="*/ 150223 w 1283426"/>
              <a:gd name="connsiteY9" fmla="*/ 81642 h 751258"/>
              <a:gd name="connsiteX10" fmla="*/ 163286 w 1283426"/>
              <a:gd name="connsiteY10" fmla="*/ 88174 h 751258"/>
              <a:gd name="connsiteX11" fmla="*/ 176349 w 1283426"/>
              <a:gd name="connsiteY11" fmla="*/ 94705 h 751258"/>
              <a:gd name="connsiteX12" fmla="*/ 186146 w 1283426"/>
              <a:gd name="connsiteY12" fmla="*/ 94705 h 751258"/>
              <a:gd name="connsiteX13" fmla="*/ 192677 w 1283426"/>
              <a:gd name="connsiteY13" fmla="*/ 101237 h 751258"/>
              <a:gd name="connsiteX14" fmla="*/ 202474 w 1283426"/>
              <a:gd name="connsiteY14" fmla="*/ 114300 h 751258"/>
              <a:gd name="connsiteX15" fmla="*/ 222069 w 1283426"/>
              <a:gd name="connsiteY15" fmla="*/ 117565 h 751258"/>
              <a:gd name="connsiteX16" fmla="*/ 222069 w 1283426"/>
              <a:gd name="connsiteY16" fmla="*/ 130628 h 751258"/>
              <a:gd name="connsiteX17" fmla="*/ 225334 w 1283426"/>
              <a:gd name="connsiteY17" fmla="*/ 140425 h 751258"/>
              <a:gd name="connsiteX18" fmla="*/ 238397 w 1283426"/>
              <a:gd name="connsiteY18" fmla="*/ 140425 h 751258"/>
              <a:gd name="connsiteX19" fmla="*/ 251460 w 1283426"/>
              <a:gd name="connsiteY19" fmla="*/ 140425 h 751258"/>
              <a:gd name="connsiteX20" fmla="*/ 257992 w 1283426"/>
              <a:gd name="connsiteY20" fmla="*/ 143691 h 751258"/>
              <a:gd name="connsiteX21" fmla="*/ 267789 w 1283426"/>
              <a:gd name="connsiteY21" fmla="*/ 150222 h 751258"/>
              <a:gd name="connsiteX22" fmla="*/ 267789 w 1283426"/>
              <a:gd name="connsiteY22" fmla="*/ 163285 h 751258"/>
              <a:gd name="connsiteX23" fmla="*/ 271054 w 1283426"/>
              <a:gd name="connsiteY23" fmla="*/ 173082 h 751258"/>
              <a:gd name="connsiteX24" fmla="*/ 297180 w 1283426"/>
              <a:gd name="connsiteY24" fmla="*/ 169817 h 751258"/>
              <a:gd name="connsiteX25" fmla="*/ 306977 w 1283426"/>
              <a:gd name="connsiteY25" fmla="*/ 205740 h 751258"/>
              <a:gd name="connsiteX26" fmla="*/ 316774 w 1283426"/>
              <a:gd name="connsiteY26" fmla="*/ 228600 h 751258"/>
              <a:gd name="connsiteX27" fmla="*/ 323306 w 1283426"/>
              <a:gd name="connsiteY27" fmla="*/ 244928 h 751258"/>
              <a:gd name="connsiteX28" fmla="*/ 323306 w 1283426"/>
              <a:gd name="connsiteY28" fmla="*/ 257991 h 751258"/>
              <a:gd name="connsiteX29" fmla="*/ 329837 w 1283426"/>
              <a:gd name="connsiteY29" fmla="*/ 267788 h 751258"/>
              <a:gd name="connsiteX30" fmla="*/ 355963 w 1283426"/>
              <a:gd name="connsiteY30" fmla="*/ 264522 h 751258"/>
              <a:gd name="connsiteX31" fmla="*/ 365760 w 1283426"/>
              <a:gd name="connsiteY31" fmla="*/ 293914 h 751258"/>
              <a:gd name="connsiteX32" fmla="*/ 378823 w 1283426"/>
              <a:gd name="connsiteY32" fmla="*/ 310242 h 751258"/>
              <a:gd name="connsiteX33" fmla="*/ 391886 w 1283426"/>
              <a:gd name="connsiteY33" fmla="*/ 316774 h 751258"/>
              <a:gd name="connsiteX34" fmla="*/ 401683 w 1283426"/>
              <a:gd name="connsiteY34" fmla="*/ 323305 h 751258"/>
              <a:gd name="connsiteX35" fmla="*/ 408214 w 1283426"/>
              <a:gd name="connsiteY35" fmla="*/ 329837 h 751258"/>
              <a:gd name="connsiteX36" fmla="*/ 424543 w 1283426"/>
              <a:gd name="connsiteY36" fmla="*/ 336368 h 751258"/>
              <a:gd name="connsiteX37" fmla="*/ 447403 w 1283426"/>
              <a:gd name="connsiteY37" fmla="*/ 342900 h 751258"/>
              <a:gd name="connsiteX38" fmla="*/ 466997 w 1283426"/>
              <a:gd name="connsiteY38" fmla="*/ 342900 h 751258"/>
              <a:gd name="connsiteX39" fmla="*/ 480060 w 1283426"/>
              <a:gd name="connsiteY39" fmla="*/ 352697 h 751258"/>
              <a:gd name="connsiteX40" fmla="*/ 496389 w 1283426"/>
              <a:gd name="connsiteY40" fmla="*/ 369025 h 751258"/>
              <a:gd name="connsiteX41" fmla="*/ 512717 w 1283426"/>
              <a:gd name="connsiteY41" fmla="*/ 385354 h 751258"/>
              <a:gd name="connsiteX42" fmla="*/ 525780 w 1283426"/>
              <a:gd name="connsiteY42" fmla="*/ 395151 h 751258"/>
              <a:gd name="connsiteX43" fmla="*/ 532312 w 1283426"/>
              <a:gd name="connsiteY43" fmla="*/ 404948 h 751258"/>
              <a:gd name="connsiteX44" fmla="*/ 558437 w 1283426"/>
              <a:gd name="connsiteY44" fmla="*/ 408214 h 751258"/>
              <a:gd name="connsiteX45" fmla="*/ 574766 w 1283426"/>
              <a:gd name="connsiteY45" fmla="*/ 411480 h 751258"/>
              <a:gd name="connsiteX46" fmla="*/ 574766 w 1283426"/>
              <a:gd name="connsiteY46" fmla="*/ 427808 h 751258"/>
              <a:gd name="connsiteX47" fmla="*/ 581297 w 1283426"/>
              <a:gd name="connsiteY47" fmla="*/ 431074 h 751258"/>
              <a:gd name="connsiteX48" fmla="*/ 594360 w 1283426"/>
              <a:gd name="connsiteY48" fmla="*/ 434340 h 751258"/>
              <a:gd name="connsiteX49" fmla="*/ 597626 w 1283426"/>
              <a:gd name="connsiteY49" fmla="*/ 437605 h 751258"/>
              <a:gd name="connsiteX50" fmla="*/ 610689 w 1283426"/>
              <a:gd name="connsiteY50" fmla="*/ 453934 h 751258"/>
              <a:gd name="connsiteX51" fmla="*/ 610689 w 1283426"/>
              <a:gd name="connsiteY51" fmla="*/ 476794 h 751258"/>
              <a:gd name="connsiteX52" fmla="*/ 672737 w 1283426"/>
              <a:gd name="connsiteY52" fmla="*/ 483325 h 751258"/>
              <a:gd name="connsiteX53" fmla="*/ 689066 w 1283426"/>
              <a:gd name="connsiteY53" fmla="*/ 493122 h 751258"/>
              <a:gd name="connsiteX54" fmla="*/ 695597 w 1283426"/>
              <a:gd name="connsiteY54" fmla="*/ 499654 h 751258"/>
              <a:gd name="connsiteX55" fmla="*/ 702129 w 1283426"/>
              <a:gd name="connsiteY55" fmla="*/ 512717 h 751258"/>
              <a:gd name="connsiteX56" fmla="*/ 715192 w 1283426"/>
              <a:gd name="connsiteY56" fmla="*/ 525780 h 751258"/>
              <a:gd name="connsiteX57" fmla="*/ 715192 w 1283426"/>
              <a:gd name="connsiteY57" fmla="*/ 535577 h 751258"/>
              <a:gd name="connsiteX58" fmla="*/ 724989 w 1283426"/>
              <a:gd name="connsiteY58" fmla="*/ 542108 h 751258"/>
              <a:gd name="connsiteX59" fmla="*/ 724989 w 1283426"/>
              <a:gd name="connsiteY59" fmla="*/ 548640 h 751258"/>
              <a:gd name="connsiteX60" fmla="*/ 734786 w 1283426"/>
              <a:gd name="connsiteY60" fmla="*/ 551905 h 751258"/>
              <a:gd name="connsiteX61" fmla="*/ 738052 w 1283426"/>
              <a:gd name="connsiteY61" fmla="*/ 558437 h 751258"/>
              <a:gd name="connsiteX62" fmla="*/ 760912 w 1283426"/>
              <a:gd name="connsiteY62" fmla="*/ 558437 h 751258"/>
              <a:gd name="connsiteX63" fmla="*/ 757646 w 1283426"/>
              <a:gd name="connsiteY63" fmla="*/ 571500 h 751258"/>
              <a:gd name="connsiteX64" fmla="*/ 767443 w 1283426"/>
              <a:gd name="connsiteY64" fmla="*/ 571500 h 751258"/>
              <a:gd name="connsiteX65" fmla="*/ 770709 w 1283426"/>
              <a:gd name="connsiteY65" fmla="*/ 584562 h 751258"/>
              <a:gd name="connsiteX66" fmla="*/ 800100 w 1283426"/>
              <a:gd name="connsiteY66" fmla="*/ 581297 h 751258"/>
              <a:gd name="connsiteX67" fmla="*/ 813163 w 1283426"/>
              <a:gd name="connsiteY67" fmla="*/ 597625 h 751258"/>
              <a:gd name="connsiteX68" fmla="*/ 875212 w 1283426"/>
              <a:gd name="connsiteY68" fmla="*/ 594360 h 751258"/>
              <a:gd name="connsiteX69" fmla="*/ 885009 w 1283426"/>
              <a:gd name="connsiteY69" fmla="*/ 617220 h 751258"/>
              <a:gd name="connsiteX70" fmla="*/ 914400 w 1283426"/>
              <a:gd name="connsiteY70" fmla="*/ 613954 h 751258"/>
              <a:gd name="connsiteX71" fmla="*/ 911134 w 1283426"/>
              <a:gd name="connsiteY71" fmla="*/ 630282 h 751258"/>
              <a:gd name="connsiteX72" fmla="*/ 917666 w 1283426"/>
              <a:gd name="connsiteY72" fmla="*/ 653142 h 751258"/>
              <a:gd name="connsiteX73" fmla="*/ 966652 w 1283426"/>
              <a:gd name="connsiteY73" fmla="*/ 653142 h 751258"/>
              <a:gd name="connsiteX74" fmla="*/ 973183 w 1283426"/>
              <a:gd name="connsiteY74" fmla="*/ 682534 h 751258"/>
              <a:gd name="connsiteX75" fmla="*/ 1005840 w 1283426"/>
              <a:gd name="connsiteY75" fmla="*/ 685800 h 751258"/>
              <a:gd name="connsiteX76" fmla="*/ 994987 w 1283426"/>
              <a:gd name="connsiteY76" fmla="*/ 718360 h 751258"/>
              <a:gd name="connsiteX77" fmla="*/ 1025434 w 1283426"/>
              <a:gd name="connsiteY77" fmla="*/ 711925 h 751258"/>
              <a:gd name="connsiteX78" fmla="*/ 1035232 w 1283426"/>
              <a:gd name="connsiteY78" fmla="*/ 751114 h 751258"/>
              <a:gd name="connsiteX79" fmla="*/ 1283426 w 1283426"/>
              <a:gd name="connsiteY79" fmla="*/ 747848 h 751258"/>
              <a:gd name="connsiteX0" fmla="*/ 0 w 1283426"/>
              <a:gd name="connsiteY0" fmla="*/ 0 h 751258"/>
              <a:gd name="connsiteX1" fmla="*/ 52252 w 1283426"/>
              <a:gd name="connsiteY1" fmla="*/ 19594 h 751258"/>
              <a:gd name="connsiteX2" fmla="*/ 55517 w 1283426"/>
              <a:gd name="connsiteY2" fmla="*/ 29391 h 751258"/>
              <a:gd name="connsiteX3" fmla="*/ 78377 w 1283426"/>
              <a:gd name="connsiteY3" fmla="*/ 32657 h 751258"/>
              <a:gd name="connsiteX4" fmla="*/ 91440 w 1283426"/>
              <a:gd name="connsiteY4" fmla="*/ 32657 h 751258"/>
              <a:gd name="connsiteX5" fmla="*/ 94706 w 1283426"/>
              <a:gd name="connsiteY5" fmla="*/ 52251 h 751258"/>
              <a:gd name="connsiteX6" fmla="*/ 104503 w 1283426"/>
              <a:gd name="connsiteY6" fmla="*/ 65314 h 751258"/>
              <a:gd name="connsiteX7" fmla="*/ 107769 w 1283426"/>
              <a:gd name="connsiteY7" fmla="*/ 75111 h 751258"/>
              <a:gd name="connsiteX8" fmla="*/ 133894 w 1283426"/>
              <a:gd name="connsiteY8" fmla="*/ 75111 h 751258"/>
              <a:gd name="connsiteX9" fmla="*/ 150223 w 1283426"/>
              <a:gd name="connsiteY9" fmla="*/ 81642 h 751258"/>
              <a:gd name="connsiteX10" fmla="*/ 163286 w 1283426"/>
              <a:gd name="connsiteY10" fmla="*/ 88174 h 751258"/>
              <a:gd name="connsiteX11" fmla="*/ 176349 w 1283426"/>
              <a:gd name="connsiteY11" fmla="*/ 94705 h 751258"/>
              <a:gd name="connsiteX12" fmla="*/ 186146 w 1283426"/>
              <a:gd name="connsiteY12" fmla="*/ 94705 h 751258"/>
              <a:gd name="connsiteX13" fmla="*/ 192677 w 1283426"/>
              <a:gd name="connsiteY13" fmla="*/ 101237 h 751258"/>
              <a:gd name="connsiteX14" fmla="*/ 202474 w 1283426"/>
              <a:gd name="connsiteY14" fmla="*/ 114300 h 751258"/>
              <a:gd name="connsiteX15" fmla="*/ 222069 w 1283426"/>
              <a:gd name="connsiteY15" fmla="*/ 117565 h 751258"/>
              <a:gd name="connsiteX16" fmla="*/ 222069 w 1283426"/>
              <a:gd name="connsiteY16" fmla="*/ 130628 h 751258"/>
              <a:gd name="connsiteX17" fmla="*/ 225334 w 1283426"/>
              <a:gd name="connsiteY17" fmla="*/ 140425 h 751258"/>
              <a:gd name="connsiteX18" fmla="*/ 238397 w 1283426"/>
              <a:gd name="connsiteY18" fmla="*/ 140425 h 751258"/>
              <a:gd name="connsiteX19" fmla="*/ 251460 w 1283426"/>
              <a:gd name="connsiteY19" fmla="*/ 140425 h 751258"/>
              <a:gd name="connsiteX20" fmla="*/ 257992 w 1283426"/>
              <a:gd name="connsiteY20" fmla="*/ 143691 h 751258"/>
              <a:gd name="connsiteX21" fmla="*/ 267789 w 1283426"/>
              <a:gd name="connsiteY21" fmla="*/ 150222 h 751258"/>
              <a:gd name="connsiteX22" fmla="*/ 267789 w 1283426"/>
              <a:gd name="connsiteY22" fmla="*/ 163285 h 751258"/>
              <a:gd name="connsiteX23" fmla="*/ 271054 w 1283426"/>
              <a:gd name="connsiteY23" fmla="*/ 173082 h 751258"/>
              <a:gd name="connsiteX24" fmla="*/ 297180 w 1283426"/>
              <a:gd name="connsiteY24" fmla="*/ 169817 h 751258"/>
              <a:gd name="connsiteX25" fmla="*/ 306977 w 1283426"/>
              <a:gd name="connsiteY25" fmla="*/ 205740 h 751258"/>
              <a:gd name="connsiteX26" fmla="*/ 316774 w 1283426"/>
              <a:gd name="connsiteY26" fmla="*/ 228600 h 751258"/>
              <a:gd name="connsiteX27" fmla="*/ 323306 w 1283426"/>
              <a:gd name="connsiteY27" fmla="*/ 244928 h 751258"/>
              <a:gd name="connsiteX28" fmla="*/ 323306 w 1283426"/>
              <a:gd name="connsiteY28" fmla="*/ 257991 h 751258"/>
              <a:gd name="connsiteX29" fmla="*/ 329837 w 1283426"/>
              <a:gd name="connsiteY29" fmla="*/ 267788 h 751258"/>
              <a:gd name="connsiteX30" fmla="*/ 355963 w 1283426"/>
              <a:gd name="connsiteY30" fmla="*/ 264522 h 751258"/>
              <a:gd name="connsiteX31" fmla="*/ 365760 w 1283426"/>
              <a:gd name="connsiteY31" fmla="*/ 293914 h 751258"/>
              <a:gd name="connsiteX32" fmla="*/ 378823 w 1283426"/>
              <a:gd name="connsiteY32" fmla="*/ 310242 h 751258"/>
              <a:gd name="connsiteX33" fmla="*/ 391886 w 1283426"/>
              <a:gd name="connsiteY33" fmla="*/ 316774 h 751258"/>
              <a:gd name="connsiteX34" fmla="*/ 401683 w 1283426"/>
              <a:gd name="connsiteY34" fmla="*/ 323305 h 751258"/>
              <a:gd name="connsiteX35" fmla="*/ 408214 w 1283426"/>
              <a:gd name="connsiteY35" fmla="*/ 329837 h 751258"/>
              <a:gd name="connsiteX36" fmla="*/ 424543 w 1283426"/>
              <a:gd name="connsiteY36" fmla="*/ 336368 h 751258"/>
              <a:gd name="connsiteX37" fmla="*/ 447403 w 1283426"/>
              <a:gd name="connsiteY37" fmla="*/ 342900 h 751258"/>
              <a:gd name="connsiteX38" fmla="*/ 466997 w 1283426"/>
              <a:gd name="connsiteY38" fmla="*/ 342900 h 751258"/>
              <a:gd name="connsiteX39" fmla="*/ 480060 w 1283426"/>
              <a:gd name="connsiteY39" fmla="*/ 352697 h 751258"/>
              <a:gd name="connsiteX40" fmla="*/ 496389 w 1283426"/>
              <a:gd name="connsiteY40" fmla="*/ 369025 h 751258"/>
              <a:gd name="connsiteX41" fmla="*/ 512717 w 1283426"/>
              <a:gd name="connsiteY41" fmla="*/ 385354 h 751258"/>
              <a:gd name="connsiteX42" fmla="*/ 525780 w 1283426"/>
              <a:gd name="connsiteY42" fmla="*/ 395151 h 751258"/>
              <a:gd name="connsiteX43" fmla="*/ 532312 w 1283426"/>
              <a:gd name="connsiteY43" fmla="*/ 404948 h 751258"/>
              <a:gd name="connsiteX44" fmla="*/ 558437 w 1283426"/>
              <a:gd name="connsiteY44" fmla="*/ 408214 h 751258"/>
              <a:gd name="connsiteX45" fmla="*/ 574766 w 1283426"/>
              <a:gd name="connsiteY45" fmla="*/ 411480 h 751258"/>
              <a:gd name="connsiteX46" fmla="*/ 574766 w 1283426"/>
              <a:gd name="connsiteY46" fmla="*/ 427808 h 751258"/>
              <a:gd name="connsiteX47" fmla="*/ 581297 w 1283426"/>
              <a:gd name="connsiteY47" fmla="*/ 431074 h 751258"/>
              <a:gd name="connsiteX48" fmla="*/ 594360 w 1283426"/>
              <a:gd name="connsiteY48" fmla="*/ 434340 h 751258"/>
              <a:gd name="connsiteX49" fmla="*/ 597626 w 1283426"/>
              <a:gd name="connsiteY49" fmla="*/ 437605 h 751258"/>
              <a:gd name="connsiteX50" fmla="*/ 610689 w 1283426"/>
              <a:gd name="connsiteY50" fmla="*/ 453934 h 751258"/>
              <a:gd name="connsiteX51" fmla="*/ 610689 w 1283426"/>
              <a:gd name="connsiteY51" fmla="*/ 476794 h 751258"/>
              <a:gd name="connsiteX52" fmla="*/ 672737 w 1283426"/>
              <a:gd name="connsiteY52" fmla="*/ 483325 h 751258"/>
              <a:gd name="connsiteX53" fmla="*/ 689066 w 1283426"/>
              <a:gd name="connsiteY53" fmla="*/ 493122 h 751258"/>
              <a:gd name="connsiteX54" fmla="*/ 695597 w 1283426"/>
              <a:gd name="connsiteY54" fmla="*/ 499654 h 751258"/>
              <a:gd name="connsiteX55" fmla="*/ 702129 w 1283426"/>
              <a:gd name="connsiteY55" fmla="*/ 512717 h 751258"/>
              <a:gd name="connsiteX56" fmla="*/ 715192 w 1283426"/>
              <a:gd name="connsiteY56" fmla="*/ 525780 h 751258"/>
              <a:gd name="connsiteX57" fmla="*/ 715192 w 1283426"/>
              <a:gd name="connsiteY57" fmla="*/ 535577 h 751258"/>
              <a:gd name="connsiteX58" fmla="*/ 724989 w 1283426"/>
              <a:gd name="connsiteY58" fmla="*/ 542108 h 751258"/>
              <a:gd name="connsiteX59" fmla="*/ 724989 w 1283426"/>
              <a:gd name="connsiteY59" fmla="*/ 548640 h 751258"/>
              <a:gd name="connsiteX60" fmla="*/ 734786 w 1283426"/>
              <a:gd name="connsiteY60" fmla="*/ 551905 h 751258"/>
              <a:gd name="connsiteX61" fmla="*/ 738052 w 1283426"/>
              <a:gd name="connsiteY61" fmla="*/ 558437 h 751258"/>
              <a:gd name="connsiteX62" fmla="*/ 760912 w 1283426"/>
              <a:gd name="connsiteY62" fmla="*/ 558437 h 751258"/>
              <a:gd name="connsiteX63" fmla="*/ 757646 w 1283426"/>
              <a:gd name="connsiteY63" fmla="*/ 571500 h 751258"/>
              <a:gd name="connsiteX64" fmla="*/ 767443 w 1283426"/>
              <a:gd name="connsiteY64" fmla="*/ 571500 h 751258"/>
              <a:gd name="connsiteX65" fmla="*/ 770709 w 1283426"/>
              <a:gd name="connsiteY65" fmla="*/ 584562 h 751258"/>
              <a:gd name="connsiteX66" fmla="*/ 800100 w 1283426"/>
              <a:gd name="connsiteY66" fmla="*/ 581297 h 751258"/>
              <a:gd name="connsiteX67" fmla="*/ 813163 w 1283426"/>
              <a:gd name="connsiteY67" fmla="*/ 597625 h 751258"/>
              <a:gd name="connsiteX68" fmla="*/ 875212 w 1283426"/>
              <a:gd name="connsiteY68" fmla="*/ 594360 h 751258"/>
              <a:gd name="connsiteX69" fmla="*/ 885009 w 1283426"/>
              <a:gd name="connsiteY69" fmla="*/ 617220 h 751258"/>
              <a:gd name="connsiteX70" fmla="*/ 914400 w 1283426"/>
              <a:gd name="connsiteY70" fmla="*/ 613954 h 751258"/>
              <a:gd name="connsiteX71" fmla="*/ 911134 w 1283426"/>
              <a:gd name="connsiteY71" fmla="*/ 630282 h 751258"/>
              <a:gd name="connsiteX72" fmla="*/ 917666 w 1283426"/>
              <a:gd name="connsiteY72" fmla="*/ 653142 h 751258"/>
              <a:gd name="connsiteX73" fmla="*/ 966652 w 1283426"/>
              <a:gd name="connsiteY73" fmla="*/ 653142 h 751258"/>
              <a:gd name="connsiteX74" fmla="*/ 973183 w 1283426"/>
              <a:gd name="connsiteY74" fmla="*/ 682534 h 751258"/>
              <a:gd name="connsiteX75" fmla="*/ 1005840 w 1283426"/>
              <a:gd name="connsiteY75" fmla="*/ 685800 h 751258"/>
              <a:gd name="connsiteX76" fmla="*/ 1003127 w 1283426"/>
              <a:gd name="connsiteY76" fmla="*/ 718360 h 751258"/>
              <a:gd name="connsiteX77" fmla="*/ 1025434 w 1283426"/>
              <a:gd name="connsiteY77" fmla="*/ 711925 h 751258"/>
              <a:gd name="connsiteX78" fmla="*/ 1035232 w 1283426"/>
              <a:gd name="connsiteY78" fmla="*/ 751114 h 751258"/>
              <a:gd name="connsiteX79" fmla="*/ 1283426 w 1283426"/>
              <a:gd name="connsiteY79" fmla="*/ 747848 h 751258"/>
              <a:gd name="connsiteX0" fmla="*/ 0 w 1283426"/>
              <a:gd name="connsiteY0" fmla="*/ 0 h 751258"/>
              <a:gd name="connsiteX1" fmla="*/ 52252 w 1283426"/>
              <a:gd name="connsiteY1" fmla="*/ 19594 h 751258"/>
              <a:gd name="connsiteX2" fmla="*/ 55517 w 1283426"/>
              <a:gd name="connsiteY2" fmla="*/ 29391 h 751258"/>
              <a:gd name="connsiteX3" fmla="*/ 78377 w 1283426"/>
              <a:gd name="connsiteY3" fmla="*/ 32657 h 751258"/>
              <a:gd name="connsiteX4" fmla="*/ 91440 w 1283426"/>
              <a:gd name="connsiteY4" fmla="*/ 32657 h 751258"/>
              <a:gd name="connsiteX5" fmla="*/ 94706 w 1283426"/>
              <a:gd name="connsiteY5" fmla="*/ 52251 h 751258"/>
              <a:gd name="connsiteX6" fmla="*/ 104503 w 1283426"/>
              <a:gd name="connsiteY6" fmla="*/ 65314 h 751258"/>
              <a:gd name="connsiteX7" fmla="*/ 107769 w 1283426"/>
              <a:gd name="connsiteY7" fmla="*/ 75111 h 751258"/>
              <a:gd name="connsiteX8" fmla="*/ 133894 w 1283426"/>
              <a:gd name="connsiteY8" fmla="*/ 75111 h 751258"/>
              <a:gd name="connsiteX9" fmla="*/ 150223 w 1283426"/>
              <a:gd name="connsiteY9" fmla="*/ 81642 h 751258"/>
              <a:gd name="connsiteX10" fmla="*/ 163286 w 1283426"/>
              <a:gd name="connsiteY10" fmla="*/ 88174 h 751258"/>
              <a:gd name="connsiteX11" fmla="*/ 176349 w 1283426"/>
              <a:gd name="connsiteY11" fmla="*/ 94705 h 751258"/>
              <a:gd name="connsiteX12" fmla="*/ 186146 w 1283426"/>
              <a:gd name="connsiteY12" fmla="*/ 94705 h 751258"/>
              <a:gd name="connsiteX13" fmla="*/ 192677 w 1283426"/>
              <a:gd name="connsiteY13" fmla="*/ 101237 h 751258"/>
              <a:gd name="connsiteX14" fmla="*/ 202474 w 1283426"/>
              <a:gd name="connsiteY14" fmla="*/ 114300 h 751258"/>
              <a:gd name="connsiteX15" fmla="*/ 222069 w 1283426"/>
              <a:gd name="connsiteY15" fmla="*/ 117565 h 751258"/>
              <a:gd name="connsiteX16" fmla="*/ 222069 w 1283426"/>
              <a:gd name="connsiteY16" fmla="*/ 130628 h 751258"/>
              <a:gd name="connsiteX17" fmla="*/ 225334 w 1283426"/>
              <a:gd name="connsiteY17" fmla="*/ 140425 h 751258"/>
              <a:gd name="connsiteX18" fmla="*/ 238397 w 1283426"/>
              <a:gd name="connsiteY18" fmla="*/ 140425 h 751258"/>
              <a:gd name="connsiteX19" fmla="*/ 251460 w 1283426"/>
              <a:gd name="connsiteY19" fmla="*/ 140425 h 751258"/>
              <a:gd name="connsiteX20" fmla="*/ 257992 w 1283426"/>
              <a:gd name="connsiteY20" fmla="*/ 143691 h 751258"/>
              <a:gd name="connsiteX21" fmla="*/ 267789 w 1283426"/>
              <a:gd name="connsiteY21" fmla="*/ 150222 h 751258"/>
              <a:gd name="connsiteX22" fmla="*/ 267789 w 1283426"/>
              <a:gd name="connsiteY22" fmla="*/ 163285 h 751258"/>
              <a:gd name="connsiteX23" fmla="*/ 271054 w 1283426"/>
              <a:gd name="connsiteY23" fmla="*/ 173082 h 751258"/>
              <a:gd name="connsiteX24" fmla="*/ 297180 w 1283426"/>
              <a:gd name="connsiteY24" fmla="*/ 169817 h 751258"/>
              <a:gd name="connsiteX25" fmla="*/ 306977 w 1283426"/>
              <a:gd name="connsiteY25" fmla="*/ 205740 h 751258"/>
              <a:gd name="connsiteX26" fmla="*/ 316774 w 1283426"/>
              <a:gd name="connsiteY26" fmla="*/ 228600 h 751258"/>
              <a:gd name="connsiteX27" fmla="*/ 323306 w 1283426"/>
              <a:gd name="connsiteY27" fmla="*/ 244928 h 751258"/>
              <a:gd name="connsiteX28" fmla="*/ 323306 w 1283426"/>
              <a:gd name="connsiteY28" fmla="*/ 257991 h 751258"/>
              <a:gd name="connsiteX29" fmla="*/ 329837 w 1283426"/>
              <a:gd name="connsiteY29" fmla="*/ 267788 h 751258"/>
              <a:gd name="connsiteX30" fmla="*/ 355963 w 1283426"/>
              <a:gd name="connsiteY30" fmla="*/ 264522 h 751258"/>
              <a:gd name="connsiteX31" fmla="*/ 365760 w 1283426"/>
              <a:gd name="connsiteY31" fmla="*/ 293914 h 751258"/>
              <a:gd name="connsiteX32" fmla="*/ 378823 w 1283426"/>
              <a:gd name="connsiteY32" fmla="*/ 310242 h 751258"/>
              <a:gd name="connsiteX33" fmla="*/ 391886 w 1283426"/>
              <a:gd name="connsiteY33" fmla="*/ 316774 h 751258"/>
              <a:gd name="connsiteX34" fmla="*/ 401683 w 1283426"/>
              <a:gd name="connsiteY34" fmla="*/ 323305 h 751258"/>
              <a:gd name="connsiteX35" fmla="*/ 408214 w 1283426"/>
              <a:gd name="connsiteY35" fmla="*/ 329837 h 751258"/>
              <a:gd name="connsiteX36" fmla="*/ 424543 w 1283426"/>
              <a:gd name="connsiteY36" fmla="*/ 336368 h 751258"/>
              <a:gd name="connsiteX37" fmla="*/ 447403 w 1283426"/>
              <a:gd name="connsiteY37" fmla="*/ 342900 h 751258"/>
              <a:gd name="connsiteX38" fmla="*/ 466997 w 1283426"/>
              <a:gd name="connsiteY38" fmla="*/ 342900 h 751258"/>
              <a:gd name="connsiteX39" fmla="*/ 480060 w 1283426"/>
              <a:gd name="connsiteY39" fmla="*/ 352697 h 751258"/>
              <a:gd name="connsiteX40" fmla="*/ 496389 w 1283426"/>
              <a:gd name="connsiteY40" fmla="*/ 369025 h 751258"/>
              <a:gd name="connsiteX41" fmla="*/ 512717 w 1283426"/>
              <a:gd name="connsiteY41" fmla="*/ 385354 h 751258"/>
              <a:gd name="connsiteX42" fmla="*/ 525780 w 1283426"/>
              <a:gd name="connsiteY42" fmla="*/ 395151 h 751258"/>
              <a:gd name="connsiteX43" fmla="*/ 532312 w 1283426"/>
              <a:gd name="connsiteY43" fmla="*/ 404948 h 751258"/>
              <a:gd name="connsiteX44" fmla="*/ 558437 w 1283426"/>
              <a:gd name="connsiteY44" fmla="*/ 408214 h 751258"/>
              <a:gd name="connsiteX45" fmla="*/ 574766 w 1283426"/>
              <a:gd name="connsiteY45" fmla="*/ 411480 h 751258"/>
              <a:gd name="connsiteX46" fmla="*/ 574766 w 1283426"/>
              <a:gd name="connsiteY46" fmla="*/ 427808 h 751258"/>
              <a:gd name="connsiteX47" fmla="*/ 581297 w 1283426"/>
              <a:gd name="connsiteY47" fmla="*/ 431074 h 751258"/>
              <a:gd name="connsiteX48" fmla="*/ 594360 w 1283426"/>
              <a:gd name="connsiteY48" fmla="*/ 434340 h 751258"/>
              <a:gd name="connsiteX49" fmla="*/ 597626 w 1283426"/>
              <a:gd name="connsiteY49" fmla="*/ 437605 h 751258"/>
              <a:gd name="connsiteX50" fmla="*/ 610689 w 1283426"/>
              <a:gd name="connsiteY50" fmla="*/ 453934 h 751258"/>
              <a:gd name="connsiteX51" fmla="*/ 610689 w 1283426"/>
              <a:gd name="connsiteY51" fmla="*/ 476794 h 751258"/>
              <a:gd name="connsiteX52" fmla="*/ 672737 w 1283426"/>
              <a:gd name="connsiteY52" fmla="*/ 483325 h 751258"/>
              <a:gd name="connsiteX53" fmla="*/ 689066 w 1283426"/>
              <a:gd name="connsiteY53" fmla="*/ 493122 h 751258"/>
              <a:gd name="connsiteX54" fmla="*/ 695597 w 1283426"/>
              <a:gd name="connsiteY54" fmla="*/ 499654 h 751258"/>
              <a:gd name="connsiteX55" fmla="*/ 702129 w 1283426"/>
              <a:gd name="connsiteY55" fmla="*/ 512717 h 751258"/>
              <a:gd name="connsiteX56" fmla="*/ 715192 w 1283426"/>
              <a:gd name="connsiteY56" fmla="*/ 525780 h 751258"/>
              <a:gd name="connsiteX57" fmla="*/ 715192 w 1283426"/>
              <a:gd name="connsiteY57" fmla="*/ 535577 h 751258"/>
              <a:gd name="connsiteX58" fmla="*/ 724989 w 1283426"/>
              <a:gd name="connsiteY58" fmla="*/ 542108 h 751258"/>
              <a:gd name="connsiteX59" fmla="*/ 724989 w 1283426"/>
              <a:gd name="connsiteY59" fmla="*/ 548640 h 751258"/>
              <a:gd name="connsiteX60" fmla="*/ 734786 w 1283426"/>
              <a:gd name="connsiteY60" fmla="*/ 551905 h 751258"/>
              <a:gd name="connsiteX61" fmla="*/ 738052 w 1283426"/>
              <a:gd name="connsiteY61" fmla="*/ 558437 h 751258"/>
              <a:gd name="connsiteX62" fmla="*/ 760912 w 1283426"/>
              <a:gd name="connsiteY62" fmla="*/ 558437 h 751258"/>
              <a:gd name="connsiteX63" fmla="*/ 757646 w 1283426"/>
              <a:gd name="connsiteY63" fmla="*/ 571500 h 751258"/>
              <a:gd name="connsiteX64" fmla="*/ 767443 w 1283426"/>
              <a:gd name="connsiteY64" fmla="*/ 571500 h 751258"/>
              <a:gd name="connsiteX65" fmla="*/ 770709 w 1283426"/>
              <a:gd name="connsiteY65" fmla="*/ 584562 h 751258"/>
              <a:gd name="connsiteX66" fmla="*/ 800100 w 1283426"/>
              <a:gd name="connsiteY66" fmla="*/ 581297 h 751258"/>
              <a:gd name="connsiteX67" fmla="*/ 813163 w 1283426"/>
              <a:gd name="connsiteY67" fmla="*/ 597625 h 751258"/>
              <a:gd name="connsiteX68" fmla="*/ 875212 w 1283426"/>
              <a:gd name="connsiteY68" fmla="*/ 594360 h 751258"/>
              <a:gd name="connsiteX69" fmla="*/ 885009 w 1283426"/>
              <a:gd name="connsiteY69" fmla="*/ 617220 h 751258"/>
              <a:gd name="connsiteX70" fmla="*/ 914400 w 1283426"/>
              <a:gd name="connsiteY70" fmla="*/ 613954 h 751258"/>
              <a:gd name="connsiteX71" fmla="*/ 911134 w 1283426"/>
              <a:gd name="connsiteY71" fmla="*/ 630282 h 751258"/>
              <a:gd name="connsiteX72" fmla="*/ 917666 w 1283426"/>
              <a:gd name="connsiteY72" fmla="*/ 653142 h 751258"/>
              <a:gd name="connsiteX73" fmla="*/ 966652 w 1283426"/>
              <a:gd name="connsiteY73" fmla="*/ 653142 h 751258"/>
              <a:gd name="connsiteX74" fmla="*/ 973183 w 1283426"/>
              <a:gd name="connsiteY74" fmla="*/ 682534 h 751258"/>
              <a:gd name="connsiteX75" fmla="*/ 1005840 w 1283426"/>
              <a:gd name="connsiteY75" fmla="*/ 685800 h 751258"/>
              <a:gd name="connsiteX76" fmla="*/ 1005509 w 1283426"/>
              <a:gd name="connsiteY76" fmla="*/ 711216 h 751258"/>
              <a:gd name="connsiteX77" fmla="*/ 1025434 w 1283426"/>
              <a:gd name="connsiteY77" fmla="*/ 711925 h 751258"/>
              <a:gd name="connsiteX78" fmla="*/ 1035232 w 1283426"/>
              <a:gd name="connsiteY78" fmla="*/ 751114 h 751258"/>
              <a:gd name="connsiteX79" fmla="*/ 1283426 w 1283426"/>
              <a:gd name="connsiteY79" fmla="*/ 747848 h 751258"/>
              <a:gd name="connsiteX0" fmla="*/ 0 w 1283426"/>
              <a:gd name="connsiteY0" fmla="*/ 0 h 751258"/>
              <a:gd name="connsiteX1" fmla="*/ 52252 w 1283426"/>
              <a:gd name="connsiteY1" fmla="*/ 19594 h 751258"/>
              <a:gd name="connsiteX2" fmla="*/ 55517 w 1283426"/>
              <a:gd name="connsiteY2" fmla="*/ 29391 h 751258"/>
              <a:gd name="connsiteX3" fmla="*/ 78377 w 1283426"/>
              <a:gd name="connsiteY3" fmla="*/ 32657 h 751258"/>
              <a:gd name="connsiteX4" fmla="*/ 91440 w 1283426"/>
              <a:gd name="connsiteY4" fmla="*/ 32657 h 751258"/>
              <a:gd name="connsiteX5" fmla="*/ 94706 w 1283426"/>
              <a:gd name="connsiteY5" fmla="*/ 52251 h 751258"/>
              <a:gd name="connsiteX6" fmla="*/ 104503 w 1283426"/>
              <a:gd name="connsiteY6" fmla="*/ 65314 h 751258"/>
              <a:gd name="connsiteX7" fmla="*/ 107769 w 1283426"/>
              <a:gd name="connsiteY7" fmla="*/ 75111 h 751258"/>
              <a:gd name="connsiteX8" fmla="*/ 133894 w 1283426"/>
              <a:gd name="connsiteY8" fmla="*/ 75111 h 751258"/>
              <a:gd name="connsiteX9" fmla="*/ 150223 w 1283426"/>
              <a:gd name="connsiteY9" fmla="*/ 81642 h 751258"/>
              <a:gd name="connsiteX10" fmla="*/ 163286 w 1283426"/>
              <a:gd name="connsiteY10" fmla="*/ 88174 h 751258"/>
              <a:gd name="connsiteX11" fmla="*/ 176349 w 1283426"/>
              <a:gd name="connsiteY11" fmla="*/ 94705 h 751258"/>
              <a:gd name="connsiteX12" fmla="*/ 186146 w 1283426"/>
              <a:gd name="connsiteY12" fmla="*/ 94705 h 751258"/>
              <a:gd name="connsiteX13" fmla="*/ 192677 w 1283426"/>
              <a:gd name="connsiteY13" fmla="*/ 101237 h 751258"/>
              <a:gd name="connsiteX14" fmla="*/ 202474 w 1283426"/>
              <a:gd name="connsiteY14" fmla="*/ 114300 h 751258"/>
              <a:gd name="connsiteX15" fmla="*/ 222069 w 1283426"/>
              <a:gd name="connsiteY15" fmla="*/ 117565 h 751258"/>
              <a:gd name="connsiteX16" fmla="*/ 222069 w 1283426"/>
              <a:gd name="connsiteY16" fmla="*/ 130628 h 751258"/>
              <a:gd name="connsiteX17" fmla="*/ 225334 w 1283426"/>
              <a:gd name="connsiteY17" fmla="*/ 140425 h 751258"/>
              <a:gd name="connsiteX18" fmla="*/ 238397 w 1283426"/>
              <a:gd name="connsiteY18" fmla="*/ 140425 h 751258"/>
              <a:gd name="connsiteX19" fmla="*/ 251460 w 1283426"/>
              <a:gd name="connsiteY19" fmla="*/ 140425 h 751258"/>
              <a:gd name="connsiteX20" fmla="*/ 257992 w 1283426"/>
              <a:gd name="connsiteY20" fmla="*/ 143691 h 751258"/>
              <a:gd name="connsiteX21" fmla="*/ 267789 w 1283426"/>
              <a:gd name="connsiteY21" fmla="*/ 150222 h 751258"/>
              <a:gd name="connsiteX22" fmla="*/ 267789 w 1283426"/>
              <a:gd name="connsiteY22" fmla="*/ 163285 h 751258"/>
              <a:gd name="connsiteX23" fmla="*/ 271054 w 1283426"/>
              <a:gd name="connsiteY23" fmla="*/ 173082 h 751258"/>
              <a:gd name="connsiteX24" fmla="*/ 297180 w 1283426"/>
              <a:gd name="connsiteY24" fmla="*/ 169817 h 751258"/>
              <a:gd name="connsiteX25" fmla="*/ 306977 w 1283426"/>
              <a:gd name="connsiteY25" fmla="*/ 205740 h 751258"/>
              <a:gd name="connsiteX26" fmla="*/ 316774 w 1283426"/>
              <a:gd name="connsiteY26" fmla="*/ 228600 h 751258"/>
              <a:gd name="connsiteX27" fmla="*/ 323306 w 1283426"/>
              <a:gd name="connsiteY27" fmla="*/ 244928 h 751258"/>
              <a:gd name="connsiteX28" fmla="*/ 323306 w 1283426"/>
              <a:gd name="connsiteY28" fmla="*/ 257991 h 751258"/>
              <a:gd name="connsiteX29" fmla="*/ 329837 w 1283426"/>
              <a:gd name="connsiteY29" fmla="*/ 267788 h 751258"/>
              <a:gd name="connsiteX30" fmla="*/ 355963 w 1283426"/>
              <a:gd name="connsiteY30" fmla="*/ 264522 h 751258"/>
              <a:gd name="connsiteX31" fmla="*/ 365760 w 1283426"/>
              <a:gd name="connsiteY31" fmla="*/ 293914 h 751258"/>
              <a:gd name="connsiteX32" fmla="*/ 378823 w 1283426"/>
              <a:gd name="connsiteY32" fmla="*/ 310242 h 751258"/>
              <a:gd name="connsiteX33" fmla="*/ 391886 w 1283426"/>
              <a:gd name="connsiteY33" fmla="*/ 316774 h 751258"/>
              <a:gd name="connsiteX34" fmla="*/ 401683 w 1283426"/>
              <a:gd name="connsiteY34" fmla="*/ 323305 h 751258"/>
              <a:gd name="connsiteX35" fmla="*/ 408214 w 1283426"/>
              <a:gd name="connsiteY35" fmla="*/ 329837 h 751258"/>
              <a:gd name="connsiteX36" fmla="*/ 424543 w 1283426"/>
              <a:gd name="connsiteY36" fmla="*/ 336368 h 751258"/>
              <a:gd name="connsiteX37" fmla="*/ 447403 w 1283426"/>
              <a:gd name="connsiteY37" fmla="*/ 342900 h 751258"/>
              <a:gd name="connsiteX38" fmla="*/ 466997 w 1283426"/>
              <a:gd name="connsiteY38" fmla="*/ 342900 h 751258"/>
              <a:gd name="connsiteX39" fmla="*/ 480060 w 1283426"/>
              <a:gd name="connsiteY39" fmla="*/ 352697 h 751258"/>
              <a:gd name="connsiteX40" fmla="*/ 496389 w 1283426"/>
              <a:gd name="connsiteY40" fmla="*/ 369025 h 751258"/>
              <a:gd name="connsiteX41" fmla="*/ 512717 w 1283426"/>
              <a:gd name="connsiteY41" fmla="*/ 385354 h 751258"/>
              <a:gd name="connsiteX42" fmla="*/ 525780 w 1283426"/>
              <a:gd name="connsiteY42" fmla="*/ 395151 h 751258"/>
              <a:gd name="connsiteX43" fmla="*/ 532312 w 1283426"/>
              <a:gd name="connsiteY43" fmla="*/ 404948 h 751258"/>
              <a:gd name="connsiteX44" fmla="*/ 558437 w 1283426"/>
              <a:gd name="connsiteY44" fmla="*/ 408214 h 751258"/>
              <a:gd name="connsiteX45" fmla="*/ 574766 w 1283426"/>
              <a:gd name="connsiteY45" fmla="*/ 411480 h 751258"/>
              <a:gd name="connsiteX46" fmla="*/ 574766 w 1283426"/>
              <a:gd name="connsiteY46" fmla="*/ 427808 h 751258"/>
              <a:gd name="connsiteX47" fmla="*/ 581297 w 1283426"/>
              <a:gd name="connsiteY47" fmla="*/ 431074 h 751258"/>
              <a:gd name="connsiteX48" fmla="*/ 594360 w 1283426"/>
              <a:gd name="connsiteY48" fmla="*/ 434340 h 751258"/>
              <a:gd name="connsiteX49" fmla="*/ 597626 w 1283426"/>
              <a:gd name="connsiteY49" fmla="*/ 437605 h 751258"/>
              <a:gd name="connsiteX50" fmla="*/ 610689 w 1283426"/>
              <a:gd name="connsiteY50" fmla="*/ 453934 h 751258"/>
              <a:gd name="connsiteX51" fmla="*/ 610689 w 1283426"/>
              <a:gd name="connsiteY51" fmla="*/ 476794 h 751258"/>
              <a:gd name="connsiteX52" fmla="*/ 672737 w 1283426"/>
              <a:gd name="connsiteY52" fmla="*/ 483325 h 751258"/>
              <a:gd name="connsiteX53" fmla="*/ 689066 w 1283426"/>
              <a:gd name="connsiteY53" fmla="*/ 493122 h 751258"/>
              <a:gd name="connsiteX54" fmla="*/ 695597 w 1283426"/>
              <a:gd name="connsiteY54" fmla="*/ 499654 h 751258"/>
              <a:gd name="connsiteX55" fmla="*/ 702129 w 1283426"/>
              <a:gd name="connsiteY55" fmla="*/ 512717 h 751258"/>
              <a:gd name="connsiteX56" fmla="*/ 715192 w 1283426"/>
              <a:gd name="connsiteY56" fmla="*/ 525780 h 751258"/>
              <a:gd name="connsiteX57" fmla="*/ 715192 w 1283426"/>
              <a:gd name="connsiteY57" fmla="*/ 535577 h 751258"/>
              <a:gd name="connsiteX58" fmla="*/ 724989 w 1283426"/>
              <a:gd name="connsiteY58" fmla="*/ 542108 h 751258"/>
              <a:gd name="connsiteX59" fmla="*/ 724989 w 1283426"/>
              <a:gd name="connsiteY59" fmla="*/ 548640 h 751258"/>
              <a:gd name="connsiteX60" fmla="*/ 734786 w 1283426"/>
              <a:gd name="connsiteY60" fmla="*/ 551905 h 751258"/>
              <a:gd name="connsiteX61" fmla="*/ 738052 w 1283426"/>
              <a:gd name="connsiteY61" fmla="*/ 558437 h 751258"/>
              <a:gd name="connsiteX62" fmla="*/ 760912 w 1283426"/>
              <a:gd name="connsiteY62" fmla="*/ 558437 h 751258"/>
              <a:gd name="connsiteX63" fmla="*/ 757646 w 1283426"/>
              <a:gd name="connsiteY63" fmla="*/ 571500 h 751258"/>
              <a:gd name="connsiteX64" fmla="*/ 767443 w 1283426"/>
              <a:gd name="connsiteY64" fmla="*/ 571500 h 751258"/>
              <a:gd name="connsiteX65" fmla="*/ 770709 w 1283426"/>
              <a:gd name="connsiteY65" fmla="*/ 584562 h 751258"/>
              <a:gd name="connsiteX66" fmla="*/ 800100 w 1283426"/>
              <a:gd name="connsiteY66" fmla="*/ 581297 h 751258"/>
              <a:gd name="connsiteX67" fmla="*/ 813163 w 1283426"/>
              <a:gd name="connsiteY67" fmla="*/ 597625 h 751258"/>
              <a:gd name="connsiteX68" fmla="*/ 875212 w 1283426"/>
              <a:gd name="connsiteY68" fmla="*/ 594360 h 751258"/>
              <a:gd name="connsiteX69" fmla="*/ 885009 w 1283426"/>
              <a:gd name="connsiteY69" fmla="*/ 617220 h 751258"/>
              <a:gd name="connsiteX70" fmla="*/ 914400 w 1283426"/>
              <a:gd name="connsiteY70" fmla="*/ 613954 h 751258"/>
              <a:gd name="connsiteX71" fmla="*/ 911134 w 1283426"/>
              <a:gd name="connsiteY71" fmla="*/ 630282 h 751258"/>
              <a:gd name="connsiteX72" fmla="*/ 917666 w 1283426"/>
              <a:gd name="connsiteY72" fmla="*/ 653142 h 751258"/>
              <a:gd name="connsiteX73" fmla="*/ 966652 w 1283426"/>
              <a:gd name="connsiteY73" fmla="*/ 653142 h 751258"/>
              <a:gd name="connsiteX74" fmla="*/ 973183 w 1283426"/>
              <a:gd name="connsiteY74" fmla="*/ 682534 h 751258"/>
              <a:gd name="connsiteX75" fmla="*/ 1005840 w 1283426"/>
              <a:gd name="connsiteY75" fmla="*/ 685800 h 751258"/>
              <a:gd name="connsiteX76" fmla="*/ 1005509 w 1283426"/>
              <a:gd name="connsiteY76" fmla="*/ 711216 h 751258"/>
              <a:gd name="connsiteX77" fmla="*/ 1025434 w 1283426"/>
              <a:gd name="connsiteY77" fmla="*/ 711925 h 751258"/>
              <a:gd name="connsiteX78" fmla="*/ 1030470 w 1283426"/>
              <a:gd name="connsiteY78" fmla="*/ 751114 h 751258"/>
              <a:gd name="connsiteX79" fmla="*/ 1283426 w 1283426"/>
              <a:gd name="connsiteY79" fmla="*/ 747848 h 75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83426" h="751258">
                <a:moveTo>
                  <a:pt x="0" y="0"/>
                </a:moveTo>
                <a:lnTo>
                  <a:pt x="52252" y="19594"/>
                </a:lnTo>
                <a:lnTo>
                  <a:pt x="55517" y="29391"/>
                </a:lnTo>
                <a:lnTo>
                  <a:pt x="78377" y="32657"/>
                </a:lnTo>
                <a:lnTo>
                  <a:pt x="91440" y="32657"/>
                </a:lnTo>
                <a:lnTo>
                  <a:pt x="94706" y="52251"/>
                </a:lnTo>
                <a:lnTo>
                  <a:pt x="104503" y="65314"/>
                </a:lnTo>
                <a:lnTo>
                  <a:pt x="107769" y="75111"/>
                </a:lnTo>
                <a:lnTo>
                  <a:pt x="133894" y="75111"/>
                </a:lnTo>
                <a:lnTo>
                  <a:pt x="150223" y="81642"/>
                </a:lnTo>
                <a:lnTo>
                  <a:pt x="163286" y="88174"/>
                </a:lnTo>
                <a:lnTo>
                  <a:pt x="176349" y="94705"/>
                </a:lnTo>
                <a:lnTo>
                  <a:pt x="186146" y="94705"/>
                </a:lnTo>
                <a:lnTo>
                  <a:pt x="192677" y="101237"/>
                </a:lnTo>
                <a:lnTo>
                  <a:pt x="202474" y="114300"/>
                </a:lnTo>
                <a:lnTo>
                  <a:pt x="222069" y="117565"/>
                </a:lnTo>
                <a:lnTo>
                  <a:pt x="222069" y="130628"/>
                </a:lnTo>
                <a:lnTo>
                  <a:pt x="225334" y="140425"/>
                </a:lnTo>
                <a:lnTo>
                  <a:pt x="238397" y="140425"/>
                </a:lnTo>
                <a:lnTo>
                  <a:pt x="251460" y="140425"/>
                </a:lnTo>
                <a:lnTo>
                  <a:pt x="257992" y="143691"/>
                </a:lnTo>
                <a:lnTo>
                  <a:pt x="267789" y="150222"/>
                </a:lnTo>
                <a:lnTo>
                  <a:pt x="267789" y="163285"/>
                </a:lnTo>
                <a:lnTo>
                  <a:pt x="271054" y="173082"/>
                </a:lnTo>
                <a:lnTo>
                  <a:pt x="297180" y="169817"/>
                </a:lnTo>
                <a:lnTo>
                  <a:pt x="306977" y="205740"/>
                </a:lnTo>
                <a:lnTo>
                  <a:pt x="316774" y="228600"/>
                </a:lnTo>
                <a:lnTo>
                  <a:pt x="323306" y="244928"/>
                </a:lnTo>
                <a:lnTo>
                  <a:pt x="323306" y="257991"/>
                </a:lnTo>
                <a:lnTo>
                  <a:pt x="329837" y="267788"/>
                </a:lnTo>
                <a:lnTo>
                  <a:pt x="355963" y="264522"/>
                </a:lnTo>
                <a:lnTo>
                  <a:pt x="365760" y="293914"/>
                </a:lnTo>
                <a:lnTo>
                  <a:pt x="378823" y="310242"/>
                </a:lnTo>
                <a:lnTo>
                  <a:pt x="391886" y="316774"/>
                </a:lnTo>
                <a:lnTo>
                  <a:pt x="401683" y="323305"/>
                </a:lnTo>
                <a:lnTo>
                  <a:pt x="408214" y="329837"/>
                </a:lnTo>
                <a:lnTo>
                  <a:pt x="424543" y="336368"/>
                </a:lnTo>
                <a:lnTo>
                  <a:pt x="447403" y="342900"/>
                </a:lnTo>
                <a:lnTo>
                  <a:pt x="466997" y="342900"/>
                </a:lnTo>
                <a:lnTo>
                  <a:pt x="480060" y="352697"/>
                </a:lnTo>
                <a:lnTo>
                  <a:pt x="496389" y="369025"/>
                </a:lnTo>
                <a:lnTo>
                  <a:pt x="512717" y="385354"/>
                </a:lnTo>
                <a:lnTo>
                  <a:pt x="525780" y="395151"/>
                </a:lnTo>
                <a:lnTo>
                  <a:pt x="532312" y="404948"/>
                </a:lnTo>
                <a:lnTo>
                  <a:pt x="558437" y="408214"/>
                </a:lnTo>
                <a:lnTo>
                  <a:pt x="574766" y="411480"/>
                </a:lnTo>
                <a:lnTo>
                  <a:pt x="574766" y="427808"/>
                </a:lnTo>
                <a:lnTo>
                  <a:pt x="581297" y="431074"/>
                </a:lnTo>
                <a:lnTo>
                  <a:pt x="594360" y="434340"/>
                </a:lnTo>
                <a:lnTo>
                  <a:pt x="597626" y="437605"/>
                </a:lnTo>
                <a:lnTo>
                  <a:pt x="610689" y="453934"/>
                </a:lnTo>
                <a:lnTo>
                  <a:pt x="610689" y="476794"/>
                </a:lnTo>
                <a:lnTo>
                  <a:pt x="672737" y="483325"/>
                </a:lnTo>
                <a:lnTo>
                  <a:pt x="689066" y="493122"/>
                </a:lnTo>
                <a:lnTo>
                  <a:pt x="695597" y="499654"/>
                </a:lnTo>
                <a:lnTo>
                  <a:pt x="702129" y="512717"/>
                </a:lnTo>
                <a:lnTo>
                  <a:pt x="715192" y="525780"/>
                </a:lnTo>
                <a:lnTo>
                  <a:pt x="715192" y="535577"/>
                </a:lnTo>
                <a:lnTo>
                  <a:pt x="724989" y="542108"/>
                </a:lnTo>
                <a:lnTo>
                  <a:pt x="724989" y="548640"/>
                </a:lnTo>
                <a:lnTo>
                  <a:pt x="734786" y="551905"/>
                </a:lnTo>
                <a:lnTo>
                  <a:pt x="738052" y="558437"/>
                </a:lnTo>
                <a:lnTo>
                  <a:pt x="760912" y="558437"/>
                </a:lnTo>
                <a:lnTo>
                  <a:pt x="757646" y="571500"/>
                </a:lnTo>
                <a:lnTo>
                  <a:pt x="767443" y="571500"/>
                </a:lnTo>
                <a:lnTo>
                  <a:pt x="770709" y="584562"/>
                </a:lnTo>
                <a:lnTo>
                  <a:pt x="800100" y="581297"/>
                </a:lnTo>
                <a:lnTo>
                  <a:pt x="813163" y="597625"/>
                </a:lnTo>
                <a:lnTo>
                  <a:pt x="875212" y="594360"/>
                </a:lnTo>
                <a:lnTo>
                  <a:pt x="885009" y="617220"/>
                </a:lnTo>
                <a:lnTo>
                  <a:pt x="914400" y="613954"/>
                </a:lnTo>
                <a:lnTo>
                  <a:pt x="911134" y="630282"/>
                </a:lnTo>
                <a:lnTo>
                  <a:pt x="917666" y="653142"/>
                </a:lnTo>
                <a:lnTo>
                  <a:pt x="966652" y="653142"/>
                </a:lnTo>
                <a:lnTo>
                  <a:pt x="973183" y="682534"/>
                </a:lnTo>
                <a:lnTo>
                  <a:pt x="1005840" y="685800"/>
                </a:lnTo>
                <a:cubicBezTo>
                  <a:pt x="1005730" y="694272"/>
                  <a:pt x="1005619" y="702744"/>
                  <a:pt x="1005509" y="711216"/>
                </a:cubicBezTo>
                <a:lnTo>
                  <a:pt x="1025434" y="711925"/>
                </a:lnTo>
                <a:lnTo>
                  <a:pt x="1030470" y="751114"/>
                </a:lnTo>
                <a:cubicBezTo>
                  <a:pt x="1114290" y="752203"/>
                  <a:pt x="1199606" y="746759"/>
                  <a:pt x="1283426" y="747848"/>
                </a:cubicBez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Forme libre : forme 52">
            <a:extLst>
              <a:ext uri="{FF2B5EF4-FFF2-40B4-BE49-F238E27FC236}">
                <a16:creationId xmlns:a16="http://schemas.microsoft.com/office/drawing/2014/main" id="{E9DCD08D-8980-4A2D-9C73-DE71CD778ED4}"/>
              </a:ext>
            </a:extLst>
          </p:cNvPr>
          <p:cNvSpPr/>
          <p:nvPr/>
        </p:nvSpPr>
        <p:spPr>
          <a:xfrm>
            <a:off x="2566103" y="2608844"/>
            <a:ext cx="1301122" cy="1275823"/>
          </a:xfrm>
          <a:custGeom>
            <a:avLst/>
            <a:gdLst>
              <a:gd name="connsiteX0" fmla="*/ 0 w 1301122"/>
              <a:gd name="connsiteY0" fmla="*/ 0 h 1275823"/>
              <a:gd name="connsiteX1" fmla="*/ 43371 w 1301122"/>
              <a:gd name="connsiteY1" fmla="*/ 25299 h 1275823"/>
              <a:gd name="connsiteX2" fmla="*/ 75899 w 1301122"/>
              <a:gd name="connsiteY2" fmla="*/ 25299 h 1275823"/>
              <a:gd name="connsiteX3" fmla="*/ 75899 w 1301122"/>
              <a:gd name="connsiteY3" fmla="*/ 25299 h 1275823"/>
              <a:gd name="connsiteX4" fmla="*/ 93970 w 1301122"/>
              <a:gd name="connsiteY4" fmla="*/ 50599 h 1275823"/>
              <a:gd name="connsiteX5" fmla="*/ 93970 w 1301122"/>
              <a:gd name="connsiteY5" fmla="*/ 75899 h 1275823"/>
              <a:gd name="connsiteX6" fmla="*/ 112041 w 1301122"/>
              <a:gd name="connsiteY6" fmla="*/ 83127 h 1275823"/>
              <a:gd name="connsiteX7" fmla="*/ 119269 w 1301122"/>
              <a:gd name="connsiteY7" fmla="*/ 101198 h 1275823"/>
              <a:gd name="connsiteX8" fmla="*/ 126498 w 1301122"/>
              <a:gd name="connsiteY8" fmla="*/ 112041 h 1275823"/>
              <a:gd name="connsiteX9" fmla="*/ 137340 w 1301122"/>
              <a:gd name="connsiteY9" fmla="*/ 119269 h 1275823"/>
              <a:gd name="connsiteX10" fmla="*/ 137340 w 1301122"/>
              <a:gd name="connsiteY10" fmla="*/ 126498 h 1275823"/>
              <a:gd name="connsiteX11" fmla="*/ 151797 w 1301122"/>
              <a:gd name="connsiteY11" fmla="*/ 130112 h 1275823"/>
              <a:gd name="connsiteX12" fmla="*/ 162640 w 1301122"/>
              <a:gd name="connsiteY12" fmla="*/ 151797 h 1275823"/>
              <a:gd name="connsiteX13" fmla="*/ 169869 w 1301122"/>
              <a:gd name="connsiteY13" fmla="*/ 162640 h 1275823"/>
              <a:gd name="connsiteX14" fmla="*/ 187940 w 1301122"/>
              <a:gd name="connsiteY14" fmla="*/ 173483 h 1275823"/>
              <a:gd name="connsiteX15" fmla="*/ 187940 w 1301122"/>
              <a:gd name="connsiteY15" fmla="*/ 173483 h 1275823"/>
              <a:gd name="connsiteX16" fmla="*/ 209625 w 1301122"/>
              <a:gd name="connsiteY16" fmla="*/ 227696 h 1275823"/>
              <a:gd name="connsiteX17" fmla="*/ 213239 w 1301122"/>
              <a:gd name="connsiteY17" fmla="*/ 242153 h 1275823"/>
              <a:gd name="connsiteX18" fmla="*/ 213239 w 1301122"/>
              <a:gd name="connsiteY18" fmla="*/ 249382 h 1275823"/>
              <a:gd name="connsiteX19" fmla="*/ 224082 w 1301122"/>
              <a:gd name="connsiteY19" fmla="*/ 263838 h 1275823"/>
              <a:gd name="connsiteX20" fmla="*/ 231310 w 1301122"/>
              <a:gd name="connsiteY20" fmla="*/ 267453 h 1275823"/>
              <a:gd name="connsiteX21" fmla="*/ 242153 w 1301122"/>
              <a:gd name="connsiteY21" fmla="*/ 292752 h 1275823"/>
              <a:gd name="connsiteX22" fmla="*/ 242153 w 1301122"/>
              <a:gd name="connsiteY22" fmla="*/ 292752 h 1275823"/>
              <a:gd name="connsiteX23" fmla="*/ 260224 w 1301122"/>
              <a:gd name="connsiteY23" fmla="*/ 336123 h 1275823"/>
              <a:gd name="connsiteX24" fmla="*/ 267453 w 1301122"/>
              <a:gd name="connsiteY24" fmla="*/ 365037 h 1275823"/>
              <a:gd name="connsiteX25" fmla="*/ 281910 w 1301122"/>
              <a:gd name="connsiteY25" fmla="*/ 379494 h 1275823"/>
              <a:gd name="connsiteX26" fmla="*/ 281910 w 1301122"/>
              <a:gd name="connsiteY26" fmla="*/ 426479 h 1275823"/>
              <a:gd name="connsiteX27" fmla="*/ 296367 w 1301122"/>
              <a:gd name="connsiteY27" fmla="*/ 430093 h 1275823"/>
              <a:gd name="connsiteX28" fmla="*/ 307209 w 1301122"/>
              <a:gd name="connsiteY28" fmla="*/ 444550 h 1275823"/>
              <a:gd name="connsiteX29" fmla="*/ 321666 w 1301122"/>
              <a:gd name="connsiteY29" fmla="*/ 455393 h 1275823"/>
              <a:gd name="connsiteX30" fmla="*/ 328895 w 1301122"/>
              <a:gd name="connsiteY30" fmla="*/ 473464 h 1275823"/>
              <a:gd name="connsiteX31" fmla="*/ 339737 w 1301122"/>
              <a:gd name="connsiteY31" fmla="*/ 491535 h 1275823"/>
              <a:gd name="connsiteX32" fmla="*/ 339737 w 1301122"/>
              <a:gd name="connsiteY32" fmla="*/ 502378 h 1275823"/>
              <a:gd name="connsiteX33" fmla="*/ 357808 w 1301122"/>
              <a:gd name="connsiteY33" fmla="*/ 502378 h 1275823"/>
              <a:gd name="connsiteX34" fmla="*/ 361423 w 1301122"/>
              <a:gd name="connsiteY34" fmla="*/ 502378 h 1275823"/>
              <a:gd name="connsiteX35" fmla="*/ 372265 w 1301122"/>
              <a:gd name="connsiteY35" fmla="*/ 534906 h 1275823"/>
              <a:gd name="connsiteX36" fmla="*/ 375880 w 1301122"/>
              <a:gd name="connsiteY36" fmla="*/ 552977 h 1275823"/>
              <a:gd name="connsiteX37" fmla="*/ 379494 w 1301122"/>
              <a:gd name="connsiteY37" fmla="*/ 560205 h 1275823"/>
              <a:gd name="connsiteX38" fmla="*/ 383108 w 1301122"/>
              <a:gd name="connsiteY38" fmla="*/ 574662 h 1275823"/>
              <a:gd name="connsiteX39" fmla="*/ 386722 w 1301122"/>
              <a:gd name="connsiteY39" fmla="*/ 599962 h 1275823"/>
              <a:gd name="connsiteX40" fmla="*/ 419250 w 1301122"/>
              <a:gd name="connsiteY40" fmla="*/ 603576 h 1275823"/>
              <a:gd name="connsiteX41" fmla="*/ 415636 w 1301122"/>
              <a:gd name="connsiteY41" fmla="*/ 621647 h 1275823"/>
              <a:gd name="connsiteX42" fmla="*/ 437322 w 1301122"/>
              <a:gd name="connsiteY42" fmla="*/ 625261 h 1275823"/>
              <a:gd name="connsiteX43" fmla="*/ 437322 w 1301122"/>
              <a:gd name="connsiteY43" fmla="*/ 625261 h 1275823"/>
              <a:gd name="connsiteX44" fmla="*/ 462621 w 1301122"/>
              <a:gd name="connsiteY44" fmla="*/ 665018 h 1275823"/>
              <a:gd name="connsiteX45" fmla="*/ 477078 w 1301122"/>
              <a:gd name="connsiteY45" fmla="*/ 672246 h 1275823"/>
              <a:gd name="connsiteX46" fmla="*/ 495149 w 1301122"/>
              <a:gd name="connsiteY46" fmla="*/ 686703 h 1275823"/>
              <a:gd name="connsiteX47" fmla="*/ 520449 w 1301122"/>
              <a:gd name="connsiteY47" fmla="*/ 704774 h 1275823"/>
              <a:gd name="connsiteX48" fmla="*/ 520449 w 1301122"/>
              <a:gd name="connsiteY48" fmla="*/ 704774 h 1275823"/>
              <a:gd name="connsiteX49" fmla="*/ 538520 w 1301122"/>
              <a:gd name="connsiteY49" fmla="*/ 740917 h 1275823"/>
              <a:gd name="connsiteX50" fmla="*/ 549363 w 1301122"/>
              <a:gd name="connsiteY50" fmla="*/ 755374 h 1275823"/>
              <a:gd name="connsiteX51" fmla="*/ 549363 w 1301122"/>
              <a:gd name="connsiteY51" fmla="*/ 773445 h 1275823"/>
              <a:gd name="connsiteX52" fmla="*/ 563820 w 1301122"/>
              <a:gd name="connsiteY52" fmla="*/ 769831 h 1275823"/>
              <a:gd name="connsiteX53" fmla="*/ 571048 w 1301122"/>
              <a:gd name="connsiteY53" fmla="*/ 787902 h 1275823"/>
              <a:gd name="connsiteX54" fmla="*/ 589119 w 1301122"/>
              <a:gd name="connsiteY54" fmla="*/ 784287 h 1275823"/>
              <a:gd name="connsiteX55" fmla="*/ 596348 w 1301122"/>
              <a:gd name="connsiteY55" fmla="*/ 798744 h 1275823"/>
              <a:gd name="connsiteX56" fmla="*/ 603576 w 1301122"/>
              <a:gd name="connsiteY56" fmla="*/ 809587 h 1275823"/>
              <a:gd name="connsiteX57" fmla="*/ 603576 w 1301122"/>
              <a:gd name="connsiteY57" fmla="*/ 809587 h 1275823"/>
              <a:gd name="connsiteX58" fmla="*/ 636104 w 1301122"/>
              <a:gd name="connsiteY58" fmla="*/ 831272 h 1275823"/>
              <a:gd name="connsiteX59" fmla="*/ 643333 w 1301122"/>
              <a:gd name="connsiteY59" fmla="*/ 845729 h 1275823"/>
              <a:gd name="connsiteX60" fmla="*/ 654175 w 1301122"/>
              <a:gd name="connsiteY60" fmla="*/ 849344 h 1275823"/>
              <a:gd name="connsiteX61" fmla="*/ 690318 w 1301122"/>
              <a:gd name="connsiteY61" fmla="*/ 856572 h 1275823"/>
              <a:gd name="connsiteX62" fmla="*/ 693932 w 1301122"/>
              <a:gd name="connsiteY62" fmla="*/ 881872 h 1275823"/>
              <a:gd name="connsiteX63" fmla="*/ 719231 w 1301122"/>
              <a:gd name="connsiteY63" fmla="*/ 885486 h 1275823"/>
              <a:gd name="connsiteX64" fmla="*/ 719231 w 1301122"/>
              <a:gd name="connsiteY64" fmla="*/ 885486 h 1275823"/>
              <a:gd name="connsiteX65" fmla="*/ 733688 w 1301122"/>
              <a:gd name="connsiteY65" fmla="*/ 918014 h 1275823"/>
              <a:gd name="connsiteX66" fmla="*/ 733688 w 1301122"/>
              <a:gd name="connsiteY66" fmla="*/ 925242 h 1275823"/>
              <a:gd name="connsiteX67" fmla="*/ 740917 w 1301122"/>
              <a:gd name="connsiteY67" fmla="*/ 946928 h 1275823"/>
              <a:gd name="connsiteX68" fmla="*/ 798744 w 1301122"/>
              <a:gd name="connsiteY68" fmla="*/ 954156 h 1275823"/>
              <a:gd name="connsiteX69" fmla="*/ 802359 w 1301122"/>
              <a:gd name="connsiteY69" fmla="*/ 964999 h 1275823"/>
              <a:gd name="connsiteX70" fmla="*/ 802359 w 1301122"/>
              <a:gd name="connsiteY70" fmla="*/ 964999 h 1275823"/>
              <a:gd name="connsiteX71" fmla="*/ 820430 w 1301122"/>
              <a:gd name="connsiteY71" fmla="*/ 1001141 h 1275823"/>
              <a:gd name="connsiteX72" fmla="*/ 820430 w 1301122"/>
              <a:gd name="connsiteY72" fmla="*/ 1001141 h 1275823"/>
              <a:gd name="connsiteX73" fmla="*/ 820430 w 1301122"/>
              <a:gd name="connsiteY73" fmla="*/ 1033669 h 1275823"/>
              <a:gd name="connsiteX74" fmla="*/ 820430 w 1301122"/>
              <a:gd name="connsiteY74" fmla="*/ 1048126 h 1275823"/>
              <a:gd name="connsiteX75" fmla="*/ 820430 w 1301122"/>
              <a:gd name="connsiteY75" fmla="*/ 1062583 h 1275823"/>
              <a:gd name="connsiteX76" fmla="*/ 820430 w 1301122"/>
              <a:gd name="connsiteY76" fmla="*/ 1069812 h 1275823"/>
              <a:gd name="connsiteX77" fmla="*/ 852958 w 1301122"/>
              <a:gd name="connsiteY77" fmla="*/ 1069812 h 1275823"/>
              <a:gd name="connsiteX78" fmla="*/ 852958 w 1301122"/>
              <a:gd name="connsiteY78" fmla="*/ 1095111 h 1275823"/>
              <a:gd name="connsiteX79" fmla="*/ 867415 w 1301122"/>
              <a:gd name="connsiteY79" fmla="*/ 1095111 h 1275823"/>
              <a:gd name="connsiteX80" fmla="*/ 867415 w 1301122"/>
              <a:gd name="connsiteY80" fmla="*/ 1134868 h 1275823"/>
              <a:gd name="connsiteX81" fmla="*/ 939699 w 1301122"/>
              <a:gd name="connsiteY81" fmla="*/ 1134868 h 1275823"/>
              <a:gd name="connsiteX82" fmla="*/ 943314 w 1301122"/>
              <a:gd name="connsiteY82" fmla="*/ 1181853 h 1275823"/>
              <a:gd name="connsiteX83" fmla="*/ 1066197 w 1301122"/>
              <a:gd name="connsiteY83" fmla="*/ 1181853 h 1275823"/>
              <a:gd name="connsiteX84" fmla="*/ 1055355 w 1301122"/>
              <a:gd name="connsiteY84" fmla="*/ 1275823 h 1275823"/>
              <a:gd name="connsiteX85" fmla="*/ 1301122 w 1301122"/>
              <a:gd name="connsiteY85" fmla="*/ 1275823 h 127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01122" h="1275823">
                <a:moveTo>
                  <a:pt x="0" y="0"/>
                </a:moveTo>
                <a:lnTo>
                  <a:pt x="43371" y="25299"/>
                </a:lnTo>
                <a:lnTo>
                  <a:pt x="75899" y="25299"/>
                </a:lnTo>
                <a:lnTo>
                  <a:pt x="75899" y="25299"/>
                </a:lnTo>
                <a:lnTo>
                  <a:pt x="93970" y="50599"/>
                </a:lnTo>
                <a:lnTo>
                  <a:pt x="93970" y="75899"/>
                </a:lnTo>
                <a:lnTo>
                  <a:pt x="112041" y="83127"/>
                </a:lnTo>
                <a:lnTo>
                  <a:pt x="119269" y="101198"/>
                </a:lnTo>
                <a:lnTo>
                  <a:pt x="126498" y="112041"/>
                </a:lnTo>
                <a:lnTo>
                  <a:pt x="137340" y="119269"/>
                </a:lnTo>
                <a:lnTo>
                  <a:pt x="137340" y="126498"/>
                </a:lnTo>
                <a:lnTo>
                  <a:pt x="151797" y="130112"/>
                </a:lnTo>
                <a:lnTo>
                  <a:pt x="162640" y="151797"/>
                </a:lnTo>
                <a:lnTo>
                  <a:pt x="169869" y="162640"/>
                </a:lnTo>
                <a:lnTo>
                  <a:pt x="187940" y="173483"/>
                </a:lnTo>
                <a:lnTo>
                  <a:pt x="187940" y="173483"/>
                </a:lnTo>
                <a:lnTo>
                  <a:pt x="209625" y="227696"/>
                </a:lnTo>
                <a:lnTo>
                  <a:pt x="213239" y="242153"/>
                </a:lnTo>
                <a:lnTo>
                  <a:pt x="213239" y="249382"/>
                </a:lnTo>
                <a:lnTo>
                  <a:pt x="224082" y="263838"/>
                </a:lnTo>
                <a:lnTo>
                  <a:pt x="231310" y="267453"/>
                </a:lnTo>
                <a:lnTo>
                  <a:pt x="242153" y="292752"/>
                </a:lnTo>
                <a:lnTo>
                  <a:pt x="242153" y="292752"/>
                </a:lnTo>
                <a:lnTo>
                  <a:pt x="260224" y="336123"/>
                </a:lnTo>
                <a:lnTo>
                  <a:pt x="267453" y="365037"/>
                </a:lnTo>
                <a:lnTo>
                  <a:pt x="281910" y="379494"/>
                </a:lnTo>
                <a:lnTo>
                  <a:pt x="281910" y="426479"/>
                </a:lnTo>
                <a:lnTo>
                  <a:pt x="296367" y="430093"/>
                </a:lnTo>
                <a:lnTo>
                  <a:pt x="307209" y="444550"/>
                </a:lnTo>
                <a:lnTo>
                  <a:pt x="321666" y="455393"/>
                </a:lnTo>
                <a:lnTo>
                  <a:pt x="328895" y="473464"/>
                </a:lnTo>
                <a:lnTo>
                  <a:pt x="339737" y="491535"/>
                </a:lnTo>
                <a:lnTo>
                  <a:pt x="339737" y="502378"/>
                </a:lnTo>
                <a:lnTo>
                  <a:pt x="357808" y="502378"/>
                </a:lnTo>
                <a:lnTo>
                  <a:pt x="361423" y="502378"/>
                </a:lnTo>
                <a:lnTo>
                  <a:pt x="372265" y="534906"/>
                </a:lnTo>
                <a:lnTo>
                  <a:pt x="375880" y="552977"/>
                </a:lnTo>
                <a:lnTo>
                  <a:pt x="379494" y="560205"/>
                </a:lnTo>
                <a:lnTo>
                  <a:pt x="383108" y="574662"/>
                </a:lnTo>
                <a:lnTo>
                  <a:pt x="386722" y="599962"/>
                </a:lnTo>
                <a:lnTo>
                  <a:pt x="419250" y="603576"/>
                </a:lnTo>
                <a:lnTo>
                  <a:pt x="415636" y="621647"/>
                </a:lnTo>
                <a:lnTo>
                  <a:pt x="437322" y="625261"/>
                </a:lnTo>
                <a:lnTo>
                  <a:pt x="437322" y="625261"/>
                </a:lnTo>
                <a:lnTo>
                  <a:pt x="462621" y="665018"/>
                </a:lnTo>
                <a:lnTo>
                  <a:pt x="477078" y="672246"/>
                </a:lnTo>
                <a:lnTo>
                  <a:pt x="495149" y="686703"/>
                </a:lnTo>
                <a:lnTo>
                  <a:pt x="520449" y="704774"/>
                </a:lnTo>
                <a:lnTo>
                  <a:pt x="520449" y="704774"/>
                </a:lnTo>
                <a:lnTo>
                  <a:pt x="538520" y="740917"/>
                </a:lnTo>
                <a:lnTo>
                  <a:pt x="549363" y="755374"/>
                </a:lnTo>
                <a:lnTo>
                  <a:pt x="549363" y="773445"/>
                </a:lnTo>
                <a:lnTo>
                  <a:pt x="563820" y="769831"/>
                </a:lnTo>
                <a:lnTo>
                  <a:pt x="571048" y="787902"/>
                </a:lnTo>
                <a:lnTo>
                  <a:pt x="589119" y="784287"/>
                </a:lnTo>
                <a:lnTo>
                  <a:pt x="596348" y="798744"/>
                </a:lnTo>
                <a:lnTo>
                  <a:pt x="603576" y="809587"/>
                </a:lnTo>
                <a:lnTo>
                  <a:pt x="603576" y="809587"/>
                </a:lnTo>
                <a:lnTo>
                  <a:pt x="636104" y="831272"/>
                </a:lnTo>
                <a:lnTo>
                  <a:pt x="643333" y="845729"/>
                </a:lnTo>
                <a:lnTo>
                  <a:pt x="654175" y="849344"/>
                </a:lnTo>
                <a:lnTo>
                  <a:pt x="690318" y="856572"/>
                </a:lnTo>
                <a:lnTo>
                  <a:pt x="693932" y="881872"/>
                </a:lnTo>
                <a:lnTo>
                  <a:pt x="719231" y="885486"/>
                </a:lnTo>
                <a:lnTo>
                  <a:pt x="719231" y="885486"/>
                </a:lnTo>
                <a:lnTo>
                  <a:pt x="733688" y="918014"/>
                </a:lnTo>
                <a:lnTo>
                  <a:pt x="733688" y="925242"/>
                </a:lnTo>
                <a:lnTo>
                  <a:pt x="740917" y="946928"/>
                </a:lnTo>
                <a:lnTo>
                  <a:pt x="798744" y="954156"/>
                </a:lnTo>
                <a:lnTo>
                  <a:pt x="802359" y="964999"/>
                </a:lnTo>
                <a:lnTo>
                  <a:pt x="802359" y="964999"/>
                </a:lnTo>
                <a:lnTo>
                  <a:pt x="820430" y="1001141"/>
                </a:lnTo>
                <a:lnTo>
                  <a:pt x="820430" y="1001141"/>
                </a:lnTo>
                <a:lnTo>
                  <a:pt x="820430" y="1033669"/>
                </a:lnTo>
                <a:lnTo>
                  <a:pt x="820430" y="1048126"/>
                </a:lnTo>
                <a:lnTo>
                  <a:pt x="820430" y="1062583"/>
                </a:lnTo>
                <a:lnTo>
                  <a:pt x="820430" y="1069812"/>
                </a:lnTo>
                <a:lnTo>
                  <a:pt x="852958" y="1069812"/>
                </a:lnTo>
                <a:lnTo>
                  <a:pt x="852958" y="1095111"/>
                </a:lnTo>
                <a:lnTo>
                  <a:pt x="867415" y="1095111"/>
                </a:lnTo>
                <a:lnTo>
                  <a:pt x="867415" y="1134868"/>
                </a:lnTo>
                <a:lnTo>
                  <a:pt x="939699" y="1134868"/>
                </a:lnTo>
                <a:lnTo>
                  <a:pt x="943314" y="1181853"/>
                </a:lnTo>
                <a:lnTo>
                  <a:pt x="1066197" y="1181853"/>
                </a:lnTo>
                <a:lnTo>
                  <a:pt x="1055355" y="1275823"/>
                </a:lnTo>
                <a:lnTo>
                  <a:pt x="1301122" y="1275823"/>
                </a:lnTo>
              </a:path>
            </a:pathLst>
          </a:custGeom>
          <a:noFill/>
          <a:ln w="38100">
            <a:solidFill>
              <a:srgbClr val="9B11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Forme libre : forme 53">
            <a:extLst>
              <a:ext uri="{FF2B5EF4-FFF2-40B4-BE49-F238E27FC236}">
                <a16:creationId xmlns:a16="http://schemas.microsoft.com/office/drawing/2014/main" id="{8AAEBDD3-BDB4-47CB-9D33-794E7968898A}"/>
              </a:ext>
            </a:extLst>
          </p:cNvPr>
          <p:cNvSpPr/>
          <p:nvPr/>
        </p:nvSpPr>
        <p:spPr>
          <a:xfrm>
            <a:off x="2558874" y="2587158"/>
            <a:ext cx="1344494" cy="1084269"/>
          </a:xfrm>
          <a:custGeom>
            <a:avLst/>
            <a:gdLst>
              <a:gd name="connsiteX0" fmla="*/ 0 w 1344494"/>
              <a:gd name="connsiteY0" fmla="*/ 0 h 1084269"/>
              <a:gd name="connsiteX1" fmla="*/ 50600 w 1344494"/>
              <a:gd name="connsiteY1" fmla="*/ 14457 h 1084269"/>
              <a:gd name="connsiteX2" fmla="*/ 54214 w 1344494"/>
              <a:gd name="connsiteY2" fmla="*/ 43371 h 1084269"/>
              <a:gd name="connsiteX3" fmla="*/ 115656 w 1344494"/>
              <a:gd name="connsiteY3" fmla="*/ 39757 h 1084269"/>
              <a:gd name="connsiteX4" fmla="*/ 115656 w 1344494"/>
              <a:gd name="connsiteY4" fmla="*/ 61442 h 1084269"/>
              <a:gd name="connsiteX5" fmla="*/ 130113 w 1344494"/>
              <a:gd name="connsiteY5" fmla="*/ 75899 h 1084269"/>
              <a:gd name="connsiteX6" fmla="*/ 130113 w 1344494"/>
              <a:gd name="connsiteY6" fmla="*/ 75899 h 1084269"/>
              <a:gd name="connsiteX7" fmla="*/ 140955 w 1344494"/>
              <a:gd name="connsiteY7" fmla="*/ 108427 h 1084269"/>
              <a:gd name="connsiteX8" fmla="*/ 148184 w 1344494"/>
              <a:gd name="connsiteY8" fmla="*/ 119270 h 1084269"/>
              <a:gd name="connsiteX9" fmla="*/ 155412 w 1344494"/>
              <a:gd name="connsiteY9" fmla="*/ 126498 h 1084269"/>
              <a:gd name="connsiteX10" fmla="*/ 166255 w 1344494"/>
              <a:gd name="connsiteY10" fmla="*/ 130113 h 1084269"/>
              <a:gd name="connsiteX11" fmla="*/ 173483 w 1344494"/>
              <a:gd name="connsiteY11" fmla="*/ 140955 h 1084269"/>
              <a:gd name="connsiteX12" fmla="*/ 195169 w 1344494"/>
              <a:gd name="connsiteY12" fmla="*/ 140955 h 1084269"/>
              <a:gd name="connsiteX13" fmla="*/ 198783 w 1344494"/>
              <a:gd name="connsiteY13" fmla="*/ 155412 h 1084269"/>
              <a:gd name="connsiteX14" fmla="*/ 209626 w 1344494"/>
              <a:gd name="connsiteY14" fmla="*/ 169869 h 1084269"/>
              <a:gd name="connsiteX15" fmla="*/ 213240 w 1344494"/>
              <a:gd name="connsiteY15" fmla="*/ 177098 h 1084269"/>
              <a:gd name="connsiteX16" fmla="*/ 224083 w 1344494"/>
              <a:gd name="connsiteY16" fmla="*/ 191555 h 1084269"/>
              <a:gd name="connsiteX17" fmla="*/ 242154 w 1344494"/>
              <a:gd name="connsiteY17" fmla="*/ 195169 h 1084269"/>
              <a:gd name="connsiteX18" fmla="*/ 249382 w 1344494"/>
              <a:gd name="connsiteY18" fmla="*/ 213240 h 1084269"/>
              <a:gd name="connsiteX19" fmla="*/ 267453 w 1344494"/>
              <a:gd name="connsiteY19" fmla="*/ 231311 h 1084269"/>
              <a:gd name="connsiteX20" fmla="*/ 274682 w 1344494"/>
              <a:gd name="connsiteY20" fmla="*/ 245768 h 1084269"/>
              <a:gd name="connsiteX21" fmla="*/ 278296 w 1344494"/>
              <a:gd name="connsiteY21" fmla="*/ 252996 h 1084269"/>
              <a:gd name="connsiteX22" fmla="*/ 285524 w 1344494"/>
              <a:gd name="connsiteY22" fmla="*/ 260225 h 1084269"/>
              <a:gd name="connsiteX23" fmla="*/ 289139 w 1344494"/>
              <a:gd name="connsiteY23" fmla="*/ 278296 h 1084269"/>
              <a:gd name="connsiteX24" fmla="*/ 289139 w 1344494"/>
              <a:gd name="connsiteY24" fmla="*/ 296367 h 1084269"/>
              <a:gd name="connsiteX25" fmla="*/ 289139 w 1344494"/>
              <a:gd name="connsiteY25" fmla="*/ 307210 h 1084269"/>
              <a:gd name="connsiteX26" fmla="*/ 303596 w 1344494"/>
              <a:gd name="connsiteY26" fmla="*/ 303596 h 1084269"/>
              <a:gd name="connsiteX27" fmla="*/ 307210 w 1344494"/>
              <a:gd name="connsiteY27" fmla="*/ 321667 h 1084269"/>
              <a:gd name="connsiteX28" fmla="*/ 318052 w 1344494"/>
              <a:gd name="connsiteY28" fmla="*/ 346966 h 1084269"/>
              <a:gd name="connsiteX29" fmla="*/ 321667 w 1344494"/>
              <a:gd name="connsiteY29" fmla="*/ 361423 h 1084269"/>
              <a:gd name="connsiteX30" fmla="*/ 328895 w 1344494"/>
              <a:gd name="connsiteY30" fmla="*/ 375880 h 1084269"/>
              <a:gd name="connsiteX31" fmla="*/ 339738 w 1344494"/>
              <a:gd name="connsiteY31" fmla="*/ 383109 h 1084269"/>
              <a:gd name="connsiteX32" fmla="*/ 346966 w 1344494"/>
              <a:gd name="connsiteY32" fmla="*/ 404794 h 1084269"/>
              <a:gd name="connsiteX33" fmla="*/ 346966 w 1344494"/>
              <a:gd name="connsiteY33" fmla="*/ 419251 h 1084269"/>
              <a:gd name="connsiteX34" fmla="*/ 354195 w 1344494"/>
              <a:gd name="connsiteY34" fmla="*/ 437322 h 1084269"/>
              <a:gd name="connsiteX35" fmla="*/ 357809 w 1344494"/>
              <a:gd name="connsiteY35" fmla="*/ 440936 h 1084269"/>
              <a:gd name="connsiteX36" fmla="*/ 368652 w 1344494"/>
              <a:gd name="connsiteY36" fmla="*/ 459007 h 1084269"/>
              <a:gd name="connsiteX37" fmla="*/ 368652 w 1344494"/>
              <a:gd name="connsiteY37" fmla="*/ 473464 h 1084269"/>
              <a:gd name="connsiteX38" fmla="*/ 379494 w 1344494"/>
              <a:gd name="connsiteY38" fmla="*/ 473464 h 1084269"/>
              <a:gd name="connsiteX39" fmla="*/ 379494 w 1344494"/>
              <a:gd name="connsiteY39" fmla="*/ 491536 h 1084269"/>
              <a:gd name="connsiteX40" fmla="*/ 390337 w 1344494"/>
              <a:gd name="connsiteY40" fmla="*/ 505992 h 1084269"/>
              <a:gd name="connsiteX41" fmla="*/ 401180 w 1344494"/>
              <a:gd name="connsiteY41" fmla="*/ 520449 h 1084269"/>
              <a:gd name="connsiteX42" fmla="*/ 408408 w 1344494"/>
              <a:gd name="connsiteY42" fmla="*/ 527678 h 1084269"/>
              <a:gd name="connsiteX43" fmla="*/ 412022 w 1344494"/>
              <a:gd name="connsiteY43" fmla="*/ 556592 h 1084269"/>
              <a:gd name="connsiteX44" fmla="*/ 422865 w 1344494"/>
              <a:gd name="connsiteY44" fmla="*/ 556592 h 1084269"/>
              <a:gd name="connsiteX45" fmla="*/ 422865 w 1344494"/>
              <a:gd name="connsiteY45" fmla="*/ 574663 h 1084269"/>
              <a:gd name="connsiteX46" fmla="*/ 444551 w 1344494"/>
              <a:gd name="connsiteY46" fmla="*/ 571049 h 1084269"/>
              <a:gd name="connsiteX47" fmla="*/ 448165 w 1344494"/>
              <a:gd name="connsiteY47" fmla="*/ 581891 h 1084269"/>
              <a:gd name="connsiteX48" fmla="*/ 484307 w 1344494"/>
              <a:gd name="connsiteY48" fmla="*/ 585505 h 1084269"/>
              <a:gd name="connsiteX49" fmla="*/ 487921 w 1344494"/>
              <a:gd name="connsiteY49" fmla="*/ 614419 h 1084269"/>
              <a:gd name="connsiteX50" fmla="*/ 502378 w 1344494"/>
              <a:gd name="connsiteY50" fmla="*/ 628876 h 1084269"/>
              <a:gd name="connsiteX51" fmla="*/ 502378 w 1344494"/>
              <a:gd name="connsiteY51" fmla="*/ 639719 h 1084269"/>
              <a:gd name="connsiteX52" fmla="*/ 516835 w 1344494"/>
              <a:gd name="connsiteY52" fmla="*/ 643333 h 1084269"/>
              <a:gd name="connsiteX53" fmla="*/ 516835 w 1344494"/>
              <a:gd name="connsiteY53" fmla="*/ 661404 h 1084269"/>
              <a:gd name="connsiteX54" fmla="*/ 542135 w 1344494"/>
              <a:gd name="connsiteY54" fmla="*/ 661404 h 1084269"/>
              <a:gd name="connsiteX55" fmla="*/ 545749 w 1344494"/>
              <a:gd name="connsiteY55" fmla="*/ 679475 h 1084269"/>
              <a:gd name="connsiteX56" fmla="*/ 581891 w 1344494"/>
              <a:gd name="connsiteY56" fmla="*/ 679475 h 1084269"/>
              <a:gd name="connsiteX57" fmla="*/ 585505 w 1344494"/>
              <a:gd name="connsiteY57" fmla="*/ 690318 h 1084269"/>
              <a:gd name="connsiteX58" fmla="*/ 610805 w 1344494"/>
              <a:gd name="connsiteY58" fmla="*/ 693932 h 1084269"/>
              <a:gd name="connsiteX59" fmla="*/ 614419 w 1344494"/>
              <a:gd name="connsiteY59" fmla="*/ 704775 h 1084269"/>
              <a:gd name="connsiteX60" fmla="*/ 625262 w 1344494"/>
              <a:gd name="connsiteY60" fmla="*/ 704775 h 1084269"/>
              <a:gd name="connsiteX61" fmla="*/ 628876 w 1344494"/>
              <a:gd name="connsiteY61" fmla="*/ 726460 h 1084269"/>
              <a:gd name="connsiteX62" fmla="*/ 675861 w 1344494"/>
              <a:gd name="connsiteY62" fmla="*/ 726460 h 1084269"/>
              <a:gd name="connsiteX63" fmla="*/ 675861 w 1344494"/>
              <a:gd name="connsiteY63" fmla="*/ 726460 h 1084269"/>
              <a:gd name="connsiteX64" fmla="*/ 712003 w 1344494"/>
              <a:gd name="connsiteY64" fmla="*/ 748146 h 1084269"/>
              <a:gd name="connsiteX65" fmla="*/ 719232 w 1344494"/>
              <a:gd name="connsiteY65" fmla="*/ 766217 h 1084269"/>
              <a:gd name="connsiteX66" fmla="*/ 798745 w 1344494"/>
              <a:gd name="connsiteY66" fmla="*/ 762603 h 1084269"/>
              <a:gd name="connsiteX67" fmla="*/ 809588 w 1344494"/>
              <a:gd name="connsiteY67" fmla="*/ 784288 h 1084269"/>
              <a:gd name="connsiteX68" fmla="*/ 845730 w 1344494"/>
              <a:gd name="connsiteY68" fmla="*/ 784288 h 1084269"/>
              <a:gd name="connsiteX69" fmla="*/ 849344 w 1344494"/>
              <a:gd name="connsiteY69" fmla="*/ 813202 h 1084269"/>
              <a:gd name="connsiteX70" fmla="*/ 867415 w 1344494"/>
              <a:gd name="connsiteY70" fmla="*/ 816816 h 1084269"/>
              <a:gd name="connsiteX71" fmla="*/ 871030 w 1344494"/>
              <a:gd name="connsiteY71" fmla="*/ 849344 h 1084269"/>
              <a:gd name="connsiteX72" fmla="*/ 899943 w 1344494"/>
              <a:gd name="connsiteY72" fmla="*/ 849344 h 1084269"/>
              <a:gd name="connsiteX73" fmla="*/ 903558 w 1344494"/>
              <a:gd name="connsiteY73" fmla="*/ 881872 h 1084269"/>
              <a:gd name="connsiteX74" fmla="*/ 928857 w 1344494"/>
              <a:gd name="connsiteY74" fmla="*/ 885487 h 1084269"/>
              <a:gd name="connsiteX75" fmla="*/ 939700 w 1344494"/>
              <a:gd name="connsiteY75" fmla="*/ 925243 h 1084269"/>
              <a:gd name="connsiteX76" fmla="*/ 990299 w 1344494"/>
              <a:gd name="connsiteY76" fmla="*/ 925243 h 1084269"/>
              <a:gd name="connsiteX77" fmla="*/ 986685 w 1344494"/>
              <a:gd name="connsiteY77" fmla="*/ 961385 h 1084269"/>
              <a:gd name="connsiteX78" fmla="*/ 997528 w 1344494"/>
              <a:gd name="connsiteY78" fmla="*/ 965000 h 1084269"/>
              <a:gd name="connsiteX79" fmla="*/ 1004756 w 1344494"/>
              <a:gd name="connsiteY79" fmla="*/ 1011985 h 1084269"/>
              <a:gd name="connsiteX80" fmla="*/ 1073426 w 1344494"/>
              <a:gd name="connsiteY80" fmla="*/ 1015599 h 1084269"/>
              <a:gd name="connsiteX81" fmla="*/ 1073426 w 1344494"/>
              <a:gd name="connsiteY81" fmla="*/ 1084269 h 1084269"/>
              <a:gd name="connsiteX82" fmla="*/ 1344494 w 1344494"/>
              <a:gd name="connsiteY82" fmla="*/ 1080655 h 108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344494" h="1084269">
                <a:moveTo>
                  <a:pt x="0" y="0"/>
                </a:moveTo>
                <a:lnTo>
                  <a:pt x="50600" y="14457"/>
                </a:lnTo>
                <a:lnTo>
                  <a:pt x="54214" y="43371"/>
                </a:lnTo>
                <a:lnTo>
                  <a:pt x="115656" y="39757"/>
                </a:lnTo>
                <a:lnTo>
                  <a:pt x="115656" y="61442"/>
                </a:lnTo>
                <a:lnTo>
                  <a:pt x="130113" y="75899"/>
                </a:lnTo>
                <a:lnTo>
                  <a:pt x="130113" y="75899"/>
                </a:lnTo>
                <a:lnTo>
                  <a:pt x="140955" y="108427"/>
                </a:lnTo>
                <a:lnTo>
                  <a:pt x="148184" y="119270"/>
                </a:lnTo>
                <a:lnTo>
                  <a:pt x="155412" y="126498"/>
                </a:lnTo>
                <a:lnTo>
                  <a:pt x="166255" y="130113"/>
                </a:lnTo>
                <a:lnTo>
                  <a:pt x="173483" y="140955"/>
                </a:lnTo>
                <a:lnTo>
                  <a:pt x="195169" y="140955"/>
                </a:lnTo>
                <a:lnTo>
                  <a:pt x="198783" y="155412"/>
                </a:lnTo>
                <a:lnTo>
                  <a:pt x="209626" y="169869"/>
                </a:lnTo>
                <a:lnTo>
                  <a:pt x="213240" y="177098"/>
                </a:lnTo>
                <a:lnTo>
                  <a:pt x="224083" y="191555"/>
                </a:lnTo>
                <a:lnTo>
                  <a:pt x="242154" y="195169"/>
                </a:lnTo>
                <a:lnTo>
                  <a:pt x="249382" y="213240"/>
                </a:lnTo>
                <a:lnTo>
                  <a:pt x="267453" y="231311"/>
                </a:lnTo>
                <a:lnTo>
                  <a:pt x="274682" y="245768"/>
                </a:lnTo>
                <a:lnTo>
                  <a:pt x="278296" y="252996"/>
                </a:lnTo>
                <a:lnTo>
                  <a:pt x="285524" y="260225"/>
                </a:lnTo>
                <a:lnTo>
                  <a:pt x="289139" y="278296"/>
                </a:lnTo>
                <a:lnTo>
                  <a:pt x="289139" y="296367"/>
                </a:lnTo>
                <a:lnTo>
                  <a:pt x="289139" y="307210"/>
                </a:lnTo>
                <a:lnTo>
                  <a:pt x="303596" y="303596"/>
                </a:lnTo>
                <a:lnTo>
                  <a:pt x="307210" y="321667"/>
                </a:lnTo>
                <a:lnTo>
                  <a:pt x="318052" y="346966"/>
                </a:lnTo>
                <a:lnTo>
                  <a:pt x="321667" y="361423"/>
                </a:lnTo>
                <a:lnTo>
                  <a:pt x="328895" y="375880"/>
                </a:lnTo>
                <a:lnTo>
                  <a:pt x="339738" y="383109"/>
                </a:lnTo>
                <a:lnTo>
                  <a:pt x="346966" y="404794"/>
                </a:lnTo>
                <a:lnTo>
                  <a:pt x="346966" y="419251"/>
                </a:lnTo>
                <a:lnTo>
                  <a:pt x="354195" y="437322"/>
                </a:lnTo>
                <a:lnTo>
                  <a:pt x="357809" y="440936"/>
                </a:lnTo>
                <a:lnTo>
                  <a:pt x="368652" y="459007"/>
                </a:lnTo>
                <a:lnTo>
                  <a:pt x="368652" y="473464"/>
                </a:lnTo>
                <a:lnTo>
                  <a:pt x="379494" y="473464"/>
                </a:lnTo>
                <a:lnTo>
                  <a:pt x="379494" y="491536"/>
                </a:lnTo>
                <a:lnTo>
                  <a:pt x="390337" y="505992"/>
                </a:lnTo>
                <a:lnTo>
                  <a:pt x="401180" y="520449"/>
                </a:lnTo>
                <a:lnTo>
                  <a:pt x="408408" y="527678"/>
                </a:lnTo>
                <a:lnTo>
                  <a:pt x="412022" y="556592"/>
                </a:lnTo>
                <a:lnTo>
                  <a:pt x="422865" y="556592"/>
                </a:lnTo>
                <a:lnTo>
                  <a:pt x="422865" y="574663"/>
                </a:lnTo>
                <a:lnTo>
                  <a:pt x="444551" y="571049"/>
                </a:lnTo>
                <a:lnTo>
                  <a:pt x="448165" y="581891"/>
                </a:lnTo>
                <a:lnTo>
                  <a:pt x="484307" y="585505"/>
                </a:lnTo>
                <a:lnTo>
                  <a:pt x="487921" y="614419"/>
                </a:lnTo>
                <a:lnTo>
                  <a:pt x="502378" y="628876"/>
                </a:lnTo>
                <a:lnTo>
                  <a:pt x="502378" y="639719"/>
                </a:lnTo>
                <a:lnTo>
                  <a:pt x="516835" y="643333"/>
                </a:lnTo>
                <a:lnTo>
                  <a:pt x="516835" y="661404"/>
                </a:lnTo>
                <a:lnTo>
                  <a:pt x="542135" y="661404"/>
                </a:lnTo>
                <a:lnTo>
                  <a:pt x="545749" y="679475"/>
                </a:lnTo>
                <a:lnTo>
                  <a:pt x="581891" y="679475"/>
                </a:lnTo>
                <a:lnTo>
                  <a:pt x="585505" y="690318"/>
                </a:lnTo>
                <a:lnTo>
                  <a:pt x="610805" y="693932"/>
                </a:lnTo>
                <a:lnTo>
                  <a:pt x="614419" y="704775"/>
                </a:lnTo>
                <a:lnTo>
                  <a:pt x="625262" y="704775"/>
                </a:lnTo>
                <a:lnTo>
                  <a:pt x="628876" y="726460"/>
                </a:lnTo>
                <a:lnTo>
                  <a:pt x="675861" y="726460"/>
                </a:lnTo>
                <a:lnTo>
                  <a:pt x="675861" y="726460"/>
                </a:lnTo>
                <a:lnTo>
                  <a:pt x="712003" y="748146"/>
                </a:lnTo>
                <a:lnTo>
                  <a:pt x="719232" y="766217"/>
                </a:lnTo>
                <a:lnTo>
                  <a:pt x="798745" y="762603"/>
                </a:lnTo>
                <a:lnTo>
                  <a:pt x="809588" y="784288"/>
                </a:lnTo>
                <a:lnTo>
                  <a:pt x="845730" y="784288"/>
                </a:lnTo>
                <a:lnTo>
                  <a:pt x="849344" y="813202"/>
                </a:lnTo>
                <a:lnTo>
                  <a:pt x="867415" y="816816"/>
                </a:lnTo>
                <a:lnTo>
                  <a:pt x="871030" y="849344"/>
                </a:lnTo>
                <a:lnTo>
                  <a:pt x="899943" y="849344"/>
                </a:lnTo>
                <a:lnTo>
                  <a:pt x="903558" y="881872"/>
                </a:lnTo>
                <a:lnTo>
                  <a:pt x="928857" y="885487"/>
                </a:lnTo>
                <a:lnTo>
                  <a:pt x="939700" y="925243"/>
                </a:lnTo>
                <a:lnTo>
                  <a:pt x="990299" y="925243"/>
                </a:lnTo>
                <a:lnTo>
                  <a:pt x="986685" y="961385"/>
                </a:lnTo>
                <a:lnTo>
                  <a:pt x="997528" y="965000"/>
                </a:lnTo>
                <a:lnTo>
                  <a:pt x="1004756" y="1011985"/>
                </a:lnTo>
                <a:lnTo>
                  <a:pt x="1073426" y="1015599"/>
                </a:lnTo>
                <a:lnTo>
                  <a:pt x="1073426" y="1084269"/>
                </a:lnTo>
                <a:lnTo>
                  <a:pt x="1344494" y="1080655"/>
                </a:ln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Forme libre : forme 54">
            <a:extLst>
              <a:ext uri="{FF2B5EF4-FFF2-40B4-BE49-F238E27FC236}">
                <a16:creationId xmlns:a16="http://schemas.microsoft.com/office/drawing/2014/main" id="{ADFB7522-B0F2-421D-93D2-5BDBBD264A85}"/>
              </a:ext>
            </a:extLst>
          </p:cNvPr>
          <p:cNvSpPr/>
          <p:nvPr/>
        </p:nvSpPr>
        <p:spPr>
          <a:xfrm>
            <a:off x="4423817" y="2626915"/>
            <a:ext cx="787902" cy="1246909"/>
          </a:xfrm>
          <a:custGeom>
            <a:avLst/>
            <a:gdLst>
              <a:gd name="connsiteX0" fmla="*/ 0 w 787902"/>
              <a:gd name="connsiteY0" fmla="*/ 0 h 1246909"/>
              <a:gd name="connsiteX1" fmla="*/ 18071 w 787902"/>
              <a:gd name="connsiteY1" fmla="*/ 90356 h 1246909"/>
              <a:gd name="connsiteX2" fmla="*/ 144569 w 787902"/>
              <a:gd name="connsiteY2" fmla="*/ 86741 h 1246909"/>
              <a:gd name="connsiteX3" fmla="*/ 137340 w 787902"/>
              <a:gd name="connsiteY3" fmla="*/ 166254 h 1246909"/>
              <a:gd name="connsiteX4" fmla="*/ 206011 w 787902"/>
              <a:gd name="connsiteY4" fmla="*/ 166254 h 1246909"/>
              <a:gd name="connsiteX5" fmla="*/ 198782 w 787902"/>
              <a:gd name="connsiteY5" fmla="*/ 252996 h 1246909"/>
              <a:gd name="connsiteX6" fmla="*/ 263838 w 787902"/>
              <a:gd name="connsiteY6" fmla="*/ 249382 h 1246909"/>
              <a:gd name="connsiteX7" fmla="*/ 267453 w 787902"/>
              <a:gd name="connsiteY7" fmla="*/ 343352 h 1246909"/>
              <a:gd name="connsiteX8" fmla="*/ 278295 w 787902"/>
              <a:gd name="connsiteY8" fmla="*/ 346966 h 1246909"/>
              <a:gd name="connsiteX9" fmla="*/ 274681 w 787902"/>
              <a:gd name="connsiteY9" fmla="*/ 437322 h 1246909"/>
              <a:gd name="connsiteX10" fmla="*/ 390336 w 787902"/>
              <a:gd name="connsiteY10" fmla="*/ 440936 h 1246909"/>
              <a:gd name="connsiteX11" fmla="*/ 390336 w 787902"/>
              <a:gd name="connsiteY11" fmla="*/ 534906 h 1246909"/>
              <a:gd name="connsiteX12" fmla="*/ 401179 w 787902"/>
              <a:gd name="connsiteY12" fmla="*/ 531292 h 1246909"/>
              <a:gd name="connsiteX13" fmla="*/ 401179 w 787902"/>
              <a:gd name="connsiteY13" fmla="*/ 621647 h 1246909"/>
              <a:gd name="connsiteX14" fmla="*/ 437321 w 787902"/>
              <a:gd name="connsiteY14" fmla="*/ 621647 h 1246909"/>
              <a:gd name="connsiteX15" fmla="*/ 437321 w 787902"/>
              <a:gd name="connsiteY15" fmla="*/ 715617 h 1246909"/>
              <a:gd name="connsiteX16" fmla="*/ 484306 w 787902"/>
              <a:gd name="connsiteY16" fmla="*/ 712003 h 1246909"/>
              <a:gd name="connsiteX17" fmla="*/ 484306 w 787902"/>
              <a:gd name="connsiteY17" fmla="*/ 805973 h 1246909"/>
              <a:gd name="connsiteX18" fmla="*/ 527677 w 787902"/>
              <a:gd name="connsiteY18" fmla="*/ 809587 h 1246909"/>
              <a:gd name="connsiteX19" fmla="*/ 531291 w 787902"/>
              <a:gd name="connsiteY19" fmla="*/ 896329 h 1246909"/>
              <a:gd name="connsiteX20" fmla="*/ 567434 w 787902"/>
              <a:gd name="connsiteY20" fmla="*/ 896329 h 1246909"/>
              <a:gd name="connsiteX21" fmla="*/ 567434 w 787902"/>
              <a:gd name="connsiteY21" fmla="*/ 990299 h 1246909"/>
              <a:gd name="connsiteX22" fmla="*/ 603576 w 787902"/>
              <a:gd name="connsiteY22" fmla="*/ 993913 h 1246909"/>
              <a:gd name="connsiteX23" fmla="*/ 603576 w 787902"/>
              <a:gd name="connsiteY23" fmla="*/ 1109568 h 1246909"/>
              <a:gd name="connsiteX24" fmla="*/ 708389 w 787902"/>
              <a:gd name="connsiteY24" fmla="*/ 1116797 h 1246909"/>
              <a:gd name="connsiteX25" fmla="*/ 708389 w 787902"/>
              <a:gd name="connsiteY25" fmla="*/ 1243295 h 1246909"/>
              <a:gd name="connsiteX26" fmla="*/ 787902 w 787902"/>
              <a:gd name="connsiteY26" fmla="*/ 1246909 h 124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7902" h="1246909">
                <a:moveTo>
                  <a:pt x="0" y="0"/>
                </a:moveTo>
                <a:lnTo>
                  <a:pt x="18071" y="90356"/>
                </a:lnTo>
                <a:lnTo>
                  <a:pt x="144569" y="86741"/>
                </a:lnTo>
                <a:lnTo>
                  <a:pt x="137340" y="166254"/>
                </a:lnTo>
                <a:lnTo>
                  <a:pt x="206011" y="166254"/>
                </a:lnTo>
                <a:lnTo>
                  <a:pt x="198782" y="252996"/>
                </a:lnTo>
                <a:lnTo>
                  <a:pt x="263838" y="249382"/>
                </a:lnTo>
                <a:lnTo>
                  <a:pt x="267453" y="343352"/>
                </a:lnTo>
                <a:lnTo>
                  <a:pt x="278295" y="346966"/>
                </a:lnTo>
                <a:lnTo>
                  <a:pt x="274681" y="437322"/>
                </a:lnTo>
                <a:lnTo>
                  <a:pt x="390336" y="440936"/>
                </a:lnTo>
                <a:lnTo>
                  <a:pt x="390336" y="534906"/>
                </a:lnTo>
                <a:lnTo>
                  <a:pt x="401179" y="531292"/>
                </a:lnTo>
                <a:lnTo>
                  <a:pt x="401179" y="621647"/>
                </a:lnTo>
                <a:lnTo>
                  <a:pt x="437321" y="621647"/>
                </a:lnTo>
                <a:lnTo>
                  <a:pt x="437321" y="715617"/>
                </a:lnTo>
                <a:lnTo>
                  <a:pt x="484306" y="712003"/>
                </a:lnTo>
                <a:lnTo>
                  <a:pt x="484306" y="805973"/>
                </a:lnTo>
                <a:lnTo>
                  <a:pt x="527677" y="809587"/>
                </a:lnTo>
                <a:lnTo>
                  <a:pt x="531291" y="896329"/>
                </a:lnTo>
                <a:lnTo>
                  <a:pt x="567434" y="896329"/>
                </a:lnTo>
                <a:lnTo>
                  <a:pt x="567434" y="990299"/>
                </a:lnTo>
                <a:lnTo>
                  <a:pt x="603576" y="993913"/>
                </a:lnTo>
                <a:lnTo>
                  <a:pt x="603576" y="1109568"/>
                </a:lnTo>
                <a:lnTo>
                  <a:pt x="708389" y="1116797"/>
                </a:lnTo>
                <a:lnTo>
                  <a:pt x="708389" y="1243295"/>
                </a:lnTo>
                <a:lnTo>
                  <a:pt x="787902" y="1246909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orme libre : forme 55">
            <a:extLst>
              <a:ext uri="{FF2B5EF4-FFF2-40B4-BE49-F238E27FC236}">
                <a16:creationId xmlns:a16="http://schemas.microsoft.com/office/drawing/2014/main" id="{0F74C12A-26AE-4DEE-BDF7-B52D77910C3B}"/>
              </a:ext>
            </a:extLst>
          </p:cNvPr>
          <p:cNvSpPr/>
          <p:nvPr/>
        </p:nvSpPr>
        <p:spPr>
          <a:xfrm>
            <a:off x="4431045" y="2630529"/>
            <a:ext cx="1337265" cy="896329"/>
          </a:xfrm>
          <a:custGeom>
            <a:avLst/>
            <a:gdLst>
              <a:gd name="connsiteX0" fmla="*/ 0 w 1337265"/>
              <a:gd name="connsiteY0" fmla="*/ 0 h 896329"/>
              <a:gd name="connsiteX1" fmla="*/ 79513 w 1337265"/>
              <a:gd name="connsiteY1" fmla="*/ 3614 h 896329"/>
              <a:gd name="connsiteX2" fmla="*/ 79513 w 1337265"/>
              <a:gd name="connsiteY2" fmla="*/ 46985 h 896329"/>
              <a:gd name="connsiteX3" fmla="*/ 101198 w 1337265"/>
              <a:gd name="connsiteY3" fmla="*/ 46985 h 896329"/>
              <a:gd name="connsiteX4" fmla="*/ 101198 w 1337265"/>
              <a:gd name="connsiteY4" fmla="*/ 144569 h 896329"/>
              <a:gd name="connsiteX5" fmla="*/ 177097 w 1337265"/>
              <a:gd name="connsiteY5" fmla="*/ 144569 h 896329"/>
              <a:gd name="connsiteX6" fmla="*/ 177097 w 1337265"/>
              <a:gd name="connsiteY6" fmla="*/ 187940 h 896329"/>
              <a:gd name="connsiteX7" fmla="*/ 267453 w 1337265"/>
              <a:gd name="connsiteY7" fmla="*/ 191554 h 896329"/>
              <a:gd name="connsiteX8" fmla="*/ 271067 w 1337265"/>
              <a:gd name="connsiteY8" fmla="*/ 281910 h 896329"/>
              <a:gd name="connsiteX9" fmla="*/ 299981 w 1337265"/>
              <a:gd name="connsiteY9" fmla="*/ 281910 h 896329"/>
              <a:gd name="connsiteX10" fmla="*/ 303595 w 1337265"/>
              <a:gd name="connsiteY10" fmla="*/ 325281 h 896329"/>
              <a:gd name="connsiteX11" fmla="*/ 422865 w 1337265"/>
              <a:gd name="connsiteY11" fmla="*/ 325281 h 896329"/>
              <a:gd name="connsiteX12" fmla="*/ 426479 w 1337265"/>
              <a:gd name="connsiteY12" fmla="*/ 379494 h 896329"/>
              <a:gd name="connsiteX13" fmla="*/ 459007 w 1337265"/>
              <a:gd name="connsiteY13" fmla="*/ 375880 h 896329"/>
              <a:gd name="connsiteX14" fmla="*/ 466236 w 1337265"/>
              <a:gd name="connsiteY14" fmla="*/ 430093 h 896329"/>
              <a:gd name="connsiteX15" fmla="*/ 531292 w 1337265"/>
              <a:gd name="connsiteY15" fmla="*/ 426479 h 896329"/>
              <a:gd name="connsiteX16" fmla="*/ 531292 w 1337265"/>
              <a:gd name="connsiteY16" fmla="*/ 487921 h 896329"/>
              <a:gd name="connsiteX17" fmla="*/ 571048 w 1337265"/>
              <a:gd name="connsiteY17" fmla="*/ 487921 h 896329"/>
              <a:gd name="connsiteX18" fmla="*/ 571048 w 1337265"/>
              <a:gd name="connsiteY18" fmla="*/ 549363 h 896329"/>
              <a:gd name="connsiteX19" fmla="*/ 867415 w 1337265"/>
              <a:gd name="connsiteY19" fmla="*/ 545749 h 896329"/>
              <a:gd name="connsiteX20" fmla="*/ 871029 w 1337265"/>
              <a:gd name="connsiteY20" fmla="*/ 668633 h 896329"/>
              <a:gd name="connsiteX21" fmla="*/ 986685 w 1337265"/>
              <a:gd name="connsiteY21" fmla="*/ 668633 h 896329"/>
              <a:gd name="connsiteX22" fmla="*/ 993913 w 1337265"/>
              <a:gd name="connsiteY22" fmla="*/ 896329 h 896329"/>
              <a:gd name="connsiteX23" fmla="*/ 1337265 w 1337265"/>
              <a:gd name="connsiteY23" fmla="*/ 889101 h 89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37265" h="896329">
                <a:moveTo>
                  <a:pt x="0" y="0"/>
                </a:moveTo>
                <a:lnTo>
                  <a:pt x="79513" y="3614"/>
                </a:lnTo>
                <a:lnTo>
                  <a:pt x="79513" y="46985"/>
                </a:lnTo>
                <a:lnTo>
                  <a:pt x="101198" y="46985"/>
                </a:lnTo>
                <a:lnTo>
                  <a:pt x="101198" y="144569"/>
                </a:lnTo>
                <a:lnTo>
                  <a:pt x="177097" y="144569"/>
                </a:lnTo>
                <a:lnTo>
                  <a:pt x="177097" y="187940"/>
                </a:lnTo>
                <a:lnTo>
                  <a:pt x="267453" y="191554"/>
                </a:lnTo>
                <a:lnTo>
                  <a:pt x="271067" y="281910"/>
                </a:lnTo>
                <a:lnTo>
                  <a:pt x="299981" y="281910"/>
                </a:lnTo>
                <a:lnTo>
                  <a:pt x="303595" y="325281"/>
                </a:lnTo>
                <a:lnTo>
                  <a:pt x="422865" y="325281"/>
                </a:lnTo>
                <a:lnTo>
                  <a:pt x="426479" y="379494"/>
                </a:lnTo>
                <a:lnTo>
                  <a:pt x="459007" y="375880"/>
                </a:lnTo>
                <a:lnTo>
                  <a:pt x="466236" y="430093"/>
                </a:lnTo>
                <a:lnTo>
                  <a:pt x="531292" y="426479"/>
                </a:lnTo>
                <a:lnTo>
                  <a:pt x="531292" y="487921"/>
                </a:lnTo>
                <a:lnTo>
                  <a:pt x="571048" y="487921"/>
                </a:lnTo>
                <a:lnTo>
                  <a:pt x="571048" y="549363"/>
                </a:lnTo>
                <a:lnTo>
                  <a:pt x="867415" y="545749"/>
                </a:lnTo>
                <a:lnTo>
                  <a:pt x="871029" y="668633"/>
                </a:lnTo>
                <a:lnTo>
                  <a:pt x="986685" y="668633"/>
                </a:lnTo>
                <a:lnTo>
                  <a:pt x="993913" y="896329"/>
                </a:lnTo>
                <a:lnTo>
                  <a:pt x="1337265" y="889101"/>
                </a:ln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ext Box 4">
            <a:extLst>
              <a:ext uri="{FF2B5EF4-FFF2-40B4-BE49-F238E27FC236}">
                <a16:creationId xmlns:a16="http://schemas.microsoft.com/office/drawing/2014/main" id="{B3148D78-9494-4909-8AB5-76231B3E3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9807" y="5099723"/>
            <a:ext cx="254906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eaLnBrk="1" hangingPunct="1">
              <a:lnSpc>
                <a:spcPts val="1000"/>
              </a:lnSpc>
            </a:pPr>
            <a:r>
              <a:rPr lang="da-DK" sz="900" dirty="0">
                <a:solidFill>
                  <a:schemeClr val="tx2"/>
                </a:solidFill>
                <a:latin typeface="Arial Narrow" panose="020B0604020202020204" pitchFamily="34" charset="0"/>
                <a:ea typeface="+mn-ea"/>
              </a:rPr>
              <a:t>PFI, platinum-free interval from most recent platinum-containing regimen. A Per RECIST v1.1 by BICR.</a:t>
            </a:r>
            <a:br>
              <a:rPr lang="da-DK" sz="900" dirty="0">
                <a:solidFill>
                  <a:schemeClr val="tx2"/>
                </a:solidFill>
                <a:latin typeface="Arial Narrow" panose="020B0604020202020204" pitchFamily="34" charset="0"/>
                <a:ea typeface="+mn-ea"/>
              </a:rPr>
            </a:br>
            <a:r>
              <a:rPr lang="da-DK" sz="900" dirty="0">
                <a:solidFill>
                  <a:schemeClr val="tx2"/>
                </a:solidFill>
                <a:latin typeface="Arial Narrow" panose="020B0604020202020204" pitchFamily="34" charset="0"/>
                <a:ea typeface="+mn-ea"/>
              </a:rPr>
              <a:t>Data cutoff: Oct 26, 2020.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5BF0165-F76C-4D9C-94FD-B7D1E3296224}"/>
              </a:ext>
            </a:extLst>
          </p:cNvPr>
          <p:cNvSpPr/>
          <p:nvPr/>
        </p:nvSpPr>
        <p:spPr>
          <a:xfrm>
            <a:off x="8458419" y="5272608"/>
            <a:ext cx="124585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fr-FR" sz="900" kern="0" dirty="0" err="1">
                <a:solidFill>
                  <a:schemeClr val="accent5"/>
                </a:solidFill>
                <a:cs typeface="Arial" panose="020B0604020202020204" pitchFamily="34" charset="0"/>
              </a:rPr>
              <a:t>Favors</a:t>
            </a:r>
            <a:r>
              <a:rPr lang="fr-FR" sz="900" kern="0" dirty="0">
                <a:solidFill>
                  <a:schemeClr val="accent5"/>
                </a:solidFill>
                <a:cs typeface="Arial" panose="020B0604020202020204" pitchFamily="34" charset="0"/>
              </a:rPr>
              <a:t> </a:t>
            </a:r>
            <a:r>
              <a:rPr lang="fr-FR" sz="900" kern="0" dirty="0" err="1">
                <a:solidFill>
                  <a:schemeClr val="accent5"/>
                </a:solidFill>
                <a:cs typeface="Arial" panose="020B0604020202020204" pitchFamily="34" charset="0"/>
              </a:rPr>
              <a:t>len</a:t>
            </a:r>
            <a:r>
              <a:rPr lang="fr-FR" sz="900" kern="0" dirty="0">
                <a:solidFill>
                  <a:schemeClr val="accent5"/>
                </a:solidFill>
                <a:cs typeface="Arial" panose="020B0604020202020204" pitchFamily="34" charset="0"/>
              </a:rPr>
              <a:t> + </a:t>
            </a:r>
            <a:r>
              <a:rPr lang="fr-FR" sz="900" kern="0" dirty="0" err="1">
                <a:solidFill>
                  <a:schemeClr val="accent5"/>
                </a:solidFill>
                <a:cs typeface="Arial" panose="020B0604020202020204" pitchFamily="34" charset="0"/>
              </a:rPr>
              <a:t>pembro</a:t>
            </a:r>
            <a:endParaRPr lang="fr-FR" sz="900" kern="0" dirty="0">
              <a:solidFill>
                <a:schemeClr val="accent5"/>
              </a:solidFill>
              <a:cs typeface="Arial" panose="020B0604020202020204" pitchFamily="34" charset="0"/>
            </a:endParaRPr>
          </a:p>
        </p:txBody>
      </p: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04EBE139-8C77-463A-9A57-A3A2DD36986F}"/>
              </a:ext>
            </a:extLst>
          </p:cNvPr>
          <p:cNvGrpSpPr/>
          <p:nvPr/>
        </p:nvGrpSpPr>
        <p:grpSpPr>
          <a:xfrm>
            <a:off x="8890863" y="1760561"/>
            <a:ext cx="1646001" cy="3371015"/>
            <a:chOff x="7463270" y="1129912"/>
            <a:chExt cx="2337955" cy="4634941"/>
          </a:xfrm>
        </p:grpSpPr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3E933897-A737-41A5-B2C8-5F09CF8B04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19478" y="1129912"/>
              <a:ext cx="0" cy="4551196"/>
            </a:xfrm>
            <a:prstGeom prst="line">
              <a:avLst/>
            </a:prstGeom>
            <a:noFill/>
            <a:ln w="12700" cap="flat" cmpd="sng" algn="ctr">
              <a:solidFill>
                <a:srgbClr val="59595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111" name="Groupe 110">
              <a:extLst>
                <a:ext uri="{FF2B5EF4-FFF2-40B4-BE49-F238E27FC236}">
                  <a16:creationId xmlns:a16="http://schemas.microsoft.com/office/drawing/2014/main" id="{86C910B7-2B92-4754-8BBB-877DB3385383}"/>
                </a:ext>
              </a:extLst>
            </p:cNvPr>
            <p:cNvGrpSpPr/>
            <p:nvPr/>
          </p:nvGrpSpPr>
          <p:grpSpPr>
            <a:xfrm>
              <a:off x="7463270" y="5680819"/>
              <a:ext cx="2337955" cy="84034"/>
              <a:chOff x="7463270" y="5680819"/>
              <a:chExt cx="2337955" cy="84034"/>
            </a:xfrm>
          </p:grpSpPr>
          <p:cxnSp>
            <p:nvCxnSpPr>
              <p:cNvPr id="112" name="Connecteur droit 111">
                <a:extLst>
                  <a:ext uri="{FF2B5EF4-FFF2-40B4-BE49-F238E27FC236}">
                    <a16:creationId xmlns:a16="http://schemas.microsoft.com/office/drawing/2014/main" id="{3F3194F3-F1F8-46D0-B061-3D0866AD6A56}"/>
                  </a:ext>
                </a:extLst>
              </p:cNvPr>
              <p:cNvCxnSpPr/>
              <p:nvPr/>
            </p:nvCxnSpPr>
            <p:spPr>
              <a:xfrm>
                <a:off x="7463270" y="5685437"/>
                <a:ext cx="2337955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59595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3" name="Connecteur droit 112">
                <a:extLst>
                  <a:ext uri="{FF2B5EF4-FFF2-40B4-BE49-F238E27FC236}">
                    <a16:creationId xmlns:a16="http://schemas.microsoft.com/office/drawing/2014/main" id="{D48AC267-C5C5-4094-B565-7E027A81F895}"/>
                  </a:ext>
                </a:extLst>
              </p:cNvPr>
              <p:cNvCxnSpPr/>
              <p:nvPr/>
            </p:nvCxnSpPr>
            <p:spPr>
              <a:xfrm>
                <a:off x="7463270" y="5680819"/>
                <a:ext cx="0" cy="84034"/>
              </a:xfrm>
              <a:prstGeom prst="line">
                <a:avLst/>
              </a:prstGeom>
              <a:noFill/>
              <a:ln w="12700" cap="flat" cmpd="sng" algn="ctr">
                <a:solidFill>
                  <a:srgbClr val="59595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4" name="Connecteur droit 113">
                <a:extLst>
                  <a:ext uri="{FF2B5EF4-FFF2-40B4-BE49-F238E27FC236}">
                    <a16:creationId xmlns:a16="http://schemas.microsoft.com/office/drawing/2014/main" id="{BCA87CAA-D964-43E4-B62F-D1E28A4962A0}"/>
                  </a:ext>
                </a:extLst>
              </p:cNvPr>
              <p:cNvCxnSpPr/>
              <p:nvPr/>
            </p:nvCxnSpPr>
            <p:spPr>
              <a:xfrm>
                <a:off x="8619477" y="5680819"/>
                <a:ext cx="0" cy="84034"/>
              </a:xfrm>
              <a:prstGeom prst="line">
                <a:avLst/>
              </a:prstGeom>
              <a:noFill/>
              <a:ln w="12700" cap="flat" cmpd="sng" algn="ctr">
                <a:solidFill>
                  <a:srgbClr val="59595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6" name="Connecteur droit 115">
                <a:extLst>
                  <a:ext uri="{FF2B5EF4-FFF2-40B4-BE49-F238E27FC236}">
                    <a16:creationId xmlns:a16="http://schemas.microsoft.com/office/drawing/2014/main" id="{E53988BD-2F77-4CC6-B4AD-9A7461294E37}"/>
                  </a:ext>
                </a:extLst>
              </p:cNvPr>
              <p:cNvCxnSpPr/>
              <p:nvPr/>
            </p:nvCxnSpPr>
            <p:spPr>
              <a:xfrm>
                <a:off x="9801225" y="5680819"/>
                <a:ext cx="0" cy="84034"/>
              </a:xfrm>
              <a:prstGeom prst="line">
                <a:avLst/>
              </a:prstGeom>
              <a:noFill/>
              <a:ln w="12700" cap="flat" cmpd="sng" algn="ctr">
                <a:solidFill>
                  <a:srgbClr val="59595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FC9FE2A1-2697-4E1D-82DD-8F763E5BD05F}"/>
              </a:ext>
            </a:extLst>
          </p:cNvPr>
          <p:cNvSpPr/>
          <p:nvPr/>
        </p:nvSpPr>
        <p:spPr>
          <a:xfrm>
            <a:off x="8691909" y="5099723"/>
            <a:ext cx="3609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0.1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973C954-8BD6-4FE7-933D-98F41B2419EC}"/>
              </a:ext>
            </a:extLst>
          </p:cNvPr>
          <p:cNvSpPr/>
          <p:nvPr/>
        </p:nvSpPr>
        <p:spPr>
          <a:xfrm>
            <a:off x="9579258" y="5099723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1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C49997B-2966-4CC2-B85E-40DD4A0BDDE3}"/>
              </a:ext>
            </a:extLst>
          </p:cNvPr>
          <p:cNvSpPr/>
          <p:nvPr/>
        </p:nvSpPr>
        <p:spPr>
          <a:xfrm>
            <a:off x="10391899" y="5099723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10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F864F44D-17A1-47DB-AA64-9F520F45177D}"/>
              </a:ext>
            </a:extLst>
          </p:cNvPr>
          <p:cNvGrpSpPr/>
          <p:nvPr/>
        </p:nvGrpSpPr>
        <p:grpSpPr>
          <a:xfrm>
            <a:off x="9423507" y="3257555"/>
            <a:ext cx="181273" cy="73681"/>
            <a:chOff x="7188435" y="5813401"/>
            <a:chExt cx="265707" cy="108000"/>
          </a:xfrm>
          <a:solidFill>
            <a:schemeClr val="accent1">
              <a:lumMod val="75000"/>
            </a:schemeClr>
          </a:solidFill>
        </p:grpSpPr>
        <p:cxnSp>
          <p:nvCxnSpPr>
            <p:cNvPr id="108" name="Connecteur droit 107">
              <a:extLst>
                <a:ext uri="{FF2B5EF4-FFF2-40B4-BE49-F238E27FC236}">
                  <a16:creationId xmlns:a16="http://schemas.microsoft.com/office/drawing/2014/main" id="{D5599DCF-55C7-42EE-91C0-04CB0D379A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88435" y="5867402"/>
              <a:ext cx="265707" cy="4306"/>
            </a:xfrm>
            <a:prstGeom prst="line">
              <a:avLst/>
            </a:prstGeom>
            <a:grp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AEBD01C-DF83-47C8-B47A-8FBEB92DBC83}"/>
                </a:ext>
              </a:extLst>
            </p:cNvPr>
            <p:cNvSpPr/>
            <p:nvPr/>
          </p:nvSpPr>
          <p:spPr>
            <a:xfrm>
              <a:off x="7257898" y="5813401"/>
              <a:ext cx="108000" cy="108000"/>
            </a:xfrm>
            <a:prstGeom prst="rect">
              <a:avLst/>
            </a:prstGeom>
            <a:grp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B0821E18-F034-4DCB-BC0A-D5F6C5D12F8D}"/>
              </a:ext>
            </a:extLst>
          </p:cNvPr>
          <p:cNvSpPr/>
          <p:nvPr/>
        </p:nvSpPr>
        <p:spPr>
          <a:xfrm>
            <a:off x="9717732" y="5272608"/>
            <a:ext cx="74251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900" kern="0" dirty="0" err="1">
                <a:solidFill>
                  <a:srgbClr val="9B11C7"/>
                </a:solidFill>
                <a:cs typeface="Arial" panose="020B0604020202020204" pitchFamily="34" charset="0"/>
              </a:rPr>
              <a:t>Favor</a:t>
            </a:r>
            <a:r>
              <a:rPr lang="fr-FR" sz="900" kern="0" dirty="0">
                <a:solidFill>
                  <a:srgbClr val="9B11C7"/>
                </a:solidFill>
                <a:cs typeface="Arial" panose="020B0604020202020204" pitchFamily="34" charset="0"/>
              </a:rPr>
              <a:t> TPC</a:t>
            </a:r>
          </a:p>
        </p:txBody>
      </p:sp>
      <p:sp>
        <p:nvSpPr>
          <p:cNvPr id="118" name="Espace réservé du texte 28">
            <a:extLst>
              <a:ext uri="{FF2B5EF4-FFF2-40B4-BE49-F238E27FC236}">
                <a16:creationId xmlns:a16="http://schemas.microsoft.com/office/drawing/2014/main" id="{4D4BF61F-6D47-486C-92C6-501ABE927017}"/>
              </a:ext>
            </a:extLst>
          </p:cNvPr>
          <p:cNvSpPr txBox="1">
            <a:spLocks/>
          </p:cNvSpPr>
          <p:nvPr/>
        </p:nvSpPr>
        <p:spPr>
          <a:xfrm>
            <a:off x="20395838" y="2158772"/>
            <a:ext cx="3221620" cy="2485508"/>
          </a:xfrm>
          <a:prstGeom prst="rect">
            <a:avLst/>
          </a:prstGeom>
        </p:spPr>
        <p:txBody>
          <a:bodyPr/>
          <a:lstStyle>
            <a:lvl1pPr marL="280988" indent="-2809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l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9750" indent="-2428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85000"/>
              <a:buFont typeface="Wingdings" panose="05000000000000000000" pitchFamily="2" charset="2"/>
              <a:buChar char="à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85825" indent="-2571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75000"/>
              <a:buFont typeface="Wingdings 3" panose="05040102010807070707" pitchFamily="18" charset="2"/>
              <a:buChar char="u"/>
              <a:defRPr sz="1600" b="0" i="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2888" indent="-242888">
              <a:spcBef>
                <a:spcPts val="1200"/>
              </a:spcBef>
            </a:pPr>
            <a:r>
              <a:rPr lang="da-DK" sz="1600"/>
              <a:t>Bénéfice en SSP ajout pembrolizumab dans </a:t>
            </a:r>
            <a:br>
              <a:rPr lang="da-DK" sz="1600"/>
            </a:br>
            <a:r>
              <a:rPr lang="da-DK" sz="1600"/>
              <a:t>la majorité des sous-groupes, </a:t>
            </a:r>
            <a:br>
              <a:rPr lang="da-DK" sz="1600"/>
            </a:br>
            <a:r>
              <a:rPr lang="da-DK" sz="1600"/>
              <a:t>à l’exception de : </a:t>
            </a:r>
          </a:p>
          <a:p>
            <a:pPr lvl="1"/>
            <a:r>
              <a:rPr lang="da-DK" sz="1400"/>
              <a:t>CPS &lt; 1</a:t>
            </a:r>
          </a:p>
          <a:p>
            <a:pPr lvl="1"/>
            <a:endParaRPr lang="da-DK"/>
          </a:p>
          <a:p>
            <a:pPr marL="242888" indent="-242888">
              <a:spcBef>
                <a:spcPts val="1200"/>
              </a:spcBef>
            </a:pPr>
            <a:r>
              <a:rPr lang="fr-FR" sz="1600"/>
              <a:t>Confirme les données de SSP</a:t>
            </a:r>
          </a:p>
        </p:txBody>
      </p:sp>
      <p:cxnSp>
        <p:nvCxnSpPr>
          <p:cNvPr id="127" name="Connecteur droit avec flèche 126">
            <a:extLst>
              <a:ext uri="{FF2B5EF4-FFF2-40B4-BE49-F238E27FC236}">
                <a16:creationId xmlns:a16="http://schemas.microsoft.com/office/drawing/2014/main" id="{7CE41442-4EF4-417E-B927-4ED0D000C1B4}"/>
              </a:ext>
            </a:extLst>
          </p:cNvPr>
          <p:cNvCxnSpPr/>
          <p:nvPr/>
        </p:nvCxnSpPr>
        <p:spPr>
          <a:xfrm>
            <a:off x="9729362" y="5286134"/>
            <a:ext cx="66523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avec flèche 127">
            <a:extLst>
              <a:ext uri="{FF2B5EF4-FFF2-40B4-BE49-F238E27FC236}">
                <a16:creationId xmlns:a16="http://schemas.microsoft.com/office/drawing/2014/main" id="{D8842A0F-FCCA-44CB-9B46-B03CA3DD6F39}"/>
              </a:ext>
            </a:extLst>
          </p:cNvPr>
          <p:cNvCxnSpPr/>
          <p:nvPr/>
        </p:nvCxnSpPr>
        <p:spPr>
          <a:xfrm>
            <a:off x="9043030" y="5284907"/>
            <a:ext cx="665236" cy="0"/>
          </a:xfrm>
          <a:prstGeom prst="straightConnector1">
            <a:avLst/>
          </a:prstGeom>
          <a:ln w="28575">
            <a:solidFill>
              <a:schemeClr val="accent5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9" name="Groupe 138">
            <a:extLst>
              <a:ext uri="{FF2B5EF4-FFF2-40B4-BE49-F238E27FC236}">
                <a16:creationId xmlns:a16="http://schemas.microsoft.com/office/drawing/2014/main" id="{EEA188E4-EB00-4825-9F8D-1F84DCE7FC43}"/>
              </a:ext>
            </a:extLst>
          </p:cNvPr>
          <p:cNvGrpSpPr/>
          <p:nvPr/>
        </p:nvGrpSpPr>
        <p:grpSpPr>
          <a:xfrm>
            <a:off x="9945889" y="5080192"/>
            <a:ext cx="545910" cy="57330"/>
            <a:chOff x="9945889" y="4865236"/>
            <a:chExt cx="545910" cy="57330"/>
          </a:xfrm>
        </p:grpSpPr>
        <p:cxnSp>
          <p:nvCxnSpPr>
            <p:cNvPr id="130" name="Connecteur droit 129">
              <a:extLst>
                <a:ext uri="{FF2B5EF4-FFF2-40B4-BE49-F238E27FC236}">
                  <a16:creationId xmlns:a16="http://schemas.microsoft.com/office/drawing/2014/main" id="{056E23B4-A719-47FE-88E3-B85D9EB9D9A8}"/>
                </a:ext>
              </a:extLst>
            </p:cNvPr>
            <p:cNvCxnSpPr>
              <a:cxnSpLocks/>
            </p:cNvCxnSpPr>
            <p:nvPr/>
          </p:nvCxnSpPr>
          <p:spPr>
            <a:xfrm>
              <a:off x="10101701" y="4865236"/>
              <a:ext cx="0" cy="57330"/>
            </a:xfrm>
            <a:prstGeom prst="line">
              <a:avLst/>
            </a:prstGeom>
            <a:noFill/>
            <a:ln w="12700" cap="flat" cmpd="sng" algn="ctr">
              <a:solidFill>
                <a:srgbClr val="59595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Connecteur droit 130">
              <a:extLst>
                <a:ext uri="{FF2B5EF4-FFF2-40B4-BE49-F238E27FC236}">
                  <a16:creationId xmlns:a16="http://schemas.microsoft.com/office/drawing/2014/main" id="{9B748965-5CAB-42F6-A7A7-94177294DB5A}"/>
                </a:ext>
              </a:extLst>
            </p:cNvPr>
            <p:cNvCxnSpPr>
              <a:cxnSpLocks/>
            </p:cNvCxnSpPr>
            <p:nvPr/>
          </p:nvCxnSpPr>
          <p:spPr>
            <a:xfrm>
              <a:off x="10207471" y="4865236"/>
              <a:ext cx="0" cy="57330"/>
            </a:xfrm>
            <a:prstGeom prst="line">
              <a:avLst/>
            </a:prstGeom>
            <a:noFill/>
            <a:ln w="12700" cap="flat" cmpd="sng" algn="ctr">
              <a:solidFill>
                <a:srgbClr val="59595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Connecteur droit 131">
              <a:extLst>
                <a:ext uri="{FF2B5EF4-FFF2-40B4-BE49-F238E27FC236}">
                  <a16:creationId xmlns:a16="http://schemas.microsoft.com/office/drawing/2014/main" id="{8C677EF5-A130-4F8F-B585-758E9C594819}"/>
                </a:ext>
              </a:extLst>
            </p:cNvPr>
            <p:cNvCxnSpPr>
              <a:cxnSpLocks/>
            </p:cNvCxnSpPr>
            <p:nvPr/>
          </p:nvCxnSpPr>
          <p:spPr>
            <a:xfrm>
              <a:off x="10275710" y="4865236"/>
              <a:ext cx="0" cy="57330"/>
            </a:xfrm>
            <a:prstGeom prst="line">
              <a:avLst/>
            </a:prstGeom>
            <a:noFill/>
            <a:ln w="12700" cap="flat" cmpd="sng" algn="ctr">
              <a:solidFill>
                <a:srgbClr val="59595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Connecteur droit 132">
              <a:extLst>
                <a:ext uri="{FF2B5EF4-FFF2-40B4-BE49-F238E27FC236}">
                  <a16:creationId xmlns:a16="http://schemas.microsoft.com/office/drawing/2014/main" id="{540AD2D1-9157-4B6B-8398-1BF71C1A7949}"/>
                </a:ext>
              </a:extLst>
            </p:cNvPr>
            <p:cNvCxnSpPr>
              <a:cxnSpLocks/>
            </p:cNvCxnSpPr>
            <p:nvPr/>
          </p:nvCxnSpPr>
          <p:spPr>
            <a:xfrm>
              <a:off x="10349635" y="4865236"/>
              <a:ext cx="0" cy="57330"/>
            </a:xfrm>
            <a:prstGeom prst="line">
              <a:avLst/>
            </a:prstGeom>
            <a:noFill/>
            <a:ln w="12700" cap="flat" cmpd="sng" algn="ctr">
              <a:solidFill>
                <a:srgbClr val="59595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4287B0E5-8347-4B88-86E8-50311CA31933}"/>
                </a:ext>
              </a:extLst>
            </p:cNvPr>
            <p:cNvCxnSpPr>
              <a:cxnSpLocks/>
            </p:cNvCxnSpPr>
            <p:nvPr/>
          </p:nvCxnSpPr>
          <p:spPr>
            <a:xfrm>
              <a:off x="10411050" y="4865236"/>
              <a:ext cx="0" cy="57330"/>
            </a:xfrm>
            <a:prstGeom prst="line">
              <a:avLst/>
            </a:prstGeom>
            <a:noFill/>
            <a:ln w="12700" cap="flat" cmpd="sng" algn="ctr">
              <a:solidFill>
                <a:srgbClr val="59595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Connecteur droit 135">
              <a:extLst>
                <a:ext uri="{FF2B5EF4-FFF2-40B4-BE49-F238E27FC236}">
                  <a16:creationId xmlns:a16="http://schemas.microsoft.com/office/drawing/2014/main" id="{8F37D330-5B8E-487B-B100-7FD939CCD068}"/>
                </a:ext>
              </a:extLst>
            </p:cNvPr>
            <p:cNvCxnSpPr>
              <a:cxnSpLocks/>
            </p:cNvCxnSpPr>
            <p:nvPr/>
          </p:nvCxnSpPr>
          <p:spPr>
            <a:xfrm>
              <a:off x="10450879" y="4865236"/>
              <a:ext cx="0" cy="57330"/>
            </a:xfrm>
            <a:prstGeom prst="line">
              <a:avLst/>
            </a:prstGeom>
            <a:noFill/>
            <a:ln w="12700" cap="flat" cmpd="sng" algn="ctr">
              <a:solidFill>
                <a:srgbClr val="59595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7201A268-1989-41C1-B8B1-A8FE7E74CA48}"/>
                </a:ext>
              </a:extLst>
            </p:cNvPr>
            <p:cNvCxnSpPr>
              <a:cxnSpLocks/>
            </p:cNvCxnSpPr>
            <p:nvPr/>
          </p:nvCxnSpPr>
          <p:spPr>
            <a:xfrm>
              <a:off x="10491799" y="4865236"/>
              <a:ext cx="0" cy="57330"/>
            </a:xfrm>
            <a:prstGeom prst="line">
              <a:avLst/>
            </a:prstGeom>
            <a:noFill/>
            <a:ln w="12700" cap="flat" cmpd="sng" algn="ctr">
              <a:solidFill>
                <a:srgbClr val="59595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Connecteur droit 137">
              <a:extLst>
                <a:ext uri="{FF2B5EF4-FFF2-40B4-BE49-F238E27FC236}">
                  <a16:creationId xmlns:a16="http://schemas.microsoft.com/office/drawing/2014/main" id="{85E66455-95B0-402B-B309-BA047A6E5641}"/>
                </a:ext>
              </a:extLst>
            </p:cNvPr>
            <p:cNvCxnSpPr>
              <a:cxnSpLocks/>
            </p:cNvCxnSpPr>
            <p:nvPr/>
          </p:nvCxnSpPr>
          <p:spPr>
            <a:xfrm>
              <a:off x="9945889" y="4865236"/>
              <a:ext cx="0" cy="57330"/>
            </a:xfrm>
            <a:prstGeom prst="line">
              <a:avLst/>
            </a:prstGeom>
            <a:noFill/>
            <a:ln w="12700" cap="flat" cmpd="sng" algn="ctr">
              <a:solidFill>
                <a:srgbClr val="59595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9" name="Groupe 148">
            <a:extLst>
              <a:ext uri="{FF2B5EF4-FFF2-40B4-BE49-F238E27FC236}">
                <a16:creationId xmlns:a16="http://schemas.microsoft.com/office/drawing/2014/main" id="{2B3E6CF0-B0F4-4801-A8B0-E5AF9F9886AE}"/>
              </a:ext>
            </a:extLst>
          </p:cNvPr>
          <p:cNvGrpSpPr/>
          <p:nvPr/>
        </p:nvGrpSpPr>
        <p:grpSpPr>
          <a:xfrm>
            <a:off x="9129707" y="5083404"/>
            <a:ext cx="545910" cy="57330"/>
            <a:chOff x="9945889" y="4865236"/>
            <a:chExt cx="545910" cy="57330"/>
          </a:xfrm>
        </p:grpSpPr>
        <p:cxnSp>
          <p:nvCxnSpPr>
            <p:cNvPr id="150" name="Connecteur droit 149">
              <a:extLst>
                <a:ext uri="{FF2B5EF4-FFF2-40B4-BE49-F238E27FC236}">
                  <a16:creationId xmlns:a16="http://schemas.microsoft.com/office/drawing/2014/main" id="{587F45F2-3AD2-4FB4-AA60-AB88166B71E7}"/>
                </a:ext>
              </a:extLst>
            </p:cNvPr>
            <p:cNvCxnSpPr>
              <a:cxnSpLocks/>
            </p:cNvCxnSpPr>
            <p:nvPr/>
          </p:nvCxnSpPr>
          <p:spPr>
            <a:xfrm>
              <a:off x="10101701" y="4865236"/>
              <a:ext cx="0" cy="57330"/>
            </a:xfrm>
            <a:prstGeom prst="line">
              <a:avLst/>
            </a:prstGeom>
            <a:noFill/>
            <a:ln w="12700" cap="flat" cmpd="sng" algn="ctr">
              <a:solidFill>
                <a:srgbClr val="59595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Connecteur droit 150">
              <a:extLst>
                <a:ext uri="{FF2B5EF4-FFF2-40B4-BE49-F238E27FC236}">
                  <a16:creationId xmlns:a16="http://schemas.microsoft.com/office/drawing/2014/main" id="{E2ADA313-CA0B-4B1A-BEA2-FEE8355928A2}"/>
                </a:ext>
              </a:extLst>
            </p:cNvPr>
            <p:cNvCxnSpPr>
              <a:cxnSpLocks/>
            </p:cNvCxnSpPr>
            <p:nvPr/>
          </p:nvCxnSpPr>
          <p:spPr>
            <a:xfrm>
              <a:off x="10207471" y="4865236"/>
              <a:ext cx="0" cy="57330"/>
            </a:xfrm>
            <a:prstGeom prst="line">
              <a:avLst/>
            </a:prstGeom>
            <a:noFill/>
            <a:ln w="12700" cap="flat" cmpd="sng" algn="ctr">
              <a:solidFill>
                <a:srgbClr val="59595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Connecteur droit 151">
              <a:extLst>
                <a:ext uri="{FF2B5EF4-FFF2-40B4-BE49-F238E27FC236}">
                  <a16:creationId xmlns:a16="http://schemas.microsoft.com/office/drawing/2014/main" id="{A5EBF0E3-9B18-4333-B5D1-6C36ABA6766E}"/>
                </a:ext>
              </a:extLst>
            </p:cNvPr>
            <p:cNvCxnSpPr>
              <a:cxnSpLocks/>
            </p:cNvCxnSpPr>
            <p:nvPr/>
          </p:nvCxnSpPr>
          <p:spPr>
            <a:xfrm>
              <a:off x="10275710" y="4865236"/>
              <a:ext cx="0" cy="57330"/>
            </a:xfrm>
            <a:prstGeom prst="line">
              <a:avLst/>
            </a:prstGeom>
            <a:noFill/>
            <a:ln w="12700" cap="flat" cmpd="sng" algn="ctr">
              <a:solidFill>
                <a:srgbClr val="59595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Connecteur droit 152">
              <a:extLst>
                <a:ext uri="{FF2B5EF4-FFF2-40B4-BE49-F238E27FC236}">
                  <a16:creationId xmlns:a16="http://schemas.microsoft.com/office/drawing/2014/main" id="{A38BCF8C-7C6E-44EA-BC5C-D845B9535A65}"/>
                </a:ext>
              </a:extLst>
            </p:cNvPr>
            <p:cNvCxnSpPr>
              <a:cxnSpLocks/>
            </p:cNvCxnSpPr>
            <p:nvPr/>
          </p:nvCxnSpPr>
          <p:spPr>
            <a:xfrm>
              <a:off x="10349635" y="4865236"/>
              <a:ext cx="0" cy="57330"/>
            </a:xfrm>
            <a:prstGeom prst="line">
              <a:avLst/>
            </a:prstGeom>
            <a:noFill/>
            <a:ln w="12700" cap="flat" cmpd="sng" algn="ctr">
              <a:solidFill>
                <a:srgbClr val="59595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Connecteur droit 153">
              <a:extLst>
                <a:ext uri="{FF2B5EF4-FFF2-40B4-BE49-F238E27FC236}">
                  <a16:creationId xmlns:a16="http://schemas.microsoft.com/office/drawing/2014/main" id="{6C854123-E3F5-4DBC-9207-8F4357B25E60}"/>
                </a:ext>
              </a:extLst>
            </p:cNvPr>
            <p:cNvCxnSpPr>
              <a:cxnSpLocks/>
            </p:cNvCxnSpPr>
            <p:nvPr/>
          </p:nvCxnSpPr>
          <p:spPr>
            <a:xfrm>
              <a:off x="10411050" y="4865236"/>
              <a:ext cx="0" cy="57330"/>
            </a:xfrm>
            <a:prstGeom prst="line">
              <a:avLst/>
            </a:prstGeom>
            <a:noFill/>
            <a:ln w="12700" cap="flat" cmpd="sng" algn="ctr">
              <a:solidFill>
                <a:srgbClr val="59595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Connecteur droit 154">
              <a:extLst>
                <a:ext uri="{FF2B5EF4-FFF2-40B4-BE49-F238E27FC236}">
                  <a16:creationId xmlns:a16="http://schemas.microsoft.com/office/drawing/2014/main" id="{5A29EA8F-ABDD-488D-BD93-E0D89F5BB1EF}"/>
                </a:ext>
              </a:extLst>
            </p:cNvPr>
            <p:cNvCxnSpPr>
              <a:cxnSpLocks/>
            </p:cNvCxnSpPr>
            <p:nvPr/>
          </p:nvCxnSpPr>
          <p:spPr>
            <a:xfrm>
              <a:off x="10450879" y="4865236"/>
              <a:ext cx="0" cy="57330"/>
            </a:xfrm>
            <a:prstGeom prst="line">
              <a:avLst/>
            </a:prstGeom>
            <a:noFill/>
            <a:ln w="12700" cap="flat" cmpd="sng" algn="ctr">
              <a:solidFill>
                <a:srgbClr val="59595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Connecteur droit 155">
              <a:extLst>
                <a:ext uri="{FF2B5EF4-FFF2-40B4-BE49-F238E27FC236}">
                  <a16:creationId xmlns:a16="http://schemas.microsoft.com/office/drawing/2014/main" id="{C29F77F8-FA81-42F3-BF85-18AF76B753AF}"/>
                </a:ext>
              </a:extLst>
            </p:cNvPr>
            <p:cNvCxnSpPr>
              <a:cxnSpLocks/>
            </p:cNvCxnSpPr>
            <p:nvPr/>
          </p:nvCxnSpPr>
          <p:spPr>
            <a:xfrm>
              <a:off x="10491799" y="4865236"/>
              <a:ext cx="0" cy="57330"/>
            </a:xfrm>
            <a:prstGeom prst="line">
              <a:avLst/>
            </a:prstGeom>
            <a:noFill/>
            <a:ln w="12700" cap="flat" cmpd="sng" algn="ctr">
              <a:solidFill>
                <a:srgbClr val="59595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Connecteur droit 156">
              <a:extLst>
                <a:ext uri="{FF2B5EF4-FFF2-40B4-BE49-F238E27FC236}">
                  <a16:creationId xmlns:a16="http://schemas.microsoft.com/office/drawing/2014/main" id="{7E54BB6E-89B5-4660-B87D-70F8856B78A7}"/>
                </a:ext>
              </a:extLst>
            </p:cNvPr>
            <p:cNvCxnSpPr>
              <a:cxnSpLocks/>
            </p:cNvCxnSpPr>
            <p:nvPr/>
          </p:nvCxnSpPr>
          <p:spPr>
            <a:xfrm>
              <a:off x="9945889" y="4865236"/>
              <a:ext cx="0" cy="57330"/>
            </a:xfrm>
            <a:prstGeom prst="line">
              <a:avLst/>
            </a:prstGeom>
            <a:noFill/>
            <a:ln w="12700" cap="flat" cmpd="sng" algn="ctr">
              <a:solidFill>
                <a:srgbClr val="59595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2" name="Groupe 161">
            <a:extLst>
              <a:ext uri="{FF2B5EF4-FFF2-40B4-BE49-F238E27FC236}">
                <a16:creationId xmlns:a16="http://schemas.microsoft.com/office/drawing/2014/main" id="{90525BC6-2877-4B1B-A2E0-9469DDF05997}"/>
              </a:ext>
            </a:extLst>
          </p:cNvPr>
          <p:cNvGrpSpPr/>
          <p:nvPr/>
        </p:nvGrpSpPr>
        <p:grpSpPr>
          <a:xfrm>
            <a:off x="9490260" y="3133770"/>
            <a:ext cx="181273" cy="73681"/>
            <a:chOff x="7188435" y="5813401"/>
            <a:chExt cx="265707" cy="108000"/>
          </a:xfrm>
          <a:solidFill>
            <a:schemeClr val="accent1">
              <a:lumMod val="75000"/>
            </a:schemeClr>
          </a:solidFill>
        </p:grpSpPr>
        <p:cxnSp>
          <p:nvCxnSpPr>
            <p:cNvPr id="163" name="Connecteur droit 162">
              <a:extLst>
                <a:ext uri="{FF2B5EF4-FFF2-40B4-BE49-F238E27FC236}">
                  <a16:creationId xmlns:a16="http://schemas.microsoft.com/office/drawing/2014/main" id="{1A80D3EB-DD24-45E1-A904-962DBF7B77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88435" y="5867402"/>
              <a:ext cx="265707" cy="4306"/>
            </a:xfrm>
            <a:prstGeom prst="line">
              <a:avLst/>
            </a:prstGeom>
            <a:grp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362EF463-7DC7-4BA6-9918-812D925DA5ED}"/>
                </a:ext>
              </a:extLst>
            </p:cNvPr>
            <p:cNvSpPr/>
            <p:nvPr/>
          </p:nvSpPr>
          <p:spPr>
            <a:xfrm>
              <a:off x="7257898" y="5813401"/>
              <a:ext cx="108000" cy="108000"/>
            </a:xfrm>
            <a:prstGeom prst="rect">
              <a:avLst/>
            </a:prstGeom>
            <a:grp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5" name="Groupe 164">
            <a:extLst>
              <a:ext uri="{FF2B5EF4-FFF2-40B4-BE49-F238E27FC236}">
                <a16:creationId xmlns:a16="http://schemas.microsoft.com/office/drawing/2014/main" id="{7A94B915-49B7-4ED3-8472-1B1B99890ED2}"/>
              </a:ext>
            </a:extLst>
          </p:cNvPr>
          <p:cNvGrpSpPr/>
          <p:nvPr/>
        </p:nvGrpSpPr>
        <p:grpSpPr>
          <a:xfrm>
            <a:off x="9445353" y="2826011"/>
            <a:ext cx="234308" cy="73681"/>
            <a:chOff x="7154366" y="5813401"/>
            <a:chExt cx="343445" cy="108000"/>
          </a:xfrm>
          <a:solidFill>
            <a:schemeClr val="accent1">
              <a:lumMod val="75000"/>
            </a:schemeClr>
          </a:solidFill>
        </p:grpSpPr>
        <p:cxnSp>
          <p:nvCxnSpPr>
            <p:cNvPr id="166" name="Connecteur droit 165">
              <a:extLst>
                <a:ext uri="{FF2B5EF4-FFF2-40B4-BE49-F238E27FC236}">
                  <a16:creationId xmlns:a16="http://schemas.microsoft.com/office/drawing/2014/main" id="{293C0B66-B517-4BED-93E9-077AA4CF301F}"/>
                </a:ext>
              </a:extLst>
            </p:cNvPr>
            <p:cNvCxnSpPr>
              <a:cxnSpLocks/>
            </p:cNvCxnSpPr>
            <p:nvPr/>
          </p:nvCxnSpPr>
          <p:spPr>
            <a:xfrm>
              <a:off x="7154366" y="5867399"/>
              <a:ext cx="343445" cy="0"/>
            </a:xfrm>
            <a:prstGeom prst="line">
              <a:avLst/>
            </a:prstGeom>
            <a:grp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ABE45A03-5BBF-4566-806B-0214665D4EE6}"/>
                </a:ext>
              </a:extLst>
            </p:cNvPr>
            <p:cNvSpPr/>
            <p:nvPr/>
          </p:nvSpPr>
          <p:spPr>
            <a:xfrm>
              <a:off x="7257898" y="5813401"/>
              <a:ext cx="108000" cy="108000"/>
            </a:xfrm>
            <a:prstGeom prst="rect">
              <a:avLst/>
            </a:prstGeom>
            <a:grp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0" name="Groupe 169">
            <a:extLst>
              <a:ext uri="{FF2B5EF4-FFF2-40B4-BE49-F238E27FC236}">
                <a16:creationId xmlns:a16="http://schemas.microsoft.com/office/drawing/2014/main" id="{D3519099-F64B-40FE-AF00-B5F93A3DD412}"/>
              </a:ext>
            </a:extLst>
          </p:cNvPr>
          <p:cNvGrpSpPr/>
          <p:nvPr/>
        </p:nvGrpSpPr>
        <p:grpSpPr>
          <a:xfrm>
            <a:off x="9431634" y="2694907"/>
            <a:ext cx="239906" cy="73681"/>
            <a:chOff x="7146161" y="5813401"/>
            <a:chExt cx="351650" cy="108000"/>
          </a:xfrm>
          <a:solidFill>
            <a:schemeClr val="accent1">
              <a:lumMod val="75000"/>
            </a:schemeClr>
          </a:solidFill>
        </p:grpSpPr>
        <p:cxnSp>
          <p:nvCxnSpPr>
            <p:cNvPr id="171" name="Connecteur droit 170">
              <a:extLst>
                <a:ext uri="{FF2B5EF4-FFF2-40B4-BE49-F238E27FC236}">
                  <a16:creationId xmlns:a16="http://schemas.microsoft.com/office/drawing/2014/main" id="{D9AC867F-3F7F-4487-81A5-A1A6D9A174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46161" y="5867399"/>
              <a:ext cx="351650" cy="1"/>
            </a:xfrm>
            <a:prstGeom prst="line">
              <a:avLst/>
            </a:prstGeom>
            <a:grp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C3056D1F-B421-4BC9-BD8D-B858B6573F71}"/>
                </a:ext>
              </a:extLst>
            </p:cNvPr>
            <p:cNvSpPr/>
            <p:nvPr/>
          </p:nvSpPr>
          <p:spPr>
            <a:xfrm>
              <a:off x="7257898" y="5813401"/>
              <a:ext cx="108000" cy="108000"/>
            </a:xfrm>
            <a:prstGeom prst="rect">
              <a:avLst/>
            </a:prstGeom>
            <a:grp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4" name="Groupe 173">
            <a:extLst>
              <a:ext uri="{FF2B5EF4-FFF2-40B4-BE49-F238E27FC236}">
                <a16:creationId xmlns:a16="http://schemas.microsoft.com/office/drawing/2014/main" id="{29518190-D348-4160-8015-700C769059D2}"/>
              </a:ext>
            </a:extLst>
          </p:cNvPr>
          <p:cNvGrpSpPr/>
          <p:nvPr/>
        </p:nvGrpSpPr>
        <p:grpSpPr>
          <a:xfrm>
            <a:off x="9533448" y="2450215"/>
            <a:ext cx="272489" cy="73681"/>
            <a:chOff x="7098401" y="5813401"/>
            <a:chExt cx="399410" cy="108000"/>
          </a:xfrm>
          <a:solidFill>
            <a:schemeClr val="accent1">
              <a:lumMod val="75000"/>
            </a:schemeClr>
          </a:solidFill>
        </p:grpSpPr>
        <p:cxnSp>
          <p:nvCxnSpPr>
            <p:cNvPr id="175" name="Connecteur droit 174">
              <a:extLst>
                <a:ext uri="{FF2B5EF4-FFF2-40B4-BE49-F238E27FC236}">
                  <a16:creationId xmlns:a16="http://schemas.microsoft.com/office/drawing/2014/main" id="{CF13721E-DA89-4AE9-B4C8-6176893991E2}"/>
                </a:ext>
              </a:extLst>
            </p:cNvPr>
            <p:cNvCxnSpPr>
              <a:cxnSpLocks/>
            </p:cNvCxnSpPr>
            <p:nvPr/>
          </p:nvCxnSpPr>
          <p:spPr>
            <a:xfrm>
              <a:off x="7098401" y="5866225"/>
              <a:ext cx="399410" cy="1176"/>
            </a:xfrm>
            <a:prstGeom prst="line">
              <a:avLst/>
            </a:prstGeom>
            <a:grp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D2505041-ACD4-4604-9E37-9A7F5612D163}"/>
                </a:ext>
              </a:extLst>
            </p:cNvPr>
            <p:cNvSpPr/>
            <p:nvPr/>
          </p:nvSpPr>
          <p:spPr>
            <a:xfrm>
              <a:off x="7257898" y="5813401"/>
              <a:ext cx="108000" cy="108000"/>
            </a:xfrm>
            <a:prstGeom prst="rect">
              <a:avLst/>
            </a:prstGeom>
            <a:grp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9" name="Groupe 178">
            <a:extLst>
              <a:ext uri="{FF2B5EF4-FFF2-40B4-BE49-F238E27FC236}">
                <a16:creationId xmlns:a16="http://schemas.microsoft.com/office/drawing/2014/main" id="{22AC31CB-4E48-4267-A754-C92269AC6632}"/>
              </a:ext>
            </a:extLst>
          </p:cNvPr>
          <p:cNvGrpSpPr/>
          <p:nvPr/>
        </p:nvGrpSpPr>
        <p:grpSpPr>
          <a:xfrm>
            <a:off x="9604780" y="2318516"/>
            <a:ext cx="272489" cy="73681"/>
            <a:chOff x="7098401" y="5813401"/>
            <a:chExt cx="399410" cy="108000"/>
          </a:xfrm>
          <a:solidFill>
            <a:schemeClr val="accent1">
              <a:lumMod val="75000"/>
            </a:schemeClr>
          </a:solidFill>
        </p:grpSpPr>
        <p:cxnSp>
          <p:nvCxnSpPr>
            <p:cNvPr id="180" name="Connecteur droit 179">
              <a:extLst>
                <a:ext uri="{FF2B5EF4-FFF2-40B4-BE49-F238E27FC236}">
                  <a16:creationId xmlns:a16="http://schemas.microsoft.com/office/drawing/2014/main" id="{340A0BD2-5896-47A5-B78E-7D397BF9FD56}"/>
                </a:ext>
              </a:extLst>
            </p:cNvPr>
            <p:cNvCxnSpPr>
              <a:cxnSpLocks/>
            </p:cNvCxnSpPr>
            <p:nvPr/>
          </p:nvCxnSpPr>
          <p:spPr>
            <a:xfrm>
              <a:off x="7098401" y="5866225"/>
              <a:ext cx="399410" cy="1176"/>
            </a:xfrm>
            <a:prstGeom prst="line">
              <a:avLst/>
            </a:prstGeom>
            <a:grp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7382F314-A91F-4618-B99D-23EF896832D3}"/>
                </a:ext>
              </a:extLst>
            </p:cNvPr>
            <p:cNvSpPr/>
            <p:nvPr/>
          </p:nvSpPr>
          <p:spPr>
            <a:xfrm>
              <a:off x="7257898" y="5813401"/>
              <a:ext cx="108000" cy="108000"/>
            </a:xfrm>
            <a:prstGeom prst="rect">
              <a:avLst/>
            </a:prstGeom>
            <a:grp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2" name="Groupe 181">
            <a:extLst>
              <a:ext uri="{FF2B5EF4-FFF2-40B4-BE49-F238E27FC236}">
                <a16:creationId xmlns:a16="http://schemas.microsoft.com/office/drawing/2014/main" id="{AF54A98E-2A5E-4110-9797-D4F062AE3E86}"/>
              </a:ext>
            </a:extLst>
          </p:cNvPr>
          <p:cNvGrpSpPr/>
          <p:nvPr/>
        </p:nvGrpSpPr>
        <p:grpSpPr>
          <a:xfrm>
            <a:off x="9397674" y="2032384"/>
            <a:ext cx="181273" cy="73681"/>
            <a:chOff x="7188435" y="5813401"/>
            <a:chExt cx="265707" cy="108000"/>
          </a:xfrm>
          <a:solidFill>
            <a:schemeClr val="accent1">
              <a:lumMod val="75000"/>
            </a:schemeClr>
          </a:solidFill>
        </p:grpSpPr>
        <p:cxnSp>
          <p:nvCxnSpPr>
            <p:cNvPr id="183" name="Connecteur droit 182">
              <a:extLst>
                <a:ext uri="{FF2B5EF4-FFF2-40B4-BE49-F238E27FC236}">
                  <a16:creationId xmlns:a16="http://schemas.microsoft.com/office/drawing/2014/main" id="{56481B5D-2B24-4703-8A65-8063437DD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88435" y="5867402"/>
              <a:ext cx="265707" cy="4306"/>
            </a:xfrm>
            <a:prstGeom prst="line">
              <a:avLst/>
            </a:prstGeom>
            <a:grp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4F44E63D-C6C2-415A-B40D-649968C8E6F8}"/>
                </a:ext>
              </a:extLst>
            </p:cNvPr>
            <p:cNvSpPr/>
            <p:nvPr/>
          </p:nvSpPr>
          <p:spPr>
            <a:xfrm>
              <a:off x="7257898" y="5813401"/>
              <a:ext cx="108000" cy="108000"/>
            </a:xfrm>
            <a:prstGeom prst="rect">
              <a:avLst/>
            </a:prstGeom>
            <a:grp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5" name="Groupe 184">
            <a:extLst>
              <a:ext uri="{FF2B5EF4-FFF2-40B4-BE49-F238E27FC236}">
                <a16:creationId xmlns:a16="http://schemas.microsoft.com/office/drawing/2014/main" id="{5B7EF7FB-68F1-4128-ADE1-28FA485B6D09}"/>
              </a:ext>
            </a:extLst>
          </p:cNvPr>
          <p:cNvGrpSpPr/>
          <p:nvPr/>
        </p:nvGrpSpPr>
        <p:grpSpPr>
          <a:xfrm>
            <a:off x="9413595" y="1901344"/>
            <a:ext cx="181273" cy="73681"/>
            <a:chOff x="7188435" y="5813401"/>
            <a:chExt cx="265707" cy="108000"/>
          </a:xfrm>
          <a:solidFill>
            <a:schemeClr val="accent1">
              <a:lumMod val="75000"/>
            </a:schemeClr>
          </a:solidFill>
        </p:grpSpPr>
        <p:cxnSp>
          <p:nvCxnSpPr>
            <p:cNvPr id="186" name="Connecteur droit 185">
              <a:extLst>
                <a:ext uri="{FF2B5EF4-FFF2-40B4-BE49-F238E27FC236}">
                  <a16:creationId xmlns:a16="http://schemas.microsoft.com/office/drawing/2014/main" id="{2793763E-D592-4FBE-9EF4-EF0CFF8E63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88435" y="5867402"/>
              <a:ext cx="265707" cy="4306"/>
            </a:xfrm>
            <a:prstGeom prst="line">
              <a:avLst/>
            </a:prstGeom>
            <a:grp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8AD49411-4C21-4372-8F42-868BFF462747}"/>
                </a:ext>
              </a:extLst>
            </p:cNvPr>
            <p:cNvSpPr/>
            <p:nvPr/>
          </p:nvSpPr>
          <p:spPr>
            <a:xfrm>
              <a:off x="7257898" y="5813401"/>
              <a:ext cx="108000" cy="108000"/>
            </a:xfrm>
            <a:prstGeom prst="rect">
              <a:avLst/>
            </a:prstGeom>
            <a:grp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9" name="Groupe 188">
            <a:extLst>
              <a:ext uri="{FF2B5EF4-FFF2-40B4-BE49-F238E27FC236}">
                <a16:creationId xmlns:a16="http://schemas.microsoft.com/office/drawing/2014/main" id="{8E401BFA-D806-47E6-9CF0-62135A2C3261}"/>
              </a:ext>
            </a:extLst>
          </p:cNvPr>
          <p:cNvGrpSpPr/>
          <p:nvPr/>
        </p:nvGrpSpPr>
        <p:grpSpPr>
          <a:xfrm>
            <a:off x="9443566" y="4942630"/>
            <a:ext cx="146100" cy="73681"/>
            <a:chOff x="7222504" y="5813401"/>
            <a:chExt cx="214151" cy="108000"/>
          </a:xfrm>
          <a:solidFill>
            <a:schemeClr val="accent1">
              <a:lumMod val="75000"/>
            </a:schemeClr>
          </a:solidFill>
        </p:grpSpPr>
        <p:cxnSp>
          <p:nvCxnSpPr>
            <p:cNvPr id="190" name="Connecteur droit 189">
              <a:extLst>
                <a:ext uri="{FF2B5EF4-FFF2-40B4-BE49-F238E27FC236}">
                  <a16:creationId xmlns:a16="http://schemas.microsoft.com/office/drawing/2014/main" id="{3CC410FE-A3F1-4AE2-9E27-54A4F84093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22504" y="5858616"/>
              <a:ext cx="214151" cy="0"/>
            </a:xfrm>
            <a:prstGeom prst="line">
              <a:avLst/>
            </a:prstGeom>
            <a:grp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29E1B8FF-4A87-4FA4-B4D5-1EFE8D4702C0}"/>
                </a:ext>
              </a:extLst>
            </p:cNvPr>
            <p:cNvSpPr/>
            <p:nvPr/>
          </p:nvSpPr>
          <p:spPr>
            <a:xfrm>
              <a:off x="7263483" y="5813401"/>
              <a:ext cx="108000" cy="108000"/>
            </a:xfrm>
            <a:prstGeom prst="rect">
              <a:avLst/>
            </a:prstGeom>
            <a:grp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4" name="Groupe 193">
            <a:extLst>
              <a:ext uri="{FF2B5EF4-FFF2-40B4-BE49-F238E27FC236}">
                <a16:creationId xmlns:a16="http://schemas.microsoft.com/office/drawing/2014/main" id="{31FC62B2-AE8B-458A-9E68-F04F2FBACA78}"/>
              </a:ext>
            </a:extLst>
          </p:cNvPr>
          <p:cNvGrpSpPr/>
          <p:nvPr/>
        </p:nvGrpSpPr>
        <p:grpSpPr>
          <a:xfrm>
            <a:off x="9460988" y="4800514"/>
            <a:ext cx="181273" cy="73681"/>
            <a:chOff x="7188435" y="5813401"/>
            <a:chExt cx="265707" cy="108000"/>
          </a:xfrm>
          <a:solidFill>
            <a:schemeClr val="accent1">
              <a:lumMod val="75000"/>
            </a:schemeClr>
          </a:solidFill>
        </p:grpSpPr>
        <p:cxnSp>
          <p:nvCxnSpPr>
            <p:cNvPr id="195" name="Connecteur droit 194">
              <a:extLst>
                <a:ext uri="{FF2B5EF4-FFF2-40B4-BE49-F238E27FC236}">
                  <a16:creationId xmlns:a16="http://schemas.microsoft.com/office/drawing/2014/main" id="{389D9835-0EF3-4CAC-9D92-B8007176C2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88435" y="5867402"/>
              <a:ext cx="265707" cy="4306"/>
            </a:xfrm>
            <a:prstGeom prst="line">
              <a:avLst/>
            </a:prstGeom>
            <a:grp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DE8A4D1F-0891-4920-A378-81BC72EDF562}"/>
                </a:ext>
              </a:extLst>
            </p:cNvPr>
            <p:cNvSpPr/>
            <p:nvPr/>
          </p:nvSpPr>
          <p:spPr>
            <a:xfrm>
              <a:off x="7257898" y="5813401"/>
              <a:ext cx="108000" cy="108000"/>
            </a:xfrm>
            <a:prstGeom prst="rect">
              <a:avLst/>
            </a:prstGeom>
            <a:grp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7" name="Groupe 196">
            <a:extLst>
              <a:ext uri="{FF2B5EF4-FFF2-40B4-BE49-F238E27FC236}">
                <a16:creationId xmlns:a16="http://schemas.microsoft.com/office/drawing/2014/main" id="{FC15F3CE-BFFF-4234-98DF-2E021F595298}"/>
              </a:ext>
            </a:extLst>
          </p:cNvPr>
          <p:cNvGrpSpPr/>
          <p:nvPr/>
        </p:nvGrpSpPr>
        <p:grpSpPr>
          <a:xfrm>
            <a:off x="9356601" y="4519552"/>
            <a:ext cx="488898" cy="73681"/>
            <a:chOff x="6950757" y="5813401"/>
            <a:chExt cx="716618" cy="108000"/>
          </a:xfrm>
          <a:solidFill>
            <a:schemeClr val="accent1">
              <a:lumMod val="75000"/>
            </a:schemeClr>
          </a:solidFill>
        </p:grpSpPr>
        <p:cxnSp>
          <p:nvCxnSpPr>
            <p:cNvPr id="198" name="Connecteur droit 197">
              <a:extLst>
                <a:ext uri="{FF2B5EF4-FFF2-40B4-BE49-F238E27FC236}">
                  <a16:creationId xmlns:a16="http://schemas.microsoft.com/office/drawing/2014/main" id="{33DC50C7-1CB7-43C7-9BDA-A673172A07CA}"/>
                </a:ext>
              </a:extLst>
            </p:cNvPr>
            <p:cNvCxnSpPr>
              <a:cxnSpLocks/>
            </p:cNvCxnSpPr>
            <p:nvPr/>
          </p:nvCxnSpPr>
          <p:spPr>
            <a:xfrm>
              <a:off x="6950757" y="5867402"/>
              <a:ext cx="716618" cy="0"/>
            </a:xfrm>
            <a:prstGeom prst="line">
              <a:avLst/>
            </a:prstGeom>
            <a:grp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039FDEC9-7962-49A2-9C7F-8902B3A57BFA}"/>
                </a:ext>
              </a:extLst>
            </p:cNvPr>
            <p:cNvSpPr/>
            <p:nvPr/>
          </p:nvSpPr>
          <p:spPr>
            <a:xfrm>
              <a:off x="7257898" y="5813401"/>
              <a:ext cx="108000" cy="108000"/>
            </a:xfrm>
            <a:prstGeom prst="rect">
              <a:avLst/>
            </a:prstGeom>
            <a:grp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5" name="Groupe 204">
            <a:extLst>
              <a:ext uri="{FF2B5EF4-FFF2-40B4-BE49-F238E27FC236}">
                <a16:creationId xmlns:a16="http://schemas.microsoft.com/office/drawing/2014/main" id="{0059C291-AADD-48EC-960B-E31DE71A4965}"/>
              </a:ext>
            </a:extLst>
          </p:cNvPr>
          <p:cNvGrpSpPr/>
          <p:nvPr/>
        </p:nvGrpSpPr>
        <p:grpSpPr>
          <a:xfrm>
            <a:off x="9350421" y="4390587"/>
            <a:ext cx="526850" cy="73681"/>
            <a:chOff x="6950757" y="5813401"/>
            <a:chExt cx="772247" cy="108000"/>
          </a:xfrm>
          <a:solidFill>
            <a:schemeClr val="accent1">
              <a:lumMod val="75000"/>
            </a:schemeClr>
          </a:solidFill>
        </p:grpSpPr>
        <p:cxnSp>
          <p:nvCxnSpPr>
            <p:cNvPr id="206" name="Connecteur droit 205">
              <a:extLst>
                <a:ext uri="{FF2B5EF4-FFF2-40B4-BE49-F238E27FC236}">
                  <a16:creationId xmlns:a16="http://schemas.microsoft.com/office/drawing/2014/main" id="{62816FBF-AFF9-42CB-8C2A-13FF3DB561C8}"/>
                </a:ext>
              </a:extLst>
            </p:cNvPr>
            <p:cNvCxnSpPr>
              <a:cxnSpLocks/>
            </p:cNvCxnSpPr>
            <p:nvPr/>
          </p:nvCxnSpPr>
          <p:spPr>
            <a:xfrm>
              <a:off x="6950757" y="5867402"/>
              <a:ext cx="772247" cy="0"/>
            </a:xfrm>
            <a:prstGeom prst="line">
              <a:avLst/>
            </a:prstGeom>
            <a:grp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B79CAA3C-B6AF-4FEE-B603-288337096688}"/>
                </a:ext>
              </a:extLst>
            </p:cNvPr>
            <p:cNvSpPr/>
            <p:nvPr/>
          </p:nvSpPr>
          <p:spPr>
            <a:xfrm>
              <a:off x="7257898" y="5813401"/>
              <a:ext cx="108000" cy="108000"/>
            </a:xfrm>
            <a:prstGeom prst="rect">
              <a:avLst/>
            </a:prstGeom>
            <a:grp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0" name="Groupe 209">
            <a:extLst>
              <a:ext uri="{FF2B5EF4-FFF2-40B4-BE49-F238E27FC236}">
                <a16:creationId xmlns:a16="http://schemas.microsoft.com/office/drawing/2014/main" id="{C716AEB5-1AFF-46C3-9D28-5EE9B8FD51D7}"/>
              </a:ext>
            </a:extLst>
          </p:cNvPr>
          <p:cNvGrpSpPr/>
          <p:nvPr/>
        </p:nvGrpSpPr>
        <p:grpSpPr>
          <a:xfrm>
            <a:off x="9418149" y="4086700"/>
            <a:ext cx="163911" cy="73681"/>
            <a:chOff x="7188435" y="5813401"/>
            <a:chExt cx="240258" cy="108000"/>
          </a:xfrm>
          <a:solidFill>
            <a:schemeClr val="accent1">
              <a:lumMod val="75000"/>
            </a:schemeClr>
          </a:solidFill>
        </p:grpSpPr>
        <p:cxnSp>
          <p:nvCxnSpPr>
            <p:cNvPr id="211" name="Connecteur droit 210">
              <a:extLst>
                <a:ext uri="{FF2B5EF4-FFF2-40B4-BE49-F238E27FC236}">
                  <a16:creationId xmlns:a16="http://schemas.microsoft.com/office/drawing/2014/main" id="{4F716A5A-EB23-4DAA-8561-D8961E792F86}"/>
                </a:ext>
              </a:extLst>
            </p:cNvPr>
            <p:cNvCxnSpPr>
              <a:cxnSpLocks/>
            </p:cNvCxnSpPr>
            <p:nvPr/>
          </p:nvCxnSpPr>
          <p:spPr>
            <a:xfrm>
              <a:off x="7188435" y="5871708"/>
              <a:ext cx="240258" cy="0"/>
            </a:xfrm>
            <a:prstGeom prst="line">
              <a:avLst/>
            </a:prstGeom>
            <a:grp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7AA9E164-7E6D-4E40-AB99-6F749761E51F}"/>
                </a:ext>
              </a:extLst>
            </p:cNvPr>
            <p:cNvSpPr/>
            <p:nvPr/>
          </p:nvSpPr>
          <p:spPr>
            <a:xfrm>
              <a:off x="7257898" y="5813401"/>
              <a:ext cx="108000" cy="108000"/>
            </a:xfrm>
            <a:prstGeom prst="rect">
              <a:avLst/>
            </a:prstGeom>
            <a:grp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4" name="Groupe 213">
            <a:extLst>
              <a:ext uri="{FF2B5EF4-FFF2-40B4-BE49-F238E27FC236}">
                <a16:creationId xmlns:a16="http://schemas.microsoft.com/office/drawing/2014/main" id="{24216533-D282-490E-A243-A8A62DE87BAA}"/>
              </a:ext>
            </a:extLst>
          </p:cNvPr>
          <p:cNvGrpSpPr/>
          <p:nvPr/>
        </p:nvGrpSpPr>
        <p:grpSpPr>
          <a:xfrm>
            <a:off x="9471523" y="3949366"/>
            <a:ext cx="163911" cy="73681"/>
            <a:chOff x="7188435" y="5813401"/>
            <a:chExt cx="240258" cy="108000"/>
          </a:xfrm>
          <a:solidFill>
            <a:schemeClr val="accent1">
              <a:lumMod val="75000"/>
            </a:schemeClr>
          </a:solidFill>
        </p:grpSpPr>
        <p:cxnSp>
          <p:nvCxnSpPr>
            <p:cNvPr id="215" name="Connecteur droit 214">
              <a:extLst>
                <a:ext uri="{FF2B5EF4-FFF2-40B4-BE49-F238E27FC236}">
                  <a16:creationId xmlns:a16="http://schemas.microsoft.com/office/drawing/2014/main" id="{ABBFA095-8D83-4FB3-B248-0B36A2AE903D}"/>
                </a:ext>
              </a:extLst>
            </p:cNvPr>
            <p:cNvCxnSpPr>
              <a:cxnSpLocks/>
            </p:cNvCxnSpPr>
            <p:nvPr/>
          </p:nvCxnSpPr>
          <p:spPr>
            <a:xfrm>
              <a:off x="7188435" y="5871708"/>
              <a:ext cx="240258" cy="0"/>
            </a:xfrm>
            <a:prstGeom prst="line">
              <a:avLst/>
            </a:prstGeom>
            <a:grp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88EB75C0-6962-4C85-9D1D-9ACD468BA8C9}"/>
                </a:ext>
              </a:extLst>
            </p:cNvPr>
            <p:cNvSpPr/>
            <p:nvPr/>
          </p:nvSpPr>
          <p:spPr>
            <a:xfrm>
              <a:off x="7257898" y="5813401"/>
              <a:ext cx="108000" cy="108000"/>
            </a:xfrm>
            <a:prstGeom prst="rect">
              <a:avLst/>
            </a:prstGeom>
            <a:grp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7" name="Groupe 216">
            <a:extLst>
              <a:ext uri="{FF2B5EF4-FFF2-40B4-BE49-F238E27FC236}">
                <a16:creationId xmlns:a16="http://schemas.microsoft.com/office/drawing/2014/main" id="{9429087C-728C-4690-9FA5-D177DB5E278D}"/>
              </a:ext>
            </a:extLst>
          </p:cNvPr>
          <p:cNvGrpSpPr/>
          <p:nvPr/>
        </p:nvGrpSpPr>
        <p:grpSpPr>
          <a:xfrm>
            <a:off x="9413596" y="3679042"/>
            <a:ext cx="294673" cy="73681"/>
            <a:chOff x="7113277" y="5813401"/>
            <a:chExt cx="431926" cy="108000"/>
          </a:xfrm>
          <a:solidFill>
            <a:schemeClr val="accent1">
              <a:lumMod val="75000"/>
            </a:schemeClr>
          </a:solidFill>
        </p:grpSpPr>
        <p:cxnSp>
          <p:nvCxnSpPr>
            <p:cNvPr id="218" name="Connecteur droit 217">
              <a:extLst>
                <a:ext uri="{FF2B5EF4-FFF2-40B4-BE49-F238E27FC236}">
                  <a16:creationId xmlns:a16="http://schemas.microsoft.com/office/drawing/2014/main" id="{B50D0C96-F8BB-4791-8378-4A00CED10ABB}"/>
                </a:ext>
              </a:extLst>
            </p:cNvPr>
            <p:cNvCxnSpPr>
              <a:cxnSpLocks/>
            </p:cNvCxnSpPr>
            <p:nvPr/>
          </p:nvCxnSpPr>
          <p:spPr>
            <a:xfrm>
              <a:off x="7113277" y="5867400"/>
              <a:ext cx="431926" cy="1"/>
            </a:xfrm>
            <a:prstGeom prst="line">
              <a:avLst/>
            </a:prstGeom>
            <a:grp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2BF3A992-7F30-4E17-95D6-B8BEBD2D9147}"/>
                </a:ext>
              </a:extLst>
            </p:cNvPr>
            <p:cNvSpPr/>
            <p:nvPr/>
          </p:nvSpPr>
          <p:spPr>
            <a:xfrm>
              <a:off x="7257898" y="5813401"/>
              <a:ext cx="108000" cy="108000"/>
            </a:xfrm>
            <a:prstGeom prst="rect">
              <a:avLst/>
            </a:prstGeom>
            <a:grp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2" name="Groupe 221">
            <a:extLst>
              <a:ext uri="{FF2B5EF4-FFF2-40B4-BE49-F238E27FC236}">
                <a16:creationId xmlns:a16="http://schemas.microsoft.com/office/drawing/2014/main" id="{18FFB392-8EB4-40A1-9575-4B5DA93EB124}"/>
              </a:ext>
            </a:extLst>
          </p:cNvPr>
          <p:cNvGrpSpPr/>
          <p:nvPr/>
        </p:nvGrpSpPr>
        <p:grpSpPr>
          <a:xfrm>
            <a:off x="9418149" y="3550076"/>
            <a:ext cx="294673" cy="73681"/>
            <a:chOff x="7113277" y="5813401"/>
            <a:chExt cx="431926" cy="108000"/>
          </a:xfrm>
          <a:solidFill>
            <a:schemeClr val="accent1">
              <a:lumMod val="75000"/>
            </a:schemeClr>
          </a:solidFill>
        </p:grpSpPr>
        <p:cxnSp>
          <p:nvCxnSpPr>
            <p:cNvPr id="223" name="Connecteur droit 222">
              <a:extLst>
                <a:ext uri="{FF2B5EF4-FFF2-40B4-BE49-F238E27FC236}">
                  <a16:creationId xmlns:a16="http://schemas.microsoft.com/office/drawing/2014/main" id="{BC73CE1F-B86C-4123-B3E0-713F26C16AF3}"/>
                </a:ext>
              </a:extLst>
            </p:cNvPr>
            <p:cNvCxnSpPr>
              <a:cxnSpLocks/>
            </p:cNvCxnSpPr>
            <p:nvPr/>
          </p:nvCxnSpPr>
          <p:spPr>
            <a:xfrm>
              <a:off x="7113277" y="5867400"/>
              <a:ext cx="431926" cy="1"/>
            </a:xfrm>
            <a:prstGeom prst="line">
              <a:avLst/>
            </a:prstGeom>
            <a:grp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ACB16E79-BE12-4F7E-B109-38832172042A}"/>
                </a:ext>
              </a:extLst>
            </p:cNvPr>
            <p:cNvSpPr/>
            <p:nvPr/>
          </p:nvSpPr>
          <p:spPr>
            <a:xfrm>
              <a:off x="7257898" y="5813401"/>
              <a:ext cx="108000" cy="108000"/>
            </a:xfrm>
            <a:prstGeom prst="rect">
              <a:avLst/>
            </a:prstGeom>
            <a:grp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5" name="ZoneTexte 224">
            <a:extLst>
              <a:ext uri="{FF2B5EF4-FFF2-40B4-BE49-F238E27FC236}">
                <a16:creationId xmlns:a16="http://schemas.microsoft.com/office/drawing/2014/main" id="{C18AF7E3-4CC6-420E-B852-8139D2D012E1}"/>
              </a:ext>
            </a:extLst>
          </p:cNvPr>
          <p:cNvSpPr txBox="1"/>
          <p:nvPr/>
        </p:nvSpPr>
        <p:spPr>
          <a:xfrm>
            <a:off x="6096000" y="891535"/>
            <a:ext cx="560968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OS selon les tt préalables et l’intervalle depuis platine: </a:t>
            </a:r>
          </a:p>
          <a:p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pMMR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et population globale</a:t>
            </a:r>
            <a:endParaRPr lang="fr-FR" sz="12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Rectangle à coins arrondis 1">
            <a:extLst>
              <a:ext uri="{FF2B5EF4-FFF2-40B4-BE49-F238E27FC236}">
                <a16:creationId xmlns:a16="http://schemas.microsoft.com/office/drawing/2014/main" id="{58581ABA-6EFD-4FD2-B831-21DA7C73F8A3}"/>
              </a:ext>
            </a:extLst>
          </p:cNvPr>
          <p:cNvSpPr/>
          <p:nvPr/>
        </p:nvSpPr>
        <p:spPr>
          <a:xfrm>
            <a:off x="6094276" y="2554430"/>
            <a:ext cx="5578239" cy="40774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7" name="Rectangle à coins arrondis 1">
            <a:extLst>
              <a:ext uri="{FF2B5EF4-FFF2-40B4-BE49-F238E27FC236}">
                <a16:creationId xmlns:a16="http://schemas.microsoft.com/office/drawing/2014/main" id="{617FCA2C-1356-46FB-9A48-6F5E5F046164}"/>
              </a:ext>
            </a:extLst>
          </p:cNvPr>
          <p:cNvSpPr/>
          <p:nvPr/>
        </p:nvSpPr>
        <p:spPr>
          <a:xfrm>
            <a:off x="6094276" y="4608562"/>
            <a:ext cx="5578239" cy="43874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1796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>
            <a:off x="763411" y="636059"/>
            <a:ext cx="550334" cy="5503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72F73FC-DB71-46AD-A758-0C27FD2DC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Pembrolizumab (</a:t>
            </a:r>
            <a:r>
              <a:rPr lang="en-US" dirty="0" err="1">
                <a:latin typeface="+mn-lt"/>
              </a:rPr>
              <a:t>pembro</a:t>
            </a:r>
            <a:r>
              <a:rPr lang="en-US" dirty="0">
                <a:latin typeface="+mn-lt"/>
              </a:rPr>
              <a:t>) in patients (pts)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with microsatellite instability-high (MSI-H) advanced endometrial cancer (EC): </a:t>
            </a:r>
            <a:br>
              <a:rPr lang="en-US" dirty="0">
                <a:latin typeface="+mn-lt"/>
              </a:rPr>
            </a:br>
            <a:r>
              <a:rPr lang="en-US" b="0" dirty="0">
                <a:latin typeface="+mn-lt"/>
              </a:rPr>
              <a:t>updated results from KEYNOTE-158</a:t>
            </a:r>
            <a:endParaRPr lang="fr-FR" dirty="0">
              <a:latin typeface="+mn-lt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44438F7F-4FB4-4E36-8B3D-21D034461D1C}"/>
              </a:ext>
            </a:extLst>
          </p:cNvPr>
          <p:cNvSpPr txBox="1">
            <a:spLocks/>
          </p:cNvSpPr>
          <p:nvPr/>
        </p:nvSpPr>
        <p:spPr>
          <a:xfrm>
            <a:off x="2776538" y="3531725"/>
            <a:ext cx="7339012" cy="4258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D.O’Malley</a:t>
            </a:r>
            <a:r>
              <a:rPr lang="fr-FR" dirty="0"/>
              <a:t>, et al., ESMO</a:t>
            </a:r>
            <a:r>
              <a:rPr lang="fr-FR" baseline="30000" dirty="0"/>
              <a:t>®</a:t>
            </a:r>
            <a:r>
              <a:rPr lang="fr-FR" dirty="0"/>
              <a:t> 2021, Abs# </a:t>
            </a:r>
            <a:r>
              <a:rPr lang="fr-FR" i="0" dirty="0"/>
              <a:t>795MO</a:t>
            </a:r>
          </a:p>
        </p:txBody>
      </p:sp>
      <p:sp>
        <p:nvSpPr>
          <p:cNvPr id="12" name="Forme libre 12">
            <a:extLst>
              <a:ext uri="{FF2B5EF4-FFF2-40B4-BE49-F238E27FC236}">
                <a16:creationId xmlns:a16="http://schemas.microsoft.com/office/drawing/2014/main" id="{141A30E0-B3D5-4FE8-8B06-FAF82572A0B6}"/>
              </a:ext>
            </a:extLst>
          </p:cNvPr>
          <p:cNvSpPr/>
          <p:nvPr/>
        </p:nvSpPr>
        <p:spPr>
          <a:xfrm>
            <a:off x="1025912" y="1319514"/>
            <a:ext cx="1628078" cy="2384385"/>
          </a:xfrm>
          <a:custGeom>
            <a:avLst/>
            <a:gdLst>
              <a:gd name="connsiteX0" fmla="*/ 0 w 914400"/>
              <a:gd name="connsiteY0" fmla="*/ 0 h 3077736"/>
              <a:gd name="connsiteX1" fmla="*/ 0 w 914400"/>
              <a:gd name="connsiteY1" fmla="*/ 3077736 h 3077736"/>
              <a:gd name="connsiteX2" fmla="*/ 914400 w 914400"/>
              <a:gd name="connsiteY2" fmla="*/ 3077736 h 307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3077736">
                <a:moveTo>
                  <a:pt x="0" y="0"/>
                </a:moveTo>
                <a:lnTo>
                  <a:pt x="0" y="3077736"/>
                </a:lnTo>
                <a:lnTo>
                  <a:pt x="914400" y="3077736"/>
                </a:lnTo>
              </a:path>
            </a:pathLst>
          </a:cu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7801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Keynote 158 : actualisation cancers </a:t>
            </a:r>
            <a:r>
              <a:rPr lang="en-GB" dirty="0" err="1"/>
              <a:t>endomètre</a:t>
            </a:r>
            <a:r>
              <a:rPr lang="en-GB" dirty="0"/>
              <a:t> MSI-H/</a:t>
            </a:r>
            <a:r>
              <a:rPr lang="en-GB" dirty="0" err="1"/>
              <a:t>dmmR</a:t>
            </a:r>
            <a:endParaRPr lang="en-US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D.O’Malley</a:t>
            </a:r>
            <a:r>
              <a:rPr lang="fr-FR" dirty="0"/>
              <a:t>, et al., ESMO</a:t>
            </a:r>
            <a:r>
              <a:rPr lang="fr-FR" baseline="30000" dirty="0"/>
              <a:t>®</a:t>
            </a:r>
            <a:r>
              <a:rPr lang="fr-FR" dirty="0"/>
              <a:t> 2021</a:t>
            </a:r>
            <a:r>
              <a:rPr lang="fr-FR"/>
              <a:t>, Abs# </a:t>
            </a:r>
            <a:r>
              <a:rPr lang="fr-FR" i="0" dirty="0"/>
              <a:t>795MO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0CF6452B-1BA2-47EF-97AC-794215BBAD70}"/>
              </a:ext>
            </a:extLst>
          </p:cNvPr>
          <p:cNvSpPr/>
          <p:nvPr/>
        </p:nvSpPr>
        <p:spPr>
          <a:xfrm>
            <a:off x="579804" y="2182260"/>
            <a:ext cx="4445419" cy="17922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t" anchorCtr="0">
            <a:noAutofit/>
          </a:bodyPr>
          <a:lstStyle/>
          <a:p>
            <a:pPr defTabSz="450056">
              <a:spcBef>
                <a:spcPts val="400"/>
              </a:spcBef>
              <a:defRPr/>
            </a:pPr>
            <a:r>
              <a:rPr lang="da-DK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Principaux</a:t>
            </a:r>
            <a:r>
              <a:rPr lang="da-DK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critères</a:t>
            </a:r>
            <a:r>
              <a:rPr lang="da-DK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éligibilité</a:t>
            </a:r>
            <a:endParaRPr lang="da-DK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indent="-138113" defTabSz="450056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&gt; 18 ans</a:t>
            </a:r>
          </a:p>
          <a:p>
            <a:pPr marL="138113" indent="-138113" defTabSz="450056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Cancer endomètre avancé MSI-H/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dMMR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lvl="1" indent="-174625" defTabSz="450056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Cohorte D: quel que soit le statut MSI et excluant les sarcomes et les tumeurs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mésenchymateuses</a:t>
            </a:r>
            <a:r>
              <a:rPr lang="fr-FR" sz="12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fr-FR" sz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lvl="1" indent="-174625" defTabSz="450056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Cohort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K: tous cancers MSI-H/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dMMR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sauf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colorectal</a:t>
            </a:r>
            <a:r>
              <a:rPr lang="fr-FR" sz="12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fr-FR" sz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indent="-138113" defTabSz="450056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Progression ou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intolerance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fr-FR" sz="1200" u="sng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1 ligne</a:t>
            </a:r>
          </a:p>
          <a:p>
            <a:pPr marL="138113" indent="-138113" defTabSz="450056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Maladie mesurable RECIST v1.1</a:t>
            </a:r>
          </a:p>
          <a:p>
            <a:pPr marL="138113" indent="-138113" defTabSz="450056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ECOG PS 0 or 1</a:t>
            </a:r>
          </a:p>
          <a:p>
            <a:pPr marL="138113" indent="-138113" defTabSz="450056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Fourniture d’un échantillon tumoral pour analyse biomarqueurs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67BA5583-CDBA-494F-84A5-D5BE846B5989}"/>
              </a:ext>
            </a:extLst>
          </p:cNvPr>
          <p:cNvSpPr/>
          <p:nvPr/>
        </p:nvSpPr>
        <p:spPr>
          <a:xfrm>
            <a:off x="9065530" y="2479423"/>
            <a:ext cx="2670663" cy="209119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defTabSz="450056">
              <a:spcBef>
                <a:spcPts val="600"/>
              </a:spcBef>
              <a:buClr>
                <a:schemeClr val="accent1"/>
              </a:buClr>
              <a:defRPr/>
            </a:pP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Critère principal: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indent="-138113" defTabSz="450056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 (RECIST v1.1, revue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centralisée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indépendante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450056">
              <a:spcBef>
                <a:spcPts val="1200"/>
              </a:spcBef>
              <a:buClr>
                <a:schemeClr val="accent1"/>
              </a:buClr>
              <a:defRPr/>
            </a:pP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Critères secondaires: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indent="-138113" defTabSz="450056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DR, SSP (RECIST v1.1,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revue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centralisée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indépendante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), SG, et toxicité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17243" y="2155911"/>
            <a:ext cx="11409680" cy="2810206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8853798" y="2479423"/>
            <a:ext cx="117884" cy="2091193"/>
            <a:chOff x="8853798" y="2178657"/>
            <a:chExt cx="117884" cy="2091193"/>
          </a:xfrm>
        </p:grpSpPr>
        <p:cxnSp>
          <p:nvCxnSpPr>
            <p:cNvPr id="22" name="Connecteur droit 21"/>
            <p:cNvCxnSpPr>
              <a:cxnSpLocks/>
            </p:cNvCxnSpPr>
            <p:nvPr/>
          </p:nvCxnSpPr>
          <p:spPr>
            <a:xfrm>
              <a:off x="8853799" y="2178657"/>
              <a:ext cx="0" cy="209119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55">
              <a:extLst>
                <a:ext uri="{FF2B5EF4-FFF2-40B4-BE49-F238E27FC236}">
                  <a16:creationId xmlns:a16="http://schemas.microsoft.com/office/drawing/2014/main" id="{B02AC733-0787-4D6F-8494-9E7BEACBE19D}"/>
                </a:ext>
              </a:extLst>
            </p:cNvPr>
            <p:cNvSpPr/>
            <p:nvPr/>
          </p:nvSpPr>
          <p:spPr>
            <a:xfrm rot="5400000">
              <a:off x="8701193" y="3148265"/>
              <a:ext cx="423093" cy="117884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spcFirstLastPara="0" vert="horz" wrap="square" lIns="0" tIns="60722" rIns="77862" bIns="60722" numCol="1" spcCol="1270" anchor="ctr" anchorCtr="0">
              <a:noAutofit/>
            </a:bodyPr>
            <a:lstStyle/>
            <a:p>
              <a:pPr algn="ctr" defTabSz="3500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Freeform 41">
            <a:extLst>
              <a:ext uri="{FF2B5EF4-FFF2-40B4-BE49-F238E27FC236}">
                <a16:creationId xmlns:a16="http://schemas.microsoft.com/office/drawing/2014/main" id="{24E995A1-3ED6-49FF-B17E-621523F219A7}"/>
              </a:ext>
            </a:extLst>
          </p:cNvPr>
          <p:cNvSpPr/>
          <p:nvPr/>
        </p:nvSpPr>
        <p:spPr>
          <a:xfrm>
            <a:off x="5834767" y="2725134"/>
            <a:ext cx="2807300" cy="1797360"/>
          </a:xfrm>
          <a:prstGeom prst="roundRect">
            <a:avLst>
              <a:gd name="adj" fmla="val 9151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algn="ctr" defTabSz="514350">
              <a:lnSpc>
                <a:spcPts val="1500"/>
              </a:lnSpc>
              <a:defRPr/>
            </a:pPr>
            <a:r>
              <a:rPr lang="en-US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Pembrolizumab 200 mg IV Q3W</a:t>
            </a:r>
            <a:br>
              <a:rPr lang="en-US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3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514350">
              <a:lnSpc>
                <a:spcPts val="1500"/>
              </a:lnSpc>
              <a:defRPr/>
            </a:pPr>
            <a:r>
              <a:rPr lang="en-US" sz="13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Jusqu’à</a:t>
            </a:r>
            <a:r>
              <a:rPr lang="en-US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 cycles </a:t>
            </a:r>
            <a:br>
              <a:rPr lang="en-US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(environ 2 </a:t>
            </a:r>
            <a:r>
              <a:rPr lang="en-US" sz="13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br>
              <a:rPr lang="en-US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progression, </a:t>
            </a:r>
            <a:r>
              <a:rPr lang="en-US" sz="13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toxicité</a:t>
            </a:r>
            <a:r>
              <a:rPr lang="en-US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intolerable, decision </a:t>
            </a:r>
            <a:r>
              <a:rPr lang="en-US" sz="13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investigateur</a:t>
            </a:r>
            <a:r>
              <a:rPr lang="en-US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retrait</a:t>
            </a:r>
            <a:r>
              <a:rPr lang="en-US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patient</a:t>
            </a:r>
          </a:p>
        </p:txBody>
      </p:sp>
      <p:sp>
        <p:nvSpPr>
          <p:cNvPr id="28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391046" y="5419090"/>
            <a:ext cx="11536794" cy="795020"/>
          </a:xfrm>
        </p:spPr>
        <p:txBody>
          <a:bodyPr/>
          <a:lstStyle/>
          <a:p>
            <a:endParaRPr lang="fr-FR" b="0" i="0" baseline="30000" dirty="0">
              <a:solidFill>
                <a:schemeClr val="tx2"/>
              </a:solidFill>
            </a:endParaRPr>
          </a:p>
          <a:p>
            <a:r>
              <a:rPr lang="fr-FR" b="0" i="0" dirty="0" err="1">
                <a:solidFill>
                  <a:schemeClr val="tx2"/>
                </a:solidFill>
              </a:rPr>
              <a:t>dMMR</a:t>
            </a:r>
            <a:r>
              <a:rPr lang="fr-FR" b="0" i="0" dirty="0">
                <a:solidFill>
                  <a:schemeClr val="tx2"/>
                </a:solidFill>
              </a:rPr>
              <a:t>, </a:t>
            </a:r>
            <a:r>
              <a:rPr lang="fr-FR" b="0" i="0" dirty="0" err="1">
                <a:solidFill>
                  <a:schemeClr val="tx2"/>
                </a:solidFill>
              </a:rPr>
              <a:t>mismatch</a:t>
            </a:r>
            <a:r>
              <a:rPr lang="fr-FR" b="0" i="0" dirty="0">
                <a:solidFill>
                  <a:schemeClr val="tx2"/>
                </a:solidFill>
              </a:rPr>
              <a:t> </a:t>
            </a:r>
            <a:r>
              <a:rPr lang="fr-FR" b="0" i="0" dirty="0" err="1">
                <a:solidFill>
                  <a:schemeClr val="tx2"/>
                </a:solidFill>
              </a:rPr>
              <a:t>repair</a:t>
            </a:r>
            <a:r>
              <a:rPr lang="fr-FR" b="0" i="0" dirty="0">
                <a:solidFill>
                  <a:schemeClr val="tx2"/>
                </a:solidFill>
              </a:rPr>
              <a:t> </a:t>
            </a:r>
            <a:r>
              <a:rPr lang="fr-FR" b="0" i="0" dirty="0" err="1">
                <a:solidFill>
                  <a:schemeClr val="tx2"/>
                </a:solidFill>
              </a:rPr>
              <a:t>deficiency</a:t>
            </a:r>
            <a:r>
              <a:rPr lang="fr-FR" b="0" i="0" dirty="0">
                <a:solidFill>
                  <a:schemeClr val="tx2"/>
                </a:solidFill>
              </a:rPr>
              <a:t>; ECOG PS, </a:t>
            </a:r>
            <a:r>
              <a:rPr lang="fr-FR" b="0" i="0" dirty="0" err="1">
                <a:solidFill>
                  <a:schemeClr val="tx2"/>
                </a:solidFill>
              </a:rPr>
              <a:t>Eastem</a:t>
            </a:r>
            <a:r>
              <a:rPr lang="fr-FR" b="0" i="0" dirty="0">
                <a:solidFill>
                  <a:schemeClr val="tx2"/>
                </a:solidFill>
              </a:rPr>
              <a:t> </a:t>
            </a:r>
            <a:r>
              <a:rPr lang="fr-FR" b="0" i="0" dirty="0" err="1">
                <a:solidFill>
                  <a:schemeClr val="tx2"/>
                </a:solidFill>
              </a:rPr>
              <a:t>Cooperative</a:t>
            </a:r>
            <a:r>
              <a:rPr lang="fr-FR" b="0" i="0" dirty="0">
                <a:solidFill>
                  <a:schemeClr val="tx2"/>
                </a:solidFill>
              </a:rPr>
              <a:t> </a:t>
            </a:r>
            <a:r>
              <a:rPr lang="fr-FR" b="0" i="0" dirty="0" err="1">
                <a:solidFill>
                  <a:schemeClr val="tx2"/>
                </a:solidFill>
              </a:rPr>
              <a:t>Oncology</a:t>
            </a:r>
            <a:r>
              <a:rPr lang="fr-FR" b="0" i="0" dirty="0">
                <a:solidFill>
                  <a:schemeClr val="tx2"/>
                </a:solidFill>
              </a:rPr>
              <a:t> Group performance score; IV, </a:t>
            </a:r>
            <a:r>
              <a:rPr lang="fr-FR" b="0" i="0" dirty="0" err="1">
                <a:solidFill>
                  <a:schemeClr val="tx2"/>
                </a:solidFill>
              </a:rPr>
              <a:t>intravenous</a:t>
            </a:r>
            <a:r>
              <a:rPr lang="fr-FR" b="0" i="0" dirty="0">
                <a:solidFill>
                  <a:schemeClr val="tx2"/>
                </a:solidFill>
              </a:rPr>
              <a:t>; Q3W, </a:t>
            </a:r>
            <a:r>
              <a:rPr lang="fr-FR" b="0" i="0" dirty="0" err="1">
                <a:solidFill>
                  <a:schemeClr val="tx2"/>
                </a:solidFill>
              </a:rPr>
              <a:t>every</a:t>
            </a:r>
            <a:r>
              <a:rPr lang="fr-FR" b="0" i="0" dirty="0">
                <a:solidFill>
                  <a:schemeClr val="tx2"/>
                </a:solidFill>
              </a:rPr>
              <a:t> 3 </a:t>
            </a:r>
            <a:r>
              <a:rPr lang="fr-FR" b="0" i="0" dirty="0" err="1">
                <a:solidFill>
                  <a:schemeClr val="tx2"/>
                </a:solidFill>
              </a:rPr>
              <a:t>weeks</a:t>
            </a:r>
            <a:r>
              <a:rPr lang="fr-FR" b="0" i="0" dirty="0">
                <a:solidFill>
                  <a:schemeClr val="tx2"/>
                </a:solidFill>
              </a:rPr>
              <a:t>.</a:t>
            </a:r>
            <a:endParaRPr lang="fr-FR" b="0" i="0" baseline="30000" dirty="0">
              <a:solidFill>
                <a:schemeClr val="tx2"/>
              </a:solidFill>
            </a:endParaRPr>
          </a:p>
          <a:p>
            <a:r>
              <a:rPr lang="fr-FR" b="0" i="0" baseline="30000" dirty="0">
                <a:solidFill>
                  <a:schemeClr val="tx2"/>
                </a:solidFill>
              </a:rPr>
              <a:t>a</a:t>
            </a:r>
            <a:r>
              <a:rPr lang="fr-FR" b="0" i="0" dirty="0">
                <a:solidFill>
                  <a:schemeClr val="tx2"/>
                </a:solidFill>
              </a:rPr>
              <a:t> In </a:t>
            </a:r>
            <a:r>
              <a:rPr lang="fr-FR" b="0" i="0" dirty="0" err="1">
                <a:solidFill>
                  <a:schemeClr val="tx2"/>
                </a:solidFill>
              </a:rPr>
              <a:t>cohort</a:t>
            </a:r>
            <a:r>
              <a:rPr lang="fr-FR" b="0" i="0" dirty="0">
                <a:solidFill>
                  <a:schemeClr val="tx2"/>
                </a:solidFill>
              </a:rPr>
              <a:t> D, MSI-H expression </a:t>
            </a:r>
            <a:r>
              <a:rPr lang="fr-FR" b="0" i="0" dirty="0" err="1">
                <a:solidFill>
                  <a:schemeClr val="tx2"/>
                </a:solidFill>
              </a:rPr>
              <a:t>was</a:t>
            </a:r>
            <a:r>
              <a:rPr lang="fr-FR" b="0" i="0" dirty="0">
                <a:solidFill>
                  <a:schemeClr val="tx2"/>
                </a:solidFill>
              </a:rPr>
              <a:t> </a:t>
            </a:r>
            <a:r>
              <a:rPr lang="fr-FR" b="0" i="0" dirty="0" err="1">
                <a:solidFill>
                  <a:schemeClr val="tx2"/>
                </a:solidFill>
              </a:rPr>
              <a:t>determined</a:t>
            </a:r>
            <a:r>
              <a:rPr lang="fr-FR" b="0" i="0" dirty="0">
                <a:solidFill>
                  <a:schemeClr val="tx2"/>
                </a:solidFill>
              </a:rPr>
              <a:t> </a:t>
            </a:r>
            <a:r>
              <a:rPr lang="fr-FR" b="0" i="0" dirty="0" err="1">
                <a:solidFill>
                  <a:schemeClr val="tx2"/>
                </a:solidFill>
              </a:rPr>
              <a:t>retrospectively</a:t>
            </a:r>
            <a:r>
              <a:rPr lang="fr-FR" b="0" i="0" dirty="0">
                <a:solidFill>
                  <a:schemeClr val="tx2"/>
                </a:solidFill>
              </a:rPr>
              <a:t> PCR at a central lab. In </a:t>
            </a:r>
            <a:r>
              <a:rPr lang="fr-FR" b="0" i="0" dirty="0" err="1">
                <a:solidFill>
                  <a:schemeClr val="tx2"/>
                </a:solidFill>
              </a:rPr>
              <a:t>cohort</a:t>
            </a:r>
            <a:r>
              <a:rPr lang="fr-FR" b="0" i="0" dirty="0">
                <a:solidFill>
                  <a:schemeClr val="tx2"/>
                </a:solidFill>
              </a:rPr>
              <a:t> K, MSI-H/</a:t>
            </a:r>
            <a:r>
              <a:rPr lang="fr-FR" b="0" i="0" dirty="0" err="1">
                <a:solidFill>
                  <a:schemeClr val="tx2"/>
                </a:solidFill>
              </a:rPr>
              <a:t>dMMR</a:t>
            </a:r>
            <a:r>
              <a:rPr lang="fr-FR" b="0" i="0" dirty="0">
                <a:solidFill>
                  <a:schemeClr val="tx2"/>
                </a:solidFill>
              </a:rPr>
              <a:t> output </a:t>
            </a:r>
            <a:r>
              <a:rPr lang="fr-FR" b="0" i="0" dirty="0" err="1">
                <a:solidFill>
                  <a:schemeClr val="tx2"/>
                </a:solidFill>
              </a:rPr>
              <a:t>was</a:t>
            </a:r>
            <a:r>
              <a:rPr lang="fr-FR" b="0" i="0" dirty="0">
                <a:solidFill>
                  <a:schemeClr val="tx2"/>
                </a:solidFill>
              </a:rPr>
              <a:t> </a:t>
            </a:r>
            <a:r>
              <a:rPr lang="fr-FR" b="0" i="0" dirty="0" err="1">
                <a:solidFill>
                  <a:schemeClr val="tx2"/>
                </a:solidFill>
              </a:rPr>
              <a:t>derermined</a:t>
            </a:r>
            <a:r>
              <a:rPr lang="fr-FR" b="0" i="0" dirty="0">
                <a:solidFill>
                  <a:schemeClr val="tx2"/>
                </a:solidFill>
              </a:rPr>
              <a:t> </a:t>
            </a:r>
            <a:r>
              <a:rPr lang="fr-FR" b="0" i="0" dirty="0" err="1">
                <a:solidFill>
                  <a:schemeClr val="tx2"/>
                </a:solidFill>
              </a:rPr>
              <a:t>prospectively</a:t>
            </a:r>
            <a:r>
              <a:rPr lang="fr-FR" b="0" i="0" dirty="0">
                <a:solidFill>
                  <a:schemeClr val="tx2"/>
                </a:solidFill>
              </a:rPr>
              <a:t> by PCR and /or IHC at a local </a:t>
            </a:r>
            <a:r>
              <a:rPr lang="fr-FR" b="0" i="0" dirty="0" err="1">
                <a:solidFill>
                  <a:schemeClr val="tx2"/>
                </a:solidFill>
              </a:rPr>
              <a:t>lab</a:t>
            </a:r>
            <a:r>
              <a:rPr lang="fr-FR" b="0" i="0" dirty="0">
                <a:solidFill>
                  <a:schemeClr val="tx2"/>
                </a:solidFill>
              </a:rPr>
              <a:t>, </a:t>
            </a:r>
            <a:r>
              <a:rPr lang="fr-FR" b="0" i="0" dirty="0" err="1">
                <a:solidFill>
                  <a:schemeClr val="tx2"/>
                </a:solidFill>
              </a:rPr>
              <a:t>respectively</a:t>
            </a:r>
            <a:r>
              <a:rPr lang="fr-FR" b="0" i="0" dirty="0">
                <a:solidFill>
                  <a:schemeClr val="tx2"/>
                </a:solidFill>
              </a:rPr>
              <a:t>. </a:t>
            </a:r>
            <a:br>
              <a:rPr lang="fr-FR" b="0" i="0" dirty="0">
                <a:solidFill>
                  <a:schemeClr val="tx2"/>
                </a:solidFill>
              </a:rPr>
            </a:br>
            <a:r>
              <a:rPr lang="fr-FR" b="0" i="0" baseline="30000" dirty="0">
                <a:solidFill>
                  <a:schemeClr val="tx2"/>
                </a:solidFill>
              </a:rPr>
              <a:t>b</a:t>
            </a:r>
            <a:r>
              <a:rPr lang="fr-FR" b="0" i="0" dirty="0">
                <a:solidFill>
                  <a:schemeClr val="tx2"/>
                </a:solidFill>
              </a:rPr>
              <a:t> </a:t>
            </a:r>
            <a:r>
              <a:rPr lang="fr-FR" b="0" i="0" dirty="0" err="1">
                <a:solidFill>
                  <a:schemeClr val="tx2"/>
                </a:solidFill>
              </a:rPr>
              <a:t>Clinically</a:t>
            </a:r>
            <a:r>
              <a:rPr lang="fr-FR" b="0" i="0" dirty="0">
                <a:solidFill>
                  <a:schemeClr val="tx2"/>
                </a:solidFill>
              </a:rPr>
              <a:t> stable patients </a:t>
            </a:r>
            <a:r>
              <a:rPr lang="fr-FR" b="0" i="0" dirty="0" err="1">
                <a:solidFill>
                  <a:schemeClr val="tx2"/>
                </a:solidFill>
              </a:rPr>
              <a:t>with</a:t>
            </a:r>
            <a:endParaRPr lang="fr-FR" b="0" i="0" dirty="0">
              <a:solidFill>
                <a:schemeClr val="tx2"/>
              </a:solidFill>
            </a:endParaRP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703E8C11-992C-47D7-8004-974ECB5287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9760" y="5070844"/>
            <a:ext cx="10915172" cy="973327"/>
          </a:xfrm>
        </p:spPr>
        <p:txBody>
          <a:bodyPr/>
          <a:lstStyle/>
          <a:p>
            <a:r>
              <a:rPr lang="en-GB" sz="1800" dirty="0" err="1"/>
              <a:t>Obtention</a:t>
            </a:r>
            <a:r>
              <a:rPr lang="en-GB" sz="1800" dirty="0"/>
              <a:t> AMM “</a:t>
            </a:r>
            <a:r>
              <a:rPr lang="en-GB" sz="1800" dirty="0" err="1"/>
              <a:t>agnostique</a:t>
            </a:r>
            <a:r>
              <a:rPr lang="en-GB" sz="1800" dirty="0"/>
              <a:t>” FDA pour le Pembrolizumab </a:t>
            </a:r>
            <a:r>
              <a:rPr lang="en-GB" sz="1800" dirty="0" err="1"/>
              <a:t>dans</a:t>
            </a:r>
            <a:r>
              <a:rPr lang="en-GB" sz="1800" dirty="0"/>
              <a:t> les cancers MSI-H </a:t>
            </a:r>
            <a:r>
              <a:rPr lang="en-GB" sz="1800" dirty="0" err="1"/>
              <a:t>prétraités</a:t>
            </a:r>
            <a:endParaRPr lang="en-GB" sz="1800" dirty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AA815230-794E-4831-BED7-395FF28B1B3C}"/>
              </a:ext>
            </a:extLst>
          </p:cNvPr>
          <p:cNvSpPr txBox="1">
            <a:spLocks/>
          </p:cNvSpPr>
          <p:nvPr/>
        </p:nvSpPr>
        <p:spPr>
          <a:xfrm>
            <a:off x="455403" y="834337"/>
            <a:ext cx="11371520" cy="973327"/>
          </a:xfrm>
          <a:prstGeom prst="rect">
            <a:avLst/>
          </a:prstGeom>
        </p:spPr>
        <p:txBody>
          <a:bodyPr/>
          <a:lstStyle>
            <a:lvl1pPr marL="280988" indent="-2809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l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9750" indent="-2428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85000"/>
              <a:buFont typeface="Wingdings" panose="05000000000000000000" pitchFamily="2" charset="2"/>
              <a:buChar char="à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85825" indent="-2571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75000"/>
              <a:buFont typeface="Wingdings 3" panose="05040102010807070707" pitchFamily="18" charset="2"/>
              <a:buChar char="u"/>
              <a:defRPr sz="1600" b="0" i="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err="1"/>
              <a:t>Patientes</a:t>
            </a:r>
            <a:r>
              <a:rPr lang="en-GB" sz="1800" dirty="0"/>
              <a:t> </a:t>
            </a:r>
            <a:r>
              <a:rPr lang="en-GB" sz="1800" dirty="0" err="1"/>
              <a:t>atteintes</a:t>
            </a:r>
            <a:r>
              <a:rPr lang="en-GB" sz="1800" dirty="0"/>
              <a:t> d'un cancer de </a:t>
            </a:r>
            <a:r>
              <a:rPr lang="en-GB" sz="1800" dirty="0" err="1"/>
              <a:t>l'endomètre</a:t>
            </a:r>
            <a:r>
              <a:rPr lang="en-GB" sz="1800" dirty="0"/>
              <a:t> MSI-H/</a:t>
            </a:r>
            <a:r>
              <a:rPr lang="en-GB" sz="1800" dirty="0" err="1"/>
              <a:t>dMMP</a:t>
            </a:r>
            <a:r>
              <a:rPr lang="en-GB" sz="1800" dirty="0"/>
              <a:t> </a:t>
            </a:r>
            <a:r>
              <a:rPr lang="en-GB" sz="1800" dirty="0" err="1"/>
              <a:t>recrutées</a:t>
            </a:r>
            <a:r>
              <a:rPr lang="en-GB" sz="1800" dirty="0"/>
              <a:t> dans les </a:t>
            </a:r>
            <a:r>
              <a:rPr lang="en-GB" sz="1800" dirty="0" err="1"/>
              <a:t>cohortes</a:t>
            </a:r>
            <a:r>
              <a:rPr lang="en-GB" sz="1800" dirty="0"/>
              <a:t> D et K de KEYNOTE-158. Temps median </a:t>
            </a:r>
            <a:r>
              <a:rPr lang="en-GB" sz="1800" dirty="0" err="1"/>
              <a:t>depuis</a:t>
            </a:r>
            <a:r>
              <a:rPr lang="en-GB" sz="1800" dirty="0"/>
              <a:t> la 1ère dose </a:t>
            </a:r>
            <a:r>
              <a:rPr lang="en-GB" sz="1800" dirty="0" err="1"/>
              <a:t>jusqu’au</a:t>
            </a:r>
            <a:r>
              <a:rPr lang="en-GB" sz="1800" dirty="0"/>
              <a:t> </a:t>
            </a:r>
            <a:r>
              <a:rPr lang="en-GB" sz="1600" dirty="0"/>
              <a:t>data </a:t>
            </a:r>
            <a:r>
              <a:rPr lang="en-GB" sz="1600" dirty="0" err="1"/>
              <a:t>cutoff</a:t>
            </a:r>
            <a:r>
              <a:rPr lang="en-GB" sz="1600" dirty="0"/>
              <a:t> (5 </a:t>
            </a:r>
            <a:r>
              <a:rPr lang="en-GB" sz="1600" dirty="0" err="1"/>
              <a:t>octobre</a:t>
            </a:r>
            <a:r>
              <a:rPr lang="en-GB" sz="1600" dirty="0"/>
              <a:t> 2020)  :42.6 </a:t>
            </a:r>
            <a:r>
              <a:rPr lang="en-GB" sz="1600" dirty="0" err="1"/>
              <a:t>mois</a:t>
            </a:r>
            <a:r>
              <a:rPr lang="en-GB" sz="1600" dirty="0"/>
              <a:t> (</a:t>
            </a:r>
            <a:r>
              <a:rPr lang="en-GB" sz="1600" dirty="0" err="1"/>
              <a:t>intervalle</a:t>
            </a:r>
            <a:r>
              <a:rPr lang="en-GB" sz="1600" dirty="0"/>
              <a:t>, 6.4-56.1)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CDA886D9-0E34-4BC9-AAB6-0C4731BFEA75}"/>
              </a:ext>
            </a:extLst>
          </p:cNvPr>
          <p:cNvCxnSpPr>
            <a:cxnSpLocks/>
          </p:cNvCxnSpPr>
          <p:nvPr/>
        </p:nvCxnSpPr>
        <p:spPr>
          <a:xfrm>
            <a:off x="5108489" y="2345635"/>
            <a:ext cx="0" cy="255526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4D34F2D-19F8-415C-AAA4-6D0BD57A8977}"/>
              </a:ext>
            </a:extLst>
          </p:cNvPr>
          <p:cNvCxnSpPr/>
          <p:nvPr/>
        </p:nvCxnSpPr>
        <p:spPr>
          <a:xfrm flipH="1">
            <a:off x="5108489" y="3588026"/>
            <a:ext cx="72627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7724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texte 10">
            <a:extLst>
              <a:ext uri="{FF2B5EF4-FFF2-40B4-BE49-F238E27FC236}">
                <a16:creationId xmlns:a16="http://schemas.microsoft.com/office/drawing/2014/main" id="{68C91761-D1E0-4844-A527-6E3308EFBFC9}"/>
              </a:ext>
            </a:extLst>
          </p:cNvPr>
          <p:cNvSpPr txBox="1">
            <a:spLocks/>
          </p:cNvSpPr>
          <p:nvPr/>
        </p:nvSpPr>
        <p:spPr>
          <a:xfrm>
            <a:off x="533043" y="4825245"/>
            <a:ext cx="11536794" cy="79502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0" i="0" baseline="30000" dirty="0">
              <a:solidFill>
                <a:schemeClr val="tx2"/>
              </a:solidFill>
            </a:endParaRPr>
          </a:p>
          <a:p>
            <a:r>
              <a:rPr lang="fr-FR" i="0" dirty="0">
                <a:solidFill>
                  <a:schemeClr val="tx2"/>
                </a:solidFill>
              </a:rPr>
              <a:t>CR</a:t>
            </a:r>
            <a:r>
              <a:rPr lang="fr-FR" b="0" i="0" dirty="0">
                <a:solidFill>
                  <a:schemeClr val="tx2"/>
                </a:solidFill>
              </a:rPr>
              <a:t>, </a:t>
            </a:r>
            <a:r>
              <a:rPr lang="fr-FR" b="0" i="0" dirty="0" err="1">
                <a:solidFill>
                  <a:schemeClr val="tx2"/>
                </a:solidFill>
              </a:rPr>
              <a:t>complete</a:t>
            </a:r>
            <a:r>
              <a:rPr lang="fr-FR" b="0" i="0" dirty="0">
                <a:solidFill>
                  <a:schemeClr val="tx2"/>
                </a:solidFill>
              </a:rPr>
              <a:t> </a:t>
            </a:r>
            <a:r>
              <a:rPr lang="fr-FR" b="0" i="0" dirty="0" err="1">
                <a:solidFill>
                  <a:schemeClr val="tx2"/>
                </a:solidFill>
              </a:rPr>
              <a:t>response</a:t>
            </a:r>
            <a:r>
              <a:rPr lang="fr-FR" b="0" i="0" dirty="0">
                <a:solidFill>
                  <a:schemeClr val="tx2"/>
                </a:solidFill>
              </a:rPr>
              <a:t>; </a:t>
            </a:r>
            <a:r>
              <a:rPr lang="fr-FR" i="0" dirty="0">
                <a:solidFill>
                  <a:schemeClr val="tx2"/>
                </a:solidFill>
              </a:rPr>
              <a:t>NR</a:t>
            </a:r>
            <a:r>
              <a:rPr lang="fr-FR" b="0" i="0" dirty="0">
                <a:solidFill>
                  <a:schemeClr val="tx2"/>
                </a:solidFill>
              </a:rPr>
              <a:t>, not </a:t>
            </a:r>
            <a:r>
              <a:rPr lang="fr-FR" b="0" i="0" dirty="0" err="1">
                <a:solidFill>
                  <a:schemeClr val="tx2"/>
                </a:solidFill>
              </a:rPr>
              <a:t>reached</a:t>
            </a:r>
            <a:r>
              <a:rPr lang="fr-FR" b="0" i="0" dirty="0">
                <a:solidFill>
                  <a:schemeClr val="tx2"/>
                </a:solidFill>
              </a:rPr>
              <a:t>; </a:t>
            </a:r>
            <a:r>
              <a:rPr lang="fr-FR" i="0" dirty="0">
                <a:solidFill>
                  <a:schemeClr val="tx2"/>
                </a:solidFill>
              </a:rPr>
              <a:t>PR</a:t>
            </a:r>
            <a:r>
              <a:rPr lang="fr-FR" b="0" i="0" dirty="0">
                <a:solidFill>
                  <a:schemeClr val="tx2"/>
                </a:solidFill>
              </a:rPr>
              <a:t>, partial </a:t>
            </a:r>
            <a:r>
              <a:rPr lang="fr-FR" b="0" i="0" dirty="0" err="1">
                <a:solidFill>
                  <a:schemeClr val="tx2"/>
                </a:solidFill>
              </a:rPr>
              <a:t>response</a:t>
            </a:r>
            <a:r>
              <a:rPr lang="fr-FR" b="0" i="0" dirty="0">
                <a:solidFill>
                  <a:schemeClr val="tx2"/>
                </a:solidFill>
              </a:rPr>
              <a:t>, </a:t>
            </a:r>
            <a:r>
              <a:rPr lang="fr-FR" i="0" dirty="0">
                <a:solidFill>
                  <a:schemeClr val="tx2"/>
                </a:solidFill>
              </a:rPr>
              <a:t>SD</a:t>
            </a:r>
            <a:r>
              <a:rPr lang="fr-FR" b="0" i="0" dirty="0">
                <a:solidFill>
                  <a:schemeClr val="tx2"/>
                </a:solidFill>
              </a:rPr>
              <a:t>, stable </a:t>
            </a:r>
            <a:r>
              <a:rPr lang="fr-FR" b="0" i="0" dirty="0" err="1">
                <a:solidFill>
                  <a:schemeClr val="tx2"/>
                </a:solidFill>
              </a:rPr>
              <a:t>disease</a:t>
            </a:r>
            <a:r>
              <a:rPr lang="fr-FR" b="0" i="0" dirty="0">
                <a:solidFill>
                  <a:schemeClr val="tx2"/>
                </a:solidFill>
              </a:rPr>
              <a:t>; </a:t>
            </a:r>
            <a:r>
              <a:rPr lang="fr-FR" i="0" dirty="0">
                <a:solidFill>
                  <a:schemeClr val="tx2"/>
                </a:solidFill>
              </a:rPr>
              <a:t>PD</a:t>
            </a:r>
            <a:r>
              <a:rPr lang="fr-FR" b="0" i="0" dirty="0">
                <a:solidFill>
                  <a:schemeClr val="tx2"/>
                </a:solidFill>
              </a:rPr>
              <a:t>, progressive </a:t>
            </a:r>
            <a:r>
              <a:rPr lang="fr-FR" b="0" i="0" dirty="0" err="1">
                <a:solidFill>
                  <a:schemeClr val="tx2"/>
                </a:solidFill>
              </a:rPr>
              <a:t>disease</a:t>
            </a:r>
            <a:r>
              <a:rPr lang="fr-FR" b="0" i="0" dirty="0">
                <a:solidFill>
                  <a:schemeClr val="tx2"/>
                </a:solidFill>
              </a:rPr>
              <a:t>. Data are </a:t>
            </a:r>
            <a:r>
              <a:rPr lang="fr-FR" b="0" i="0" dirty="0" err="1">
                <a:solidFill>
                  <a:schemeClr val="tx2"/>
                </a:solidFill>
              </a:rPr>
              <a:t>presented</a:t>
            </a:r>
            <a:r>
              <a:rPr lang="fr-FR" b="0" i="0" dirty="0">
                <a:solidFill>
                  <a:schemeClr val="tx2"/>
                </a:solidFill>
              </a:rPr>
              <a:t> as n(%), </a:t>
            </a:r>
            <a:r>
              <a:rPr lang="fr-FR" b="0" i="0" dirty="0" err="1">
                <a:solidFill>
                  <a:schemeClr val="tx2"/>
                </a:solidFill>
              </a:rPr>
              <a:t>unless</a:t>
            </a:r>
            <a:r>
              <a:rPr lang="fr-FR" b="0" i="0" dirty="0">
                <a:solidFill>
                  <a:schemeClr val="tx2"/>
                </a:solidFill>
              </a:rPr>
              <a:t> </a:t>
            </a:r>
            <a:r>
              <a:rPr lang="fr-FR" b="0" i="0" dirty="0" err="1">
                <a:solidFill>
                  <a:schemeClr val="tx2"/>
                </a:solidFill>
              </a:rPr>
              <a:t>other</a:t>
            </a:r>
            <a:r>
              <a:rPr lang="fr-FR" b="0" i="0" dirty="0">
                <a:solidFill>
                  <a:schemeClr val="tx2"/>
                </a:solidFill>
              </a:rPr>
              <a:t> </a:t>
            </a:r>
            <a:r>
              <a:rPr lang="fr-FR" b="0" i="0" dirty="0" err="1">
                <a:solidFill>
                  <a:schemeClr val="tx2"/>
                </a:solidFill>
              </a:rPr>
              <a:t>noted</a:t>
            </a:r>
            <a:r>
              <a:rPr lang="fr-FR" b="0" i="0" dirty="0">
                <a:solidFill>
                  <a:schemeClr val="tx2"/>
                </a:solidFill>
              </a:rPr>
              <a:t>.</a:t>
            </a:r>
          </a:p>
          <a:p>
            <a:r>
              <a:rPr lang="fr-FR" b="0" i="0" baseline="30000" dirty="0">
                <a:solidFill>
                  <a:schemeClr val="tx2"/>
                </a:solidFill>
              </a:rPr>
              <a:t>a</a:t>
            </a:r>
            <a:r>
              <a:rPr lang="fr-FR" b="0" i="0" dirty="0">
                <a:solidFill>
                  <a:schemeClr val="tx2"/>
                </a:solidFill>
              </a:rPr>
              <a:t> Patients </a:t>
            </a:r>
            <a:r>
              <a:rPr lang="fr-FR" b="0" i="0" dirty="0" err="1">
                <a:solidFill>
                  <a:schemeClr val="tx2"/>
                </a:solidFill>
              </a:rPr>
              <a:t>who</a:t>
            </a:r>
            <a:r>
              <a:rPr lang="fr-FR" b="0" i="0" dirty="0">
                <a:solidFill>
                  <a:schemeClr val="tx2"/>
                </a:solidFill>
              </a:rPr>
              <a:t> </a:t>
            </a:r>
            <a:r>
              <a:rPr lang="fr-FR" b="0" i="0" dirty="0" err="1">
                <a:solidFill>
                  <a:schemeClr val="tx2"/>
                </a:solidFill>
              </a:rPr>
              <a:t>received</a:t>
            </a:r>
            <a:r>
              <a:rPr lang="fr-FR" b="0" i="0" dirty="0">
                <a:solidFill>
                  <a:schemeClr val="tx2"/>
                </a:solidFill>
              </a:rPr>
              <a:t> </a:t>
            </a:r>
            <a:r>
              <a:rPr lang="fr-FR" b="0" i="0" u="sng" dirty="0">
                <a:solidFill>
                  <a:schemeClr val="tx2"/>
                </a:solidFill>
              </a:rPr>
              <a:t>&gt;</a:t>
            </a:r>
            <a:r>
              <a:rPr lang="fr-FR" b="0" i="0" dirty="0">
                <a:solidFill>
                  <a:schemeClr val="tx2"/>
                </a:solidFill>
              </a:rPr>
              <a:t>1 dose of pembrolizumab and </a:t>
            </a:r>
            <a:r>
              <a:rPr lang="fr-FR" b="0" i="0" dirty="0" err="1">
                <a:solidFill>
                  <a:schemeClr val="tx2"/>
                </a:solidFill>
              </a:rPr>
              <a:t>had</a:t>
            </a:r>
            <a:r>
              <a:rPr lang="fr-FR" b="0" i="0" dirty="0">
                <a:solidFill>
                  <a:schemeClr val="tx2"/>
                </a:solidFill>
              </a:rPr>
              <a:t> been </a:t>
            </a:r>
            <a:r>
              <a:rPr lang="fr-FR" b="0" i="0" dirty="0" err="1">
                <a:solidFill>
                  <a:schemeClr val="tx2"/>
                </a:solidFill>
              </a:rPr>
              <a:t>enrolled</a:t>
            </a:r>
            <a:r>
              <a:rPr lang="fr-FR" b="0" i="0" dirty="0">
                <a:solidFill>
                  <a:schemeClr val="tx2"/>
                </a:solidFill>
              </a:rPr>
              <a:t> </a:t>
            </a:r>
            <a:r>
              <a:rPr lang="fr-FR" b="0" i="0" u="sng" dirty="0">
                <a:solidFill>
                  <a:schemeClr val="tx2"/>
                </a:solidFill>
              </a:rPr>
              <a:t>&gt;</a:t>
            </a:r>
            <a:r>
              <a:rPr lang="fr-FR" b="0" i="0" dirty="0">
                <a:solidFill>
                  <a:schemeClr val="tx2"/>
                </a:solidFill>
              </a:rPr>
              <a:t>26 </a:t>
            </a:r>
            <a:r>
              <a:rPr lang="fr-FR" b="0" i="0" dirty="0" err="1">
                <a:solidFill>
                  <a:schemeClr val="tx2"/>
                </a:solidFill>
              </a:rPr>
              <a:t>weeks</a:t>
            </a:r>
            <a:r>
              <a:rPr lang="fr-FR" b="0" i="0" dirty="0">
                <a:solidFill>
                  <a:schemeClr val="tx2"/>
                </a:solidFill>
              </a:rPr>
              <a:t> </a:t>
            </a:r>
            <a:r>
              <a:rPr lang="fr-FR" b="0" i="0" dirty="0" err="1">
                <a:solidFill>
                  <a:schemeClr val="tx2"/>
                </a:solidFill>
              </a:rPr>
              <a:t>before</a:t>
            </a:r>
            <a:r>
              <a:rPr lang="fr-FR" b="0" i="0" dirty="0">
                <a:solidFill>
                  <a:schemeClr val="tx2"/>
                </a:solidFill>
              </a:rPr>
              <a:t> data </a:t>
            </a:r>
            <a:r>
              <a:rPr lang="fr-FR" b="0" i="0" dirty="0" err="1">
                <a:solidFill>
                  <a:schemeClr val="tx2"/>
                </a:solidFill>
              </a:rPr>
              <a:t>cutoff</a:t>
            </a:r>
            <a:r>
              <a:rPr lang="fr-FR" b="0" i="0" dirty="0">
                <a:solidFill>
                  <a:schemeClr val="tx2"/>
                </a:solidFill>
              </a:rPr>
              <a:t>. </a:t>
            </a:r>
            <a:br>
              <a:rPr lang="fr-FR" b="0" i="0" dirty="0">
                <a:solidFill>
                  <a:schemeClr val="tx2"/>
                </a:solidFill>
              </a:rPr>
            </a:br>
            <a:r>
              <a:rPr lang="fr-FR" b="0" i="0" baseline="30000" dirty="0">
                <a:solidFill>
                  <a:schemeClr val="tx2"/>
                </a:solidFill>
              </a:rPr>
              <a:t>b</a:t>
            </a:r>
            <a:r>
              <a:rPr lang="fr-FR" b="0" i="0" dirty="0">
                <a:solidFill>
                  <a:schemeClr val="tx2"/>
                </a:solidFill>
              </a:rPr>
              <a:t> Patients </a:t>
            </a:r>
            <a:r>
              <a:rPr lang="fr-FR" b="0" i="0" dirty="0" err="1">
                <a:solidFill>
                  <a:schemeClr val="tx2"/>
                </a:solidFill>
              </a:rPr>
              <a:t>with</a:t>
            </a:r>
            <a:r>
              <a:rPr lang="fr-FR" b="0" i="0" dirty="0">
                <a:solidFill>
                  <a:schemeClr val="tx2"/>
                </a:solidFill>
              </a:rPr>
              <a:t> </a:t>
            </a:r>
            <a:r>
              <a:rPr lang="fr-FR" b="0" i="0" dirty="0" err="1">
                <a:solidFill>
                  <a:schemeClr val="tx2"/>
                </a:solidFill>
              </a:rPr>
              <a:t>baseline</a:t>
            </a:r>
            <a:r>
              <a:rPr lang="fr-FR" b="0" i="0" dirty="0">
                <a:solidFill>
                  <a:schemeClr val="tx2"/>
                </a:solidFill>
              </a:rPr>
              <a:t> </a:t>
            </a:r>
            <a:r>
              <a:rPr lang="fr-FR" b="0" i="0" dirty="0" err="1">
                <a:solidFill>
                  <a:schemeClr val="tx2"/>
                </a:solidFill>
              </a:rPr>
              <a:t>assessment</a:t>
            </a:r>
            <a:r>
              <a:rPr lang="fr-FR" b="0" i="0" dirty="0">
                <a:solidFill>
                  <a:schemeClr val="tx2"/>
                </a:solidFill>
              </a:rPr>
              <a:t> </a:t>
            </a:r>
            <a:r>
              <a:rPr lang="fr-FR" b="0" i="0" dirty="0" err="1">
                <a:solidFill>
                  <a:schemeClr val="tx2"/>
                </a:solidFill>
              </a:rPr>
              <a:t>evaluated</a:t>
            </a:r>
            <a:r>
              <a:rPr lang="fr-FR" b="0" i="0" dirty="0">
                <a:solidFill>
                  <a:schemeClr val="tx2"/>
                </a:solidFill>
              </a:rPr>
              <a:t> by the central </a:t>
            </a:r>
            <a:r>
              <a:rPr lang="fr-FR" b="0" i="0" dirty="0" err="1">
                <a:solidFill>
                  <a:schemeClr val="tx2"/>
                </a:solidFill>
              </a:rPr>
              <a:t>radiology</a:t>
            </a:r>
            <a:r>
              <a:rPr lang="fr-FR" b="0" i="0" dirty="0">
                <a:solidFill>
                  <a:schemeClr val="tx2"/>
                </a:solidFill>
              </a:rPr>
              <a:t> </a:t>
            </a:r>
            <a:r>
              <a:rPr lang="fr-FR" b="0" i="0" dirty="0" err="1">
                <a:solidFill>
                  <a:schemeClr val="tx2"/>
                </a:solidFill>
              </a:rPr>
              <a:t>assessment</a:t>
            </a:r>
            <a:r>
              <a:rPr lang="fr-FR" b="0" i="0" dirty="0">
                <a:solidFill>
                  <a:schemeClr val="tx2"/>
                </a:solidFill>
              </a:rPr>
              <a:t> but no </a:t>
            </a:r>
            <a:r>
              <a:rPr lang="fr-FR" b="0" i="0" dirty="0" err="1">
                <a:solidFill>
                  <a:schemeClr val="tx2"/>
                </a:solidFill>
              </a:rPr>
              <a:t>possment</a:t>
            </a:r>
            <a:r>
              <a:rPr lang="fr-FR" b="0" i="0" dirty="0">
                <a:solidFill>
                  <a:schemeClr val="tx2"/>
                </a:solidFill>
              </a:rPr>
              <a:t> on the data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Keynote 158 : </a:t>
            </a:r>
            <a:r>
              <a:rPr lang="en-GB" dirty="0" err="1"/>
              <a:t>taux</a:t>
            </a:r>
            <a:r>
              <a:rPr lang="en-GB" dirty="0"/>
              <a:t> et durée </a:t>
            </a:r>
            <a:r>
              <a:rPr lang="en-GB" dirty="0" err="1"/>
              <a:t>réponse</a:t>
            </a:r>
            <a:r>
              <a:rPr lang="en-GB" dirty="0"/>
              <a:t> cancers </a:t>
            </a:r>
            <a:r>
              <a:rPr lang="en-GB" dirty="0" err="1"/>
              <a:t>endomètre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MSI-H/</a:t>
            </a:r>
            <a:r>
              <a:rPr lang="en-GB" dirty="0" err="1"/>
              <a:t>dmmR</a:t>
            </a:r>
            <a:r>
              <a:rPr lang="en-GB" dirty="0"/>
              <a:t> </a:t>
            </a:r>
            <a:r>
              <a:rPr lang="en-GB" dirty="0" err="1"/>
              <a:t>traités</a:t>
            </a:r>
            <a:r>
              <a:rPr lang="en-GB" dirty="0"/>
              <a:t> par pembrolizumab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D.O’Malley, et al., ESMO</a:t>
            </a:r>
            <a:r>
              <a:rPr lang="fr-FR" baseline="30000"/>
              <a:t>®</a:t>
            </a:r>
            <a:r>
              <a:rPr lang="fr-FR"/>
              <a:t> 2021, Abs# </a:t>
            </a:r>
            <a:r>
              <a:rPr lang="fr-FR" i="0"/>
              <a:t>795MO</a:t>
            </a:r>
            <a:endParaRPr lang="fr-FR" i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1354169" y="5672947"/>
            <a:ext cx="10946703" cy="477786"/>
          </a:xfrm>
        </p:spPr>
        <p:txBody>
          <a:bodyPr/>
          <a:lstStyle/>
          <a:p>
            <a:r>
              <a:rPr lang="en-GB" dirty="0" err="1"/>
              <a:t>Réponse</a:t>
            </a:r>
            <a:r>
              <a:rPr lang="en-GB" dirty="0"/>
              <a:t> &gt; 18 </a:t>
            </a:r>
            <a:r>
              <a:rPr lang="en-GB" dirty="0" err="1"/>
              <a:t>mois</a:t>
            </a:r>
            <a:r>
              <a:rPr lang="en-GB" dirty="0"/>
              <a:t> : </a:t>
            </a:r>
            <a:r>
              <a:rPr lang="en-GB" dirty="0" err="1"/>
              <a:t>peu</a:t>
            </a:r>
            <a:r>
              <a:rPr lang="en-GB" dirty="0"/>
              <a:t> </a:t>
            </a:r>
            <a:r>
              <a:rPr lang="en-GB" dirty="0" err="1"/>
              <a:t>d’évenements</a:t>
            </a:r>
            <a:r>
              <a:rPr lang="en-GB" dirty="0"/>
              <a:t> </a:t>
            </a:r>
            <a:r>
              <a:rPr lang="en-GB" dirty="0" err="1"/>
              <a:t>ultérieurs</a:t>
            </a:r>
            <a:r>
              <a:rPr lang="en-GB" dirty="0"/>
              <a:t> : </a:t>
            </a:r>
            <a:r>
              <a:rPr lang="en-GB" dirty="0" err="1"/>
              <a:t>controle</a:t>
            </a:r>
            <a:r>
              <a:rPr lang="en-GB" dirty="0"/>
              <a:t> </a:t>
            </a:r>
            <a:r>
              <a:rPr lang="en-GB" dirty="0" err="1"/>
              <a:t>prolongé</a:t>
            </a:r>
            <a:r>
              <a:rPr lang="en-GB" dirty="0"/>
              <a:t> +++</a:t>
            </a:r>
          </a:p>
        </p:txBody>
      </p:sp>
      <p:sp>
        <p:nvSpPr>
          <p:cNvPr id="14" name="Rectangle à coins arrondis 13">
            <a:extLst>
              <a:ext uri="{FF2B5EF4-FFF2-40B4-BE49-F238E27FC236}">
                <a16:creationId xmlns:a16="http://schemas.microsoft.com/office/drawing/2014/main" id="{3E8F6836-4F36-45D2-AD58-88EA610CA265}"/>
              </a:ext>
            </a:extLst>
          </p:cNvPr>
          <p:cNvSpPr/>
          <p:nvPr/>
        </p:nvSpPr>
        <p:spPr>
          <a:xfrm>
            <a:off x="6301547" y="1683099"/>
            <a:ext cx="5499407" cy="3276699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4EE8AF06-A776-48D8-9DA4-FF87DF7BD21C}"/>
              </a:ext>
            </a:extLst>
          </p:cNvPr>
          <p:cNvGraphicFramePr>
            <a:graphicFrameLocks noGrp="1"/>
          </p:cNvGraphicFramePr>
          <p:nvPr/>
        </p:nvGraphicFramePr>
        <p:xfrm>
          <a:off x="6426814" y="4453943"/>
          <a:ext cx="5120313" cy="445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7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9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8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1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7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17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17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17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1794">
                  <a:extLst>
                    <a:ext uri="{9D8B030D-6E8A-4147-A177-3AD203B41FA5}">
                      <a16:colId xmlns:a16="http://schemas.microsoft.com/office/drawing/2014/main" val="3225598345"/>
                    </a:ext>
                  </a:extLst>
                </a:gridCol>
              </a:tblGrid>
              <a:tr h="269132">
                <a:tc gridSpan="10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Nb à risque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381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0832F9DD-9B1C-4F77-B2C9-25F6F8A5EF9A}"/>
              </a:ext>
            </a:extLst>
          </p:cNvPr>
          <p:cNvCxnSpPr/>
          <p:nvPr/>
        </p:nvCxnSpPr>
        <p:spPr>
          <a:xfrm>
            <a:off x="7186838" y="4637185"/>
            <a:ext cx="4360291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Box 4">
            <a:extLst>
              <a:ext uri="{FF2B5EF4-FFF2-40B4-BE49-F238E27FC236}">
                <a16:creationId xmlns:a16="http://schemas.microsoft.com/office/drawing/2014/main" id="{187D6B28-4F40-46F5-8188-7F5A6873A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791" y="4313278"/>
            <a:ext cx="33066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a-DK" sz="11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Mois</a:t>
            </a:r>
          </a:p>
        </p:txBody>
      </p:sp>
      <p:graphicFrame>
        <p:nvGraphicFramePr>
          <p:cNvPr id="19" name="Graphique 18">
            <a:extLst>
              <a:ext uri="{FF2B5EF4-FFF2-40B4-BE49-F238E27FC236}">
                <a16:creationId xmlns:a16="http://schemas.microsoft.com/office/drawing/2014/main" id="{7EF3755D-0D4C-4439-93C9-9A3D21137E46}"/>
              </a:ext>
            </a:extLst>
          </p:cNvPr>
          <p:cNvGraphicFramePr/>
          <p:nvPr/>
        </p:nvGraphicFramePr>
        <p:xfrm>
          <a:off x="6490926" y="1870530"/>
          <a:ext cx="5056203" cy="2556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 Box 4">
            <a:extLst>
              <a:ext uri="{FF2B5EF4-FFF2-40B4-BE49-F238E27FC236}">
                <a16:creationId xmlns:a16="http://schemas.microsoft.com/office/drawing/2014/main" id="{77BF3844-0DD2-4393-B562-A13A820014F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485382" y="2807937"/>
            <a:ext cx="213642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a-DK" sz="11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Ongoing Response (%)</a:t>
            </a:r>
          </a:p>
        </p:txBody>
      </p:sp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BE0F0348-5F0A-48C3-AA4D-103B02FD34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491100"/>
              </p:ext>
            </p:extLst>
          </p:nvPr>
        </p:nvGraphicFramePr>
        <p:xfrm>
          <a:off x="9630127" y="1374963"/>
          <a:ext cx="1917000" cy="52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9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44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48000" marR="4800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Médiane (95%CI), mo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4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48000" marR="4800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 dirty="0">
                          <a:solidFill>
                            <a:srgbClr val="700092"/>
                          </a:solidFill>
                          <a:latin typeface="+mj-lt"/>
                          <a:cs typeface="Arial" panose="020B0604020202020204" pitchFamily="34" charset="0"/>
                        </a:rPr>
                        <a:t>NR (2.9-49.7+)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" name="Tableau 24">
            <a:extLst>
              <a:ext uri="{FF2B5EF4-FFF2-40B4-BE49-F238E27FC236}">
                <a16:creationId xmlns:a16="http://schemas.microsoft.com/office/drawing/2014/main" id="{3F4194A0-0E39-4A28-A815-67F13DB14B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354486"/>
              </p:ext>
            </p:extLst>
          </p:nvPr>
        </p:nvGraphicFramePr>
        <p:xfrm>
          <a:off x="533043" y="1891778"/>
          <a:ext cx="4753331" cy="2857814"/>
        </p:xfrm>
        <a:graphic>
          <a:graphicData uri="http://schemas.openxmlformats.org/drawingml/2006/table">
            <a:tbl>
              <a:tblPr firstRow="1" bandRow="1"/>
              <a:tblGrid>
                <a:gridCol w="303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499">
                  <a:extLst>
                    <a:ext uri="{9D8B030D-6E8A-4147-A177-3AD203B41FA5}">
                      <a16:colId xmlns:a16="http://schemas.microsoft.com/office/drawing/2014/main" val="29958719"/>
                    </a:ext>
                  </a:extLst>
                </a:gridCol>
              </a:tblGrid>
              <a:tr h="413394">
                <a:tc>
                  <a:txBody>
                    <a:bodyPr/>
                    <a:lstStyle/>
                    <a:p>
                      <a:pPr marL="92075" marR="0" lvl="0" indent="-4763" algn="l" defTabSz="609585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Efficacy</a:t>
                      </a:r>
                      <a: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Population</a:t>
                      </a:r>
                      <a:r>
                        <a:rPr lang="fr-FR" sz="1200" b="0" kern="1200" baseline="300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a</a:t>
                      </a:r>
                      <a:b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(N=79)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638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TR, % (95% CI)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 (37-60)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Meilleures réponse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18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2282031"/>
                  </a:ext>
                </a:extLst>
              </a:tr>
              <a:tr h="1444617">
                <a:tc>
                  <a:txBody>
                    <a:bodyPr/>
                    <a:lstStyle/>
                    <a:p>
                      <a:pPr marL="254000" indent="-131763" algn="l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RC</a:t>
                      </a:r>
                      <a:endParaRPr lang="fr-FR" sz="1200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54000" indent="-131763" algn="l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RP</a:t>
                      </a:r>
                    </a:p>
                    <a:p>
                      <a:pPr marL="254000" indent="-131763" algn="l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Stabilité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54000" indent="-131763" algn="l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Progression</a:t>
                      </a:r>
                    </a:p>
                    <a:p>
                      <a:pPr marL="254000" indent="-131763" algn="l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 </a:t>
                      </a:r>
                      <a:r>
                        <a:rPr lang="fr-FR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evaluable</a:t>
                      </a:r>
                      <a:endParaRPr lang="fr-F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54000" indent="-131763" algn="l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Sans </a:t>
                      </a:r>
                      <a:r>
                        <a:rPr lang="fr-FR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évalutation</a:t>
                      </a: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US" sz="1200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 (14)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 (34)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(18)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 (29)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(1)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3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(4)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359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Temps de réponse, médiane (intervalle), mois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2.3 (1.3-10.6)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31992"/>
                  </a:ext>
                </a:extLst>
              </a:tr>
            </a:tbl>
          </a:graphicData>
        </a:graphic>
      </p:graphicFrame>
      <p:sp>
        <p:nvSpPr>
          <p:cNvPr id="26" name="Espace réservé du texte 28">
            <a:extLst>
              <a:ext uri="{FF2B5EF4-FFF2-40B4-BE49-F238E27FC236}">
                <a16:creationId xmlns:a16="http://schemas.microsoft.com/office/drawing/2014/main" id="{EC2E21AD-4A44-4017-9C5D-7052E1D0AED9}"/>
              </a:ext>
            </a:extLst>
          </p:cNvPr>
          <p:cNvSpPr txBox="1">
            <a:spLocks/>
          </p:cNvSpPr>
          <p:nvPr/>
        </p:nvSpPr>
        <p:spPr>
          <a:xfrm>
            <a:off x="391046" y="1159590"/>
            <a:ext cx="10332000" cy="582613"/>
          </a:xfrm>
          <a:prstGeom prst="rect">
            <a:avLst/>
          </a:prstGeom>
        </p:spPr>
        <p:txBody>
          <a:bodyPr/>
          <a:lstStyle>
            <a:lvl1pPr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a-DK" dirty="0" err="1"/>
              <a:t>Activité</a:t>
            </a:r>
            <a:r>
              <a:rPr lang="da-DK" dirty="0"/>
              <a:t> </a:t>
            </a:r>
            <a:r>
              <a:rPr lang="da-DK" dirty="0" err="1"/>
              <a:t>antitumorale</a:t>
            </a:r>
            <a:r>
              <a:rPr lang="da-DK" dirty="0"/>
              <a:t> (RECIST v1.1, </a:t>
            </a:r>
            <a:r>
              <a:rPr lang="da-DK" dirty="0" err="1"/>
              <a:t>Revue</a:t>
            </a:r>
            <a:r>
              <a:rPr lang="da-DK" dirty="0"/>
              <a:t> </a:t>
            </a:r>
            <a:r>
              <a:rPr lang="da-DK" dirty="0" err="1"/>
              <a:t>centralisée</a:t>
            </a:r>
            <a:r>
              <a:rPr lang="da-DK" dirty="0"/>
              <a:t>)</a:t>
            </a:r>
            <a:endParaRPr lang="en-US" dirty="0"/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CA03EC3C-8178-43D3-B46B-FE3B4FDCC89D}"/>
              </a:ext>
            </a:extLst>
          </p:cNvPr>
          <p:cNvGrpSpPr/>
          <p:nvPr/>
        </p:nvGrpSpPr>
        <p:grpSpPr>
          <a:xfrm>
            <a:off x="7317982" y="1949334"/>
            <a:ext cx="3691186" cy="695152"/>
            <a:chOff x="7317982" y="1949334"/>
            <a:chExt cx="3691186" cy="695152"/>
          </a:xfrm>
        </p:grpSpPr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4F38AAD7-427C-4EBE-96D7-DAF335E39D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17982" y="1951941"/>
              <a:ext cx="0" cy="4830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5224081B-E96A-4594-8FEC-DFB209579C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0376" y="1949334"/>
              <a:ext cx="0" cy="4830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9E151FBC-FDBB-4475-87F9-59A8E83E5A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98350" y="2074865"/>
              <a:ext cx="0" cy="4830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DDB9C611-1539-4709-A288-F63CFE8252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75799" y="2070264"/>
              <a:ext cx="0" cy="4830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2ACA16F3-9EAB-4409-8249-C64B0E00BE2E}"/>
                </a:ext>
              </a:extLst>
            </p:cNvPr>
            <p:cNvGrpSpPr/>
            <p:nvPr/>
          </p:nvGrpSpPr>
          <p:grpSpPr>
            <a:xfrm>
              <a:off x="7700717" y="2068161"/>
              <a:ext cx="3308451" cy="576325"/>
              <a:chOff x="7700717" y="2068161"/>
              <a:chExt cx="3308451" cy="576325"/>
            </a:xfrm>
          </p:grpSpPr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9DADF6C4-CD15-4A4A-8858-61EEDCFAB2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00717" y="2070263"/>
                <a:ext cx="0" cy="48309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CA551481-66C6-4C53-ABDD-894CA4300F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58180" y="2070264"/>
                <a:ext cx="0" cy="48309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21B03BF5-2A3B-4C5C-A440-6F101D4FD9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33131" y="2073157"/>
                <a:ext cx="0" cy="48309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>
                <a:extLst>
                  <a:ext uri="{FF2B5EF4-FFF2-40B4-BE49-F238E27FC236}">
                    <a16:creationId xmlns:a16="http://schemas.microsoft.com/office/drawing/2014/main" id="{B67A5516-9AA7-4B07-B9AE-3B6F0BE64D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78101" y="2068161"/>
                <a:ext cx="0" cy="48309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>
                <a:extLst>
                  <a:ext uri="{FF2B5EF4-FFF2-40B4-BE49-F238E27FC236}">
                    <a16:creationId xmlns:a16="http://schemas.microsoft.com/office/drawing/2014/main" id="{0BC1F516-035B-49EF-983A-C3729DD756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47989" y="2245484"/>
                <a:ext cx="0" cy="48309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>
                <a:extLst>
                  <a:ext uri="{FF2B5EF4-FFF2-40B4-BE49-F238E27FC236}">
                    <a16:creationId xmlns:a16="http://schemas.microsoft.com/office/drawing/2014/main" id="{D1A7B488-41E0-44A1-A901-89CBBA7860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15052" y="2484596"/>
                <a:ext cx="0" cy="48309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>
                <a:extLst>
                  <a:ext uri="{FF2B5EF4-FFF2-40B4-BE49-F238E27FC236}">
                    <a16:creationId xmlns:a16="http://schemas.microsoft.com/office/drawing/2014/main" id="{C394DE0E-F734-4FE1-A169-711B2D0540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99733" y="2484595"/>
                <a:ext cx="0" cy="48309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>
                <a:extLst>
                  <a:ext uri="{FF2B5EF4-FFF2-40B4-BE49-F238E27FC236}">
                    <a16:creationId xmlns:a16="http://schemas.microsoft.com/office/drawing/2014/main" id="{B49026EA-E113-41D6-857E-5773B27ACA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14527" y="2482493"/>
                <a:ext cx="0" cy="48309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>
                <a:extLst>
                  <a:ext uri="{FF2B5EF4-FFF2-40B4-BE49-F238E27FC236}">
                    <a16:creationId xmlns:a16="http://schemas.microsoft.com/office/drawing/2014/main" id="{C33AC27C-4E64-4D4D-9760-033AC21E74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39511" y="2482492"/>
                <a:ext cx="0" cy="48309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" name="Groupe 57">
                <a:extLst>
                  <a:ext uri="{FF2B5EF4-FFF2-40B4-BE49-F238E27FC236}">
                    <a16:creationId xmlns:a16="http://schemas.microsoft.com/office/drawing/2014/main" id="{BFB105D2-436D-4312-9916-DEF3AD7746C1}"/>
                  </a:ext>
                </a:extLst>
              </p:cNvPr>
              <p:cNvGrpSpPr/>
              <p:nvPr/>
            </p:nvGrpSpPr>
            <p:grpSpPr>
              <a:xfrm>
                <a:off x="9649439" y="2582377"/>
                <a:ext cx="1359729" cy="62109"/>
                <a:chOff x="9649439" y="2582377"/>
                <a:chExt cx="1359729" cy="62109"/>
              </a:xfrm>
            </p:grpSpPr>
            <p:cxnSp>
              <p:nvCxnSpPr>
                <p:cNvPr id="45" name="Connecteur droit 44">
                  <a:extLst>
                    <a:ext uri="{FF2B5EF4-FFF2-40B4-BE49-F238E27FC236}">
                      <a16:creationId xmlns:a16="http://schemas.microsoft.com/office/drawing/2014/main" id="{2E7C5971-F3A8-4B46-A053-FF44E573AD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649439" y="2586583"/>
                  <a:ext cx="0" cy="48309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necteur droit 45">
                  <a:extLst>
                    <a:ext uri="{FF2B5EF4-FFF2-40B4-BE49-F238E27FC236}">
                      <a16:creationId xmlns:a16="http://schemas.microsoft.com/office/drawing/2014/main" id="{C5A5EDA8-53BA-4840-8A32-8BA2B7E06B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669426" y="2586583"/>
                  <a:ext cx="0" cy="48309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necteur droit 46">
                  <a:extLst>
                    <a:ext uri="{FF2B5EF4-FFF2-40B4-BE49-F238E27FC236}">
                      <a16:creationId xmlns:a16="http://schemas.microsoft.com/office/drawing/2014/main" id="{7B6198BF-6AB5-4BD5-A0EA-2212F96145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926757" y="2582377"/>
                  <a:ext cx="0" cy="48309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7" name="Groupe 56">
                  <a:extLst>
                    <a:ext uri="{FF2B5EF4-FFF2-40B4-BE49-F238E27FC236}">
                      <a16:creationId xmlns:a16="http://schemas.microsoft.com/office/drawing/2014/main" id="{7EBB3B38-AEAB-47AE-8708-5F7002902698}"/>
                    </a:ext>
                  </a:extLst>
                </p:cNvPr>
                <p:cNvGrpSpPr/>
                <p:nvPr/>
              </p:nvGrpSpPr>
              <p:grpSpPr>
                <a:xfrm>
                  <a:off x="9951740" y="2582377"/>
                  <a:ext cx="1057428" cy="62109"/>
                  <a:chOff x="9951740" y="2582377"/>
                  <a:chExt cx="1057428" cy="62109"/>
                </a:xfrm>
              </p:grpSpPr>
              <p:cxnSp>
                <p:nvCxnSpPr>
                  <p:cNvPr id="48" name="Connecteur droit 47">
                    <a:extLst>
                      <a:ext uri="{FF2B5EF4-FFF2-40B4-BE49-F238E27FC236}">
                        <a16:creationId xmlns:a16="http://schemas.microsoft.com/office/drawing/2014/main" id="{A8EB8188-F0C8-4B2E-872C-51CC875435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951740" y="2582377"/>
                    <a:ext cx="0" cy="48309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Connecteur droit 48">
                    <a:extLst>
                      <a:ext uri="{FF2B5EF4-FFF2-40B4-BE49-F238E27FC236}">
                        <a16:creationId xmlns:a16="http://schemas.microsoft.com/office/drawing/2014/main" id="{3ADC335E-F5AC-470C-8A4E-0A6102DBBA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281524" y="2586583"/>
                    <a:ext cx="0" cy="48309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Connecteur droit 49">
                    <a:extLst>
                      <a:ext uri="{FF2B5EF4-FFF2-40B4-BE49-F238E27FC236}">
                        <a16:creationId xmlns:a16="http://schemas.microsoft.com/office/drawing/2014/main" id="{72398CF3-AE18-400B-8C1E-A1C0141B2B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309006" y="2586583"/>
                    <a:ext cx="0" cy="48309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Connecteur droit 50">
                    <a:extLst>
                      <a:ext uri="{FF2B5EF4-FFF2-40B4-BE49-F238E27FC236}">
                        <a16:creationId xmlns:a16="http://schemas.microsoft.com/office/drawing/2014/main" id="{935BFC52-50F1-4A58-A566-1E3416F6EC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468901" y="2586583"/>
                    <a:ext cx="0" cy="48309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Connecteur droit 51">
                    <a:extLst>
                      <a:ext uri="{FF2B5EF4-FFF2-40B4-BE49-F238E27FC236}">
                        <a16:creationId xmlns:a16="http://schemas.microsoft.com/office/drawing/2014/main" id="{94FAA9E7-7584-4ABF-BAA4-8299A08091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526364" y="2586583"/>
                    <a:ext cx="0" cy="48309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Connecteur droit 52">
                    <a:extLst>
                      <a:ext uri="{FF2B5EF4-FFF2-40B4-BE49-F238E27FC236}">
                        <a16:creationId xmlns:a16="http://schemas.microsoft.com/office/drawing/2014/main" id="{748F939F-BB9E-4980-A7C3-CEB0F7374F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588823" y="2586583"/>
                    <a:ext cx="0" cy="48309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Connecteur droit 53">
                    <a:extLst>
                      <a:ext uri="{FF2B5EF4-FFF2-40B4-BE49-F238E27FC236}">
                        <a16:creationId xmlns:a16="http://schemas.microsoft.com/office/drawing/2014/main" id="{4DD01CA2-C695-4D44-886F-BE373C629B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803681" y="2596177"/>
                    <a:ext cx="0" cy="48309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Connecteur droit 54">
                    <a:extLst>
                      <a:ext uri="{FF2B5EF4-FFF2-40B4-BE49-F238E27FC236}">
                        <a16:creationId xmlns:a16="http://schemas.microsoft.com/office/drawing/2014/main" id="{7F09EAC9-B5D5-49AD-B96C-8A749C7488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826167" y="2586583"/>
                    <a:ext cx="0" cy="48309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Connecteur droit 55">
                    <a:extLst>
                      <a:ext uri="{FF2B5EF4-FFF2-40B4-BE49-F238E27FC236}">
                        <a16:creationId xmlns:a16="http://schemas.microsoft.com/office/drawing/2014/main" id="{A194EA76-33F7-4496-961B-935C8AC621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1009168" y="2586583"/>
                    <a:ext cx="0" cy="48309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F406A9AD-CE0B-45FD-B746-E25E3A3733B0}"/>
              </a:ext>
            </a:extLst>
          </p:cNvPr>
          <p:cNvSpPr/>
          <p:nvPr/>
        </p:nvSpPr>
        <p:spPr>
          <a:xfrm>
            <a:off x="6987886" y="1943100"/>
            <a:ext cx="4021282" cy="701386"/>
          </a:xfrm>
          <a:custGeom>
            <a:avLst/>
            <a:gdLst>
              <a:gd name="connsiteX0" fmla="*/ 0 w 4021282"/>
              <a:gd name="connsiteY0" fmla="*/ 0 h 701386"/>
              <a:gd name="connsiteX1" fmla="*/ 233796 w 4021282"/>
              <a:gd name="connsiteY1" fmla="*/ 0 h 701386"/>
              <a:gd name="connsiteX2" fmla="*/ 233796 w 4021282"/>
              <a:gd name="connsiteY2" fmla="*/ 62345 h 701386"/>
              <a:gd name="connsiteX3" fmla="*/ 400050 w 4021282"/>
              <a:gd name="connsiteY3" fmla="*/ 57150 h 701386"/>
              <a:gd name="connsiteX4" fmla="*/ 394855 w 4021282"/>
              <a:gd name="connsiteY4" fmla="*/ 119495 h 701386"/>
              <a:gd name="connsiteX5" fmla="*/ 488373 w 4021282"/>
              <a:gd name="connsiteY5" fmla="*/ 124691 h 701386"/>
              <a:gd name="connsiteX6" fmla="*/ 488373 w 4021282"/>
              <a:gd name="connsiteY6" fmla="*/ 176645 h 701386"/>
              <a:gd name="connsiteX7" fmla="*/ 898814 w 4021282"/>
              <a:gd name="connsiteY7" fmla="*/ 176645 h 701386"/>
              <a:gd name="connsiteX8" fmla="*/ 904009 w 4021282"/>
              <a:gd name="connsiteY8" fmla="*/ 264968 h 701386"/>
              <a:gd name="connsiteX9" fmla="*/ 1039091 w 4021282"/>
              <a:gd name="connsiteY9" fmla="*/ 264968 h 701386"/>
              <a:gd name="connsiteX10" fmla="*/ 1039091 w 4021282"/>
              <a:gd name="connsiteY10" fmla="*/ 342900 h 701386"/>
              <a:gd name="connsiteX11" fmla="*/ 1080655 w 4021282"/>
              <a:gd name="connsiteY11" fmla="*/ 342900 h 701386"/>
              <a:gd name="connsiteX12" fmla="*/ 1080655 w 4021282"/>
              <a:gd name="connsiteY12" fmla="*/ 431223 h 701386"/>
              <a:gd name="connsiteX13" fmla="*/ 1231323 w 4021282"/>
              <a:gd name="connsiteY13" fmla="*/ 431223 h 701386"/>
              <a:gd name="connsiteX14" fmla="*/ 1226128 w 4021282"/>
              <a:gd name="connsiteY14" fmla="*/ 509155 h 701386"/>
              <a:gd name="connsiteX15" fmla="*/ 1335232 w 4021282"/>
              <a:gd name="connsiteY15" fmla="*/ 509155 h 701386"/>
              <a:gd name="connsiteX16" fmla="*/ 1345623 w 4021282"/>
              <a:gd name="connsiteY16" fmla="*/ 592282 h 701386"/>
              <a:gd name="connsiteX17" fmla="*/ 2639291 w 4021282"/>
              <a:gd name="connsiteY17" fmla="*/ 587086 h 701386"/>
              <a:gd name="connsiteX18" fmla="*/ 2644487 w 4021282"/>
              <a:gd name="connsiteY18" fmla="*/ 696191 h 701386"/>
              <a:gd name="connsiteX19" fmla="*/ 4021282 w 4021282"/>
              <a:gd name="connsiteY19" fmla="*/ 701386 h 70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21282" h="701386">
                <a:moveTo>
                  <a:pt x="0" y="0"/>
                </a:moveTo>
                <a:lnTo>
                  <a:pt x="233796" y="0"/>
                </a:lnTo>
                <a:lnTo>
                  <a:pt x="233796" y="62345"/>
                </a:lnTo>
                <a:lnTo>
                  <a:pt x="400050" y="57150"/>
                </a:lnTo>
                <a:lnTo>
                  <a:pt x="394855" y="119495"/>
                </a:lnTo>
                <a:lnTo>
                  <a:pt x="488373" y="124691"/>
                </a:lnTo>
                <a:lnTo>
                  <a:pt x="488373" y="176645"/>
                </a:lnTo>
                <a:lnTo>
                  <a:pt x="898814" y="176645"/>
                </a:lnTo>
                <a:lnTo>
                  <a:pt x="904009" y="264968"/>
                </a:lnTo>
                <a:lnTo>
                  <a:pt x="1039091" y="264968"/>
                </a:lnTo>
                <a:lnTo>
                  <a:pt x="1039091" y="342900"/>
                </a:lnTo>
                <a:lnTo>
                  <a:pt x="1080655" y="342900"/>
                </a:lnTo>
                <a:lnTo>
                  <a:pt x="1080655" y="431223"/>
                </a:lnTo>
                <a:lnTo>
                  <a:pt x="1231323" y="431223"/>
                </a:lnTo>
                <a:lnTo>
                  <a:pt x="1226128" y="509155"/>
                </a:lnTo>
                <a:lnTo>
                  <a:pt x="1335232" y="509155"/>
                </a:lnTo>
                <a:lnTo>
                  <a:pt x="1345623" y="592282"/>
                </a:lnTo>
                <a:lnTo>
                  <a:pt x="2639291" y="587086"/>
                </a:lnTo>
                <a:lnTo>
                  <a:pt x="2644487" y="696191"/>
                </a:lnTo>
                <a:lnTo>
                  <a:pt x="4021282" y="701386"/>
                </a:lnTo>
              </a:path>
            </a:pathLst>
          </a:custGeom>
          <a:noFill/>
          <a:ln w="38100">
            <a:solidFill>
              <a:srgbClr val="700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BEF0402D-DACA-4A6D-8E0D-62A176EBB75F}"/>
              </a:ext>
            </a:extLst>
          </p:cNvPr>
          <p:cNvSpPr txBox="1"/>
          <p:nvPr/>
        </p:nvSpPr>
        <p:spPr>
          <a:xfrm>
            <a:off x="7923071" y="1954887"/>
            <a:ext cx="40267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88%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9A0A3138-1D35-465F-BB1A-27B687280D58}"/>
              </a:ext>
            </a:extLst>
          </p:cNvPr>
          <p:cNvSpPr txBox="1"/>
          <p:nvPr/>
        </p:nvSpPr>
        <p:spPr>
          <a:xfrm>
            <a:off x="8899476" y="2178057"/>
            <a:ext cx="40267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73%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CA62D4F2-116C-436B-873D-3DAD256BDE09}"/>
              </a:ext>
            </a:extLst>
          </p:cNvPr>
          <p:cNvSpPr txBox="1"/>
          <p:nvPr/>
        </p:nvSpPr>
        <p:spPr>
          <a:xfrm>
            <a:off x="9869729" y="2333148"/>
            <a:ext cx="40267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68%</a:t>
            </a:r>
          </a:p>
        </p:txBody>
      </p: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723D4D9C-6D44-495B-8D76-497015CF3CD2}"/>
              </a:ext>
            </a:extLst>
          </p:cNvPr>
          <p:cNvCxnSpPr>
            <a:cxnSpLocks/>
          </p:cNvCxnSpPr>
          <p:nvPr/>
        </p:nvCxnSpPr>
        <p:spPr>
          <a:xfrm flipV="1">
            <a:off x="7959895" y="1903401"/>
            <a:ext cx="0" cy="2186278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6EC68791-61FB-4902-9772-7901A561AC89}"/>
              </a:ext>
            </a:extLst>
          </p:cNvPr>
          <p:cNvCxnSpPr>
            <a:cxnSpLocks/>
          </p:cNvCxnSpPr>
          <p:nvPr/>
        </p:nvCxnSpPr>
        <p:spPr>
          <a:xfrm flipV="1">
            <a:off x="8942592" y="1880578"/>
            <a:ext cx="0" cy="2186278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78C8F7E9-D043-41FD-B777-BF1F45BA2A03}"/>
              </a:ext>
            </a:extLst>
          </p:cNvPr>
          <p:cNvCxnSpPr>
            <a:cxnSpLocks/>
          </p:cNvCxnSpPr>
          <p:nvPr/>
        </p:nvCxnSpPr>
        <p:spPr>
          <a:xfrm flipV="1">
            <a:off x="9926757" y="1891778"/>
            <a:ext cx="0" cy="2186278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7F08C7F1-2200-4DE2-BA7C-ACC3172D99BC}"/>
              </a:ext>
            </a:extLst>
          </p:cNvPr>
          <p:cNvCxnSpPr/>
          <p:nvPr/>
        </p:nvCxnSpPr>
        <p:spPr>
          <a:xfrm>
            <a:off x="6987886" y="3006588"/>
            <a:ext cx="4447046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683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Graphique 79">
            <a:extLst>
              <a:ext uri="{FF2B5EF4-FFF2-40B4-BE49-F238E27FC236}">
                <a16:creationId xmlns:a16="http://schemas.microsoft.com/office/drawing/2014/main" id="{5A3D49A4-7F28-42AF-A2C2-F7DA0AAC2F48}"/>
              </a:ext>
            </a:extLst>
          </p:cNvPr>
          <p:cNvGraphicFramePr/>
          <p:nvPr/>
        </p:nvGraphicFramePr>
        <p:xfrm>
          <a:off x="6404947" y="2013430"/>
          <a:ext cx="5056203" cy="2556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789BC0AA-D345-4B7E-8967-E0F7C1CD7CCF}"/>
              </a:ext>
            </a:extLst>
          </p:cNvPr>
          <p:cNvCxnSpPr>
            <a:cxnSpLocks/>
          </p:cNvCxnSpPr>
          <p:nvPr/>
        </p:nvCxnSpPr>
        <p:spPr>
          <a:xfrm flipV="1">
            <a:off x="3807531" y="2034000"/>
            <a:ext cx="0" cy="2186278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DD77559A-1754-4A7D-8D57-FF8D54C86B0F}"/>
              </a:ext>
            </a:extLst>
          </p:cNvPr>
          <p:cNvCxnSpPr>
            <a:cxnSpLocks/>
          </p:cNvCxnSpPr>
          <p:nvPr/>
        </p:nvCxnSpPr>
        <p:spPr>
          <a:xfrm flipV="1">
            <a:off x="4701680" y="2045200"/>
            <a:ext cx="0" cy="2186278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D64A6FD2-D7B8-432E-8B49-0CD36010E361}"/>
              </a:ext>
            </a:extLst>
          </p:cNvPr>
          <p:cNvCxnSpPr/>
          <p:nvPr/>
        </p:nvCxnSpPr>
        <p:spPr>
          <a:xfrm>
            <a:off x="1160890" y="3186648"/>
            <a:ext cx="4447046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94BBE34E-E8A4-4261-980B-2BFAB17813BB}"/>
              </a:ext>
            </a:extLst>
          </p:cNvPr>
          <p:cNvCxnSpPr>
            <a:cxnSpLocks/>
          </p:cNvCxnSpPr>
          <p:nvPr/>
        </p:nvCxnSpPr>
        <p:spPr>
          <a:xfrm flipV="1">
            <a:off x="2038356" y="2056823"/>
            <a:ext cx="0" cy="2186278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5AB04AFA-FD8D-406E-9866-F40246B426BD}"/>
              </a:ext>
            </a:extLst>
          </p:cNvPr>
          <p:cNvCxnSpPr>
            <a:cxnSpLocks/>
          </p:cNvCxnSpPr>
          <p:nvPr/>
        </p:nvCxnSpPr>
        <p:spPr>
          <a:xfrm flipV="1">
            <a:off x="2921562" y="2034000"/>
            <a:ext cx="0" cy="2186278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Keynote 158 : SPP et SG cancers </a:t>
            </a:r>
            <a:r>
              <a:rPr lang="en-GB" dirty="0" err="1"/>
              <a:t>endomètre</a:t>
            </a:r>
            <a:r>
              <a:rPr lang="en-GB" dirty="0"/>
              <a:t> MSI-H/</a:t>
            </a:r>
            <a:r>
              <a:rPr lang="en-GB" dirty="0" err="1"/>
              <a:t>dmmR</a:t>
            </a:r>
            <a:r>
              <a:rPr lang="en-GB" dirty="0"/>
              <a:t> </a:t>
            </a:r>
            <a:r>
              <a:rPr lang="en-GB" dirty="0" err="1"/>
              <a:t>traités</a:t>
            </a:r>
            <a:r>
              <a:rPr lang="en-GB" dirty="0"/>
              <a:t> par </a:t>
            </a:r>
            <a:r>
              <a:rPr lang="en-GB" dirty="0" err="1"/>
              <a:t>pembrolizumab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D.O’Malley, et al., ESMO</a:t>
            </a:r>
            <a:r>
              <a:rPr lang="fr-FR" baseline="30000"/>
              <a:t>®</a:t>
            </a:r>
            <a:r>
              <a:rPr lang="fr-FR"/>
              <a:t> 2021, Abs# </a:t>
            </a:r>
            <a:r>
              <a:rPr lang="fr-FR" i="0"/>
              <a:t>795MO</a:t>
            </a:r>
            <a:endParaRPr lang="fr-FR" i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1171452" y="5348096"/>
            <a:ext cx="10946703" cy="903424"/>
          </a:xfrm>
        </p:spPr>
        <p:txBody>
          <a:bodyPr/>
          <a:lstStyle/>
          <a:p>
            <a:r>
              <a:rPr lang="en-GB" dirty="0"/>
              <a:t>40-50% des patients : SSP et SG </a:t>
            </a:r>
            <a:r>
              <a:rPr lang="en-GB" dirty="0" err="1"/>
              <a:t>courtes</a:t>
            </a:r>
            <a:r>
              <a:rPr lang="en-GB" dirty="0"/>
              <a:t> : pas de benefice </a:t>
            </a:r>
            <a:r>
              <a:rPr lang="en-GB" dirty="0" err="1"/>
              <a:t>pembrolizumab</a:t>
            </a:r>
            <a:r>
              <a:rPr lang="en-GB" dirty="0"/>
              <a:t> ? </a:t>
            </a:r>
          </a:p>
          <a:p>
            <a:r>
              <a:rPr lang="en-GB" dirty="0"/>
              <a:t>Plateau sur la fin de </a:t>
            </a:r>
            <a:r>
              <a:rPr lang="en-GB" dirty="0" err="1"/>
              <a:t>courbe</a:t>
            </a:r>
            <a:r>
              <a:rPr lang="en-GB" dirty="0"/>
              <a:t> ? 40% </a:t>
            </a:r>
            <a:r>
              <a:rPr lang="en-GB" dirty="0" err="1"/>
              <a:t>patientes</a:t>
            </a:r>
            <a:r>
              <a:rPr lang="en-GB" dirty="0"/>
              <a:t> avec benefice </a:t>
            </a:r>
            <a:r>
              <a:rPr lang="en-GB" dirty="0" err="1"/>
              <a:t>prolongé</a:t>
            </a:r>
            <a:r>
              <a:rPr lang="en-GB" dirty="0"/>
              <a:t> ? </a:t>
            </a:r>
          </a:p>
        </p:txBody>
      </p:sp>
      <p:sp>
        <p:nvSpPr>
          <p:cNvPr id="6" name="Ellipse 5"/>
          <p:cNvSpPr/>
          <p:nvPr/>
        </p:nvSpPr>
        <p:spPr>
          <a:xfrm>
            <a:off x="3592084" y="2784944"/>
            <a:ext cx="1773382" cy="11822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lipse 6"/>
          <p:cNvSpPr/>
          <p:nvPr/>
        </p:nvSpPr>
        <p:spPr>
          <a:xfrm>
            <a:off x="873528" y="1878726"/>
            <a:ext cx="1191491" cy="12607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space réservé du texte 28">
            <a:extLst>
              <a:ext uri="{FF2B5EF4-FFF2-40B4-BE49-F238E27FC236}">
                <a16:creationId xmlns:a16="http://schemas.microsoft.com/office/drawing/2014/main" id="{AC96A828-2B30-40DD-975E-C788902F871E}"/>
              </a:ext>
            </a:extLst>
          </p:cNvPr>
          <p:cNvSpPr txBox="1">
            <a:spLocks/>
          </p:cNvSpPr>
          <p:nvPr/>
        </p:nvSpPr>
        <p:spPr>
          <a:xfrm>
            <a:off x="391046" y="1159590"/>
            <a:ext cx="10332000" cy="582613"/>
          </a:xfrm>
          <a:prstGeom prst="rect">
            <a:avLst/>
          </a:prstGeom>
        </p:spPr>
        <p:txBody>
          <a:bodyPr/>
          <a:lstStyle>
            <a:lvl1pPr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a-DK" dirty="0"/>
              <a:t>SSP </a:t>
            </a:r>
            <a:r>
              <a:rPr lang="da-DK" dirty="0" err="1"/>
              <a:t>selon</a:t>
            </a:r>
            <a:r>
              <a:rPr lang="da-DK" dirty="0"/>
              <a:t> RECIST v1.1, </a:t>
            </a:r>
            <a:r>
              <a:rPr lang="da-DK" dirty="0" err="1"/>
              <a:t>Revue</a:t>
            </a:r>
            <a:r>
              <a:rPr lang="da-DK" dirty="0"/>
              <a:t> </a:t>
            </a:r>
            <a:r>
              <a:rPr lang="da-DK" dirty="0" err="1"/>
              <a:t>centralisée</a:t>
            </a:r>
            <a:r>
              <a:rPr lang="da-DK" dirty="0"/>
              <a:t> et </a:t>
            </a:r>
            <a:r>
              <a:rPr lang="da-DK" dirty="0" err="1"/>
              <a:t>SG</a:t>
            </a:r>
            <a:r>
              <a:rPr lang="da-DK" baseline="30000" dirty="0" err="1"/>
              <a:t>a</a:t>
            </a:r>
            <a:endParaRPr lang="en-US" baseline="30000" dirty="0"/>
          </a:p>
        </p:txBody>
      </p:sp>
      <p:sp>
        <p:nvSpPr>
          <p:cNvPr id="11" name="Rectangle à coins arrondis 13">
            <a:extLst>
              <a:ext uri="{FF2B5EF4-FFF2-40B4-BE49-F238E27FC236}">
                <a16:creationId xmlns:a16="http://schemas.microsoft.com/office/drawing/2014/main" id="{84144D1A-08A8-4223-91C2-0FB0C2FA7F2E}"/>
              </a:ext>
            </a:extLst>
          </p:cNvPr>
          <p:cNvSpPr/>
          <p:nvPr/>
        </p:nvSpPr>
        <p:spPr>
          <a:xfrm>
            <a:off x="465290" y="1836521"/>
            <a:ext cx="5499407" cy="3276699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158068E3-F8AA-435E-9BE5-815798407933}"/>
              </a:ext>
            </a:extLst>
          </p:cNvPr>
          <p:cNvGraphicFramePr>
            <a:graphicFrameLocks noGrp="1"/>
          </p:cNvGraphicFramePr>
          <p:nvPr/>
        </p:nvGraphicFramePr>
        <p:xfrm>
          <a:off x="590557" y="4607365"/>
          <a:ext cx="5120316" cy="445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7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8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19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19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19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19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19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1990">
                  <a:extLst>
                    <a:ext uri="{9D8B030D-6E8A-4147-A177-3AD203B41FA5}">
                      <a16:colId xmlns:a16="http://schemas.microsoft.com/office/drawing/2014/main" val="628952355"/>
                    </a:ext>
                  </a:extLst>
                </a:gridCol>
                <a:gridCol w="431990">
                  <a:extLst>
                    <a:ext uri="{9D8B030D-6E8A-4147-A177-3AD203B41FA5}">
                      <a16:colId xmlns:a16="http://schemas.microsoft.com/office/drawing/2014/main" val="3225598345"/>
                    </a:ext>
                  </a:extLst>
                </a:gridCol>
              </a:tblGrid>
              <a:tr h="269132">
                <a:tc gridSpan="10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Nb à risque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381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79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D4BE3D4-61F2-45A8-8B3F-CCE3FFEDF60A}"/>
              </a:ext>
            </a:extLst>
          </p:cNvPr>
          <p:cNvCxnSpPr/>
          <p:nvPr/>
        </p:nvCxnSpPr>
        <p:spPr>
          <a:xfrm>
            <a:off x="1350581" y="4790607"/>
            <a:ext cx="4360291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Box 4">
            <a:extLst>
              <a:ext uri="{FF2B5EF4-FFF2-40B4-BE49-F238E27FC236}">
                <a16:creationId xmlns:a16="http://schemas.microsoft.com/office/drawing/2014/main" id="{796D790E-3E8E-43FE-9E84-0AFBB2D63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7534" y="4466700"/>
            <a:ext cx="33066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a-DK" sz="11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Mois</a:t>
            </a:r>
          </a:p>
        </p:txBody>
      </p:sp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C5FE24D8-A464-4662-9874-0F239DD7DA1C}"/>
              </a:ext>
            </a:extLst>
          </p:cNvPr>
          <p:cNvGraphicFramePr/>
          <p:nvPr/>
        </p:nvGraphicFramePr>
        <p:xfrm>
          <a:off x="654669" y="2023952"/>
          <a:ext cx="5056203" cy="2556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 Box 4">
            <a:extLst>
              <a:ext uri="{FF2B5EF4-FFF2-40B4-BE49-F238E27FC236}">
                <a16:creationId xmlns:a16="http://schemas.microsoft.com/office/drawing/2014/main" id="{545BFD91-5FBA-4DE1-BBC0-DA2C5C9F7F7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350875" y="2961359"/>
            <a:ext cx="213642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a-DK" sz="11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Progression-Free Survival (%)</a:t>
            </a:r>
          </a:p>
        </p:txBody>
      </p:sp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42350454-DC30-44A7-B99E-C6232AB5C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131359"/>
              </p:ext>
            </p:extLst>
          </p:nvPr>
        </p:nvGraphicFramePr>
        <p:xfrm>
          <a:off x="3726945" y="1683688"/>
          <a:ext cx="1917000" cy="662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006">
                  <a:extLst>
                    <a:ext uri="{9D8B030D-6E8A-4147-A177-3AD203B41FA5}">
                      <a16:colId xmlns:a16="http://schemas.microsoft.com/office/drawing/2014/main" val="1809983120"/>
                    </a:ext>
                  </a:extLst>
                </a:gridCol>
                <a:gridCol w="943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44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48000" marR="4800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Events,  n(%)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Médiane </a:t>
                      </a:r>
                      <a:br>
                        <a:rPr lang="fr-FR" sz="105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(95%CI), mo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4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48000" marR="4800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45 (57)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 dirty="0">
                          <a:solidFill>
                            <a:srgbClr val="700092"/>
                          </a:solidFill>
                          <a:latin typeface="+mj-lt"/>
                          <a:cs typeface="Arial" panose="020B0604020202020204" pitchFamily="34" charset="0"/>
                        </a:rPr>
                        <a:t>13.1 (4.3-34.4)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8" name="Groupe 67">
            <a:extLst>
              <a:ext uri="{FF2B5EF4-FFF2-40B4-BE49-F238E27FC236}">
                <a16:creationId xmlns:a16="http://schemas.microsoft.com/office/drawing/2014/main" id="{0238E1CF-81E9-45E7-A5AB-9AB6152BF373}"/>
              </a:ext>
            </a:extLst>
          </p:cNvPr>
          <p:cNvGrpSpPr/>
          <p:nvPr/>
        </p:nvGrpSpPr>
        <p:grpSpPr>
          <a:xfrm>
            <a:off x="4348548" y="3398051"/>
            <a:ext cx="586880" cy="55103"/>
            <a:chOff x="4348548" y="3398051"/>
            <a:chExt cx="586880" cy="55103"/>
          </a:xfrm>
        </p:grpSpPr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34472E69-DC33-4D76-9AEB-4BCC5098A9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8548" y="3398051"/>
              <a:ext cx="0" cy="4830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DD41152E-948D-4C02-BAD0-C7F6DD5342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1704" y="3398052"/>
              <a:ext cx="0" cy="4830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6B1352D3-A903-42B0-8657-80706F99C1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5428" y="3402626"/>
              <a:ext cx="0" cy="4830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3B19880F-F9C4-4390-9BE4-4FFD8F1F1D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2389" y="3404845"/>
              <a:ext cx="0" cy="4830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1B25C990-5A83-4E18-BBA8-14073A781BD8}"/>
              </a:ext>
            </a:extLst>
          </p:cNvPr>
          <p:cNvGrpSpPr/>
          <p:nvPr/>
        </p:nvGrpSpPr>
        <p:grpSpPr>
          <a:xfrm>
            <a:off x="1620261" y="2945760"/>
            <a:ext cx="3556038" cy="513057"/>
            <a:chOff x="1620261" y="2945760"/>
            <a:chExt cx="3556038" cy="513057"/>
          </a:xfrm>
        </p:grpSpPr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7A1D89BC-4B8A-4825-8FCB-102A70C6EE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13140" y="3402625"/>
              <a:ext cx="0" cy="4830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CB7AB2F3-496A-4440-863E-A7CF949F29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82262" y="3404845"/>
              <a:ext cx="0" cy="4830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2D525F7C-3DF9-4D1C-A573-5D8C3D4C67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95179" y="3396942"/>
              <a:ext cx="0" cy="4830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CCC15F15-77FA-44E1-8D45-E975F715C2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20270" y="3398050"/>
              <a:ext cx="0" cy="4830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5F58EEEA-EED8-4B03-87B7-A85DC6D12D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67236" y="3404845"/>
              <a:ext cx="0" cy="4830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84C21BEF-EAB8-4F18-B082-343CDB2057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20261" y="2945760"/>
              <a:ext cx="0" cy="4830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80645ABB-9258-46DB-B4AF-0F03C0653B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0634" y="3396941"/>
              <a:ext cx="0" cy="4830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860156A7-F2D0-449A-887A-97B28E8693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21809" y="3406091"/>
              <a:ext cx="0" cy="4830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32C8F324-2125-436F-B531-77E5C538AB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76299" y="3410508"/>
              <a:ext cx="0" cy="4830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2D040558-C011-4F7C-BB46-321D7B29E0ED}"/>
              </a:ext>
            </a:extLst>
          </p:cNvPr>
          <p:cNvGrpSpPr/>
          <p:nvPr/>
        </p:nvGrpSpPr>
        <p:grpSpPr>
          <a:xfrm>
            <a:off x="1670683" y="2951716"/>
            <a:ext cx="2115167" cy="493533"/>
            <a:chOff x="1670683" y="2951716"/>
            <a:chExt cx="2115167" cy="493533"/>
          </a:xfrm>
        </p:grpSpPr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C97FA0DA-BEE0-428A-B2C7-D074701EF4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0683" y="2951716"/>
              <a:ext cx="0" cy="4830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7FCEF511-134A-47A7-B257-77B569F4F5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59901" y="2951717"/>
              <a:ext cx="0" cy="4830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C34A40D1-162C-43F0-BC41-7E82588F5E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85850" y="3396940"/>
              <a:ext cx="0" cy="4830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116F6607-C86C-44A7-95AE-8B637202A129}"/>
              </a:ext>
            </a:extLst>
          </p:cNvPr>
          <p:cNvGrpSpPr/>
          <p:nvPr/>
        </p:nvGrpSpPr>
        <p:grpSpPr>
          <a:xfrm>
            <a:off x="1823061" y="3068008"/>
            <a:ext cx="2070122" cy="378353"/>
            <a:chOff x="1823061" y="3068008"/>
            <a:chExt cx="2070122" cy="378353"/>
          </a:xfrm>
        </p:grpSpPr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F21F0EB0-342C-4808-A255-5385529DAD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93183" y="3398052"/>
              <a:ext cx="0" cy="4830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EE567490-DA80-44A6-9DC1-1C39A2DF37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65895" y="3349743"/>
              <a:ext cx="0" cy="4830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38285C23-B3CA-41FA-988C-593C687DA5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9073" y="3349743"/>
              <a:ext cx="0" cy="4830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6064A5CA-8637-4343-B188-E2B0042DE1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1929" y="3266944"/>
              <a:ext cx="0" cy="4830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A307FECA-7F56-4B5A-8D1D-29B851DAC8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3391" y="3138339"/>
              <a:ext cx="0" cy="4830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A00C76E8-3320-44AB-8690-F25891B747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20453" y="3149962"/>
              <a:ext cx="0" cy="4830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13235E85-0FE4-49B3-9D49-2E1B59EDD8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3061" y="3068008"/>
              <a:ext cx="0" cy="4830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4A940F2E-1D26-45FC-A9B8-D025F0DD71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4938" y="3101653"/>
              <a:ext cx="0" cy="4830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2B006F95-7932-45B3-B687-2AB64E4DB2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48426" y="3107576"/>
              <a:ext cx="0" cy="4830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ZoneTexte 47">
            <a:extLst>
              <a:ext uri="{FF2B5EF4-FFF2-40B4-BE49-F238E27FC236}">
                <a16:creationId xmlns:a16="http://schemas.microsoft.com/office/drawing/2014/main" id="{93D9634C-BF38-438C-98D0-28B0C85796E2}"/>
              </a:ext>
            </a:extLst>
          </p:cNvPr>
          <p:cNvSpPr txBox="1"/>
          <p:nvPr/>
        </p:nvSpPr>
        <p:spPr>
          <a:xfrm>
            <a:off x="2010239" y="2855724"/>
            <a:ext cx="40267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51%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CCAED9A-364D-4F16-ADDF-0CA6C9016DBF}"/>
              </a:ext>
            </a:extLst>
          </p:cNvPr>
          <p:cNvSpPr txBox="1"/>
          <p:nvPr/>
        </p:nvSpPr>
        <p:spPr>
          <a:xfrm>
            <a:off x="2897220" y="2911831"/>
            <a:ext cx="40267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41%</a:t>
            </a:r>
          </a:p>
        </p:txBody>
      </p:sp>
      <p:sp>
        <p:nvSpPr>
          <p:cNvPr id="56" name="Forme libre : forme 55">
            <a:extLst>
              <a:ext uri="{FF2B5EF4-FFF2-40B4-BE49-F238E27FC236}">
                <a16:creationId xmlns:a16="http://schemas.microsoft.com/office/drawing/2014/main" id="{F7D09C47-F596-46EE-A371-73A46C0E81DB}"/>
              </a:ext>
            </a:extLst>
          </p:cNvPr>
          <p:cNvSpPr/>
          <p:nvPr/>
        </p:nvSpPr>
        <p:spPr>
          <a:xfrm>
            <a:off x="1160890" y="2111071"/>
            <a:ext cx="4015409" cy="1347746"/>
          </a:xfrm>
          <a:custGeom>
            <a:avLst/>
            <a:gdLst>
              <a:gd name="connsiteX0" fmla="*/ 4015409 w 4015409"/>
              <a:gd name="connsiteY0" fmla="*/ 1347746 h 1347746"/>
              <a:gd name="connsiteX1" fmla="*/ 2532491 w 4015409"/>
              <a:gd name="connsiteY1" fmla="*/ 1347746 h 1347746"/>
              <a:gd name="connsiteX2" fmla="*/ 2536467 w 4015409"/>
              <a:gd name="connsiteY2" fmla="*/ 1300039 h 1347746"/>
              <a:gd name="connsiteX3" fmla="*/ 1892411 w 4015409"/>
              <a:gd name="connsiteY3" fmla="*/ 1296063 h 1347746"/>
              <a:gd name="connsiteX4" fmla="*/ 1896387 w 4015409"/>
              <a:gd name="connsiteY4" fmla="*/ 1252331 h 1347746"/>
              <a:gd name="connsiteX5" fmla="*/ 1749287 w 4015409"/>
              <a:gd name="connsiteY5" fmla="*/ 1244379 h 1347746"/>
              <a:gd name="connsiteX6" fmla="*/ 1753263 w 4015409"/>
              <a:gd name="connsiteY6" fmla="*/ 1208599 h 1347746"/>
              <a:gd name="connsiteX7" fmla="*/ 1506773 w 4015409"/>
              <a:gd name="connsiteY7" fmla="*/ 1200647 h 1347746"/>
              <a:gd name="connsiteX8" fmla="*/ 1518700 w 4015409"/>
              <a:gd name="connsiteY8" fmla="*/ 1168842 h 1347746"/>
              <a:gd name="connsiteX9" fmla="*/ 1113183 w 4015409"/>
              <a:gd name="connsiteY9" fmla="*/ 1160891 h 1347746"/>
              <a:gd name="connsiteX10" fmla="*/ 1117159 w 4015409"/>
              <a:gd name="connsiteY10" fmla="*/ 1085353 h 1347746"/>
              <a:gd name="connsiteX11" fmla="*/ 958133 w 4015409"/>
              <a:gd name="connsiteY11" fmla="*/ 1077402 h 1347746"/>
              <a:gd name="connsiteX12" fmla="*/ 962108 w 4015409"/>
              <a:gd name="connsiteY12" fmla="*/ 1041621 h 1347746"/>
              <a:gd name="connsiteX13" fmla="*/ 731520 w 4015409"/>
              <a:gd name="connsiteY13" fmla="*/ 1049572 h 1347746"/>
              <a:gd name="connsiteX14" fmla="*/ 731520 w 4015409"/>
              <a:gd name="connsiteY14" fmla="*/ 1009816 h 1347746"/>
              <a:gd name="connsiteX15" fmla="*/ 612251 w 4015409"/>
              <a:gd name="connsiteY15" fmla="*/ 1005840 h 1347746"/>
              <a:gd name="connsiteX16" fmla="*/ 612251 w 4015409"/>
              <a:gd name="connsiteY16" fmla="*/ 898498 h 1347746"/>
              <a:gd name="connsiteX17" fmla="*/ 457200 w 4015409"/>
              <a:gd name="connsiteY17" fmla="*/ 894522 h 1347746"/>
              <a:gd name="connsiteX18" fmla="*/ 457200 w 4015409"/>
              <a:gd name="connsiteY18" fmla="*/ 866692 h 1347746"/>
              <a:gd name="connsiteX19" fmla="*/ 365760 w 4015409"/>
              <a:gd name="connsiteY19" fmla="*/ 854766 h 1347746"/>
              <a:gd name="connsiteX20" fmla="*/ 365760 w 4015409"/>
              <a:gd name="connsiteY20" fmla="*/ 838863 h 1347746"/>
              <a:gd name="connsiteX21" fmla="*/ 326004 w 4015409"/>
              <a:gd name="connsiteY21" fmla="*/ 838863 h 1347746"/>
              <a:gd name="connsiteX22" fmla="*/ 326004 w 4015409"/>
              <a:gd name="connsiteY22" fmla="*/ 818985 h 1347746"/>
              <a:gd name="connsiteX23" fmla="*/ 302150 w 4015409"/>
              <a:gd name="connsiteY23" fmla="*/ 818985 h 1347746"/>
              <a:gd name="connsiteX24" fmla="*/ 310101 w 4015409"/>
              <a:gd name="connsiteY24" fmla="*/ 755374 h 1347746"/>
              <a:gd name="connsiteX25" fmla="*/ 298174 w 4015409"/>
              <a:gd name="connsiteY25" fmla="*/ 751399 h 1347746"/>
              <a:gd name="connsiteX26" fmla="*/ 294199 w 4015409"/>
              <a:gd name="connsiteY26" fmla="*/ 735496 h 1347746"/>
              <a:gd name="connsiteX27" fmla="*/ 278296 w 4015409"/>
              <a:gd name="connsiteY27" fmla="*/ 735496 h 1347746"/>
              <a:gd name="connsiteX28" fmla="*/ 274320 w 4015409"/>
              <a:gd name="connsiteY28" fmla="*/ 695739 h 1347746"/>
              <a:gd name="connsiteX29" fmla="*/ 178905 w 4015409"/>
              <a:gd name="connsiteY29" fmla="*/ 703691 h 1347746"/>
              <a:gd name="connsiteX30" fmla="*/ 186856 w 4015409"/>
              <a:gd name="connsiteY30" fmla="*/ 675861 h 1347746"/>
              <a:gd name="connsiteX31" fmla="*/ 159027 w 4015409"/>
              <a:gd name="connsiteY31" fmla="*/ 671886 h 1347746"/>
              <a:gd name="connsiteX32" fmla="*/ 147100 w 4015409"/>
              <a:gd name="connsiteY32" fmla="*/ 393590 h 1347746"/>
              <a:gd name="connsiteX33" fmla="*/ 139148 w 4015409"/>
              <a:gd name="connsiteY33" fmla="*/ 389614 h 1347746"/>
              <a:gd name="connsiteX34" fmla="*/ 139148 w 4015409"/>
              <a:gd name="connsiteY34" fmla="*/ 270345 h 1347746"/>
              <a:gd name="connsiteX35" fmla="*/ 123246 w 4015409"/>
              <a:gd name="connsiteY35" fmla="*/ 266369 h 1347746"/>
              <a:gd name="connsiteX36" fmla="*/ 119270 w 4015409"/>
              <a:gd name="connsiteY36" fmla="*/ 230588 h 1347746"/>
              <a:gd name="connsiteX37" fmla="*/ 115294 w 4015409"/>
              <a:gd name="connsiteY37" fmla="*/ 230588 h 1347746"/>
              <a:gd name="connsiteX38" fmla="*/ 115294 w 4015409"/>
              <a:gd name="connsiteY38" fmla="*/ 210710 h 1347746"/>
              <a:gd name="connsiteX39" fmla="*/ 107343 w 4015409"/>
              <a:gd name="connsiteY39" fmla="*/ 178905 h 1347746"/>
              <a:gd name="connsiteX40" fmla="*/ 107343 w 4015409"/>
              <a:gd name="connsiteY40" fmla="*/ 163002 h 1347746"/>
              <a:gd name="connsiteX41" fmla="*/ 107343 w 4015409"/>
              <a:gd name="connsiteY41" fmla="*/ 143124 h 1347746"/>
              <a:gd name="connsiteX42" fmla="*/ 107343 w 4015409"/>
              <a:gd name="connsiteY42" fmla="*/ 135172 h 1347746"/>
              <a:gd name="connsiteX43" fmla="*/ 107343 w 4015409"/>
              <a:gd name="connsiteY43" fmla="*/ 123246 h 1347746"/>
              <a:gd name="connsiteX44" fmla="*/ 103367 w 4015409"/>
              <a:gd name="connsiteY44" fmla="*/ 115294 h 1347746"/>
              <a:gd name="connsiteX45" fmla="*/ 83489 w 4015409"/>
              <a:gd name="connsiteY45" fmla="*/ 111319 h 1347746"/>
              <a:gd name="connsiteX46" fmla="*/ 87465 w 4015409"/>
              <a:gd name="connsiteY46" fmla="*/ 83489 h 1347746"/>
              <a:gd name="connsiteX47" fmla="*/ 59635 w 4015409"/>
              <a:gd name="connsiteY47" fmla="*/ 83489 h 1347746"/>
              <a:gd name="connsiteX48" fmla="*/ 55660 w 4015409"/>
              <a:gd name="connsiteY48" fmla="*/ 59635 h 1347746"/>
              <a:gd name="connsiteX49" fmla="*/ 55660 w 4015409"/>
              <a:gd name="connsiteY49" fmla="*/ 43732 h 1347746"/>
              <a:gd name="connsiteX50" fmla="*/ 43733 w 4015409"/>
              <a:gd name="connsiteY50" fmla="*/ 39757 h 1347746"/>
              <a:gd name="connsiteX51" fmla="*/ 39757 w 4015409"/>
              <a:gd name="connsiteY51" fmla="*/ 27830 h 1347746"/>
              <a:gd name="connsiteX52" fmla="*/ 35781 w 4015409"/>
              <a:gd name="connsiteY52" fmla="*/ 3976 h 1347746"/>
              <a:gd name="connsiteX53" fmla="*/ 0 w 4015409"/>
              <a:gd name="connsiteY53" fmla="*/ 0 h 1347746"/>
              <a:gd name="connsiteX0" fmla="*/ 4015409 w 4015409"/>
              <a:gd name="connsiteY0" fmla="*/ 1347746 h 1347746"/>
              <a:gd name="connsiteX1" fmla="*/ 2532491 w 4015409"/>
              <a:gd name="connsiteY1" fmla="*/ 1347746 h 1347746"/>
              <a:gd name="connsiteX2" fmla="*/ 2536467 w 4015409"/>
              <a:gd name="connsiteY2" fmla="*/ 1300039 h 1347746"/>
              <a:gd name="connsiteX3" fmla="*/ 1892411 w 4015409"/>
              <a:gd name="connsiteY3" fmla="*/ 1296063 h 1347746"/>
              <a:gd name="connsiteX4" fmla="*/ 1896387 w 4015409"/>
              <a:gd name="connsiteY4" fmla="*/ 1252331 h 1347746"/>
              <a:gd name="connsiteX5" fmla="*/ 1749287 w 4015409"/>
              <a:gd name="connsiteY5" fmla="*/ 1244379 h 1347746"/>
              <a:gd name="connsiteX6" fmla="*/ 1753263 w 4015409"/>
              <a:gd name="connsiteY6" fmla="*/ 1208599 h 1347746"/>
              <a:gd name="connsiteX7" fmla="*/ 1506773 w 4015409"/>
              <a:gd name="connsiteY7" fmla="*/ 1200647 h 1347746"/>
              <a:gd name="connsiteX8" fmla="*/ 1506773 w 4015409"/>
              <a:gd name="connsiteY8" fmla="*/ 1164867 h 1347746"/>
              <a:gd name="connsiteX9" fmla="*/ 1113183 w 4015409"/>
              <a:gd name="connsiteY9" fmla="*/ 1160891 h 1347746"/>
              <a:gd name="connsiteX10" fmla="*/ 1117159 w 4015409"/>
              <a:gd name="connsiteY10" fmla="*/ 1085353 h 1347746"/>
              <a:gd name="connsiteX11" fmla="*/ 958133 w 4015409"/>
              <a:gd name="connsiteY11" fmla="*/ 1077402 h 1347746"/>
              <a:gd name="connsiteX12" fmla="*/ 962108 w 4015409"/>
              <a:gd name="connsiteY12" fmla="*/ 1041621 h 1347746"/>
              <a:gd name="connsiteX13" fmla="*/ 731520 w 4015409"/>
              <a:gd name="connsiteY13" fmla="*/ 1049572 h 1347746"/>
              <a:gd name="connsiteX14" fmla="*/ 731520 w 4015409"/>
              <a:gd name="connsiteY14" fmla="*/ 1009816 h 1347746"/>
              <a:gd name="connsiteX15" fmla="*/ 612251 w 4015409"/>
              <a:gd name="connsiteY15" fmla="*/ 1005840 h 1347746"/>
              <a:gd name="connsiteX16" fmla="*/ 612251 w 4015409"/>
              <a:gd name="connsiteY16" fmla="*/ 898498 h 1347746"/>
              <a:gd name="connsiteX17" fmla="*/ 457200 w 4015409"/>
              <a:gd name="connsiteY17" fmla="*/ 894522 h 1347746"/>
              <a:gd name="connsiteX18" fmla="*/ 457200 w 4015409"/>
              <a:gd name="connsiteY18" fmla="*/ 866692 h 1347746"/>
              <a:gd name="connsiteX19" fmla="*/ 365760 w 4015409"/>
              <a:gd name="connsiteY19" fmla="*/ 854766 h 1347746"/>
              <a:gd name="connsiteX20" fmla="*/ 365760 w 4015409"/>
              <a:gd name="connsiteY20" fmla="*/ 838863 h 1347746"/>
              <a:gd name="connsiteX21" fmla="*/ 326004 w 4015409"/>
              <a:gd name="connsiteY21" fmla="*/ 838863 h 1347746"/>
              <a:gd name="connsiteX22" fmla="*/ 326004 w 4015409"/>
              <a:gd name="connsiteY22" fmla="*/ 818985 h 1347746"/>
              <a:gd name="connsiteX23" fmla="*/ 302150 w 4015409"/>
              <a:gd name="connsiteY23" fmla="*/ 818985 h 1347746"/>
              <a:gd name="connsiteX24" fmla="*/ 310101 w 4015409"/>
              <a:gd name="connsiteY24" fmla="*/ 755374 h 1347746"/>
              <a:gd name="connsiteX25" fmla="*/ 298174 w 4015409"/>
              <a:gd name="connsiteY25" fmla="*/ 751399 h 1347746"/>
              <a:gd name="connsiteX26" fmla="*/ 294199 w 4015409"/>
              <a:gd name="connsiteY26" fmla="*/ 735496 h 1347746"/>
              <a:gd name="connsiteX27" fmla="*/ 278296 w 4015409"/>
              <a:gd name="connsiteY27" fmla="*/ 735496 h 1347746"/>
              <a:gd name="connsiteX28" fmla="*/ 274320 w 4015409"/>
              <a:gd name="connsiteY28" fmla="*/ 695739 h 1347746"/>
              <a:gd name="connsiteX29" fmla="*/ 178905 w 4015409"/>
              <a:gd name="connsiteY29" fmla="*/ 703691 h 1347746"/>
              <a:gd name="connsiteX30" fmla="*/ 186856 w 4015409"/>
              <a:gd name="connsiteY30" fmla="*/ 675861 h 1347746"/>
              <a:gd name="connsiteX31" fmla="*/ 159027 w 4015409"/>
              <a:gd name="connsiteY31" fmla="*/ 671886 h 1347746"/>
              <a:gd name="connsiteX32" fmla="*/ 147100 w 4015409"/>
              <a:gd name="connsiteY32" fmla="*/ 393590 h 1347746"/>
              <a:gd name="connsiteX33" fmla="*/ 139148 w 4015409"/>
              <a:gd name="connsiteY33" fmla="*/ 389614 h 1347746"/>
              <a:gd name="connsiteX34" fmla="*/ 139148 w 4015409"/>
              <a:gd name="connsiteY34" fmla="*/ 270345 h 1347746"/>
              <a:gd name="connsiteX35" fmla="*/ 123246 w 4015409"/>
              <a:gd name="connsiteY35" fmla="*/ 266369 h 1347746"/>
              <a:gd name="connsiteX36" fmla="*/ 119270 w 4015409"/>
              <a:gd name="connsiteY36" fmla="*/ 230588 h 1347746"/>
              <a:gd name="connsiteX37" fmla="*/ 115294 w 4015409"/>
              <a:gd name="connsiteY37" fmla="*/ 230588 h 1347746"/>
              <a:gd name="connsiteX38" fmla="*/ 115294 w 4015409"/>
              <a:gd name="connsiteY38" fmla="*/ 210710 h 1347746"/>
              <a:gd name="connsiteX39" fmla="*/ 107343 w 4015409"/>
              <a:gd name="connsiteY39" fmla="*/ 178905 h 1347746"/>
              <a:gd name="connsiteX40" fmla="*/ 107343 w 4015409"/>
              <a:gd name="connsiteY40" fmla="*/ 163002 h 1347746"/>
              <a:gd name="connsiteX41" fmla="*/ 107343 w 4015409"/>
              <a:gd name="connsiteY41" fmla="*/ 143124 h 1347746"/>
              <a:gd name="connsiteX42" fmla="*/ 107343 w 4015409"/>
              <a:gd name="connsiteY42" fmla="*/ 135172 h 1347746"/>
              <a:gd name="connsiteX43" fmla="*/ 107343 w 4015409"/>
              <a:gd name="connsiteY43" fmla="*/ 123246 h 1347746"/>
              <a:gd name="connsiteX44" fmla="*/ 103367 w 4015409"/>
              <a:gd name="connsiteY44" fmla="*/ 115294 h 1347746"/>
              <a:gd name="connsiteX45" fmla="*/ 83489 w 4015409"/>
              <a:gd name="connsiteY45" fmla="*/ 111319 h 1347746"/>
              <a:gd name="connsiteX46" fmla="*/ 87465 w 4015409"/>
              <a:gd name="connsiteY46" fmla="*/ 83489 h 1347746"/>
              <a:gd name="connsiteX47" fmla="*/ 59635 w 4015409"/>
              <a:gd name="connsiteY47" fmla="*/ 83489 h 1347746"/>
              <a:gd name="connsiteX48" fmla="*/ 55660 w 4015409"/>
              <a:gd name="connsiteY48" fmla="*/ 59635 h 1347746"/>
              <a:gd name="connsiteX49" fmla="*/ 55660 w 4015409"/>
              <a:gd name="connsiteY49" fmla="*/ 43732 h 1347746"/>
              <a:gd name="connsiteX50" fmla="*/ 43733 w 4015409"/>
              <a:gd name="connsiteY50" fmla="*/ 39757 h 1347746"/>
              <a:gd name="connsiteX51" fmla="*/ 39757 w 4015409"/>
              <a:gd name="connsiteY51" fmla="*/ 27830 h 1347746"/>
              <a:gd name="connsiteX52" fmla="*/ 35781 w 4015409"/>
              <a:gd name="connsiteY52" fmla="*/ 3976 h 1347746"/>
              <a:gd name="connsiteX53" fmla="*/ 0 w 4015409"/>
              <a:gd name="connsiteY53" fmla="*/ 0 h 134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015409" h="1347746">
                <a:moveTo>
                  <a:pt x="4015409" y="1347746"/>
                </a:moveTo>
                <a:lnTo>
                  <a:pt x="2532491" y="1347746"/>
                </a:lnTo>
                <a:lnTo>
                  <a:pt x="2536467" y="1300039"/>
                </a:lnTo>
                <a:lnTo>
                  <a:pt x="1892411" y="1296063"/>
                </a:lnTo>
                <a:lnTo>
                  <a:pt x="1896387" y="1252331"/>
                </a:lnTo>
                <a:lnTo>
                  <a:pt x="1749287" y="1244379"/>
                </a:lnTo>
                <a:lnTo>
                  <a:pt x="1753263" y="1208599"/>
                </a:lnTo>
                <a:lnTo>
                  <a:pt x="1506773" y="1200647"/>
                </a:lnTo>
                <a:lnTo>
                  <a:pt x="1506773" y="1164867"/>
                </a:lnTo>
                <a:lnTo>
                  <a:pt x="1113183" y="1160891"/>
                </a:lnTo>
                <a:lnTo>
                  <a:pt x="1117159" y="1085353"/>
                </a:lnTo>
                <a:lnTo>
                  <a:pt x="958133" y="1077402"/>
                </a:lnTo>
                <a:lnTo>
                  <a:pt x="962108" y="1041621"/>
                </a:lnTo>
                <a:lnTo>
                  <a:pt x="731520" y="1049572"/>
                </a:lnTo>
                <a:lnTo>
                  <a:pt x="731520" y="1009816"/>
                </a:lnTo>
                <a:lnTo>
                  <a:pt x="612251" y="1005840"/>
                </a:lnTo>
                <a:lnTo>
                  <a:pt x="612251" y="898498"/>
                </a:lnTo>
                <a:lnTo>
                  <a:pt x="457200" y="894522"/>
                </a:lnTo>
                <a:lnTo>
                  <a:pt x="457200" y="866692"/>
                </a:lnTo>
                <a:lnTo>
                  <a:pt x="365760" y="854766"/>
                </a:lnTo>
                <a:lnTo>
                  <a:pt x="365760" y="838863"/>
                </a:lnTo>
                <a:lnTo>
                  <a:pt x="326004" y="838863"/>
                </a:lnTo>
                <a:lnTo>
                  <a:pt x="326004" y="818985"/>
                </a:lnTo>
                <a:lnTo>
                  <a:pt x="302150" y="818985"/>
                </a:lnTo>
                <a:lnTo>
                  <a:pt x="310101" y="755374"/>
                </a:lnTo>
                <a:lnTo>
                  <a:pt x="298174" y="751399"/>
                </a:lnTo>
                <a:lnTo>
                  <a:pt x="294199" y="735496"/>
                </a:lnTo>
                <a:lnTo>
                  <a:pt x="278296" y="735496"/>
                </a:lnTo>
                <a:lnTo>
                  <a:pt x="274320" y="695739"/>
                </a:lnTo>
                <a:lnTo>
                  <a:pt x="178905" y="703691"/>
                </a:lnTo>
                <a:lnTo>
                  <a:pt x="186856" y="675861"/>
                </a:lnTo>
                <a:lnTo>
                  <a:pt x="159027" y="671886"/>
                </a:lnTo>
                <a:lnTo>
                  <a:pt x="147100" y="393590"/>
                </a:lnTo>
                <a:lnTo>
                  <a:pt x="139148" y="389614"/>
                </a:lnTo>
                <a:lnTo>
                  <a:pt x="139148" y="270345"/>
                </a:lnTo>
                <a:lnTo>
                  <a:pt x="123246" y="266369"/>
                </a:lnTo>
                <a:lnTo>
                  <a:pt x="119270" y="230588"/>
                </a:lnTo>
                <a:lnTo>
                  <a:pt x="115294" y="230588"/>
                </a:lnTo>
                <a:lnTo>
                  <a:pt x="115294" y="210710"/>
                </a:lnTo>
                <a:lnTo>
                  <a:pt x="107343" y="178905"/>
                </a:lnTo>
                <a:lnTo>
                  <a:pt x="107343" y="163002"/>
                </a:lnTo>
                <a:lnTo>
                  <a:pt x="107343" y="143124"/>
                </a:lnTo>
                <a:lnTo>
                  <a:pt x="107343" y="135172"/>
                </a:lnTo>
                <a:lnTo>
                  <a:pt x="107343" y="123246"/>
                </a:lnTo>
                <a:lnTo>
                  <a:pt x="103367" y="115294"/>
                </a:lnTo>
                <a:lnTo>
                  <a:pt x="83489" y="111319"/>
                </a:lnTo>
                <a:lnTo>
                  <a:pt x="87465" y="83489"/>
                </a:lnTo>
                <a:lnTo>
                  <a:pt x="59635" y="83489"/>
                </a:lnTo>
                <a:lnTo>
                  <a:pt x="55660" y="59635"/>
                </a:lnTo>
                <a:lnTo>
                  <a:pt x="55660" y="43732"/>
                </a:lnTo>
                <a:lnTo>
                  <a:pt x="43733" y="39757"/>
                </a:lnTo>
                <a:lnTo>
                  <a:pt x="39757" y="27830"/>
                </a:lnTo>
                <a:lnTo>
                  <a:pt x="35781" y="3976"/>
                </a:lnTo>
                <a:lnTo>
                  <a:pt x="0" y="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C38054BC-C355-470A-9338-760031FCCF48}"/>
              </a:ext>
            </a:extLst>
          </p:cNvPr>
          <p:cNvSpPr txBox="1"/>
          <p:nvPr/>
        </p:nvSpPr>
        <p:spPr>
          <a:xfrm>
            <a:off x="3758047" y="3000026"/>
            <a:ext cx="40267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37%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063F26BA-FB78-4E0B-B7E7-710A0DC94891}"/>
              </a:ext>
            </a:extLst>
          </p:cNvPr>
          <p:cNvSpPr txBox="1"/>
          <p:nvPr/>
        </p:nvSpPr>
        <p:spPr>
          <a:xfrm>
            <a:off x="4678866" y="2988379"/>
            <a:ext cx="40267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37%</a:t>
            </a:r>
          </a:p>
        </p:txBody>
      </p: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66A06D38-A682-48F3-8347-97B0B9139932}"/>
              </a:ext>
            </a:extLst>
          </p:cNvPr>
          <p:cNvCxnSpPr>
            <a:cxnSpLocks/>
          </p:cNvCxnSpPr>
          <p:nvPr/>
        </p:nvCxnSpPr>
        <p:spPr>
          <a:xfrm flipV="1">
            <a:off x="9557809" y="2023478"/>
            <a:ext cx="0" cy="2186278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52EBB876-1251-41F9-BF8B-B66CB6344A2C}"/>
              </a:ext>
            </a:extLst>
          </p:cNvPr>
          <p:cNvCxnSpPr>
            <a:cxnSpLocks/>
          </p:cNvCxnSpPr>
          <p:nvPr/>
        </p:nvCxnSpPr>
        <p:spPr>
          <a:xfrm flipV="1">
            <a:off x="10451958" y="2034678"/>
            <a:ext cx="0" cy="2186278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D61B0655-F317-43BE-A7DE-92664E0732E2}"/>
              </a:ext>
            </a:extLst>
          </p:cNvPr>
          <p:cNvCxnSpPr/>
          <p:nvPr/>
        </p:nvCxnSpPr>
        <p:spPr>
          <a:xfrm>
            <a:off x="6911168" y="3176126"/>
            <a:ext cx="4447046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5A390145-91DB-4E6F-816D-B3D7A741616B}"/>
              </a:ext>
            </a:extLst>
          </p:cNvPr>
          <p:cNvCxnSpPr>
            <a:cxnSpLocks/>
          </p:cNvCxnSpPr>
          <p:nvPr/>
        </p:nvCxnSpPr>
        <p:spPr>
          <a:xfrm flipV="1">
            <a:off x="7788634" y="2046301"/>
            <a:ext cx="0" cy="2186278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DD57D011-72BB-4DF9-BB6E-5C241AD15E93}"/>
              </a:ext>
            </a:extLst>
          </p:cNvPr>
          <p:cNvCxnSpPr>
            <a:cxnSpLocks/>
          </p:cNvCxnSpPr>
          <p:nvPr/>
        </p:nvCxnSpPr>
        <p:spPr>
          <a:xfrm flipV="1">
            <a:off x="8671840" y="2023478"/>
            <a:ext cx="0" cy="2186278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à coins arrondis 13">
            <a:extLst>
              <a:ext uri="{FF2B5EF4-FFF2-40B4-BE49-F238E27FC236}">
                <a16:creationId xmlns:a16="http://schemas.microsoft.com/office/drawing/2014/main" id="{4538F30F-4A76-4059-BD3D-54ABA0F3842D}"/>
              </a:ext>
            </a:extLst>
          </p:cNvPr>
          <p:cNvSpPr/>
          <p:nvPr/>
        </p:nvSpPr>
        <p:spPr>
          <a:xfrm>
            <a:off x="6215568" y="1825999"/>
            <a:ext cx="5499407" cy="3276699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7" name="Tableau 76">
            <a:extLst>
              <a:ext uri="{FF2B5EF4-FFF2-40B4-BE49-F238E27FC236}">
                <a16:creationId xmlns:a16="http://schemas.microsoft.com/office/drawing/2014/main" id="{33A492EF-8836-4EE6-8EA3-824D163E802D}"/>
              </a:ext>
            </a:extLst>
          </p:cNvPr>
          <p:cNvGraphicFramePr>
            <a:graphicFrameLocks noGrp="1"/>
          </p:cNvGraphicFramePr>
          <p:nvPr/>
        </p:nvGraphicFramePr>
        <p:xfrm>
          <a:off x="6340835" y="4596843"/>
          <a:ext cx="5120316" cy="445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7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8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19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19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19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19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19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1990">
                  <a:extLst>
                    <a:ext uri="{9D8B030D-6E8A-4147-A177-3AD203B41FA5}">
                      <a16:colId xmlns:a16="http://schemas.microsoft.com/office/drawing/2014/main" val="628952355"/>
                    </a:ext>
                  </a:extLst>
                </a:gridCol>
                <a:gridCol w="431990">
                  <a:extLst>
                    <a:ext uri="{9D8B030D-6E8A-4147-A177-3AD203B41FA5}">
                      <a16:colId xmlns:a16="http://schemas.microsoft.com/office/drawing/2014/main" val="3225598345"/>
                    </a:ext>
                  </a:extLst>
                </a:gridCol>
              </a:tblGrid>
              <a:tr h="269132">
                <a:tc gridSpan="10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Nb à risque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381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79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F60E7453-C6CA-498E-833B-8C61EED3BF0A}"/>
              </a:ext>
            </a:extLst>
          </p:cNvPr>
          <p:cNvCxnSpPr/>
          <p:nvPr/>
        </p:nvCxnSpPr>
        <p:spPr>
          <a:xfrm>
            <a:off x="7100859" y="4780085"/>
            <a:ext cx="4360291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 Box 4">
            <a:extLst>
              <a:ext uri="{FF2B5EF4-FFF2-40B4-BE49-F238E27FC236}">
                <a16:creationId xmlns:a16="http://schemas.microsoft.com/office/drawing/2014/main" id="{80E44BB5-CEC0-4FD8-ADC9-27721EF51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7812" y="4456178"/>
            <a:ext cx="33066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a-DK" sz="11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Mois</a:t>
            </a:r>
          </a:p>
        </p:txBody>
      </p:sp>
      <p:sp>
        <p:nvSpPr>
          <p:cNvPr id="81" name="Text Box 4">
            <a:extLst>
              <a:ext uri="{FF2B5EF4-FFF2-40B4-BE49-F238E27FC236}">
                <a16:creationId xmlns:a16="http://schemas.microsoft.com/office/drawing/2014/main" id="{8460B788-EA6F-413D-BF22-36A2FCA3FEF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399403" y="2950837"/>
            <a:ext cx="213642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a-DK" sz="11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Overall Survival (%)</a:t>
            </a:r>
          </a:p>
        </p:txBody>
      </p:sp>
      <p:graphicFrame>
        <p:nvGraphicFramePr>
          <p:cNvPr id="82" name="Tableau 81">
            <a:extLst>
              <a:ext uri="{FF2B5EF4-FFF2-40B4-BE49-F238E27FC236}">
                <a16:creationId xmlns:a16="http://schemas.microsoft.com/office/drawing/2014/main" id="{661B55E5-813F-47E9-B0FC-BCBA779075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326659"/>
              </p:ext>
            </p:extLst>
          </p:nvPr>
        </p:nvGraphicFramePr>
        <p:xfrm>
          <a:off x="9477223" y="1673166"/>
          <a:ext cx="1917000" cy="662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006">
                  <a:extLst>
                    <a:ext uri="{9D8B030D-6E8A-4147-A177-3AD203B41FA5}">
                      <a16:colId xmlns:a16="http://schemas.microsoft.com/office/drawing/2014/main" val="1809983120"/>
                    </a:ext>
                  </a:extLst>
                </a:gridCol>
                <a:gridCol w="943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44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48000" marR="4800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Events,  n(%)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Médiane </a:t>
                      </a:r>
                      <a:br>
                        <a:rPr lang="fr-FR" sz="105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(95%CI), mo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4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48000" marR="4800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29 (37)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 dirty="0">
                          <a:solidFill>
                            <a:srgbClr val="700092"/>
                          </a:solidFill>
                          <a:latin typeface="+mj-lt"/>
                          <a:cs typeface="Arial" panose="020B0604020202020204" pitchFamily="34" charset="0"/>
                        </a:rPr>
                        <a:t>NR (27.2-NR)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B7BB90D0-0409-4751-A2AE-A11D83E867F3}"/>
              </a:ext>
            </a:extLst>
          </p:cNvPr>
          <p:cNvCxnSpPr>
            <a:cxnSpLocks/>
          </p:cNvCxnSpPr>
          <p:nvPr/>
        </p:nvCxnSpPr>
        <p:spPr>
          <a:xfrm flipV="1">
            <a:off x="10564539" y="3006785"/>
            <a:ext cx="0" cy="483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65F1EFA1-FCE4-4AFA-AB9F-8DD07707C3B1}"/>
              </a:ext>
            </a:extLst>
          </p:cNvPr>
          <p:cNvCxnSpPr>
            <a:cxnSpLocks/>
          </p:cNvCxnSpPr>
          <p:nvPr/>
        </p:nvCxnSpPr>
        <p:spPr>
          <a:xfrm flipV="1">
            <a:off x="10645259" y="3006785"/>
            <a:ext cx="0" cy="483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2A13C25D-7485-446B-BD36-13801D40344C}"/>
              </a:ext>
            </a:extLst>
          </p:cNvPr>
          <p:cNvCxnSpPr>
            <a:cxnSpLocks/>
          </p:cNvCxnSpPr>
          <p:nvPr/>
        </p:nvCxnSpPr>
        <p:spPr>
          <a:xfrm flipV="1">
            <a:off x="10772693" y="3006783"/>
            <a:ext cx="0" cy="483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F0A4C397-3069-4A4A-9FC4-F304CB907B12}"/>
              </a:ext>
            </a:extLst>
          </p:cNvPr>
          <p:cNvCxnSpPr>
            <a:cxnSpLocks/>
          </p:cNvCxnSpPr>
          <p:nvPr/>
        </p:nvCxnSpPr>
        <p:spPr>
          <a:xfrm flipV="1">
            <a:off x="10698962" y="3006782"/>
            <a:ext cx="0" cy="483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D2E59A87-B807-4F7A-B7CA-EDE1CF83D522}"/>
              </a:ext>
            </a:extLst>
          </p:cNvPr>
          <p:cNvCxnSpPr>
            <a:cxnSpLocks/>
          </p:cNvCxnSpPr>
          <p:nvPr/>
        </p:nvCxnSpPr>
        <p:spPr>
          <a:xfrm flipV="1">
            <a:off x="10539785" y="3003438"/>
            <a:ext cx="0" cy="483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9ACFA0D2-63CA-4C95-8411-E74FC2DBB8EE}"/>
              </a:ext>
            </a:extLst>
          </p:cNvPr>
          <p:cNvCxnSpPr>
            <a:cxnSpLocks/>
          </p:cNvCxnSpPr>
          <p:nvPr/>
        </p:nvCxnSpPr>
        <p:spPr>
          <a:xfrm flipV="1">
            <a:off x="10729750" y="3009177"/>
            <a:ext cx="0" cy="483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92E91595-5A05-4617-99C4-9CE0C261F22D}"/>
              </a:ext>
            </a:extLst>
          </p:cNvPr>
          <p:cNvCxnSpPr>
            <a:cxnSpLocks/>
          </p:cNvCxnSpPr>
          <p:nvPr/>
        </p:nvCxnSpPr>
        <p:spPr>
          <a:xfrm flipV="1">
            <a:off x="10465606" y="2879487"/>
            <a:ext cx="0" cy="483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A40FF59C-6252-40A8-B400-058AA61E79B9}"/>
              </a:ext>
            </a:extLst>
          </p:cNvPr>
          <p:cNvCxnSpPr>
            <a:cxnSpLocks/>
          </p:cNvCxnSpPr>
          <p:nvPr/>
        </p:nvCxnSpPr>
        <p:spPr>
          <a:xfrm flipV="1">
            <a:off x="10486804" y="2884007"/>
            <a:ext cx="0" cy="483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0306DDCF-2EAA-4D73-976A-88760C74981E}"/>
              </a:ext>
            </a:extLst>
          </p:cNvPr>
          <p:cNvCxnSpPr>
            <a:cxnSpLocks/>
          </p:cNvCxnSpPr>
          <p:nvPr/>
        </p:nvCxnSpPr>
        <p:spPr>
          <a:xfrm flipV="1">
            <a:off x="10819301" y="3006784"/>
            <a:ext cx="0" cy="483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7507CBD6-9199-4661-A8DB-1517890B3204}"/>
              </a:ext>
            </a:extLst>
          </p:cNvPr>
          <p:cNvCxnSpPr>
            <a:cxnSpLocks/>
          </p:cNvCxnSpPr>
          <p:nvPr/>
        </p:nvCxnSpPr>
        <p:spPr>
          <a:xfrm flipV="1">
            <a:off x="7430954" y="2443488"/>
            <a:ext cx="0" cy="483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8EEF919F-CD45-4F5E-9EBB-D62FD51DBF1B}"/>
              </a:ext>
            </a:extLst>
          </p:cNvPr>
          <p:cNvCxnSpPr>
            <a:cxnSpLocks/>
          </p:cNvCxnSpPr>
          <p:nvPr/>
        </p:nvCxnSpPr>
        <p:spPr>
          <a:xfrm flipV="1">
            <a:off x="10439068" y="2887419"/>
            <a:ext cx="0" cy="483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A9BF75EC-17B2-481E-B9E5-5C033992638C}"/>
              </a:ext>
            </a:extLst>
          </p:cNvPr>
          <p:cNvCxnSpPr>
            <a:cxnSpLocks/>
          </p:cNvCxnSpPr>
          <p:nvPr/>
        </p:nvCxnSpPr>
        <p:spPr>
          <a:xfrm flipV="1">
            <a:off x="10873732" y="3017307"/>
            <a:ext cx="0" cy="483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5F0C83D6-BA44-4352-9B98-532470D4661C}"/>
              </a:ext>
            </a:extLst>
          </p:cNvPr>
          <p:cNvCxnSpPr>
            <a:cxnSpLocks/>
          </p:cNvCxnSpPr>
          <p:nvPr/>
        </p:nvCxnSpPr>
        <p:spPr>
          <a:xfrm flipV="1">
            <a:off x="11023759" y="3006785"/>
            <a:ext cx="0" cy="483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1F0770EA-11BB-4179-9044-E905162F84E3}"/>
              </a:ext>
            </a:extLst>
          </p:cNvPr>
          <p:cNvCxnSpPr>
            <a:cxnSpLocks/>
          </p:cNvCxnSpPr>
          <p:nvPr/>
        </p:nvCxnSpPr>
        <p:spPr>
          <a:xfrm flipV="1">
            <a:off x="7618620" y="2555601"/>
            <a:ext cx="0" cy="483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0E3EE261-6A02-46DB-89F9-CDF2DBEC19CE}"/>
              </a:ext>
            </a:extLst>
          </p:cNvPr>
          <p:cNvCxnSpPr>
            <a:cxnSpLocks/>
          </p:cNvCxnSpPr>
          <p:nvPr/>
        </p:nvCxnSpPr>
        <p:spPr>
          <a:xfrm flipV="1">
            <a:off x="7486061" y="2440491"/>
            <a:ext cx="0" cy="483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6EB7E7FC-19D4-461F-B82F-F575C20E4753}"/>
              </a:ext>
            </a:extLst>
          </p:cNvPr>
          <p:cNvCxnSpPr>
            <a:cxnSpLocks/>
          </p:cNvCxnSpPr>
          <p:nvPr/>
        </p:nvCxnSpPr>
        <p:spPr>
          <a:xfrm flipV="1">
            <a:off x="8130175" y="2727757"/>
            <a:ext cx="0" cy="483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E80577D1-0D0E-40F1-B172-812607A65A6C}"/>
              </a:ext>
            </a:extLst>
          </p:cNvPr>
          <p:cNvCxnSpPr>
            <a:cxnSpLocks/>
          </p:cNvCxnSpPr>
          <p:nvPr/>
        </p:nvCxnSpPr>
        <p:spPr>
          <a:xfrm flipV="1">
            <a:off x="10327167" y="2884007"/>
            <a:ext cx="0" cy="483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>
            <a:extLst>
              <a:ext uri="{FF2B5EF4-FFF2-40B4-BE49-F238E27FC236}">
                <a16:creationId xmlns:a16="http://schemas.microsoft.com/office/drawing/2014/main" id="{CF15DB10-FCBC-4C82-8D96-3634616F6420}"/>
              </a:ext>
            </a:extLst>
          </p:cNvPr>
          <p:cNvCxnSpPr>
            <a:cxnSpLocks/>
          </p:cNvCxnSpPr>
          <p:nvPr/>
        </p:nvCxnSpPr>
        <p:spPr>
          <a:xfrm flipV="1">
            <a:off x="10360491" y="2888127"/>
            <a:ext cx="0" cy="483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5414AF41-922E-44F7-B949-DC8E0495F61D}"/>
              </a:ext>
            </a:extLst>
          </p:cNvPr>
          <p:cNvCxnSpPr>
            <a:cxnSpLocks/>
          </p:cNvCxnSpPr>
          <p:nvPr/>
        </p:nvCxnSpPr>
        <p:spPr>
          <a:xfrm flipV="1">
            <a:off x="10416625" y="2878689"/>
            <a:ext cx="0" cy="483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>
            <a:extLst>
              <a:ext uri="{FF2B5EF4-FFF2-40B4-BE49-F238E27FC236}">
                <a16:creationId xmlns:a16="http://schemas.microsoft.com/office/drawing/2014/main" id="{4B23DFC9-6FFA-430D-9616-922F333D667E}"/>
              </a:ext>
            </a:extLst>
          </p:cNvPr>
          <p:cNvCxnSpPr>
            <a:cxnSpLocks/>
          </p:cNvCxnSpPr>
          <p:nvPr/>
        </p:nvCxnSpPr>
        <p:spPr>
          <a:xfrm flipV="1">
            <a:off x="10296459" y="2888127"/>
            <a:ext cx="0" cy="483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>
            <a:extLst>
              <a:ext uri="{FF2B5EF4-FFF2-40B4-BE49-F238E27FC236}">
                <a16:creationId xmlns:a16="http://schemas.microsoft.com/office/drawing/2014/main" id="{F5A9CFD2-F838-4871-81FA-0945244B158F}"/>
              </a:ext>
            </a:extLst>
          </p:cNvPr>
          <p:cNvCxnSpPr>
            <a:cxnSpLocks/>
          </p:cNvCxnSpPr>
          <p:nvPr/>
        </p:nvCxnSpPr>
        <p:spPr>
          <a:xfrm flipV="1">
            <a:off x="7952828" y="2731170"/>
            <a:ext cx="0" cy="483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FE65EDC8-5422-4969-A4BC-729B34D33862}"/>
              </a:ext>
            </a:extLst>
          </p:cNvPr>
          <p:cNvCxnSpPr>
            <a:cxnSpLocks/>
          </p:cNvCxnSpPr>
          <p:nvPr/>
        </p:nvCxnSpPr>
        <p:spPr>
          <a:xfrm flipV="1">
            <a:off x="7893575" y="2736240"/>
            <a:ext cx="0" cy="483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>
            <a:extLst>
              <a:ext uri="{FF2B5EF4-FFF2-40B4-BE49-F238E27FC236}">
                <a16:creationId xmlns:a16="http://schemas.microsoft.com/office/drawing/2014/main" id="{2114ED36-3AAB-409A-9585-13E2EAC779A6}"/>
              </a:ext>
            </a:extLst>
          </p:cNvPr>
          <p:cNvCxnSpPr>
            <a:cxnSpLocks/>
          </p:cNvCxnSpPr>
          <p:nvPr/>
        </p:nvCxnSpPr>
        <p:spPr>
          <a:xfrm flipV="1">
            <a:off x="10232558" y="2875935"/>
            <a:ext cx="0" cy="483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A89BA814-88AE-4658-B6D0-BE30AC92E85E}"/>
              </a:ext>
            </a:extLst>
          </p:cNvPr>
          <p:cNvCxnSpPr>
            <a:cxnSpLocks/>
          </p:cNvCxnSpPr>
          <p:nvPr/>
        </p:nvCxnSpPr>
        <p:spPr>
          <a:xfrm flipV="1">
            <a:off x="7652179" y="2560012"/>
            <a:ext cx="0" cy="483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AA86D047-5957-4A8F-8DF0-F1D4983A11E4}"/>
              </a:ext>
            </a:extLst>
          </p:cNvPr>
          <p:cNvCxnSpPr>
            <a:cxnSpLocks/>
          </p:cNvCxnSpPr>
          <p:nvPr/>
        </p:nvCxnSpPr>
        <p:spPr>
          <a:xfrm flipV="1">
            <a:off x="8049093" y="2721595"/>
            <a:ext cx="0" cy="483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ZoneTexte 111">
            <a:extLst>
              <a:ext uri="{FF2B5EF4-FFF2-40B4-BE49-F238E27FC236}">
                <a16:creationId xmlns:a16="http://schemas.microsoft.com/office/drawing/2014/main" id="{6406E498-BF41-492F-8B8B-7F69D02872F4}"/>
              </a:ext>
            </a:extLst>
          </p:cNvPr>
          <p:cNvSpPr txBox="1"/>
          <p:nvPr/>
        </p:nvSpPr>
        <p:spPr>
          <a:xfrm>
            <a:off x="7748210" y="2491797"/>
            <a:ext cx="40267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69%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61DF13B2-F732-42F9-AA72-E7A9AAD5A46E}"/>
              </a:ext>
            </a:extLst>
          </p:cNvPr>
          <p:cNvSpPr txBox="1"/>
          <p:nvPr/>
        </p:nvSpPr>
        <p:spPr>
          <a:xfrm>
            <a:off x="8634178" y="2584167"/>
            <a:ext cx="40267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64%</a:t>
            </a: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BCCD5DF7-2DA9-4170-A313-EFD4A22BB1B3}"/>
              </a:ext>
            </a:extLst>
          </p:cNvPr>
          <p:cNvSpPr txBox="1"/>
          <p:nvPr/>
        </p:nvSpPr>
        <p:spPr>
          <a:xfrm>
            <a:off x="9509694" y="2679604"/>
            <a:ext cx="40267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60%</a:t>
            </a:r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A8C7B2FE-E328-46B7-8357-1BAA53A34683}"/>
              </a:ext>
            </a:extLst>
          </p:cNvPr>
          <p:cNvSpPr txBox="1"/>
          <p:nvPr/>
        </p:nvSpPr>
        <p:spPr>
          <a:xfrm>
            <a:off x="10416625" y="2681750"/>
            <a:ext cx="40267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60%</a:t>
            </a:r>
          </a:p>
        </p:txBody>
      </p: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BF674D30-EB33-49B8-B437-F32244F15D24}"/>
              </a:ext>
            </a:extLst>
          </p:cNvPr>
          <p:cNvCxnSpPr>
            <a:cxnSpLocks/>
          </p:cNvCxnSpPr>
          <p:nvPr/>
        </p:nvCxnSpPr>
        <p:spPr>
          <a:xfrm flipV="1">
            <a:off x="8187041" y="2721595"/>
            <a:ext cx="0" cy="483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BC46D176-DEC5-488A-9153-0DD6AF843234}"/>
              </a:ext>
            </a:extLst>
          </p:cNvPr>
          <p:cNvCxnSpPr>
            <a:cxnSpLocks/>
          </p:cNvCxnSpPr>
          <p:nvPr/>
        </p:nvCxnSpPr>
        <p:spPr>
          <a:xfrm flipV="1">
            <a:off x="8214337" y="2721594"/>
            <a:ext cx="0" cy="483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95B6970B-597F-4596-8E43-4D6C958D47EF}"/>
              </a:ext>
            </a:extLst>
          </p:cNvPr>
          <p:cNvCxnSpPr>
            <a:cxnSpLocks/>
          </p:cNvCxnSpPr>
          <p:nvPr/>
        </p:nvCxnSpPr>
        <p:spPr>
          <a:xfrm flipV="1">
            <a:off x="8254143" y="2725757"/>
            <a:ext cx="0" cy="483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5639E6D9-B6A5-4B60-A0B1-A447DB30FC40}"/>
              </a:ext>
            </a:extLst>
          </p:cNvPr>
          <p:cNvCxnSpPr>
            <a:cxnSpLocks/>
          </p:cNvCxnSpPr>
          <p:nvPr/>
        </p:nvCxnSpPr>
        <p:spPr>
          <a:xfrm flipV="1">
            <a:off x="9711691" y="2884007"/>
            <a:ext cx="0" cy="483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03ADF4ED-2CD5-4892-ADC9-14E422F54EC7}"/>
              </a:ext>
            </a:extLst>
          </p:cNvPr>
          <p:cNvCxnSpPr>
            <a:cxnSpLocks/>
          </p:cNvCxnSpPr>
          <p:nvPr/>
        </p:nvCxnSpPr>
        <p:spPr>
          <a:xfrm flipV="1">
            <a:off x="9840695" y="2879487"/>
            <a:ext cx="0" cy="483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id="{635EF14C-88C1-49B2-81B9-38933C644F6E}"/>
              </a:ext>
            </a:extLst>
          </p:cNvPr>
          <p:cNvCxnSpPr>
            <a:cxnSpLocks/>
          </p:cNvCxnSpPr>
          <p:nvPr/>
        </p:nvCxnSpPr>
        <p:spPr>
          <a:xfrm flipV="1">
            <a:off x="9871402" y="2879487"/>
            <a:ext cx="0" cy="483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AB25DEFE-08FB-4E93-9E88-C7CE38BF07F4}"/>
              </a:ext>
            </a:extLst>
          </p:cNvPr>
          <p:cNvCxnSpPr>
            <a:cxnSpLocks/>
          </p:cNvCxnSpPr>
          <p:nvPr/>
        </p:nvCxnSpPr>
        <p:spPr>
          <a:xfrm flipV="1">
            <a:off x="9916441" y="2878689"/>
            <a:ext cx="0" cy="483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>
            <a:extLst>
              <a:ext uri="{FF2B5EF4-FFF2-40B4-BE49-F238E27FC236}">
                <a16:creationId xmlns:a16="http://schemas.microsoft.com/office/drawing/2014/main" id="{79BCC007-0FEA-43AE-964B-CDF7826A16A6}"/>
              </a:ext>
            </a:extLst>
          </p:cNvPr>
          <p:cNvCxnSpPr>
            <a:cxnSpLocks/>
          </p:cNvCxnSpPr>
          <p:nvPr/>
        </p:nvCxnSpPr>
        <p:spPr>
          <a:xfrm flipV="1">
            <a:off x="9983996" y="2887676"/>
            <a:ext cx="0" cy="483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>
            <a:extLst>
              <a:ext uri="{FF2B5EF4-FFF2-40B4-BE49-F238E27FC236}">
                <a16:creationId xmlns:a16="http://schemas.microsoft.com/office/drawing/2014/main" id="{70A35620-7674-4156-A97E-4342130A6B62}"/>
              </a:ext>
            </a:extLst>
          </p:cNvPr>
          <p:cNvCxnSpPr>
            <a:cxnSpLocks/>
          </p:cNvCxnSpPr>
          <p:nvPr/>
        </p:nvCxnSpPr>
        <p:spPr>
          <a:xfrm flipV="1">
            <a:off x="10045411" y="2884007"/>
            <a:ext cx="0" cy="483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>
            <a:extLst>
              <a:ext uri="{FF2B5EF4-FFF2-40B4-BE49-F238E27FC236}">
                <a16:creationId xmlns:a16="http://schemas.microsoft.com/office/drawing/2014/main" id="{4F073201-CA51-43B6-9B20-91A4D5A3705B}"/>
              </a:ext>
            </a:extLst>
          </p:cNvPr>
          <p:cNvCxnSpPr>
            <a:cxnSpLocks/>
          </p:cNvCxnSpPr>
          <p:nvPr/>
        </p:nvCxnSpPr>
        <p:spPr>
          <a:xfrm flipV="1">
            <a:off x="10127298" y="2879487"/>
            <a:ext cx="0" cy="483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Forme libre : forme 116">
            <a:extLst>
              <a:ext uri="{FF2B5EF4-FFF2-40B4-BE49-F238E27FC236}">
                <a16:creationId xmlns:a16="http://schemas.microsoft.com/office/drawing/2014/main" id="{A37DCA96-E9FD-4AD6-9066-5E2B98B4742D}"/>
              </a:ext>
            </a:extLst>
          </p:cNvPr>
          <p:cNvSpPr/>
          <p:nvPr/>
        </p:nvSpPr>
        <p:spPr>
          <a:xfrm>
            <a:off x="6917635" y="2093843"/>
            <a:ext cx="4103756" cy="971827"/>
          </a:xfrm>
          <a:custGeom>
            <a:avLst/>
            <a:gdLst>
              <a:gd name="connsiteX0" fmla="*/ 4103756 w 4103756"/>
              <a:gd name="connsiteY0" fmla="*/ 971827 h 971827"/>
              <a:gd name="connsiteX1" fmla="*/ 3591339 w 4103756"/>
              <a:gd name="connsiteY1" fmla="*/ 971827 h 971827"/>
              <a:gd name="connsiteX2" fmla="*/ 3591339 w 4103756"/>
              <a:gd name="connsiteY2" fmla="*/ 848140 h 971827"/>
              <a:gd name="connsiteX3" fmla="*/ 2376556 w 4103756"/>
              <a:gd name="connsiteY3" fmla="*/ 848140 h 971827"/>
              <a:gd name="connsiteX4" fmla="*/ 2376556 w 4103756"/>
              <a:gd name="connsiteY4" fmla="*/ 812800 h 971827"/>
              <a:gd name="connsiteX5" fmla="*/ 2001078 w 4103756"/>
              <a:gd name="connsiteY5" fmla="*/ 808383 h 971827"/>
              <a:gd name="connsiteX6" fmla="*/ 2001078 w 4103756"/>
              <a:gd name="connsiteY6" fmla="*/ 764209 h 971827"/>
              <a:gd name="connsiteX7" fmla="*/ 1744869 w 4103756"/>
              <a:gd name="connsiteY7" fmla="*/ 764209 h 971827"/>
              <a:gd name="connsiteX8" fmla="*/ 1744869 w 4103756"/>
              <a:gd name="connsiteY8" fmla="*/ 724453 h 971827"/>
              <a:gd name="connsiteX9" fmla="*/ 1422400 w 4103756"/>
              <a:gd name="connsiteY9" fmla="*/ 724453 h 971827"/>
              <a:gd name="connsiteX10" fmla="*/ 1422400 w 4103756"/>
              <a:gd name="connsiteY10" fmla="*/ 680279 h 971827"/>
              <a:gd name="connsiteX11" fmla="*/ 905565 w 4103756"/>
              <a:gd name="connsiteY11" fmla="*/ 684696 h 971827"/>
              <a:gd name="connsiteX12" fmla="*/ 901148 w 4103756"/>
              <a:gd name="connsiteY12" fmla="*/ 649357 h 971827"/>
              <a:gd name="connsiteX13" fmla="*/ 856974 w 4103756"/>
              <a:gd name="connsiteY13" fmla="*/ 649357 h 971827"/>
              <a:gd name="connsiteX14" fmla="*/ 861391 w 4103756"/>
              <a:gd name="connsiteY14" fmla="*/ 622853 h 971827"/>
              <a:gd name="connsiteX15" fmla="*/ 861391 w 4103756"/>
              <a:gd name="connsiteY15" fmla="*/ 622853 h 971827"/>
              <a:gd name="connsiteX16" fmla="*/ 839304 w 4103756"/>
              <a:gd name="connsiteY16" fmla="*/ 587514 h 971827"/>
              <a:gd name="connsiteX17" fmla="*/ 808382 w 4103756"/>
              <a:gd name="connsiteY17" fmla="*/ 587514 h 971827"/>
              <a:gd name="connsiteX18" fmla="*/ 808382 w 4103756"/>
              <a:gd name="connsiteY18" fmla="*/ 556592 h 971827"/>
              <a:gd name="connsiteX19" fmla="*/ 777461 w 4103756"/>
              <a:gd name="connsiteY19" fmla="*/ 556592 h 971827"/>
              <a:gd name="connsiteX20" fmla="*/ 781878 w 4103756"/>
              <a:gd name="connsiteY20" fmla="*/ 525670 h 971827"/>
              <a:gd name="connsiteX21" fmla="*/ 649356 w 4103756"/>
              <a:gd name="connsiteY21" fmla="*/ 521253 h 971827"/>
              <a:gd name="connsiteX22" fmla="*/ 649356 w 4103756"/>
              <a:gd name="connsiteY22" fmla="*/ 494748 h 971827"/>
              <a:gd name="connsiteX23" fmla="*/ 627269 w 4103756"/>
              <a:gd name="connsiteY23" fmla="*/ 490331 h 971827"/>
              <a:gd name="connsiteX24" fmla="*/ 631687 w 4103756"/>
              <a:gd name="connsiteY24" fmla="*/ 468244 h 971827"/>
              <a:gd name="connsiteX25" fmla="*/ 605182 w 4103756"/>
              <a:gd name="connsiteY25" fmla="*/ 468244 h 971827"/>
              <a:gd name="connsiteX26" fmla="*/ 605182 w 4103756"/>
              <a:gd name="connsiteY26" fmla="*/ 437322 h 971827"/>
              <a:gd name="connsiteX27" fmla="*/ 591930 w 4103756"/>
              <a:gd name="connsiteY27" fmla="*/ 432905 h 971827"/>
              <a:gd name="connsiteX28" fmla="*/ 587513 w 4103756"/>
              <a:gd name="connsiteY28" fmla="*/ 410818 h 971827"/>
              <a:gd name="connsiteX29" fmla="*/ 499165 w 4103756"/>
              <a:gd name="connsiteY29" fmla="*/ 393148 h 971827"/>
              <a:gd name="connsiteX30" fmla="*/ 503582 w 4103756"/>
              <a:gd name="connsiteY30" fmla="*/ 379896 h 971827"/>
              <a:gd name="connsiteX31" fmla="*/ 437322 w 4103756"/>
              <a:gd name="connsiteY31" fmla="*/ 379896 h 971827"/>
              <a:gd name="connsiteX32" fmla="*/ 437322 w 4103756"/>
              <a:gd name="connsiteY32" fmla="*/ 353392 h 971827"/>
              <a:gd name="connsiteX33" fmla="*/ 419652 w 4103756"/>
              <a:gd name="connsiteY33" fmla="*/ 353392 h 971827"/>
              <a:gd name="connsiteX34" fmla="*/ 419652 w 4103756"/>
              <a:gd name="connsiteY34" fmla="*/ 322470 h 971827"/>
              <a:gd name="connsiteX35" fmla="*/ 379895 w 4103756"/>
              <a:gd name="connsiteY35" fmla="*/ 326887 h 971827"/>
              <a:gd name="connsiteX36" fmla="*/ 384313 w 4103756"/>
              <a:gd name="connsiteY36" fmla="*/ 304800 h 971827"/>
              <a:gd name="connsiteX37" fmla="*/ 295965 w 4103756"/>
              <a:gd name="connsiteY37" fmla="*/ 295966 h 971827"/>
              <a:gd name="connsiteX38" fmla="*/ 300382 w 4103756"/>
              <a:gd name="connsiteY38" fmla="*/ 273879 h 971827"/>
              <a:gd name="connsiteX39" fmla="*/ 282713 w 4103756"/>
              <a:gd name="connsiteY39" fmla="*/ 273879 h 971827"/>
              <a:gd name="connsiteX40" fmla="*/ 265043 w 4103756"/>
              <a:gd name="connsiteY40" fmla="*/ 238540 h 971827"/>
              <a:gd name="connsiteX41" fmla="*/ 185530 w 4103756"/>
              <a:gd name="connsiteY41" fmla="*/ 242957 h 971827"/>
              <a:gd name="connsiteX42" fmla="*/ 185530 w 4103756"/>
              <a:gd name="connsiteY42" fmla="*/ 216453 h 971827"/>
              <a:gd name="connsiteX43" fmla="*/ 154608 w 4103756"/>
              <a:gd name="connsiteY43" fmla="*/ 216453 h 971827"/>
              <a:gd name="connsiteX44" fmla="*/ 145774 w 4103756"/>
              <a:gd name="connsiteY44" fmla="*/ 167861 h 971827"/>
              <a:gd name="connsiteX45" fmla="*/ 123687 w 4103756"/>
              <a:gd name="connsiteY45" fmla="*/ 167861 h 971827"/>
              <a:gd name="connsiteX46" fmla="*/ 119269 w 4103756"/>
              <a:gd name="connsiteY46" fmla="*/ 97183 h 971827"/>
              <a:gd name="connsiteX47" fmla="*/ 106017 w 4103756"/>
              <a:gd name="connsiteY47" fmla="*/ 88348 h 971827"/>
              <a:gd name="connsiteX48" fmla="*/ 97182 w 4103756"/>
              <a:gd name="connsiteY48" fmla="*/ 26505 h 971827"/>
              <a:gd name="connsiteX49" fmla="*/ 30922 w 4103756"/>
              <a:gd name="connsiteY49" fmla="*/ 26505 h 971827"/>
              <a:gd name="connsiteX50" fmla="*/ 30922 w 4103756"/>
              <a:gd name="connsiteY50" fmla="*/ 4418 h 971827"/>
              <a:gd name="connsiteX51" fmla="*/ 0 w 4103756"/>
              <a:gd name="connsiteY51" fmla="*/ 0 h 97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103756" h="971827">
                <a:moveTo>
                  <a:pt x="4103756" y="971827"/>
                </a:moveTo>
                <a:lnTo>
                  <a:pt x="3591339" y="971827"/>
                </a:lnTo>
                <a:lnTo>
                  <a:pt x="3591339" y="848140"/>
                </a:lnTo>
                <a:lnTo>
                  <a:pt x="2376556" y="848140"/>
                </a:lnTo>
                <a:lnTo>
                  <a:pt x="2376556" y="812800"/>
                </a:lnTo>
                <a:lnTo>
                  <a:pt x="2001078" y="808383"/>
                </a:lnTo>
                <a:lnTo>
                  <a:pt x="2001078" y="764209"/>
                </a:lnTo>
                <a:lnTo>
                  <a:pt x="1744869" y="764209"/>
                </a:lnTo>
                <a:lnTo>
                  <a:pt x="1744869" y="724453"/>
                </a:lnTo>
                <a:lnTo>
                  <a:pt x="1422400" y="724453"/>
                </a:lnTo>
                <a:lnTo>
                  <a:pt x="1422400" y="680279"/>
                </a:lnTo>
                <a:lnTo>
                  <a:pt x="905565" y="684696"/>
                </a:lnTo>
                <a:lnTo>
                  <a:pt x="901148" y="649357"/>
                </a:lnTo>
                <a:lnTo>
                  <a:pt x="856974" y="649357"/>
                </a:lnTo>
                <a:lnTo>
                  <a:pt x="861391" y="622853"/>
                </a:lnTo>
                <a:lnTo>
                  <a:pt x="861391" y="622853"/>
                </a:lnTo>
                <a:lnTo>
                  <a:pt x="839304" y="587514"/>
                </a:lnTo>
                <a:lnTo>
                  <a:pt x="808382" y="587514"/>
                </a:lnTo>
                <a:lnTo>
                  <a:pt x="808382" y="556592"/>
                </a:lnTo>
                <a:lnTo>
                  <a:pt x="777461" y="556592"/>
                </a:lnTo>
                <a:lnTo>
                  <a:pt x="781878" y="525670"/>
                </a:lnTo>
                <a:lnTo>
                  <a:pt x="649356" y="521253"/>
                </a:lnTo>
                <a:lnTo>
                  <a:pt x="649356" y="494748"/>
                </a:lnTo>
                <a:lnTo>
                  <a:pt x="627269" y="490331"/>
                </a:lnTo>
                <a:lnTo>
                  <a:pt x="631687" y="468244"/>
                </a:lnTo>
                <a:lnTo>
                  <a:pt x="605182" y="468244"/>
                </a:lnTo>
                <a:lnTo>
                  <a:pt x="605182" y="437322"/>
                </a:lnTo>
                <a:lnTo>
                  <a:pt x="591930" y="432905"/>
                </a:lnTo>
                <a:lnTo>
                  <a:pt x="587513" y="410818"/>
                </a:lnTo>
                <a:lnTo>
                  <a:pt x="499165" y="393148"/>
                </a:lnTo>
                <a:lnTo>
                  <a:pt x="503582" y="379896"/>
                </a:lnTo>
                <a:lnTo>
                  <a:pt x="437322" y="379896"/>
                </a:lnTo>
                <a:lnTo>
                  <a:pt x="437322" y="353392"/>
                </a:lnTo>
                <a:lnTo>
                  <a:pt x="419652" y="353392"/>
                </a:lnTo>
                <a:lnTo>
                  <a:pt x="419652" y="322470"/>
                </a:lnTo>
                <a:lnTo>
                  <a:pt x="379895" y="326887"/>
                </a:lnTo>
                <a:lnTo>
                  <a:pt x="384313" y="304800"/>
                </a:lnTo>
                <a:lnTo>
                  <a:pt x="295965" y="295966"/>
                </a:lnTo>
                <a:lnTo>
                  <a:pt x="300382" y="273879"/>
                </a:lnTo>
                <a:lnTo>
                  <a:pt x="282713" y="273879"/>
                </a:lnTo>
                <a:lnTo>
                  <a:pt x="265043" y="238540"/>
                </a:lnTo>
                <a:lnTo>
                  <a:pt x="185530" y="242957"/>
                </a:lnTo>
                <a:lnTo>
                  <a:pt x="185530" y="216453"/>
                </a:lnTo>
                <a:lnTo>
                  <a:pt x="154608" y="216453"/>
                </a:lnTo>
                <a:lnTo>
                  <a:pt x="145774" y="167861"/>
                </a:lnTo>
                <a:lnTo>
                  <a:pt x="123687" y="167861"/>
                </a:lnTo>
                <a:lnTo>
                  <a:pt x="119269" y="97183"/>
                </a:lnTo>
                <a:lnTo>
                  <a:pt x="106017" y="88348"/>
                </a:lnTo>
                <a:lnTo>
                  <a:pt x="97182" y="26505"/>
                </a:lnTo>
                <a:lnTo>
                  <a:pt x="30922" y="26505"/>
                </a:lnTo>
                <a:lnTo>
                  <a:pt x="30922" y="4418"/>
                </a:lnTo>
                <a:lnTo>
                  <a:pt x="0" y="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4375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2680962"/>
            <a:ext cx="12191999" cy="865498"/>
          </a:xfrm>
        </p:spPr>
        <p:txBody>
          <a:bodyPr/>
          <a:lstStyle/>
          <a:p>
            <a:pPr algn="ctr"/>
            <a:r>
              <a:rPr lang="en-GB" sz="5400" dirty="0"/>
              <a:t>Cancers de </a:t>
            </a:r>
            <a:r>
              <a:rPr lang="en-GB" sz="5400" dirty="0" err="1"/>
              <a:t>l’ovaire</a:t>
            </a:r>
            <a:endParaRPr lang="en-GB" sz="5400" dirty="0"/>
          </a:p>
        </p:txBody>
      </p:sp>
      <p:sp>
        <p:nvSpPr>
          <p:cNvPr id="8" name="Forme libre 12">
            <a:extLst>
              <a:ext uri="{FF2B5EF4-FFF2-40B4-BE49-F238E27FC236}">
                <a16:creationId xmlns:a16="http://schemas.microsoft.com/office/drawing/2014/main" id="{49199464-6EAE-42BE-BC4B-2B49004516A5}"/>
              </a:ext>
            </a:extLst>
          </p:cNvPr>
          <p:cNvSpPr/>
          <p:nvPr/>
        </p:nvSpPr>
        <p:spPr>
          <a:xfrm rot="16200000">
            <a:off x="5689481" y="506843"/>
            <a:ext cx="1200363" cy="5548600"/>
          </a:xfrm>
          <a:custGeom>
            <a:avLst/>
            <a:gdLst>
              <a:gd name="connsiteX0" fmla="*/ 0 w 914400"/>
              <a:gd name="connsiteY0" fmla="*/ 0 h 3077736"/>
              <a:gd name="connsiteX1" fmla="*/ 0 w 914400"/>
              <a:gd name="connsiteY1" fmla="*/ 3077736 h 3077736"/>
              <a:gd name="connsiteX2" fmla="*/ 914400 w 914400"/>
              <a:gd name="connsiteY2" fmla="*/ 3077736 h 307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3077736">
                <a:moveTo>
                  <a:pt x="0" y="0"/>
                </a:moveTo>
                <a:lnTo>
                  <a:pt x="0" y="3077736"/>
                </a:lnTo>
                <a:lnTo>
                  <a:pt x="914400" y="3077736"/>
                </a:lnTo>
              </a:path>
            </a:pathLst>
          </a:cu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07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>
            <a:off x="763411" y="636059"/>
            <a:ext cx="550334" cy="5503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46B287AC-77DA-4E79-A39F-42EDC70B9530}"/>
              </a:ext>
            </a:extLst>
          </p:cNvPr>
          <p:cNvSpPr txBox="1">
            <a:spLocks/>
          </p:cNvSpPr>
          <p:nvPr/>
        </p:nvSpPr>
        <p:spPr>
          <a:xfrm>
            <a:off x="1416205" y="547362"/>
            <a:ext cx="9779619" cy="8654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fr-FR" sz="3600" b="1" i="0" kern="1200" dirty="0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endParaRPr lang="en-US" b="0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706665D-79FB-4E6E-BDC7-0006548F5470}"/>
              </a:ext>
            </a:extLst>
          </p:cNvPr>
          <p:cNvSpPr txBox="1">
            <a:spLocks/>
          </p:cNvSpPr>
          <p:nvPr/>
        </p:nvSpPr>
        <p:spPr>
          <a:xfrm>
            <a:off x="2776538" y="4974018"/>
            <a:ext cx="7339012" cy="4258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S. </a:t>
            </a:r>
            <a:r>
              <a:rPr lang="fr-FR" dirty="0" err="1"/>
              <a:t>Banerjee</a:t>
            </a:r>
            <a:r>
              <a:rPr lang="fr-FR" dirty="0"/>
              <a:t>, et al., ESMO</a:t>
            </a:r>
            <a:r>
              <a:rPr lang="fr-FR" baseline="30000" dirty="0"/>
              <a:t>®</a:t>
            </a:r>
            <a:r>
              <a:rPr lang="fr-FR" dirty="0"/>
              <a:t> 2021, Abs </a:t>
            </a:r>
            <a:r>
              <a:rPr lang="fr-FR" i="0" dirty="0"/>
              <a:t>LBA32</a:t>
            </a:r>
          </a:p>
        </p:txBody>
      </p:sp>
      <p:sp>
        <p:nvSpPr>
          <p:cNvPr id="8" name="Forme libre 12">
            <a:extLst>
              <a:ext uri="{FF2B5EF4-FFF2-40B4-BE49-F238E27FC236}">
                <a16:creationId xmlns:a16="http://schemas.microsoft.com/office/drawing/2014/main" id="{49199464-6EAE-42BE-BC4B-2B49004516A5}"/>
              </a:ext>
            </a:extLst>
          </p:cNvPr>
          <p:cNvSpPr/>
          <p:nvPr/>
        </p:nvSpPr>
        <p:spPr>
          <a:xfrm>
            <a:off x="1025912" y="1319513"/>
            <a:ext cx="1628078" cy="3845611"/>
          </a:xfrm>
          <a:custGeom>
            <a:avLst/>
            <a:gdLst>
              <a:gd name="connsiteX0" fmla="*/ 0 w 914400"/>
              <a:gd name="connsiteY0" fmla="*/ 0 h 3077736"/>
              <a:gd name="connsiteX1" fmla="*/ 0 w 914400"/>
              <a:gd name="connsiteY1" fmla="*/ 3077736 h 3077736"/>
              <a:gd name="connsiteX2" fmla="*/ 914400 w 914400"/>
              <a:gd name="connsiteY2" fmla="*/ 3077736 h 307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3077736">
                <a:moveTo>
                  <a:pt x="0" y="0"/>
                </a:moveTo>
                <a:lnTo>
                  <a:pt x="0" y="3077736"/>
                </a:lnTo>
                <a:lnTo>
                  <a:pt x="914400" y="3077736"/>
                </a:lnTo>
              </a:path>
            </a:pathLst>
          </a:cu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4C2C2ED-22B2-42B7-BFB0-467A2932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Principal results of the EORTC-1508 trial: </a:t>
            </a:r>
            <a:br>
              <a:rPr lang="en-US" dirty="0">
                <a:latin typeface="Arial" panose="020B0604020202020204" pitchFamily="34" charset="0"/>
              </a:rPr>
            </a:br>
            <a:r>
              <a:rPr lang="en-US" b="0" dirty="0">
                <a:latin typeface="Arial" panose="020B0604020202020204" pitchFamily="34" charset="0"/>
              </a:rPr>
              <a:t>A phase II </a:t>
            </a:r>
            <a:r>
              <a:rPr lang="en-US" b="0" dirty="0" err="1">
                <a:latin typeface="Arial" panose="020B0604020202020204" pitchFamily="34" charset="0"/>
              </a:rPr>
              <a:t>randomised</a:t>
            </a:r>
            <a:r>
              <a:rPr lang="en-US" b="0" dirty="0">
                <a:latin typeface="Arial" panose="020B0604020202020204" pitchFamily="34" charset="0"/>
              </a:rPr>
              <a:t>, </a:t>
            </a:r>
            <a:r>
              <a:rPr lang="en-US" b="0" dirty="0" err="1">
                <a:latin typeface="Arial" panose="020B0604020202020204" pitchFamily="34" charset="0"/>
              </a:rPr>
              <a:t>multicentre</a:t>
            </a:r>
            <a:r>
              <a:rPr lang="en-US" b="0" dirty="0">
                <a:latin typeface="Arial" panose="020B0604020202020204" pitchFamily="34" charset="0"/>
              </a:rPr>
              <a:t> study of bevacizumab vs atezolizumab and bevacizumab with acetylsalicylic acid or placebo in recurrent platinum-resistant ovarian, fallopian tube or primary peritoneal adenocarcinoma</a:t>
            </a:r>
            <a:endParaRPr 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69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808272" y="1423686"/>
            <a:ext cx="10626660" cy="347240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r-FR"/>
              <a:t>Cancers du col : </a:t>
            </a:r>
            <a:r>
              <a:rPr lang="fr-FR" b="1"/>
              <a:t>problème de santé publique à l’echelle mondiale</a:t>
            </a:r>
          </a:p>
          <a:p>
            <a:pPr lvl="1">
              <a:spcBef>
                <a:spcPts val="600"/>
              </a:spcBef>
            </a:pPr>
            <a:r>
              <a:rPr lang="fr-FR"/>
              <a:t>Pays en développement +++</a:t>
            </a:r>
          </a:p>
          <a:p>
            <a:pPr lvl="1">
              <a:spcBef>
                <a:spcPts val="200"/>
              </a:spcBef>
            </a:pPr>
            <a:r>
              <a:rPr lang="fr-FR"/>
              <a:t>Mais également pays développés</a:t>
            </a:r>
          </a:p>
          <a:p>
            <a:pPr>
              <a:spcBef>
                <a:spcPts val="3600"/>
              </a:spcBef>
            </a:pPr>
            <a:r>
              <a:rPr lang="fr-FR"/>
              <a:t>Guérison : </a:t>
            </a:r>
            <a:r>
              <a:rPr lang="fr-FR" b="1"/>
              <a:t>75-80</a:t>
            </a:r>
            <a:r>
              <a:rPr lang="fr-FR" sz="1600" b="1"/>
              <a:t>%</a:t>
            </a:r>
            <a:r>
              <a:rPr lang="fr-FR" b="1"/>
              <a:t> des cas</a:t>
            </a:r>
          </a:p>
          <a:p>
            <a:pPr lvl="1">
              <a:spcBef>
                <a:spcPts val="600"/>
              </a:spcBef>
            </a:pPr>
            <a:r>
              <a:rPr lang="fr-FR"/>
              <a:t>RT-CT :  impact significatif sur la qualité de vie</a:t>
            </a:r>
          </a:p>
          <a:p>
            <a:pPr lvl="1">
              <a:spcBef>
                <a:spcPts val="200"/>
              </a:spcBef>
            </a:pPr>
            <a:r>
              <a:rPr lang="fr-FR"/>
              <a:t>Problématique preservation fertilité chez les femmes jeunes</a:t>
            </a:r>
          </a:p>
          <a:p>
            <a:pPr>
              <a:spcBef>
                <a:spcPts val="3600"/>
              </a:spcBef>
            </a:pPr>
            <a:r>
              <a:rPr lang="fr-FR"/>
              <a:t>Combinaison dépistage et vaccination HPV : </a:t>
            </a:r>
            <a:r>
              <a:rPr lang="fr-FR" b="1"/>
              <a:t>pourrait faire disparaitre cette maladie !</a:t>
            </a:r>
          </a:p>
          <a:p>
            <a:pPr marL="0" indent="0">
              <a:spcBef>
                <a:spcPts val="1200"/>
              </a:spcBef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473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rme libre : forme 59">
            <a:extLst>
              <a:ext uri="{FF2B5EF4-FFF2-40B4-BE49-F238E27FC236}">
                <a16:creationId xmlns:a16="http://schemas.microsoft.com/office/drawing/2014/main" id="{84D93474-9CF5-4077-9043-FA13266C493B}"/>
              </a:ext>
            </a:extLst>
          </p:cNvPr>
          <p:cNvSpPr/>
          <p:nvPr/>
        </p:nvSpPr>
        <p:spPr>
          <a:xfrm>
            <a:off x="3429000" y="2524125"/>
            <a:ext cx="285750" cy="2590800"/>
          </a:xfrm>
          <a:custGeom>
            <a:avLst/>
            <a:gdLst>
              <a:gd name="connsiteX0" fmla="*/ 0 w 285750"/>
              <a:gd name="connsiteY0" fmla="*/ 0 h 2590800"/>
              <a:gd name="connsiteX1" fmla="*/ 0 w 285750"/>
              <a:gd name="connsiteY1" fmla="*/ 2590800 h 2590800"/>
              <a:gd name="connsiteX2" fmla="*/ 285750 w 285750"/>
              <a:gd name="connsiteY2" fmla="*/ 259080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0" h="2590800">
                <a:moveTo>
                  <a:pt x="0" y="0"/>
                </a:moveTo>
                <a:lnTo>
                  <a:pt x="0" y="2590800"/>
                </a:lnTo>
                <a:lnTo>
                  <a:pt x="285750" y="259080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EORTC 1508 : impact </a:t>
            </a:r>
            <a:r>
              <a:rPr lang="en-GB" dirty="0" err="1"/>
              <a:t>combinaison</a:t>
            </a:r>
            <a:r>
              <a:rPr lang="en-GB" dirty="0"/>
              <a:t> bevacizumab + </a:t>
            </a:r>
            <a:r>
              <a:rPr lang="en-GB" dirty="0" err="1"/>
              <a:t>atezolizumab</a:t>
            </a:r>
            <a:r>
              <a:rPr lang="en-GB" dirty="0"/>
              <a:t> pour les cancers de </a:t>
            </a:r>
            <a:r>
              <a:rPr lang="en-GB" dirty="0" err="1"/>
              <a:t>l’ovaire</a:t>
            </a:r>
            <a:r>
              <a:rPr lang="en-GB" dirty="0"/>
              <a:t> resistant au </a:t>
            </a:r>
            <a:r>
              <a:rPr lang="en-GB" dirty="0" err="1"/>
              <a:t>platine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S. </a:t>
            </a:r>
            <a:r>
              <a:rPr lang="fr-FR" dirty="0" err="1"/>
              <a:t>Banerjee</a:t>
            </a:r>
            <a:r>
              <a:rPr lang="fr-FR" dirty="0"/>
              <a:t>, et al., ESMO</a:t>
            </a:r>
            <a:r>
              <a:rPr lang="fr-FR" baseline="30000" dirty="0"/>
              <a:t>®</a:t>
            </a:r>
            <a:r>
              <a:rPr lang="fr-FR" dirty="0"/>
              <a:t> 2021, Abs </a:t>
            </a:r>
            <a:r>
              <a:rPr lang="fr-FR" i="0" dirty="0"/>
              <a:t>LBA32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2125148-3DFE-4C59-AAF0-63C1F7BF9301}"/>
              </a:ext>
            </a:extLst>
          </p:cNvPr>
          <p:cNvSpPr/>
          <p:nvPr/>
        </p:nvSpPr>
        <p:spPr>
          <a:xfrm>
            <a:off x="7543049" y="1802884"/>
            <a:ext cx="4144125" cy="17922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t" anchorCtr="0">
            <a:noAutofit/>
          </a:bodyPr>
          <a:lstStyle/>
          <a:p>
            <a:pPr defTabSz="450056">
              <a:spcBef>
                <a:spcPts val="400"/>
              </a:spcBef>
              <a:defRPr/>
            </a:pPr>
            <a:r>
              <a:rPr lang="da-DK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Critères</a:t>
            </a:r>
            <a:r>
              <a:rPr lang="da-DK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clés</a:t>
            </a:r>
            <a:r>
              <a:rPr lang="da-DK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d’éligibilité</a:t>
            </a:r>
            <a:endParaRPr lang="da-DK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indent="-138113" defTabSz="450056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Diagnostic histologique</a:t>
            </a:r>
          </a:p>
          <a:p>
            <a:pPr marL="138113" indent="-138113" defTabSz="450056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Résistance au platine définie comme une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rchute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entre 28 jours et 6 mois après avoir terminé une chimiothérapie à base de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platineased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indent="-138113" defTabSz="450056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Pas de limitation dans les lignes de platine, mais au maximum 2 lignes de chimio sans platine</a:t>
            </a:r>
          </a:p>
          <a:p>
            <a:pPr marL="138113" indent="-138113" defTabSz="450056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Bevacizumab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ou autre inhibiteur VEGF/VEGFR  autorisé, mais avec intervalle au moins 18 semaines depuis la dernière administration</a:t>
            </a:r>
          </a:p>
          <a:p>
            <a:pPr marL="138113" indent="-138113" defTabSz="450056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Les patientes avec </a:t>
            </a:r>
            <a:r>
              <a:rPr lang="fr-FR" sz="1400" u="sng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2 lignes de traitement préalable devaient avoir reçu du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bevacizumab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ou un autre inhibiteur VEGF/VEGFR</a:t>
            </a:r>
          </a:p>
          <a:p>
            <a:pPr marL="138113" indent="-138113" defTabSz="450056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Lésion accessible à une biopsie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texte 28">
            <a:extLst>
              <a:ext uri="{FF2B5EF4-FFF2-40B4-BE49-F238E27FC236}">
                <a16:creationId xmlns:a16="http://schemas.microsoft.com/office/drawing/2014/main" id="{897A48EC-DD84-40E1-91AE-396B3E21C4F3}"/>
              </a:ext>
            </a:extLst>
          </p:cNvPr>
          <p:cNvSpPr txBox="1">
            <a:spLocks/>
          </p:cNvSpPr>
          <p:nvPr/>
        </p:nvSpPr>
        <p:spPr>
          <a:xfrm>
            <a:off x="391046" y="1159590"/>
            <a:ext cx="10332000" cy="582613"/>
          </a:xfrm>
          <a:prstGeom prst="rect">
            <a:avLst/>
          </a:prstGeom>
        </p:spPr>
        <p:txBody>
          <a:bodyPr/>
          <a:lstStyle>
            <a:lvl1pPr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a-DK" dirty="0"/>
              <a:t>EORTC1508:design de </a:t>
            </a:r>
            <a:r>
              <a:rPr lang="da-DK" dirty="0" err="1"/>
              <a:t>l’étude</a:t>
            </a:r>
            <a:endParaRPr lang="en-US" baseline="30000" dirty="0"/>
          </a:p>
        </p:txBody>
      </p:sp>
      <p:sp>
        <p:nvSpPr>
          <p:cNvPr id="8" name="Freeform 41">
            <a:extLst>
              <a:ext uri="{FF2B5EF4-FFF2-40B4-BE49-F238E27FC236}">
                <a16:creationId xmlns:a16="http://schemas.microsoft.com/office/drawing/2014/main" id="{3519AFC1-1955-4AEB-B8AF-0651657C6643}"/>
              </a:ext>
            </a:extLst>
          </p:cNvPr>
          <p:cNvSpPr/>
          <p:nvPr/>
        </p:nvSpPr>
        <p:spPr>
          <a:xfrm>
            <a:off x="3272659" y="2213724"/>
            <a:ext cx="1497610" cy="373137"/>
          </a:xfrm>
          <a:prstGeom prst="roundRect">
            <a:avLst>
              <a:gd name="adj" fmla="val 9151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fr-FR" sz="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Bevacizumab</a:t>
            </a:r>
            <a:r>
              <a:rPr lang="fr-FR" sz="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15mg/kg q3W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41">
            <a:extLst>
              <a:ext uri="{FF2B5EF4-FFF2-40B4-BE49-F238E27FC236}">
                <a16:creationId xmlns:a16="http://schemas.microsoft.com/office/drawing/2014/main" id="{17D5DEE9-141C-4EEA-9540-F4377B82C96B}"/>
              </a:ext>
            </a:extLst>
          </p:cNvPr>
          <p:cNvSpPr/>
          <p:nvPr/>
        </p:nvSpPr>
        <p:spPr>
          <a:xfrm>
            <a:off x="3272659" y="2656449"/>
            <a:ext cx="1497610" cy="373137"/>
          </a:xfrm>
          <a:prstGeom prst="roundRect">
            <a:avLst>
              <a:gd name="adj" fmla="val 9151"/>
            </a:avLst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algn="ctr" defTabSz="514350">
              <a:lnSpc>
                <a:spcPts val="800"/>
              </a:lnSpc>
              <a:defRPr/>
            </a:pPr>
            <a:r>
              <a:rPr lang="fr-FR" sz="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Atezolizumab</a:t>
            </a:r>
            <a:r>
              <a:rPr lang="fr-FR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1200mg q3W</a:t>
            </a:r>
            <a:b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b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  <a: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320mg/d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41">
            <a:extLst>
              <a:ext uri="{FF2B5EF4-FFF2-40B4-BE49-F238E27FC236}">
                <a16:creationId xmlns:a16="http://schemas.microsoft.com/office/drawing/2014/main" id="{266D0E2E-0F7E-46CC-A4E1-F4CA9E726DC4}"/>
              </a:ext>
            </a:extLst>
          </p:cNvPr>
          <p:cNvSpPr/>
          <p:nvPr/>
        </p:nvSpPr>
        <p:spPr>
          <a:xfrm>
            <a:off x="3272659" y="3181986"/>
            <a:ext cx="1497610" cy="373137"/>
          </a:xfrm>
          <a:prstGeom prst="roundRect">
            <a:avLst>
              <a:gd name="adj" fmla="val 9151"/>
            </a:avLst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algn="ctr" defTabSz="514350">
              <a:lnSpc>
                <a:spcPts val="800"/>
              </a:lnSpc>
              <a:defRPr/>
            </a:pPr>
            <a:r>
              <a:rPr lang="fr-FR" sz="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Atezolizumab</a:t>
            </a:r>
            <a:r>
              <a:rPr lang="fr-FR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1200mg q3W</a:t>
            </a:r>
            <a:b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b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</a:t>
            </a:r>
            <a: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320mg/d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41">
            <a:extLst>
              <a:ext uri="{FF2B5EF4-FFF2-40B4-BE49-F238E27FC236}">
                <a16:creationId xmlns:a16="http://schemas.microsoft.com/office/drawing/2014/main" id="{7730A0CB-92AA-4015-8B83-2D36C7F8506D}"/>
              </a:ext>
            </a:extLst>
          </p:cNvPr>
          <p:cNvSpPr/>
          <p:nvPr/>
        </p:nvSpPr>
        <p:spPr>
          <a:xfrm>
            <a:off x="3272659" y="3709867"/>
            <a:ext cx="1497610" cy="582613"/>
          </a:xfrm>
          <a:prstGeom prst="roundRect">
            <a:avLst>
              <a:gd name="adj" fmla="val 9151"/>
            </a:avLst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algn="ctr" defTabSz="514350">
              <a:lnSpc>
                <a:spcPts val="800"/>
              </a:lnSpc>
              <a:defRPr/>
            </a:pPr>
            <a:r>
              <a:rPr lang="fr-FR" sz="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Bevacizumab</a:t>
            </a:r>
            <a:r>
              <a:rPr lang="fr-FR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15mg/kg q3W</a:t>
            </a:r>
            <a:b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b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Atezolizumab</a:t>
            </a:r>
            <a: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1200mg q3w</a:t>
            </a:r>
            <a:b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b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  <a: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320mg/d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41">
            <a:extLst>
              <a:ext uri="{FF2B5EF4-FFF2-40B4-BE49-F238E27FC236}">
                <a16:creationId xmlns:a16="http://schemas.microsoft.com/office/drawing/2014/main" id="{31D11985-63CF-40D2-BA86-167610F4AC6E}"/>
              </a:ext>
            </a:extLst>
          </p:cNvPr>
          <p:cNvSpPr/>
          <p:nvPr/>
        </p:nvSpPr>
        <p:spPr>
          <a:xfrm>
            <a:off x="3272659" y="4372969"/>
            <a:ext cx="1497610" cy="582613"/>
          </a:xfrm>
          <a:prstGeom prst="roundRect">
            <a:avLst>
              <a:gd name="adj" fmla="val 9151"/>
            </a:avLst>
          </a:prstGeom>
          <a:solidFill>
            <a:schemeClr val="accent6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algn="ctr" defTabSz="514350">
              <a:lnSpc>
                <a:spcPts val="800"/>
              </a:lnSpc>
              <a:defRPr/>
            </a:pPr>
            <a:r>
              <a:rPr lang="fr-FR" sz="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Bevacizumab</a:t>
            </a:r>
            <a:r>
              <a:rPr lang="fr-FR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15mg/kg q3W</a:t>
            </a:r>
            <a:b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b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Atezolizumab</a:t>
            </a:r>
            <a: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1200mg q3w</a:t>
            </a:r>
            <a:b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b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</a:t>
            </a:r>
            <a: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320mg/</a:t>
            </a:r>
            <a:r>
              <a:rPr lang="fr-FR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41">
            <a:extLst>
              <a:ext uri="{FF2B5EF4-FFF2-40B4-BE49-F238E27FC236}">
                <a16:creationId xmlns:a16="http://schemas.microsoft.com/office/drawing/2014/main" id="{18AB4942-AA84-4711-BE30-3387E061FC8E}"/>
              </a:ext>
            </a:extLst>
          </p:cNvPr>
          <p:cNvSpPr/>
          <p:nvPr/>
        </p:nvSpPr>
        <p:spPr>
          <a:xfrm>
            <a:off x="2933351" y="3320980"/>
            <a:ext cx="479625" cy="155379"/>
          </a:xfrm>
          <a:prstGeom prst="roundRect">
            <a:avLst>
              <a:gd name="adj" fmla="val 9151"/>
            </a:avLst>
          </a:prstGeom>
          <a:solidFill>
            <a:schemeClr val="bg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spcFirstLastPara="0" vert="horz" wrap="square" lIns="0" tIns="36000" rIns="0" bIns="36000" numCol="1" spcCol="1270" anchor="ctr" anchorCtr="0">
            <a:noAutofit/>
          </a:bodyPr>
          <a:lstStyle/>
          <a:p>
            <a:pPr algn="ctr" defTabSz="514350">
              <a:lnSpc>
                <a:spcPts val="800"/>
              </a:lnSpc>
              <a:defRPr/>
            </a:pPr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41">
            <a:extLst>
              <a:ext uri="{FF2B5EF4-FFF2-40B4-BE49-F238E27FC236}">
                <a16:creationId xmlns:a16="http://schemas.microsoft.com/office/drawing/2014/main" id="{37BFCFAF-ABF7-4BA3-8E58-BF2C1038836C}"/>
              </a:ext>
            </a:extLst>
          </p:cNvPr>
          <p:cNvSpPr/>
          <p:nvPr/>
        </p:nvSpPr>
        <p:spPr>
          <a:xfrm>
            <a:off x="2933351" y="2816116"/>
            <a:ext cx="479625" cy="155379"/>
          </a:xfrm>
          <a:prstGeom prst="roundRect">
            <a:avLst>
              <a:gd name="adj" fmla="val 9151"/>
            </a:avLst>
          </a:prstGeom>
          <a:solidFill>
            <a:schemeClr val="bg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spcFirstLastPara="0" vert="horz" wrap="square" lIns="0" tIns="36000" rIns="0" bIns="36000" numCol="1" spcCol="1270" anchor="ctr" anchorCtr="0">
            <a:noAutofit/>
          </a:bodyPr>
          <a:lstStyle/>
          <a:p>
            <a:pPr algn="ctr" defTabSz="514350">
              <a:lnSpc>
                <a:spcPts val="800"/>
              </a:lnSpc>
              <a:defRPr/>
            </a:pPr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C82A94F0-2FD4-4A66-98C5-5C75C946BBBE}"/>
              </a:ext>
            </a:extLst>
          </p:cNvPr>
          <p:cNvGrpSpPr/>
          <p:nvPr/>
        </p:nvGrpSpPr>
        <p:grpSpPr>
          <a:xfrm>
            <a:off x="3161068" y="1836062"/>
            <a:ext cx="2074127" cy="405572"/>
            <a:chOff x="2270387" y="1605350"/>
            <a:chExt cx="2074127" cy="405572"/>
          </a:xfrm>
        </p:grpSpPr>
        <p:sp>
          <p:nvSpPr>
            <p:cNvPr id="16" name="Flèche : bas 15">
              <a:extLst>
                <a:ext uri="{FF2B5EF4-FFF2-40B4-BE49-F238E27FC236}">
                  <a16:creationId xmlns:a16="http://schemas.microsoft.com/office/drawing/2014/main" id="{381E3D69-FBE3-4996-AB21-9481B7DEF676}"/>
                </a:ext>
              </a:extLst>
            </p:cNvPr>
            <p:cNvSpPr/>
            <p:nvPr/>
          </p:nvSpPr>
          <p:spPr>
            <a:xfrm rot="16200000">
              <a:off x="3191520" y="795810"/>
              <a:ext cx="303313" cy="1922394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61ABCB02-2EA7-47BA-8196-1E678F03E859}"/>
                </a:ext>
              </a:extLst>
            </p:cNvPr>
            <p:cNvSpPr txBox="1"/>
            <p:nvPr/>
          </p:nvSpPr>
          <p:spPr>
            <a:xfrm>
              <a:off x="2270387" y="1672368"/>
              <a:ext cx="2074127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Poursuite traitement jusqu’à progression</a:t>
              </a:r>
              <a:endParaRPr lang="fr-FR" sz="1100" dirty="0"/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69F8A678-546A-485E-B046-770C20902B2B}"/>
              </a:ext>
            </a:extLst>
          </p:cNvPr>
          <p:cNvSpPr txBox="1"/>
          <p:nvPr/>
        </p:nvSpPr>
        <p:spPr>
          <a:xfrm>
            <a:off x="5378061" y="1823649"/>
            <a:ext cx="180912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A progression:</a:t>
            </a:r>
          </a:p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Poursuite évaluation tumorale toutes les 9 semaines jusqu’à SSP2</a:t>
            </a:r>
          </a:p>
        </p:txBody>
      </p:sp>
      <p:sp>
        <p:nvSpPr>
          <p:cNvPr id="20" name="Freeform 41">
            <a:extLst>
              <a:ext uri="{FF2B5EF4-FFF2-40B4-BE49-F238E27FC236}">
                <a16:creationId xmlns:a16="http://schemas.microsoft.com/office/drawing/2014/main" id="{A45C80AE-96C3-48A5-AD46-1E294505B258}"/>
              </a:ext>
            </a:extLst>
          </p:cNvPr>
          <p:cNvSpPr/>
          <p:nvPr/>
        </p:nvSpPr>
        <p:spPr>
          <a:xfrm>
            <a:off x="5508639" y="2599373"/>
            <a:ext cx="1497610" cy="582613"/>
          </a:xfrm>
          <a:prstGeom prst="roundRect">
            <a:avLst>
              <a:gd name="adj" fmla="val 9151"/>
            </a:avLst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algn="ctr" defTabSz="514350">
              <a:lnSpc>
                <a:spcPts val="800"/>
              </a:lnSpc>
              <a:defRPr/>
            </a:pPr>
            <a:r>
              <a:rPr lang="fr-FR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Bevacizumab</a:t>
            </a:r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15mg/kg q3W</a:t>
            </a:r>
            <a:b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b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Atezolizumab</a:t>
            </a: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 1200mg q3w</a:t>
            </a:r>
            <a:b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jusqu’à échec de traitement*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èche : bas 20">
            <a:extLst>
              <a:ext uri="{FF2B5EF4-FFF2-40B4-BE49-F238E27FC236}">
                <a16:creationId xmlns:a16="http://schemas.microsoft.com/office/drawing/2014/main" id="{B2C1C7A1-6B3B-463F-9CE7-387540497E6F}"/>
              </a:ext>
            </a:extLst>
          </p:cNvPr>
          <p:cNvSpPr/>
          <p:nvPr/>
        </p:nvSpPr>
        <p:spPr>
          <a:xfrm rot="16200000">
            <a:off x="4748487" y="3833151"/>
            <a:ext cx="303313" cy="25974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Flèche : bas 21">
            <a:extLst>
              <a:ext uri="{FF2B5EF4-FFF2-40B4-BE49-F238E27FC236}">
                <a16:creationId xmlns:a16="http://schemas.microsoft.com/office/drawing/2014/main" id="{58D291DC-0901-464F-A655-2F021EE337BA}"/>
              </a:ext>
            </a:extLst>
          </p:cNvPr>
          <p:cNvSpPr/>
          <p:nvPr/>
        </p:nvSpPr>
        <p:spPr>
          <a:xfrm rot="16200000">
            <a:off x="4744030" y="4552161"/>
            <a:ext cx="303313" cy="25974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0EE4A652-5DCF-4954-8D3F-8F2206814B5C}"/>
              </a:ext>
            </a:extLst>
          </p:cNvPr>
          <p:cNvGrpSpPr/>
          <p:nvPr/>
        </p:nvGrpSpPr>
        <p:grpSpPr>
          <a:xfrm>
            <a:off x="3161067" y="5137189"/>
            <a:ext cx="2074127" cy="603249"/>
            <a:chOff x="2270386" y="5422872"/>
            <a:chExt cx="2074127" cy="603249"/>
          </a:xfrm>
        </p:grpSpPr>
        <p:sp>
          <p:nvSpPr>
            <p:cNvPr id="24" name="Flèche : bas 23">
              <a:extLst>
                <a:ext uri="{FF2B5EF4-FFF2-40B4-BE49-F238E27FC236}">
                  <a16:creationId xmlns:a16="http://schemas.microsoft.com/office/drawing/2014/main" id="{719BD677-81EE-4279-AC47-BAA2DB3C06AB}"/>
                </a:ext>
              </a:extLst>
            </p:cNvPr>
            <p:cNvSpPr/>
            <p:nvPr/>
          </p:nvSpPr>
          <p:spPr>
            <a:xfrm rot="16200000">
              <a:off x="3041551" y="4763300"/>
              <a:ext cx="603249" cy="1922394"/>
            </a:xfrm>
            <a:prstGeom prst="downArrow">
              <a:avLst>
                <a:gd name="adj1" fmla="val 60353"/>
                <a:gd name="adj2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466E283A-5489-4468-B1F4-D83D9FD955B7}"/>
                </a:ext>
              </a:extLst>
            </p:cNvPr>
            <p:cNvSpPr txBox="1"/>
            <p:nvPr/>
          </p:nvSpPr>
          <p:spPr>
            <a:xfrm>
              <a:off x="2270386" y="5542605"/>
              <a:ext cx="2074127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Poursuite traitement jusqu’à échec*</a:t>
              </a:r>
              <a:endParaRPr lang="fr-FR" sz="1100" dirty="0"/>
            </a:p>
          </p:txBody>
        </p:sp>
      </p:grpSp>
      <p:sp>
        <p:nvSpPr>
          <p:cNvPr id="29" name="Parenthèse ouvrante 28">
            <a:extLst>
              <a:ext uri="{FF2B5EF4-FFF2-40B4-BE49-F238E27FC236}">
                <a16:creationId xmlns:a16="http://schemas.microsoft.com/office/drawing/2014/main" id="{6ECE1009-1576-46AB-9A30-D947057EA13E}"/>
              </a:ext>
            </a:extLst>
          </p:cNvPr>
          <p:cNvSpPr/>
          <p:nvPr/>
        </p:nvSpPr>
        <p:spPr>
          <a:xfrm flipH="1">
            <a:off x="5030016" y="3960628"/>
            <a:ext cx="115973" cy="739955"/>
          </a:xfrm>
          <a:prstGeom prst="leftBracket">
            <a:avLst>
              <a:gd name="adj" fmla="val 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7A1FDA0-C30D-4B5B-830F-E2EC8EB0E096}"/>
              </a:ext>
            </a:extLst>
          </p:cNvPr>
          <p:cNvSpPr txBox="1"/>
          <p:nvPr/>
        </p:nvSpPr>
        <p:spPr>
          <a:xfrm>
            <a:off x="5549247" y="4198448"/>
            <a:ext cx="1416395" cy="4839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Choix de l’investigateur</a:t>
            </a:r>
          </a:p>
        </p:txBody>
      </p:sp>
      <p:sp>
        <p:nvSpPr>
          <p:cNvPr id="31" name="Flèche : bas 30">
            <a:extLst>
              <a:ext uri="{FF2B5EF4-FFF2-40B4-BE49-F238E27FC236}">
                <a16:creationId xmlns:a16="http://schemas.microsoft.com/office/drawing/2014/main" id="{760DE27E-07B5-4F78-81D3-BA1A0CF31D70}"/>
              </a:ext>
            </a:extLst>
          </p:cNvPr>
          <p:cNvSpPr/>
          <p:nvPr/>
        </p:nvSpPr>
        <p:spPr>
          <a:xfrm>
            <a:off x="6105788" y="3283421"/>
            <a:ext cx="303313" cy="813592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247F1F3-7A40-479D-A27C-3DB0B9AC4F47}"/>
              </a:ext>
            </a:extLst>
          </p:cNvPr>
          <p:cNvSpPr txBox="1"/>
          <p:nvPr/>
        </p:nvSpPr>
        <p:spPr>
          <a:xfrm>
            <a:off x="4022933" y="5047601"/>
            <a:ext cx="76498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Pre-cycle 3</a:t>
            </a:r>
          </a:p>
        </p:txBody>
      </p:sp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9D0CA377-72D3-4AC3-8FFA-563FD258A4E3}"/>
              </a:ext>
            </a:extLst>
          </p:cNvPr>
          <p:cNvSpPr/>
          <p:nvPr/>
        </p:nvSpPr>
        <p:spPr>
          <a:xfrm rot="16200000">
            <a:off x="4651288" y="2480377"/>
            <a:ext cx="701167" cy="472120"/>
          </a:xfrm>
          <a:custGeom>
            <a:avLst/>
            <a:gdLst>
              <a:gd name="connsiteX0" fmla="*/ 701167 w 701167"/>
              <a:gd name="connsiteY0" fmla="*/ 139813 h 472120"/>
              <a:gd name="connsiteX1" fmla="*/ 701167 w 701167"/>
              <a:gd name="connsiteY1" fmla="*/ 224972 h 472120"/>
              <a:gd name="connsiteX2" fmla="*/ 697775 w 701167"/>
              <a:gd name="connsiteY2" fmla="*/ 224972 h 472120"/>
              <a:gd name="connsiteX3" fmla="*/ 611102 w 701167"/>
              <a:gd name="connsiteY3" fmla="*/ 224972 h 472120"/>
              <a:gd name="connsiteX4" fmla="*/ 227485 w 701167"/>
              <a:gd name="connsiteY4" fmla="*/ 224972 h 472120"/>
              <a:gd name="connsiteX5" fmla="*/ 227485 w 701167"/>
              <a:gd name="connsiteY5" fmla="*/ 342247 h 472120"/>
              <a:gd name="connsiteX6" fmla="*/ 303313 w 701167"/>
              <a:gd name="connsiteY6" fmla="*/ 342247 h 472120"/>
              <a:gd name="connsiteX7" fmla="*/ 151657 w 701167"/>
              <a:gd name="connsiteY7" fmla="*/ 472120 h 472120"/>
              <a:gd name="connsiteX8" fmla="*/ 0 w 701167"/>
              <a:gd name="connsiteY8" fmla="*/ 342247 h 472120"/>
              <a:gd name="connsiteX9" fmla="*/ 75828 w 701167"/>
              <a:gd name="connsiteY9" fmla="*/ 342247 h 472120"/>
              <a:gd name="connsiteX10" fmla="*/ 75828 w 701167"/>
              <a:gd name="connsiteY10" fmla="*/ 224972 h 472120"/>
              <a:gd name="connsiteX11" fmla="*/ 75414 w 701167"/>
              <a:gd name="connsiteY11" fmla="*/ 224972 h 472120"/>
              <a:gd name="connsiteX12" fmla="*/ 75414 w 701167"/>
              <a:gd name="connsiteY12" fmla="*/ 139813 h 472120"/>
              <a:gd name="connsiteX13" fmla="*/ 611102 w 701167"/>
              <a:gd name="connsiteY13" fmla="*/ 139813 h 472120"/>
              <a:gd name="connsiteX14" fmla="*/ 611102 w 701167"/>
              <a:gd name="connsiteY14" fmla="*/ 0 h 472120"/>
              <a:gd name="connsiteX15" fmla="*/ 697775 w 701167"/>
              <a:gd name="connsiteY15" fmla="*/ 0 h 472120"/>
              <a:gd name="connsiteX16" fmla="*/ 697775 w 701167"/>
              <a:gd name="connsiteY16" fmla="*/ 139813 h 47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1167" h="472120">
                <a:moveTo>
                  <a:pt x="701167" y="139813"/>
                </a:moveTo>
                <a:lnTo>
                  <a:pt x="701167" y="224972"/>
                </a:lnTo>
                <a:lnTo>
                  <a:pt x="697775" y="224972"/>
                </a:lnTo>
                <a:lnTo>
                  <a:pt x="611102" y="224972"/>
                </a:lnTo>
                <a:lnTo>
                  <a:pt x="227485" y="224972"/>
                </a:lnTo>
                <a:lnTo>
                  <a:pt x="227485" y="342247"/>
                </a:lnTo>
                <a:lnTo>
                  <a:pt x="303313" y="342247"/>
                </a:lnTo>
                <a:lnTo>
                  <a:pt x="151657" y="472120"/>
                </a:lnTo>
                <a:lnTo>
                  <a:pt x="0" y="342247"/>
                </a:lnTo>
                <a:lnTo>
                  <a:pt x="75828" y="342247"/>
                </a:lnTo>
                <a:lnTo>
                  <a:pt x="75828" y="224972"/>
                </a:lnTo>
                <a:lnTo>
                  <a:pt x="75414" y="224972"/>
                </a:lnTo>
                <a:lnTo>
                  <a:pt x="75414" y="139813"/>
                </a:lnTo>
                <a:lnTo>
                  <a:pt x="611102" y="139813"/>
                </a:lnTo>
                <a:lnTo>
                  <a:pt x="611102" y="0"/>
                </a:lnTo>
                <a:lnTo>
                  <a:pt x="697775" y="0"/>
                </a:lnTo>
                <a:lnTo>
                  <a:pt x="697775" y="1398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349E317-032D-46E2-B94F-7BB228DDBC3F}"/>
              </a:ext>
            </a:extLst>
          </p:cNvPr>
          <p:cNvSpPr txBox="1"/>
          <p:nvPr/>
        </p:nvSpPr>
        <p:spPr>
          <a:xfrm>
            <a:off x="639011" y="2909397"/>
            <a:ext cx="11325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Cancer de l’ovaire en rechute résistante au platine. </a:t>
            </a:r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14D64549-D167-4D9E-A127-99815B4C0C4D}"/>
              </a:ext>
            </a:extLst>
          </p:cNvPr>
          <p:cNvGrpSpPr/>
          <p:nvPr/>
        </p:nvGrpSpPr>
        <p:grpSpPr>
          <a:xfrm>
            <a:off x="1815445" y="2383070"/>
            <a:ext cx="887987" cy="2293145"/>
            <a:chOff x="1168299" y="2298542"/>
            <a:chExt cx="887987" cy="2293145"/>
          </a:xfrm>
        </p:grpSpPr>
        <p:sp>
          <p:nvSpPr>
            <p:cNvPr id="27" name="Parenthèse ouvrante 26">
              <a:extLst>
                <a:ext uri="{FF2B5EF4-FFF2-40B4-BE49-F238E27FC236}">
                  <a16:creationId xmlns:a16="http://schemas.microsoft.com/office/drawing/2014/main" id="{9CA4D62F-B2E5-43D7-AC12-216AB9AA2031}"/>
                </a:ext>
              </a:extLst>
            </p:cNvPr>
            <p:cNvSpPr/>
            <p:nvPr/>
          </p:nvSpPr>
          <p:spPr>
            <a:xfrm>
              <a:off x="1584166" y="2298542"/>
              <a:ext cx="472120" cy="2293145"/>
            </a:xfrm>
            <a:prstGeom prst="leftBracket">
              <a:avLst>
                <a:gd name="adj" fmla="val 0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triangl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871A2FA3-2329-4EA1-BD5C-96D601789202}"/>
                </a:ext>
              </a:extLst>
            </p:cNvPr>
            <p:cNvCxnSpPr>
              <a:cxnSpLocks/>
            </p:cNvCxnSpPr>
            <p:nvPr/>
          </p:nvCxnSpPr>
          <p:spPr>
            <a:xfrm>
              <a:off x="1586936" y="2806151"/>
              <a:ext cx="46800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5DFC0796-1628-40E5-887A-898F809E942E}"/>
                </a:ext>
              </a:extLst>
            </p:cNvPr>
            <p:cNvCxnSpPr>
              <a:cxnSpLocks/>
            </p:cNvCxnSpPr>
            <p:nvPr/>
          </p:nvCxnSpPr>
          <p:spPr>
            <a:xfrm>
              <a:off x="1168299" y="3305654"/>
              <a:ext cx="886637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4EDEB0EA-EEF8-4CF2-9BB4-65FF13CE076C}"/>
                </a:ext>
              </a:extLst>
            </p:cNvPr>
            <p:cNvCxnSpPr>
              <a:cxnSpLocks/>
            </p:cNvCxnSpPr>
            <p:nvPr/>
          </p:nvCxnSpPr>
          <p:spPr>
            <a:xfrm>
              <a:off x="1586936" y="3916645"/>
              <a:ext cx="46800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Ellipse 27">
            <a:extLst>
              <a:ext uri="{FF2B5EF4-FFF2-40B4-BE49-F238E27FC236}">
                <a16:creationId xmlns:a16="http://schemas.microsoft.com/office/drawing/2014/main" id="{FD1DF08D-EB7A-46B3-A675-213ED1D4E6D3}"/>
              </a:ext>
            </a:extLst>
          </p:cNvPr>
          <p:cNvSpPr/>
          <p:nvPr/>
        </p:nvSpPr>
        <p:spPr>
          <a:xfrm>
            <a:off x="1965647" y="3104818"/>
            <a:ext cx="532056" cy="53205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3500" tIns="13500" rIns="13500" bIns="13500" rtlCol="0" anchor="b"/>
          <a:lstStyle/>
          <a:p>
            <a:pPr algn="ctr">
              <a:lnSpc>
                <a:spcPts val="1300"/>
              </a:lnSpc>
            </a:pPr>
            <a:r>
              <a:rPr lang="en-US" altLang="zh-CN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R*</a:t>
            </a:r>
            <a:br>
              <a:rPr lang="en-US" altLang="zh-CN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1:1:1</a:t>
            </a: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F0DE5C84-FB6B-413D-9CCA-A05F3F1F9EBA}"/>
              </a:ext>
            </a:extLst>
          </p:cNvPr>
          <p:cNvGrpSpPr/>
          <p:nvPr/>
        </p:nvGrpSpPr>
        <p:grpSpPr>
          <a:xfrm>
            <a:off x="2697581" y="2303855"/>
            <a:ext cx="180000" cy="2499495"/>
            <a:chOff x="2050435" y="2219327"/>
            <a:chExt cx="180000" cy="2499495"/>
          </a:xfrm>
        </p:grpSpPr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A12509E2-AEC8-415B-BDA8-583D0D47E9AA}"/>
                </a:ext>
              </a:extLst>
            </p:cNvPr>
            <p:cNvSpPr txBox="1"/>
            <p:nvPr/>
          </p:nvSpPr>
          <p:spPr>
            <a:xfrm>
              <a:off x="2050435" y="2219327"/>
              <a:ext cx="180000" cy="180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fr-FR" sz="9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962A0E3D-94FC-42CF-A87A-E97B7870FE3D}"/>
                </a:ext>
              </a:extLst>
            </p:cNvPr>
            <p:cNvSpPr txBox="1"/>
            <p:nvPr/>
          </p:nvSpPr>
          <p:spPr>
            <a:xfrm>
              <a:off x="2050435" y="2691366"/>
              <a:ext cx="180000" cy="21120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fr-FR" sz="9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146D998C-450E-4486-866A-6D46BFE284B3}"/>
                </a:ext>
              </a:extLst>
            </p:cNvPr>
            <p:cNvSpPr txBox="1"/>
            <p:nvPr/>
          </p:nvSpPr>
          <p:spPr>
            <a:xfrm>
              <a:off x="2050435" y="3208160"/>
              <a:ext cx="180000" cy="21120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fr-FR" sz="9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ED335FD4-ED0F-40C7-B2C6-495E3404A3F9}"/>
                </a:ext>
              </a:extLst>
            </p:cNvPr>
            <p:cNvSpPr txBox="1"/>
            <p:nvPr/>
          </p:nvSpPr>
          <p:spPr>
            <a:xfrm>
              <a:off x="2050435" y="3806629"/>
              <a:ext cx="180000" cy="21120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fr-FR" sz="9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4EC42CD2-35B2-4FBA-8315-C1CF1294BCB3}"/>
                </a:ext>
              </a:extLst>
            </p:cNvPr>
            <p:cNvSpPr txBox="1"/>
            <p:nvPr/>
          </p:nvSpPr>
          <p:spPr>
            <a:xfrm>
              <a:off x="2050435" y="4507619"/>
              <a:ext cx="180000" cy="21120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fr-FR" sz="9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51" name="ZoneTexte 50">
            <a:extLst>
              <a:ext uri="{FF2B5EF4-FFF2-40B4-BE49-F238E27FC236}">
                <a16:creationId xmlns:a16="http://schemas.microsoft.com/office/drawing/2014/main" id="{908D04A9-EF7F-419C-BF3E-23BCAEFCA6AF}"/>
              </a:ext>
            </a:extLst>
          </p:cNvPr>
          <p:cNvSpPr txBox="1"/>
          <p:nvPr/>
        </p:nvSpPr>
        <p:spPr>
          <a:xfrm>
            <a:off x="719942" y="5356792"/>
            <a:ext cx="2440936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Stratifié par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Ligne de traitement (</a:t>
            </a:r>
            <a:r>
              <a:rPr lang="fr-FR" sz="1100" u="sng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2 vs </a:t>
            </a:r>
            <a:r>
              <a:rPr lang="fr-FR" sz="1100" u="sng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C59AE0C8-A3B1-44BF-81C7-7740EB069E03}"/>
              </a:ext>
            </a:extLst>
          </p:cNvPr>
          <p:cNvSpPr txBox="1"/>
          <p:nvPr/>
        </p:nvSpPr>
        <p:spPr>
          <a:xfrm>
            <a:off x="956592" y="4359188"/>
            <a:ext cx="75458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Biopsie</a:t>
            </a:r>
            <a:b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(obligatoire)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DCB71C5C-E269-484B-ABD8-D56772AD1E35}"/>
              </a:ext>
            </a:extLst>
          </p:cNvPr>
          <p:cNvSpPr txBox="1"/>
          <p:nvPr/>
        </p:nvSpPr>
        <p:spPr>
          <a:xfrm>
            <a:off x="956591" y="4864413"/>
            <a:ext cx="85884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Biopsie</a:t>
            </a:r>
            <a:b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(optionnelle)</a:t>
            </a:r>
          </a:p>
        </p:txBody>
      </p:sp>
      <p:sp>
        <p:nvSpPr>
          <p:cNvPr id="54" name="Rectangle à coins arrondis 15">
            <a:extLst>
              <a:ext uri="{FF2B5EF4-FFF2-40B4-BE49-F238E27FC236}">
                <a16:creationId xmlns:a16="http://schemas.microsoft.com/office/drawing/2014/main" id="{54B46DE9-35CD-4079-B572-218529B6FAB0}"/>
              </a:ext>
            </a:extLst>
          </p:cNvPr>
          <p:cNvSpPr/>
          <p:nvPr/>
        </p:nvSpPr>
        <p:spPr>
          <a:xfrm>
            <a:off x="417243" y="1742203"/>
            <a:ext cx="6853890" cy="4201397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7B6D1E8F-8CBC-42D0-9727-E2C585588931}"/>
              </a:ext>
            </a:extLst>
          </p:cNvPr>
          <p:cNvCxnSpPr/>
          <p:nvPr/>
        </p:nvCxnSpPr>
        <p:spPr>
          <a:xfrm>
            <a:off x="1815445" y="2699016"/>
            <a:ext cx="0" cy="138233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062C9F05-838B-4C3A-AF2F-C8B70013DA5F}"/>
              </a:ext>
            </a:extLst>
          </p:cNvPr>
          <p:cNvGrpSpPr/>
          <p:nvPr/>
        </p:nvGrpSpPr>
        <p:grpSpPr>
          <a:xfrm>
            <a:off x="702622" y="4922978"/>
            <a:ext cx="216000" cy="216000"/>
            <a:chOff x="774560" y="4184480"/>
            <a:chExt cx="216000" cy="216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A3890C07-EB1D-4E99-89D8-581F8DC92E29}"/>
                </a:ext>
              </a:extLst>
            </p:cNvPr>
            <p:cNvSpPr/>
            <p:nvPr/>
          </p:nvSpPr>
          <p:spPr>
            <a:xfrm>
              <a:off x="774560" y="4184480"/>
              <a:ext cx="216000" cy="216000"/>
            </a:xfrm>
            <a:prstGeom prst="ellipse">
              <a:avLst/>
            </a:prstGeom>
            <a:ln>
              <a:solidFill>
                <a:srgbClr val="9B11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831C916B-5DAB-425E-A9CD-B7976B700E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532" y="4203434"/>
              <a:ext cx="116057" cy="171508"/>
            </a:xfrm>
            <a:custGeom>
              <a:avLst/>
              <a:gdLst>
                <a:gd name="connsiteX0" fmla="*/ 517208 w 572060"/>
                <a:gd name="connsiteY0" fmla="*/ 734894 h 845384"/>
                <a:gd name="connsiteX1" fmla="*/ 404813 w 572060"/>
                <a:gd name="connsiteY1" fmla="*/ 734894 h 845384"/>
                <a:gd name="connsiteX2" fmla="*/ 530543 w 572060"/>
                <a:gd name="connsiteY2" fmla="*/ 606307 h 845384"/>
                <a:gd name="connsiteX3" fmla="*/ 452438 w 572060"/>
                <a:gd name="connsiteY3" fmla="*/ 256739 h 845384"/>
                <a:gd name="connsiteX4" fmla="*/ 378143 w 572060"/>
                <a:gd name="connsiteY4" fmla="*/ 230069 h 845384"/>
                <a:gd name="connsiteX5" fmla="*/ 431483 w 572060"/>
                <a:gd name="connsiteY5" fmla="*/ 122437 h 845384"/>
                <a:gd name="connsiteX6" fmla="*/ 421005 w 572060"/>
                <a:gd name="connsiteY6" fmla="*/ 91957 h 845384"/>
                <a:gd name="connsiteX7" fmla="*/ 414338 w 572060"/>
                <a:gd name="connsiteY7" fmla="*/ 89099 h 845384"/>
                <a:gd name="connsiteX8" fmla="*/ 437198 w 572060"/>
                <a:gd name="connsiteY8" fmla="*/ 44332 h 845384"/>
                <a:gd name="connsiteX9" fmla="*/ 426720 w 572060"/>
                <a:gd name="connsiteY9" fmla="*/ 13852 h 845384"/>
                <a:gd name="connsiteX10" fmla="*/ 402908 w 572060"/>
                <a:gd name="connsiteY10" fmla="*/ 2422 h 845384"/>
                <a:gd name="connsiteX11" fmla="*/ 372428 w 572060"/>
                <a:gd name="connsiteY11" fmla="*/ 12899 h 845384"/>
                <a:gd name="connsiteX12" fmla="*/ 349568 w 572060"/>
                <a:gd name="connsiteY12" fmla="*/ 57667 h 845384"/>
                <a:gd name="connsiteX13" fmla="*/ 340995 w 572060"/>
                <a:gd name="connsiteY13" fmla="*/ 53857 h 845384"/>
                <a:gd name="connsiteX14" fmla="*/ 310515 w 572060"/>
                <a:gd name="connsiteY14" fmla="*/ 64334 h 845384"/>
                <a:gd name="connsiteX15" fmla="*/ 162877 w 572060"/>
                <a:gd name="connsiteY15" fmla="*/ 364372 h 845384"/>
                <a:gd name="connsiteX16" fmla="*/ 138113 w 572060"/>
                <a:gd name="connsiteY16" fmla="*/ 351989 h 845384"/>
                <a:gd name="connsiteX17" fmla="*/ 107632 w 572060"/>
                <a:gd name="connsiteY17" fmla="*/ 362467 h 845384"/>
                <a:gd name="connsiteX18" fmla="*/ 102870 w 572060"/>
                <a:gd name="connsiteY18" fmla="*/ 372944 h 845384"/>
                <a:gd name="connsiteX19" fmla="*/ 113348 w 572060"/>
                <a:gd name="connsiteY19" fmla="*/ 403424 h 845384"/>
                <a:gd name="connsiteX20" fmla="*/ 276225 w 572060"/>
                <a:gd name="connsiteY20" fmla="*/ 483434 h 845384"/>
                <a:gd name="connsiteX21" fmla="*/ 306705 w 572060"/>
                <a:gd name="connsiteY21" fmla="*/ 472957 h 845384"/>
                <a:gd name="connsiteX22" fmla="*/ 311468 w 572060"/>
                <a:gd name="connsiteY22" fmla="*/ 462479 h 845384"/>
                <a:gd name="connsiteX23" fmla="*/ 300990 w 572060"/>
                <a:gd name="connsiteY23" fmla="*/ 431999 h 845384"/>
                <a:gd name="connsiteX24" fmla="*/ 282893 w 572060"/>
                <a:gd name="connsiteY24" fmla="*/ 422474 h 845384"/>
                <a:gd name="connsiteX25" fmla="*/ 345758 w 572060"/>
                <a:gd name="connsiteY25" fmla="*/ 295792 h 845384"/>
                <a:gd name="connsiteX26" fmla="*/ 418148 w 572060"/>
                <a:gd name="connsiteY26" fmla="*/ 318652 h 845384"/>
                <a:gd name="connsiteX27" fmla="*/ 462915 w 572060"/>
                <a:gd name="connsiteY27" fmla="*/ 561539 h 845384"/>
                <a:gd name="connsiteX28" fmla="*/ 236220 w 572060"/>
                <a:gd name="connsiteY28" fmla="*/ 656789 h 845384"/>
                <a:gd name="connsiteX29" fmla="*/ 219075 w 572060"/>
                <a:gd name="connsiteY29" fmla="*/ 646312 h 845384"/>
                <a:gd name="connsiteX30" fmla="*/ 285750 w 572060"/>
                <a:gd name="connsiteY30" fmla="*/ 646312 h 845384"/>
                <a:gd name="connsiteX31" fmla="*/ 304800 w 572060"/>
                <a:gd name="connsiteY31" fmla="*/ 627262 h 845384"/>
                <a:gd name="connsiteX32" fmla="*/ 304800 w 572060"/>
                <a:gd name="connsiteY32" fmla="*/ 593924 h 845384"/>
                <a:gd name="connsiteX33" fmla="*/ 285750 w 572060"/>
                <a:gd name="connsiteY33" fmla="*/ 574874 h 845384"/>
                <a:gd name="connsiteX34" fmla="*/ 19050 w 572060"/>
                <a:gd name="connsiteY34" fmla="*/ 574874 h 845384"/>
                <a:gd name="connsiteX35" fmla="*/ 0 w 572060"/>
                <a:gd name="connsiteY35" fmla="*/ 593924 h 845384"/>
                <a:gd name="connsiteX36" fmla="*/ 0 w 572060"/>
                <a:gd name="connsiteY36" fmla="*/ 627262 h 845384"/>
                <a:gd name="connsiteX37" fmla="*/ 19050 w 572060"/>
                <a:gd name="connsiteY37" fmla="*/ 646312 h 845384"/>
                <a:gd name="connsiteX38" fmla="*/ 119063 w 572060"/>
                <a:gd name="connsiteY38" fmla="*/ 646312 h 845384"/>
                <a:gd name="connsiteX39" fmla="*/ 213360 w 572060"/>
                <a:gd name="connsiteY39" fmla="*/ 728227 h 845384"/>
                <a:gd name="connsiteX40" fmla="*/ 225743 w 572060"/>
                <a:gd name="connsiteY40" fmla="*/ 733942 h 845384"/>
                <a:gd name="connsiteX41" fmla="*/ 56197 w 572060"/>
                <a:gd name="connsiteY41" fmla="*/ 733942 h 845384"/>
                <a:gd name="connsiteX42" fmla="*/ 40957 w 572060"/>
                <a:gd name="connsiteY42" fmla="*/ 749182 h 845384"/>
                <a:gd name="connsiteX43" fmla="*/ 40957 w 572060"/>
                <a:gd name="connsiteY43" fmla="*/ 830144 h 845384"/>
                <a:gd name="connsiteX44" fmla="*/ 56197 w 572060"/>
                <a:gd name="connsiteY44" fmla="*/ 845384 h 845384"/>
                <a:gd name="connsiteX45" fmla="*/ 517208 w 572060"/>
                <a:gd name="connsiteY45" fmla="*/ 845384 h 845384"/>
                <a:gd name="connsiteX46" fmla="*/ 532448 w 572060"/>
                <a:gd name="connsiteY46" fmla="*/ 830144 h 845384"/>
                <a:gd name="connsiteX47" fmla="*/ 532448 w 572060"/>
                <a:gd name="connsiteY47" fmla="*/ 749182 h 845384"/>
                <a:gd name="connsiteX48" fmla="*/ 517208 w 572060"/>
                <a:gd name="connsiteY48" fmla="*/ 734894 h 84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572060" h="845384">
                  <a:moveTo>
                    <a:pt x="517208" y="734894"/>
                  </a:moveTo>
                  <a:lnTo>
                    <a:pt x="404813" y="734894"/>
                  </a:lnTo>
                  <a:cubicBezTo>
                    <a:pt x="453390" y="711082"/>
                    <a:pt x="497205" y="667267"/>
                    <a:pt x="530543" y="606307"/>
                  </a:cubicBezTo>
                  <a:cubicBezTo>
                    <a:pt x="605790" y="469147"/>
                    <a:pt x="578168" y="325319"/>
                    <a:pt x="452438" y="256739"/>
                  </a:cubicBezTo>
                  <a:cubicBezTo>
                    <a:pt x="426720" y="242452"/>
                    <a:pt x="401003" y="234832"/>
                    <a:pt x="378143" y="230069"/>
                  </a:cubicBezTo>
                  <a:lnTo>
                    <a:pt x="431483" y="122437"/>
                  </a:lnTo>
                  <a:cubicBezTo>
                    <a:pt x="437198" y="111007"/>
                    <a:pt x="432435" y="97672"/>
                    <a:pt x="421005" y="91957"/>
                  </a:cubicBezTo>
                  <a:lnTo>
                    <a:pt x="414338" y="89099"/>
                  </a:lnTo>
                  <a:lnTo>
                    <a:pt x="437198" y="44332"/>
                  </a:lnTo>
                  <a:cubicBezTo>
                    <a:pt x="442913" y="32902"/>
                    <a:pt x="438150" y="19567"/>
                    <a:pt x="426720" y="13852"/>
                  </a:cubicBezTo>
                  <a:lnTo>
                    <a:pt x="402908" y="2422"/>
                  </a:lnTo>
                  <a:cubicBezTo>
                    <a:pt x="391478" y="-3293"/>
                    <a:pt x="378143" y="1469"/>
                    <a:pt x="372428" y="12899"/>
                  </a:cubicBezTo>
                  <a:lnTo>
                    <a:pt x="349568" y="57667"/>
                  </a:lnTo>
                  <a:lnTo>
                    <a:pt x="340995" y="53857"/>
                  </a:lnTo>
                  <a:cubicBezTo>
                    <a:pt x="329565" y="48142"/>
                    <a:pt x="316230" y="52904"/>
                    <a:pt x="310515" y="64334"/>
                  </a:cubicBezTo>
                  <a:lnTo>
                    <a:pt x="162877" y="364372"/>
                  </a:lnTo>
                  <a:lnTo>
                    <a:pt x="138113" y="351989"/>
                  </a:lnTo>
                  <a:cubicBezTo>
                    <a:pt x="126682" y="346274"/>
                    <a:pt x="113348" y="351037"/>
                    <a:pt x="107632" y="362467"/>
                  </a:cubicBezTo>
                  <a:lnTo>
                    <a:pt x="102870" y="372944"/>
                  </a:lnTo>
                  <a:cubicBezTo>
                    <a:pt x="97155" y="384374"/>
                    <a:pt x="101918" y="397709"/>
                    <a:pt x="113348" y="403424"/>
                  </a:cubicBezTo>
                  <a:lnTo>
                    <a:pt x="276225" y="483434"/>
                  </a:lnTo>
                  <a:cubicBezTo>
                    <a:pt x="287655" y="489149"/>
                    <a:pt x="300990" y="484387"/>
                    <a:pt x="306705" y="472957"/>
                  </a:cubicBezTo>
                  <a:lnTo>
                    <a:pt x="311468" y="462479"/>
                  </a:lnTo>
                  <a:cubicBezTo>
                    <a:pt x="317183" y="451049"/>
                    <a:pt x="312420" y="437714"/>
                    <a:pt x="300990" y="431999"/>
                  </a:cubicBezTo>
                  <a:lnTo>
                    <a:pt x="282893" y="422474"/>
                  </a:lnTo>
                  <a:lnTo>
                    <a:pt x="345758" y="295792"/>
                  </a:lnTo>
                  <a:cubicBezTo>
                    <a:pt x="365760" y="297697"/>
                    <a:pt x="390525" y="303412"/>
                    <a:pt x="418148" y="318652"/>
                  </a:cubicBezTo>
                  <a:cubicBezTo>
                    <a:pt x="506730" y="367229"/>
                    <a:pt x="513398" y="468194"/>
                    <a:pt x="462915" y="561539"/>
                  </a:cubicBezTo>
                  <a:cubicBezTo>
                    <a:pt x="404813" y="666314"/>
                    <a:pt x="312420" y="698699"/>
                    <a:pt x="236220" y="656789"/>
                  </a:cubicBezTo>
                  <a:cubicBezTo>
                    <a:pt x="229552" y="652979"/>
                    <a:pt x="223838" y="650122"/>
                    <a:pt x="219075" y="646312"/>
                  </a:cubicBezTo>
                  <a:lnTo>
                    <a:pt x="285750" y="646312"/>
                  </a:lnTo>
                  <a:cubicBezTo>
                    <a:pt x="296228" y="646312"/>
                    <a:pt x="304800" y="637739"/>
                    <a:pt x="304800" y="627262"/>
                  </a:cubicBezTo>
                  <a:lnTo>
                    <a:pt x="304800" y="593924"/>
                  </a:lnTo>
                  <a:cubicBezTo>
                    <a:pt x="304800" y="583447"/>
                    <a:pt x="296228" y="574874"/>
                    <a:pt x="285750" y="574874"/>
                  </a:cubicBezTo>
                  <a:lnTo>
                    <a:pt x="19050" y="574874"/>
                  </a:lnTo>
                  <a:cubicBezTo>
                    <a:pt x="8572" y="574874"/>
                    <a:pt x="0" y="583447"/>
                    <a:pt x="0" y="593924"/>
                  </a:cubicBezTo>
                  <a:lnTo>
                    <a:pt x="0" y="627262"/>
                  </a:lnTo>
                  <a:cubicBezTo>
                    <a:pt x="0" y="637739"/>
                    <a:pt x="8572" y="646312"/>
                    <a:pt x="19050" y="646312"/>
                  </a:cubicBezTo>
                  <a:lnTo>
                    <a:pt x="119063" y="646312"/>
                  </a:lnTo>
                  <a:cubicBezTo>
                    <a:pt x="133350" y="668219"/>
                    <a:pt x="164783" y="701557"/>
                    <a:pt x="213360" y="728227"/>
                  </a:cubicBezTo>
                  <a:cubicBezTo>
                    <a:pt x="217170" y="730132"/>
                    <a:pt x="221933" y="732037"/>
                    <a:pt x="225743" y="733942"/>
                  </a:cubicBezTo>
                  <a:lnTo>
                    <a:pt x="56197" y="733942"/>
                  </a:lnTo>
                  <a:cubicBezTo>
                    <a:pt x="47625" y="733942"/>
                    <a:pt x="40957" y="740609"/>
                    <a:pt x="40957" y="749182"/>
                  </a:cubicBezTo>
                  <a:lnTo>
                    <a:pt x="40957" y="830144"/>
                  </a:lnTo>
                  <a:cubicBezTo>
                    <a:pt x="40957" y="838717"/>
                    <a:pt x="47625" y="845384"/>
                    <a:pt x="56197" y="845384"/>
                  </a:cubicBezTo>
                  <a:lnTo>
                    <a:pt x="517208" y="845384"/>
                  </a:lnTo>
                  <a:cubicBezTo>
                    <a:pt x="525780" y="845384"/>
                    <a:pt x="532448" y="838717"/>
                    <a:pt x="532448" y="830144"/>
                  </a:cubicBezTo>
                  <a:lnTo>
                    <a:pt x="532448" y="749182"/>
                  </a:lnTo>
                  <a:cubicBezTo>
                    <a:pt x="531495" y="741562"/>
                    <a:pt x="524828" y="734894"/>
                    <a:pt x="517208" y="73489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2465D5EE-575C-48D0-A7C3-19AD18706918}"/>
              </a:ext>
            </a:extLst>
          </p:cNvPr>
          <p:cNvGrpSpPr/>
          <p:nvPr/>
        </p:nvGrpSpPr>
        <p:grpSpPr>
          <a:xfrm>
            <a:off x="689037" y="4405131"/>
            <a:ext cx="216000" cy="216000"/>
            <a:chOff x="774560" y="4184480"/>
            <a:chExt cx="216000" cy="216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64F06318-BA9A-4205-B9B2-B3BC3F2C2A85}"/>
                </a:ext>
              </a:extLst>
            </p:cNvPr>
            <p:cNvSpPr/>
            <p:nvPr/>
          </p:nvSpPr>
          <p:spPr>
            <a:xfrm>
              <a:off x="774560" y="418448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B11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FCDFD078-5A32-4579-B9C7-9E3982DF91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532" y="4203434"/>
              <a:ext cx="116057" cy="171508"/>
            </a:xfrm>
            <a:custGeom>
              <a:avLst/>
              <a:gdLst>
                <a:gd name="connsiteX0" fmla="*/ 517208 w 572060"/>
                <a:gd name="connsiteY0" fmla="*/ 734894 h 845384"/>
                <a:gd name="connsiteX1" fmla="*/ 404813 w 572060"/>
                <a:gd name="connsiteY1" fmla="*/ 734894 h 845384"/>
                <a:gd name="connsiteX2" fmla="*/ 530543 w 572060"/>
                <a:gd name="connsiteY2" fmla="*/ 606307 h 845384"/>
                <a:gd name="connsiteX3" fmla="*/ 452438 w 572060"/>
                <a:gd name="connsiteY3" fmla="*/ 256739 h 845384"/>
                <a:gd name="connsiteX4" fmla="*/ 378143 w 572060"/>
                <a:gd name="connsiteY4" fmla="*/ 230069 h 845384"/>
                <a:gd name="connsiteX5" fmla="*/ 431483 w 572060"/>
                <a:gd name="connsiteY5" fmla="*/ 122437 h 845384"/>
                <a:gd name="connsiteX6" fmla="*/ 421005 w 572060"/>
                <a:gd name="connsiteY6" fmla="*/ 91957 h 845384"/>
                <a:gd name="connsiteX7" fmla="*/ 414338 w 572060"/>
                <a:gd name="connsiteY7" fmla="*/ 89099 h 845384"/>
                <a:gd name="connsiteX8" fmla="*/ 437198 w 572060"/>
                <a:gd name="connsiteY8" fmla="*/ 44332 h 845384"/>
                <a:gd name="connsiteX9" fmla="*/ 426720 w 572060"/>
                <a:gd name="connsiteY9" fmla="*/ 13852 h 845384"/>
                <a:gd name="connsiteX10" fmla="*/ 402908 w 572060"/>
                <a:gd name="connsiteY10" fmla="*/ 2422 h 845384"/>
                <a:gd name="connsiteX11" fmla="*/ 372428 w 572060"/>
                <a:gd name="connsiteY11" fmla="*/ 12899 h 845384"/>
                <a:gd name="connsiteX12" fmla="*/ 349568 w 572060"/>
                <a:gd name="connsiteY12" fmla="*/ 57667 h 845384"/>
                <a:gd name="connsiteX13" fmla="*/ 340995 w 572060"/>
                <a:gd name="connsiteY13" fmla="*/ 53857 h 845384"/>
                <a:gd name="connsiteX14" fmla="*/ 310515 w 572060"/>
                <a:gd name="connsiteY14" fmla="*/ 64334 h 845384"/>
                <a:gd name="connsiteX15" fmla="*/ 162877 w 572060"/>
                <a:gd name="connsiteY15" fmla="*/ 364372 h 845384"/>
                <a:gd name="connsiteX16" fmla="*/ 138113 w 572060"/>
                <a:gd name="connsiteY16" fmla="*/ 351989 h 845384"/>
                <a:gd name="connsiteX17" fmla="*/ 107632 w 572060"/>
                <a:gd name="connsiteY17" fmla="*/ 362467 h 845384"/>
                <a:gd name="connsiteX18" fmla="*/ 102870 w 572060"/>
                <a:gd name="connsiteY18" fmla="*/ 372944 h 845384"/>
                <a:gd name="connsiteX19" fmla="*/ 113348 w 572060"/>
                <a:gd name="connsiteY19" fmla="*/ 403424 h 845384"/>
                <a:gd name="connsiteX20" fmla="*/ 276225 w 572060"/>
                <a:gd name="connsiteY20" fmla="*/ 483434 h 845384"/>
                <a:gd name="connsiteX21" fmla="*/ 306705 w 572060"/>
                <a:gd name="connsiteY21" fmla="*/ 472957 h 845384"/>
                <a:gd name="connsiteX22" fmla="*/ 311468 w 572060"/>
                <a:gd name="connsiteY22" fmla="*/ 462479 h 845384"/>
                <a:gd name="connsiteX23" fmla="*/ 300990 w 572060"/>
                <a:gd name="connsiteY23" fmla="*/ 431999 h 845384"/>
                <a:gd name="connsiteX24" fmla="*/ 282893 w 572060"/>
                <a:gd name="connsiteY24" fmla="*/ 422474 h 845384"/>
                <a:gd name="connsiteX25" fmla="*/ 345758 w 572060"/>
                <a:gd name="connsiteY25" fmla="*/ 295792 h 845384"/>
                <a:gd name="connsiteX26" fmla="*/ 418148 w 572060"/>
                <a:gd name="connsiteY26" fmla="*/ 318652 h 845384"/>
                <a:gd name="connsiteX27" fmla="*/ 462915 w 572060"/>
                <a:gd name="connsiteY27" fmla="*/ 561539 h 845384"/>
                <a:gd name="connsiteX28" fmla="*/ 236220 w 572060"/>
                <a:gd name="connsiteY28" fmla="*/ 656789 h 845384"/>
                <a:gd name="connsiteX29" fmla="*/ 219075 w 572060"/>
                <a:gd name="connsiteY29" fmla="*/ 646312 h 845384"/>
                <a:gd name="connsiteX30" fmla="*/ 285750 w 572060"/>
                <a:gd name="connsiteY30" fmla="*/ 646312 h 845384"/>
                <a:gd name="connsiteX31" fmla="*/ 304800 w 572060"/>
                <a:gd name="connsiteY31" fmla="*/ 627262 h 845384"/>
                <a:gd name="connsiteX32" fmla="*/ 304800 w 572060"/>
                <a:gd name="connsiteY32" fmla="*/ 593924 h 845384"/>
                <a:gd name="connsiteX33" fmla="*/ 285750 w 572060"/>
                <a:gd name="connsiteY33" fmla="*/ 574874 h 845384"/>
                <a:gd name="connsiteX34" fmla="*/ 19050 w 572060"/>
                <a:gd name="connsiteY34" fmla="*/ 574874 h 845384"/>
                <a:gd name="connsiteX35" fmla="*/ 0 w 572060"/>
                <a:gd name="connsiteY35" fmla="*/ 593924 h 845384"/>
                <a:gd name="connsiteX36" fmla="*/ 0 w 572060"/>
                <a:gd name="connsiteY36" fmla="*/ 627262 h 845384"/>
                <a:gd name="connsiteX37" fmla="*/ 19050 w 572060"/>
                <a:gd name="connsiteY37" fmla="*/ 646312 h 845384"/>
                <a:gd name="connsiteX38" fmla="*/ 119063 w 572060"/>
                <a:gd name="connsiteY38" fmla="*/ 646312 h 845384"/>
                <a:gd name="connsiteX39" fmla="*/ 213360 w 572060"/>
                <a:gd name="connsiteY39" fmla="*/ 728227 h 845384"/>
                <a:gd name="connsiteX40" fmla="*/ 225743 w 572060"/>
                <a:gd name="connsiteY40" fmla="*/ 733942 h 845384"/>
                <a:gd name="connsiteX41" fmla="*/ 56197 w 572060"/>
                <a:gd name="connsiteY41" fmla="*/ 733942 h 845384"/>
                <a:gd name="connsiteX42" fmla="*/ 40957 w 572060"/>
                <a:gd name="connsiteY42" fmla="*/ 749182 h 845384"/>
                <a:gd name="connsiteX43" fmla="*/ 40957 w 572060"/>
                <a:gd name="connsiteY43" fmla="*/ 830144 h 845384"/>
                <a:gd name="connsiteX44" fmla="*/ 56197 w 572060"/>
                <a:gd name="connsiteY44" fmla="*/ 845384 h 845384"/>
                <a:gd name="connsiteX45" fmla="*/ 517208 w 572060"/>
                <a:gd name="connsiteY45" fmla="*/ 845384 h 845384"/>
                <a:gd name="connsiteX46" fmla="*/ 532448 w 572060"/>
                <a:gd name="connsiteY46" fmla="*/ 830144 h 845384"/>
                <a:gd name="connsiteX47" fmla="*/ 532448 w 572060"/>
                <a:gd name="connsiteY47" fmla="*/ 749182 h 845384"/>
                <a:gd name="connsiteX48" fmla="*/ 517208 w 572060"/>
                <a:gd name="connsiteY48" fmla="*/ 734894 h 84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572060" h="845384">
                  <a:moveTo>
                    <a:pt x="517208" y="734894"/>
                  </a:moveTo>
                  <a:lnTo>
                    <a:pt x="404813" y="734894"/>
                  </a:lnTo>
                  <a:cubicBezTo>
                    <a:pt x="453390" y="711082"/>
                    <a:pt x="497205" y="667267"/>
                    <a:pt x="530543" y="606307"/>
                  </a:cubicBezTo>
                  <a:cubicBezTo>
                    <a:pt x="605790" y="469147"/>
                    <a:pt x="578168" y="325319"/>
                    <a:pt x="452438" y="256739"/>
                  </a:cubicBezTo>
                  <a:cubicBezTo>
                    <a:pt x="426720" y="242452"/>
                    <a:pt x="401003" y="234832"/>
                    <a:pt x="378143" y="230069"/>
                  </a:cubicBezTo>
                  <a:lnTo>
                    <a:pt x="431483" y="122437"/>
                  </a:lnTo>
                  <a:cubicBezTo>
                    <a:pt x="437198" y="111007"/>
                    <a:pt x="432435" y="97672"/>
                    <a:pt x="421005" y="91957"/>
                  </a:cubicBezTo>
                  <a:lnTo>
                    <a:pt x="414338" y="89099"/>
                  </a:lnTo>
                  <a:lnTo>
                    <a:pt x="437198" y="44332"/>
                  </a:lnTo>
                  <a:cubicBezTo>
                    <a:pt x="442913" y="32902"/>
                    <a:pt x="438150" y="19567"/>
                    <a:pt x="426720" y="13852"/>
                  </a:cubicBezTo>
                  <a:lnTo>
                    <a:pt x="402908" y="2422"/>
                  </a:lnTo>
                  <a:cubicBezTo>
                    <a:pt x="391478" y="-3293"/>
                    <a:pt x="378143" y="1469"/>
                    <a:pt x="372428" y="12899"/>
                  </a:cubicBezTo>
                  <a:lnTo>
                    <a:pt x="349568" y="57667"/>
                  </a:lnTo>
                  <a:lnTo>
                    <a:pt x="340995" y="53857"/>
                  </a:lnTo>
                  <a:cubicBezTo>
                    <a:pt x="329565" y="48142"/>
                    <a:pt x="316230" y="52904"/>
                    <a:pt x="310515" y="64334"/>
                  </a:cubicBezTo>
                  <a:lnTo>
                    <a:pt x="162877" y="364372"/>
                  </a:lnTo>
                  <a:lnTo>
                    <a:pt x="138113" y="351989"/>
                  </a:lnTo>
                  <a:cubicBezTo>
                    <a:pt x="126682" y="346274"/>
                    <a:pt x="113348" y="351037"/>
                    <a:pt x="107632" y="362467"/>
                  </a:cubicBezTo>
                  <a:lnTo>
                    <a:pt x="102870" y="372944"/>
                  </a:lnTo>
                  <a:cubicBezTo>
                    <a:pt x="97155" y="384374"/>
                    <a:pt x="101918" y="397709"/>
                    <a:pt x="113348" y="403424"/>
                  </a:cubicBezTo>
                  <a:lnTo>
                    <a:pt x="276225" y="483434"/>
                  </a:lnTo>
                  <a:cubicBezTo>
                    <a:pt x="287655" y="489149"/>
                    <a:pt x="300990" y="484387"/>
                    <a:pt x="306705" y="472957"/>
                  </a:cubicBezTo>
                  <a:lnTo>
                    <a:pt x="311468" y="462479"/>
                  </a:lnTo>
                  <a:cubicBezTo>
                    <a:pt x="317183" y="451049"/>
                    <a:pt x="312420" y="437714"/>
                    <a:pt x="300990" y="431999"/>
                  </a:cubicBezTo>
                  <a:lnTo>
                    <a:pt x="282893" y="422474"/>
                  </a:lnTo>
                  <a:lnTo>
                    <a:pt x="345758" y="295792"/>
                  </a:lnTo>
                  <a:cubicBezTo>
                    <a:pt x="365760" y="297697"/>
                    <a:pt x="390525" y="303412"/>
                    <a:pt x="418148" y="318652"/>
                  </a:cubicBezTo>
                  <a:cubicBezTo>
                    <a:pt x="506730" y="367229"/>
                    <a:pt x="513398" y="468194"/>
                    <a:pt x="462915" y="561539"/>
                  </a:cubicBezTo>
                  <a:cubicBezTo>
                    <a:pt x="404813" y="666314"/>
                    <a:pt x="312420" y="698699"/>
                    <a:pt x="236220" y="656789"/>
                  </a:cubicBezTo>
                  <a:cubicBezTo>
                    <a:pt x="229552" y="652979"/>
                    <a:pt x="223838" y="650122"/>
                    <a:pt x="219075" y="646312"/>
                  </a:cubicBezTo>
                  <a:lnTo>
                    <a:pt x="285750" y="646312"/>
                  </a:lnTo>
                  <a:cubicBezTo>
                    <a:pt x="296228" y="646312"/>
                    <a:pt x="304800" y="637739"/>
                    <a:pt x="304800" y="627262"/>
                  </a:cubicBezTo>
                  <a:lnTo>
                    <a:pt x="304800" y="593924"/>
                  </a:lnTo>
                  <a:cubicBezTo>
                    <a:pt x="304800" y="583447"/>
                    <a:pt x="296228" y="574874"/>
                    <a:pt x="285750" y="574874"/>
                  </a:cubicBezTo>
                  <a:lnTo>
                    <a:pt x="19050" y="574874"/>
                  </a:lnTo>
                  <a:cubicBezTo>
                    <a:pt x="8572" y="574874"/>
                    <a:pt x="0" y="583447"/>
                    <a:pt x="0" y="593924"/>
                  </a:cubicBezTo>
                  <a:lnTo>
                    <a:pt x="0" y="627262"/>
                  </a:lnTo>
                  <a:cubicBezTo>
                    <a:pt x="0" y="637739"/>
                    <a:pt x="8572" y="646312"/>
                    <a:pt x="19050" y="646312"/>
                  </a:cubicBezTo>
                  <a:lnTo>
                    <a:pt x="119063" y="646312"/>
                  </a:lnTo>
                  <a:cubicBezTo>
                    <a:pt x="133350" y="668219"/>
                    <a:pt x="164783" y="701557"/>
                    <a:pt x="213360" y="728227"/>
                  </a:cubicBezTo>
                  <a:cubicBezTo>
                    <a:pt x="217170" y="730132"/>
                    <a:pt x="221933" y="732037"/>
                    <a:pt x="225743" y="733942"/>
                  </a:cubicBezTo>
                  <a:lnTo>
                    <a:pt x="56197" y="733942"/>
                  </a:lnTo>
                  <a:cubicBezTo>
                    <a:pt x="47625" y="733942"/>
                    <a:pt x="40957" y="740609"/>
                    <a:pt x="40957" y="749182"/>
                  </a:cubicBezTo>
                  <a:lnTo>
                    <a:pt x="40957" y="830144"/>
                  </a:lnTo>
                  <a:cubicBezTo>
                    <a:pt x="40957" y="838717"/>
                    <a:pt x="47625" y="845384"/>
                    <a:pt x="56197" y="845384"/>
                  </a:cubicBezTo>
                  <a:lnTo>
                    <a:pt x="517208" y="845384"/>
                  </a:lnTo>
                  <a:cubicBezTo>
                    <a:pt x="525780" y="845384"/>
                    <a:pt x="532448" y="838717"/>
                    <a:pt x="532448" y="830144"/>
                  </a:cubicBezTo>
                  <a:lnTo>
                    <a:pt x="532448" y="749182"/>
                  </a:lnTo>
                  <a:cubicBezTo>
                    <a:pt x="531495" y="741562"/>
                    <a:pt x="524828" y="734894"/>
                    <a:pt x="517208" y="734894"/>
                  </a:cubicBezTo>
                  <a:close/>
                </a:path>
              </a:pathLst>
            </a:custGeom>
            <a:solidFill>
              <a:srgbClr val="9B11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5EBF7F21-75BD-4D2E-A800-871145E2E7EF}"/>
              </a:ext>
            </a:extLst>
          </p:cNvPr>
          <p:cNvGrpSpPr/>
          <p:nvPr/>
        </p:nvGrpSpPr>
        <p:grpSpPr>
          <a:xfrm>
            <a:off x="2926975" y="4587350"/>
            <a:ext cx="216000" cy="216000"/>
            <a:chOff x="774560" y="4184480"/>
            <a:chExt cx="216000" cy="216000"/>
          </a:xfrm>
        </p:grpSpPr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4F872C56-A329-4289-8760-4DC3722F5CFD}"/>
                </a:ext>
              </a:extLst>
            </p:cNvPr>
            <p:cNvSpPr/>
            <p:nvPr/>
          </p:nvSpPr>
          <p:spPr>
            <a:xfrm>
              <a:off x="774560" y="418448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B11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D642CAE8-47BD-4211-9F9F-D71895E301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532" y="4203434"/>
              <a:ext cx="116057" cy="171508"/>
            </a:xfrm>
            <a:custGeom>
              <a:avLst/>
              <a:gdLst>
                <a:gd name="connsiteX0" fmla="*/ 517208 w 572060"/>
                <a:gd name="connsiteY0" fmla="*/ 734894 h 845384"/>
                <a:gd name="connsiteX1" fmla="*/ 404813 w 572060"/>
                <a:gd name="connsiteY1" fmla="*/ 734894 h 845384"/>
                <a:gd name="connsiteX2" fmla="*/ 530543 w 572060"/>
                <a:gd name="connsiteY2" fmla="*/ 606307 h 845384"/>
                <a:gd name="connsiteX3" fmla="*/ 452438 w 572060"/>
                <a:gd name="connsiteY3" fmla="*/ 256739 h 845384"/>
                <a:gd name="connsiteX4" fmla="*/ 378143 w 572060"/>
                <a:gd name="connsiteY4" fmla="*/ 230069 h 845384"/>
                <a:gd name="connsiteX5" fmla="*/ 431483 w 572060"/>
                <a:gd name="connsiteY5" fmla="*/ 122437 h 845384"/>
                <a:gd name="connsiteX6" fmla="*/ 421005 w 572060"/>
                <a:gd name="connsiteY6" fmla="*/ 91957 h 845384"/>
                <a:gd name="connsiteX7" fmla="*/ 414338 w 572060"/>
                <a:gd name="connsiteY7" fmla="*/ 89099 h 845384"/>
                <a:gd name="connsiteX8" fmla="*/ 437198 w 572060"/>
                <a:gd name="connsiteY8" fmla="*/ 44332 h 845384"/>
                <a:gd name="connsiteX9" fmla="*/ 426720 w 572060"/>
                <a:gd name="connsiteY9" fmla="*/ 13852 h 845384"/>
                <a:gd name="connsiteX10" fmla="*/ 402908 w 572060"/>
                <a:gd name="connsiteY10" fmla="*/ 2422 h 845384"/>
                <a:gd name="connsiteX11" fmla="*/ 372428 w 572060"/>
                <a:gd name="connsiteY11" fmla="*/ 12899 h 845384"/>
                <a:gd name="connsiteX12" fmla="*/ 349568 w 572060"/>
                <a:gd name="connsiteY12" fmla="*/ 57667 h 845384"/>
                <a:gd name="connsiteX13" fmla="*/ 340995 w 572060"/>
                <a:gd name="connsiteY13" fmla="*/ 53857 h 845384"/>
                <a:gd name="connsiteX14" fmla="*/ 310515 w 572060"/>
                <a:gd name="connsiteY14" fmla="*/ 64334 h 845384"/>
                <a:gd name="connsiteX15" fmla="*/ 162877 w 572060"/>
                <a:gd name="connsiteY15" fmla="*/ 364372 h 845384"/>
                <a:gd name="connsiteX16" fmla="*/ 138113 w 572060"/>
                <a:gd name="connsiteY16" fmla="*/ 351989 h 845384"/>
                <a:gd name="connsiteX17" fmla="*/ 107632 w 572060"/>
                <a:gd name="connsiteY17" fmla="*/ 362467 h 845384"/>
                <a:gd name="connsiteX18" fmla="*/ 102870 w 572060"/>
                <a:gd name="connsiteY18" fmla="*/ 372944 h 845384"/>
                <a:gd name="connsiteX19" fmla="*/ 113348 w 572060"/>
                <a:gd name="connsiteY19" fmla="*/ 403424 h 845384"/>
                <a:gd name="connsiteX20" fmla="*/ 276225 w 572060"/>
                <a:gd name="connsiteY20" fmla="*/ 483434 h 845384"/>
                <a:gd name="connsiteX21" fmla="*/ 306705 w 572060"/>
                <a:gd name="connsiteY21" fmla="*/ 472957 h 845384"/>
                <a:gd name="connsiteX22" fmla="*/ 311468 w 572060"/>
                <a:gd name="connsiteY22" fmla="*/ 462479 h 845384"/>
                <a:gd name="connsiteX23" fmla="*/ 300990 w 572060"/>
                <a:gd name="connsiteY23" fmla="*/ 431999 h 845384"/>
                <a:gd name="connsiteX24" fmla="*/ 282893 w 572060"/>
                <a:gd name="connsiteY24" fmla="*/ 422474 h 845384"/>
                <a:gd name="connsiteX25" fmla="*/ 345758 w 572060"/>
                <a:gd name="connsiteY25" fmla="*/ 295792 h 845384"/>
                <a:gd name="connsiteX26" fmla="*/ 418148 w 572060"/>
                <a:gd name="connsiteY26" fmla="*/ 318652 h 845384"/>
                <a:gd name="connsiteX27" fmla="*/ 462915 w 572060"/>
                <a:gd name="connsiteY27" fmla="*/ 561539 h 845384"/>
                <a:gd name="connsiteX28" fmla="*/ 236220 w 572060"/>
                <a:gd name="connsiteY28" fmla="*/ 656789 h 845384"/>
                <a:gd name="connsiteX29" fmla="*/ 219075 w 572060"/>
                <a:gd name="connsiteY29" fmla="*/ 646312 h 845384"/>
                <a:gd name="connsiteX30" fmla="*/ 285750 w 572060"/>
                <a:gd name="connsiteY30" fmla="*/ 646312 h 845384"/>
                <a:gd name="connsiteX31" fmla="*/ 304800 w 572060"/>
                <a:gd name="connsiteY31" fmla="*/ 627262 h 845384"/>
                <a:gd name="connsiteX32" fmla="*/ 304800 w 572060"/>
                <a:gd name="connsiteY32" fmla="*/ 593924 h 845384"/>
                <a:gd name="connsiteX33" fmla="*/ 285750 w 572060"/>
                <a:gd name="connsiteY33" fmla="*/ 574874 h 845384"/>
                <a:gd name="connsiteX34" fmla="*/ 19050 w 572060"/>
                <a:gd name="connsiteY34" fmla="*/ 574874 h 845384"/>
                <a:gd name="connsiteX35" fmla="*/ 0 w 572060"/>
                <a:gd name="connsiteY35" fmla="*/ 593924 h 845384"/>
                <a:gd name="connsiteX36" fmla="*/ 0 w 572060"/>
                <a:gd name="connsiteY36" fmla="*/ 627262 h 845384"/>
                <a:gd name="connsiteX37" fmla="*/ 19050 w 572060"/>
                <a:gd name="connsiteY37" fmla="*/ 646312 h 845384"/>
                <a:gd name="connsiteX38" fmla="*/ 119063 w 572060"/>
                <a:gd name="connsiteY38" fmla="*/ 646312 h 845384"/>
                <a:gd name="connsiteX39" fmla="*/ 213360 w 572060"/>
                <a:gd name="connsiteY39" fmla="*/ 728227 h 845384"/>
                <a:gd name="connsiteX40" fmla="*/ 225743 w 572060"/>
                <a:gd name="connsiteY40" fmla="*/ 733942 h 845384"/>
                <a:gd name="connsiteX41" fmla="*/ 56197 w 572060"/>
                <a:gd name="connsiteY41" fmla="*/ 733942 h 845384"/>
                <a:gd name="connsiteX42" fmla="*/ 40957 w 572060"/>
                <a:gd name="connsiteY42" fmla="*/ 749182 h 845384"/>
                <a:gd name="connsiteX43" fmla="*/ 40957 w 572060"/>
                <a:gd name="connsiteY43" fmla="*/ 830144 h 845384"/>
                <a:gd name="connsiteX44" fmla="*/ 56197 w 572060"/>
                <a:gd name="connsiteY44" fmla="*/ 845384 h 845384"/>
                <a:gd name="connsiteX45" fmla="*/ 517208 w 572060"/>
                <a:gd name="connsiteY45" fmla="*/ 845384 h 845384"/>
                <a:gd name="connsiteX46" fmla="*/ 532448 w 572060"/>
                <a:gd name="connsiteY46" fmla="*/ 830144 h 845384"/>
                <a:gd name="connsiteX47" fmla="*/ 532448 w 572060"/>
                <a:gd name="connsiteY47" fmla="*/ 749182 h 845384"/>
                <a:gd name="connsiteX48" fmla="*/ 517208 w 572060"/>
                <a:gd name="connsiteY48" fmla="*/ 734894 h 84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572060" h="845384">
                  <a:moveTo>
                    <a:pt x="517208" y="734894"/>
                  </a:moveTo>
                  <a:lnTo>
                    <a:pt x="404813" y="734894"/>
                  </a:lnTo>
                  <a:cubicBezTo>
                    <a:pt x="453390" y="711082"/>
                    <a:pt x="497205" y="667267"/>
                    <a:pt x="530543" y="606307"/>
                  </a:cubicBezTo>
                  <a:cubicBezTo>
                    <a:pt x="605790" y="469147"/>
                    <a:pt x="578168" y="325319"/>
                    <a:pt x="452438" y="256739"/>
                  </a:cubicBezTo>
                  <a:cubicBezTo>
                    <a:pt x="426720" y="242452"/>
                    <a:pt x="401003" y="234832"/>
                    <a:pt x="378143" y="230069"/>
                  </a:cubicBezTo>
                  <a:lnTo>
                    <a:pt x="431483" y="122437"/>
                  </a:lnTo>
                  <a:cubicBezTo>
                    <a:pt x="437198" y="111007"/>
                    <a:pt x="432435" y="97672"/>
                    <a:pt x="421005" y="91957"/>
                  </a:cubicBezTo>
                  <a:lnTo>
                    <a:pt x="414338" y="89099"/>
                  </a:lnTo>
                  <a:lnTo>
                    <a:pt x="437198" y="44332"/>
                  </a:lnTo>
                  <a:cubicBezTo>
                    <a:pt x="442913" y="32902"/>
                    <a:pt x="438150" y="19567"/>
                    <a:pt x="426720" y="13852"/>
                  </a:cubicBezTo>
                  <a:lnTo>
                    <a:pt x="402908" y="2422"/>
                  </a:lnTo>
                  <a:cubicBezTo>
                    <a:pt x="391478" y="-3293"/>
                    <a:pt x="378143" y="1469"/>
                    <a:pt x="372428" y="12899"/>
                  </a:cubicBezTo>
                  <a:lnTo>
                    <a:pt x="349568" y="57667"/>
                  </a:lnTo>
                  <a:lnTo>
                    <a:pt x="340995" y="53857"/>
                  </a:lnTo>
                  <a:cubicBezTo>
                    <a:pt x="329565" y="48142"/>
                    <a:pt x="316230" y="52904"/>
                    <a:pt x="310515" y="64334"/>
                  </a:cubicBezTo>
                  <a:lnTo>
                    <a:pt x="162877" y="364372"/>
                  </a:lnTo>
                  <a:lnTo>
                    <a:pt x="138113" y="351989"/>
                  </a:lnTo>
                  <a:cubicBezTo>
                    <a:pt x="126682" y="346274"/>
                    <a:pt x="113348" y="351037"/>
                    <a:pt x="107632" y="362467"/>
                  </a:cubicBezTo>
                  <a:lnTo>
                    <a:pt x="102870" y="372944"/>
                  </a:lnTo>
                  <a:cubicBezTo>
                    <a:pt x="97155" y="384374"/>
                    <a:pt x="101918" y="397709"/>
                    <a:pt x="113348" y="403424"/>
                  </a:cubicBezTo>
                  <a:lnTo>
                    <a:pt x="276225" y="483434"/>
                  </a:lnTo>
                  <a:cubicBezTo>
                    <a:pt x="287655" y="489149"/>
                    <a:pt x="300990" y="484387"/>
                    <a:pt x="306705" y="472957"/>
                  </a:cubicBezTo>
                  <a:lnTo>
                    <a:pt x="311468" y="462479"/>
                  </a:lnTo>
                  <a:cubicBezTo>
                    <a:pt x="317183" y="451049"/>
                    <a:pt x="312420" y="437714"/>
                    <a:pt x="300990" y="431999"/>
                  </a:cubicBezTo>
                  <a:lnTo>
                    <a:pt x="282893" y="422474"/>
                  </a:lnTo>
                  <a:lnTo>
                    <a:pt x="345758" y="295792"/>
                  </a:lnTo>
                  <a:cubicBezTo>
                    <a:pt x="365760" y="297697"/>
                    <a:pt x="390525" y="303412"/>
                    <a:pt x="418148" y="318652"/>
                  </a:cubicBezTo>
                  <a:cubicBezTo>
                    <a:pt x="506730" y="367229"/>
                    <a:pt x="513398" y="468194"/>
                    <a:pt x="462915" y="561539"/>
                  </a:cubicBezTo>
                  <a:cubicBezTo>
                    <a:pt x="404813" y="666314"/>
                    <a:pt x="312420" y="698699"/>
                    <a:pt x="236220" y="656789"/>
                  </a:cubicBezTo>
                  <a:cubicBezTo>
                    <a:pt x="229552" y="652979"/>
                    <a:pt x="223838" y="650122"/>
                    <a:pt x="219075" y="646312"/>
                  </a:cubicBezTo>
                  <a:lnTo>
                    <a:pt x="285750" y="646312"/>
                  </a:lnTo>
                  <a:cubicBezTo>
                    <a:pt x="296228" y="646312"/>
                    <a:pt x="304800" y="637739"/>
                    <a:pt x="304800" y="627262"/>
                  </a:cubicBezTo>
                  <a:lnTo>
                    <a:pt x="304800" y="593924"/>
                  </a:lnTo>
                  <a:cubicBezTo>
                    <a:pt x="304800" y="583447"/>
                    <a:pt x="296228" y="574874"/>
                    <a:pt x="285750" y="574874"/>
                  </a:cubicBezTo>
                  <a:lnTo>
                    <a:pt x="19050" y="574874"/>
                  </a:lnTo>
                  <a:cubicBezTo>
                    <a:pt x="8572" y="574874"/>
                    <a:pt x="0" y="583447"/>
                    <a:pt x="0" y="593924"/>
                  </a:cubicBezTo>
                  <a:lnTo>
                    <a:pt x="0" y="627262"/>
                  </a:lnTo>
                  <a:cubicBezTo>
                    <a:pt x="0" y="637739"/>
                    <a:pt x="8572" y="646312"/>
                    <a:pt x="19050" y="646312"/>
                  </a:cubicBezTo>
                  <a:lnTo>
                    <a:pt x="119063" y="646312"/>
                  </a:lnTo>
                  <a:cubicBezTo>
                    <a:pt x="133350" y="668219"/>
                    <a:pt x="164783" y="701557"/>
                    <a:pt x="213360" y="728227"/>
                  </a:cubicBezTo>
                  <a:cubicBezTo>
                    <a:pt x="217170" y="730132"/>
                    <a:pt x="221933" y="732037"/>
                    <a:pt x="225743" y="733942"/>
                  </a:cubicBezTo>
                  <a:lnTo>
                    <a:pt x="56197" y="733942"/>
                  </a:lnTo>
                  <a:cubicBezTo>
                    <a:pt x="47625" y="733942"/>
                    <a:pt x="40957" y="740609"/>
                    <a:pt x="40957" y="749182"/>
                  </a:cubicBezTo>
                  <a:lnTo>
                    <a:pt x="40957" y="830144"/>
                  </a:lnTo>
                  <a:cubicBezTo>
                    <a:pt x="40957" y="838717"/>
                    <a:pt x="47625" y="845384"/>
                    <a:pt x="56197" y="845384"/>
                  </a:cubicBezTo>
                  <a:lnTo>
                    <a:pt x="517208" y="845384"/>
                  </a:lnTo>
                  <a:cubicBezTo>
                    <a:pt x="525780" y="845384"/>
                    <a:pt x="532448" y="838717"/>
                    <a:pt x="532448" y="830144"/>
                  </a:cubicBezTo>
                  <a:lnTo>
                    <a:pt x="532448" y="749182"/>
                  </a:lnTo>
                  <a:cubicBezTo>
                    <a:pt x="531495" y="741562"/>
                    <a:pt x="524828" y="734894"/>
                    <a:pt x="517208" y="734894"/>
                  </a:cubicBezTo>
                  <a:close/>
                </a:path>
              </a:pathLst>
            </a:custGeom>
            <a:solidFill>
              <a:srgbClr val="9B11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C1250B2F-ABE9-4BC3-A186-A2A51BEA86C4}"/>
              </a:ext>
            </a:extLst>
          </p:cNvPr>
          <p:cNvGrpSpPr/>
          <p:nvPr/>
        </p:nvGrpSpPr>
        <p:grpSpPr>
          <a:xfrm>
            <a:off x="2927513" y="3881013"/>
            <a:ext cx="216000" cy="216000"/>
            <a:chOff x="774560" y="4184480"/>
            <a:chExt cx="216000" cy="216000"/>
          </a:xfrm>
        </p:grpSpPr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id="{D68A5239-1381-4AF8-9143-B3857DCDAEA1}"/>
                </a:ext>
              </a:extLst>
            </p:cNvPr>
            <p:cNvSpPr/>
            <p:nvPr/>
          </p:nvSpPr>
          <p:spPr>
            <a:xfrm>
              <a:off x="774560" y="418448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B11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10C644ED-499F-44E4-B42E-03D7F747E0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532" y="4203434"/>
              <a:ext cx="116057" cy="171508"/>
            </a:xfrm>
            <a:custGeom>
              <a:avLst/>
              <a:gdLst>
                <a:gd name="connsiteX0" fmla="*/ 517208 w 572060"/>
                <a:gd name="connsiteY0" fmla="*/ 734894 h 845384"/>
                <a:gd name="connsiteX1" fmla="*/ 404813 w 572060"/>
                <a:gd name="connsiteY1" fmla="*/ 734894 h 845384"/>
                <a:gd name="connsiteX2" fmla="*/ 530543 w 572060"/>
                <a:gd name="connsiteY2" fmla="*/ 606307 h 845384"/>
                <a:gd name="connsiteX3" fmla="*/ 452438 w 572060"/>
                <a:gd name="connsiteY3" fmla="*/ 256739 h 845384"/>
                <a:gd name="connsiteX4" fmla="*/ 378143 w 572060"/>
                <a:gd name="connsiteY4" fmla="*/ 230069 h 845384"/>
                <a:gd name="connsiteX5" fmla="*/ 431483 w 572060"/>
                <a:gd name="connsiteY5" fmla="*/ 122437 h 845384"/>
                <a:gd name="connsiteX6" fmla="*/ 421005 w 572060"/>
                <a:gd name="connsiteY6" fmla="*/ 91957 h 845384"/>
                <a:gd name="connsiteX7" fmla="*/ 414338 w 572060"/>
                <a:gd name="connsiteY7" fmla="*/ 89099 h 845384"/>
                <a:gd name="connsiteX8" fmla="*/ 437198 w 572060"/>
                <a:gd name="connsiteY8" fmla="*/ 44332 h 845384"/>
                <a:gd name="connsiteX9" fmla="*/ 426720 w 572060"/>
                <a:gd name="connsiteY9" fmla="*/ 13852 h 845384"/>
                <a:gd name="connsiteX10" fmla="*/ 402908 w 572060"/>
                <a:gd name="connsiteY10" fmla="*/ 2422 h 845384"/>
                <a:gd name="connsiteX11" fmla="*/ 372428 w 572060"/>
                <a:gd name="connsiteY11" fmla="*/ 12899 h 845384"/>
                <a:gd name="connsiteX12" fmla="*/ 349568 w 572060"/>
                <a:gd name="connsiteY12" fmla="*/ 57667 h 845384"/>
                <a:gd name="connsiteX13" fmla="*/ 340995 w 572060"/>
                <a:gd name="connsiteY13" fmla="*/ 53857 h 845384"/>
                <a:gd name="connsiteX14" fmla="*/ 310515 w 572060"/>
                <a:gd name="connsiteY14" fmla="*/ 64334 h 845384"/>
                <a:gd name="connsiteX15" fmla="*/ 162877 w 572060"/>
                <a:gd name="connsiteY15" fmla="*/ 364372 h 845384"/>
                <a:gd name="connsiteX16" fmla="*/ 138113 w 572060"/>
                <a:gd name="connsiteY16" fmla="*/ 351989 h 845384"/>
                <a:gd name="connsiteX17" fmla="*/ 107632 w 572060"/>
                <a:gd name="connsiteY17" fmla="*/ 362467 h 845384"/>
                <a:gd name="connsiteX18" fmla="*/ 102870 w 572060"/>
                <a:gd name="connsiteY18" fmla="*/ 372944 h 845384"/>
                <a:gd name="connsiteX19" fmla="*/ 113348 w 572060"/>
                <a:gd name="connsiteY19" fmla="*/ 403424 h 845384"/>
                <a:gd name="connsiteX20" fmla="*/ 276225 w 572060"/>
                <a:gd name="connsiteY20" fmla="*/ 483434 h 845384"/>
                <a:gd name="connsiteX21" fmla="*/ 306705 w 572060"/>
                <a:gd name="connsiteY21" fmla="*/ 472957 h 845384"/>
                <a:gd name="connsiteX22" fmla="*/ 311468 w 572060"/>
                <a:gd name="connsiteY22" fmla="*/ 462479 h 845384"/>
                <a:gd name="connsiteX23" fmla="*/ 300990 w 572060"/>
                <a:gd name="connsiteY23" fmla="*/ 431999 h 845384"/>
                <a:gd name="connsiteX24" fmla="*/ 282893 w 572060"/>
                <a:gd name="connsiteY24" fmla="*/ 422474 h 845384"/>
                <a:gd name="connsiteX25" fmla="*/ 345758 w 572060"/>
                <a:gd name="connsiteY25" fmla="*/ 295792 h 845384"/>
                <a:gd name="connsiteX26" fmla="*/ 418148 w 572060"/>
                <a:gd name="connsiteY26" fmla="*/ 318652 h 845384"/>
                <a:gd name="connsiteX27" fmla="*/ 462915 w 572060"/>
                <a:gd name="connsiteY27" fmla="*/ 561539 h 845384"/>
                <a:gd name="connsiteX28" fmla="*/ 236220 w 572060"/>
                <a:gd name="connsiteY28" fmla="*/ 656789 h 845384"/>
                <a:gd name="connsiteX29" fmla="*/ 219075 w 572060"/>
                <a:gd name="connsiteY29" fmla="*/ 646312 h 845384"/>
                <a:gd name="connsiteX30" fmla="*/ 285750 w 572060"/>
                <a:gd name="connsiteY30" fmla="*/ 646312 h 845384"/>
                <a:gd name="connsiteX31" fmla="*/ 304800 w 572060"/>
                <a:gd name="connsiteY31" fmla="*/ 627262 h 845384"/>
                <a:gd name="connsiteX32" fmla="*/ 304800 w 572060"/>
                <a:gd name="connsiteY32" fmla="*/ 593924 h 845384"/>
                <a:gd name="connsiteX33" fmla="*/ 285750 w 572060"/>
                <a:gd name="connsiteY33" fmla="*/ 574874 h 845384"/>
                <a:gd name="connsiteX34" fmla="*/ 19050 w 572060"/>
                <a:gd name="connsiteY34" fmla="*/ 574874 h 845384"/>
                <a:gd name="connsiteX35" fmla="*/ 0 w 572060"/>
                <a:gd name="connsiteY35" fmla="*/ 593924 h 845384"/>
                <a:gd name="connsiteX36" fmla="*/ 0 w 572060"/>
                <a:gd name="connsiteY36" fmla="*/ 627262 h 845384"/>
                <a:gd name="connsiteX37" fmla="*/ 19050 w 572060"/>
                <a:gd name="connsiteY37" fmla="*/ 646312 h 845384"/>
                <a:gd name="connsiteX38" fmla="*/ 119063 w 572060"/>
                <a:gd name="connsiteY38" fmla="*/ 646312 h 845384"/>
                <a:gd name="connsiteX39" fmla="*/ 213360 w 572060"/>
                <a:gd name="connsiteY39" fmla="*/ 728227 h 845384"/>
                <a:gd name="connsiteX40" fmla="*/ 225743 w 572060"/>
                <a:gd name="connsiteY40" fmla="*/ 733942 h 845384"/>
                <a:gd name="connsiteX41" fmla="*/ 56197 w 572060"/>
                <a:gd name="connsiteY41" fmla="*/ 733942 h 845384"/>
                <a:gd name="connsiteX42" fmla="*/ 40957 w 572060"/>
                <a:gd name="connsiteY42" fmla="*/ 749182 h 845384"/>
                <a:gd name="connsiteX43" fmla="*/ 40957 w 572060"/>
                <a:gd name="connsiteY43" fmla="*/ 830144 h 845384"/>
                <a:gd name="connsiteX44" fmla="*/ 56197 w 572060"/>
                <a:gd name="connsiteY44" fmla="*/ 845384 h 845384"/>
                <a:gd name="connsiteX45" fmla="*/ 517208 w 572060"/>
                <a:gd name="connsiteY45" fmla="*/ 845384 h 845384"/>
                <a:gd name="connsiteX46" fmla="*/ 532448 w 572060"/>
                <a:gd name="connsiteY46" fmla="*/ 830144 h 845384"/>
                <a:gd name="connsiteX47" fmla="*/ 532448 w 572060"/>
                <a:gd name="connsiteY47" fmla="*/ 749182 h 845384"/>
                <a:gd name="connsiteX48" fmla="*/ 517208 w 572060"/>
                <a:gd name="connsiteY48" fmla="*/ 734894 h 84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572060" h="845384">
                  <a:moveTo>
                    <a:pt x="517208" y="734894"/>
                  </a:moveTo>
                  <a:lnTo>
                    <a:pt x="404813" y="734894"/>
                  </a:lnTo>
                  <a:cubicBezTo>
                    <a:pt x="453390" y="711082"/>
                    <a:pt x="497205" y="667267"/>
                    <a:pt x="530543" y="606307"/>
                  </a:cubicBezTo>
                  <a:cubicBezTo>
                    <a:pt x="605790" y="469147"/>
                    <a:pt x="578168" y="325319"/>
                    <a:pt x="452438" y="256739"/>
                  </a:cubicBezTo>
                  <a:cubicBezTo>
                    <a:pt x="426720" y="242452"/>
                    <a:pt x="401003" y="234832"/>
                    <a:pt x="378143" y="230069"/>
                  </a:cubicBezTo>
                  <a:lnTo>
                    <a:pt x="431483" y="122437"/>
                  </a:lnTo>
                  <a:cubicBezTo>
                    <a:pt x="437198" y="111007"/>
                    <a:pt x="432435" y="97672"/>
                    <a:pt x="421005" y="91957"/>
                  </a:cubicBezTo>
                  <a:lnTo>
                    <a:pt x="414338" y="89099"/>
                  </a:lnTo>
                  <a:lnTo>
                    <a:pt x="437198" y="44332"/>
                  </a:lnTo>
                  <a:cubicBezTo>
                    <a:pt x="442913" y="32902"/>
                    <a:pt x="438150" y="19567"/>
                    <a:pt x="426720" y="13852"/>
                  </a:cubicBezTo>
                  <a:lnTo>
                    <a:pt x="402908" y="2422"/>
                  </a:lnTo>
                  <a:cubicBezTo>
                    <a:pt x="391478" y="-3293"/>
                    <a:pt x="378143" y="1469"/>
                    <a:pt x="372428" y="12899"/>
                  </a:cubicBezTo>
                  <a:lnTo>
                    <a:pt x="349568" y="57667"/>
                  </a:lnTo>
                  <a:lnTo>
                    <a:pt x="340995" y="53857"/>
                  </a:lnTo>
                  <a:cubicBezTo>
                    <a:pt x="329565" y="48142"/>
                    <a:pt x="316230" y="52904"/>
                    <a:pt x="310515" y="64334"/>
                  </a:cubicBezTo>
                  <a:lnTo>
                    <a:pt x="162877" y="364372"/>
                  </a:lnTo>
                  <a:lnTo>
                    <a:pt x="138113" y="351989"/>
                  </a:lnTo>
                  <a:cubicBezTo>
                    <a:pt x="126682" y="346274"/>
                    <a:pt x="113348" y="351037"/>
                    <a:pt x="107632" y="362467"/>
                  </a:cubicBezTo>
                  <a:lnTo>
                    <a:pt x="102870" y="372944"/>
                  </a:lnTo>
                  <a:cubicBezTo>
                    <a:pt x="97155" y="384374"/>
                    <a:pt x="101918" y="397709"/>
                    <a:pt x="113348" y="403424"/>
                  </a:cubicBezTo>
                  <a:lnTo>
                    <a:pt x="276225" y="483434"/>
                  </a:lnTo>
                  <a:cubicBezTo>
                    <a:pt x="287655" y="489149"/>
                    <a:pt x="300990" y="484387"/>
                    <a:pt x="306705" y="472957"/>
                  </a:cubicBezTo>
                  <a:lnTo>
                    <a:pt x="311468" y="462479"/>
                  </a:lnTo>
                  <a:cubicBezTo>
                    <a:pt x="317183" y="451049"/>
                    <a:pt x="312420" y="437714"/>
                    <a:pt x="300990" y="431999"/>
                  </a:cubicBezTo>
                  <a:lnTo>
                    <a:pt x="282893" y="422474"/>
                  </a:lnTo>
                  <a:lnTo>
                    <a:pt x="345758" y="295792"/>
                  </a:lnTo>
                  <a:cubicBezTo>
                    <a:pt x="365760" y="297697"/>
                    <a:pt x="390525" y="303412"/>
                    <a:pt x="418148" y="318652"/>
                  </a:cubicBezTo>
                  <a:cubicBezTo>
                    <a:pt x="506730" y="367229"/>
                    <a:pt x="513398" y="468194"/>
                    <a:pt x="462915" y="561539"/>
                  </a:cubicBezTo>
                  <a:cubicBezTo>
                    <a:pt x="404813" y="666314"/>
                    <a:pt x="312420" y="698699"/>
                    <a:pt x="236220" y="656789"/>
                  </a:cubicBezTo>
                  <a:cubicBezTo>
                    <a:pt x="229552" y="652979"/>
                    <a:pt x="223838" y="650122"/>
                    <a:pt x="219075" y="646312"/>
                  </a:cubicBezTo>
                  <a:lnTo>
                    <a:pt x="285750" y="646312"/>
                  </a:lnTo>
                  <a:cubicBezTo>
                    <a:pt x="296228" y="646312"/>
                    <a:pt x="304800" y="637739"/>
                    <a:pt x="304800" y="627262"/>
                  </a:cubicBezTo>
                  <a:lnTo>
                    <a:pt x="304800" y="593924"/>
                  </a:lnTo>
                  <a:cubicBezTo>
                    <a:pt x="304800" y="583447"/>
                    <a:pt x="296228" y="574874"/>
                    <a:pt x="285750" y="574874"/>
                  </a:cubicBezTo>
                  <a:lnTo>
                    <a:pt x="19050" y="574874"/>
                  </a:lnTo>
                  <a:cubicBezTo>
                    <a:pt x="8572" y="574874"/>
                    <a:pt x="0" y="583447"/>
                    <a:pt x="0" y="593924"/>
                  </a:cubicBezTo>
                  <a:lnTo>
                    <a:pt x="0" y="627262"/>
                  </a:lnTo>
                  <a:cubicBezTo>
                    <a:pt x="0" y="637739"/>
                    <a:pt x="8572" y="646312"/>
                    <a:pt x="19050" y="646312"/>
                  </a:cubicBezTo>
                  <a:lnTo>
                    <a:pt x="119063" y="646312"/>
                  </a:lnTo>
                  <a:cubicBezTo>
                    <a:pt x="133350" y="668219"/>
                    <a:pt x="164783" y="701557"/>
                    <a:pt x="213360" y="728227"/>
                  </a:cubicBezTo>
                  <a:cubicBezTo>
                    <a:pt x="217170" y="730132"/>
                    <a:pt x="221933" y="732037"/>
                    <a:pt x="225743" y="733942"/>
                  </a:cubicBezTo>
                  <a:lnTo>
                    <a:pt x="56197" y="733942"/>
                  </a:lnTo>
                  <a:cubicBezTo>
                    <a:pt x="47625" y="733942"/>
                    <a:pt x="40957" y="740609"/>
                    <a:pt x="40957" y="749182"/>
                  </a:cubicBezTo>
                  <a:lnTo>
                    <a:pt x="40957" y="830144"/>
                  </a:lnTo>
                  <a:cubicBezTo>
                    <a:pt x="40957" y="838717"/>
                    <a:pt x="47625" y="845384"/>
                    <a:pt x="56197" y="845384"/>
                  </a:cubicBezTo>
                  <a:lnTo>
                    <a:pt x="517208" y="845384"/>
                  </a:lnTo>
                  <a:cubicBezTo>
                    <a:pt x="525780" y="845384"/>
                    <a:pt x="532448" y="838717"/>
                    <a:pt x="532448" y="830144"/>
                  </a:cubicBezTo>
                  <a:lnTo>
                    <a:pt x="532448" y="749182"/>
                  </a:lnTo>
                  <a:cubicBezTo>
                    <a:pt x="531495" y="741562"/>
                    <a:pt x="524828" y="734894"/>
                    <a:pt x="517208" y="734894"/>
                  </a:cubicBezTo>
                  <a:close/>
                </a:path>
              </a:pathLst>
            </a:custGeom>
            <a:solidFill>
              <a:srgbClr val="9B11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398CBF20-44EF-48A3-B96E-B533BDBE3E06}"/>
              </a:ext>
            </a:extLst>
          </p:cNvPr>
          <p:cNvGrpSpPr/>
          <p:nvPr/>
        </p:nvGrpSpPr>
        <p:grpSpPr>
          <a:xfrm>
            <a:off x="2927513" y="2285899"/>
            <a:ext cx="216000" cy="216000"/>
            <a:chOff x="774560" y="4184480"/>
            <a:chExt cx="216000" cy="216000"/>
          </a:xfrm>
        </p:grpSpPr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5FB1748B-EBEE-41BA-B3F3-E654C1E3C77B}"/>
                </a:ext>
              </a:extLst>
            </p:cNvPr>
            <p:cNvSpPr/>
            <p:nvPr/>
          </p:nvSpPr>
          <p:spPr>
            <a:xfrm>
              <a:off x="774560" y="418448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B11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EACF0310-5616-4DEB-80CB-27B8D5CE0E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532" y="4203434"/>
              <a:ext cx="116057" cy="171508"/>
            </a:xfrm>
            <a:custGeom>
              <a:avLst/>
              <a:gdLst>
                <a:gd name="connsiteX0" fmla="*/ 517208 w 572060"/>
                <a:gd name="connsiteY0" fmla="*/ 734894 h 845384"/>
                <a:gd name="connsiteX1" fmla="*/ 404813 w 572060"/>
                <a:gd name="connsiteY1" fmla="*/ 734894 h 845384"/>
                <a:gd name="connsiteX2" fmla="*/ 530543 w 572060"/>
                <a:gd name="connsiteY2" fmla="*/ 606307 h 845384"/>
                <a:gd name="connsiteX3" fmla="*/ 452438 w 572060"/>
                <a:gd name="connsiteY3" fmla="*/ 256739 h 845384"/>
                <a:gd name="connsiteX4" fmla="*/ 378143 w 572060"/>
                <a:gd name="connsiteY4" fmla="*/ 230069 h 845384"/>
                <a:gd name="connsiteX5" fmla="*/ 431483 w 572060"/>
                <a:gd name="connsiteY5" fmla="*/ 122437 h 845384"/>
                <a:gd name="connsiteX6" fmla="*/ 421005 w 572060"/>
                <a:gd name="connsiteY6" fmla="*/ 91957 h 845384"/>
                <a:gd name="connsiteX7" fmla="*/ 414338 w 572060"/>
                <a:gd name="connsiteY7" fmla="*/ 89099 h 845384"/>
                <a:gd name="connsiteX8" fmla="*/ 437198 w 572060"/>
                <a:gd name="connsiteY8" fmla="*/ 44332 h 845384"/>
                <a:gd name="connsiteX9" fmla="*/ 426720 w 572060"/>
                <a:gd name="connsiteY9" fmla="*/ 13852 h 845384"/>
                <a:gd name="connsiteX10" fmla="*/ 402908 w 572060"/>
                <a:gd name="connsiteY10" fmla="*/ 2422 h 845384"/>
                <a:gd name="connsiteX11" fmla="*/ 372428 w 572060"/>
                <a:gd name="connsiteY11" fmla="*/ 12899 h 845384"/>
                <a:gd name="connsiteX12" fmla="*/ 349568 w 572060"/>
                <a:gd name="connsiteY12" fmla="*/ 57667 h 845384"/>
                <a:gd name="connsiteX13" fmla="*/ 340995 w 572060"/>
                <a:gd name="connsiteY13" fmla="*/ 53857 h 845384"/>
                <a:gd name="connsiteX14" fmla="*/ 310515 w 572060"/>
                <a:gd name="connsiteY14" fmla="*/ 64334 h 845384"/>
                <a:gd name="connsiteX15" fmla="*/ 162877 w 572060"/>
                <a:gd name="connsiteY15" fmla="*/ 364372 h 845384"/>
                <a:gd name="connsiteX16" fmla="*/ 138113 w 572060"/>
                <a:gd name="connsiteY16" fmla="*/ 351989 h 845384"/>
                <a:gd name="connsiteX17" fmla="*/ 107632 w 572060"/>
                <a:gd name="connsiteY17" fmla="*/ 362467 h 845384"/>
                <a:gd name="connsiteX18" fmla="*/ 102870 w 572060"/>
                <a:gd name="connsiteY18" fmla="*/ 372944 h 845384"/>
                <a:gd name="connsiteX19" fmla="*/ 113348 w 572060"/>
                <a:gd name="connsiteY19" fmla="*/ 403424 h 845384"/>
                <a:gd name="connsiteX20" fmla="*/ 276225 w 572060"/>
                <a:gd name="connsiteY20" fmla="*/ 483434 h 845384"/>
                <a:gd name="connsiteX21" fmla="*/ 306705 w 572060"/>
                <a:gd name="connsiteY21" fmla="*/ 472957 h 845384"/>
                <a:gd name="connsiteX22" fmla="*/ 311468 w 572060"/>
                <a:gd name="connsiteY22" fmla="*/ 462479 h 845384"/>
                <a:gd name="connsiteX23" fmla="*/ 300990 w 572060"/>
                <a:gd name="connsiteY23" fmla="*/ 431999 h 845384"/>
                <a:gd name="connsiteX24" fmla="*/ 282893 w 572060"/>
                <a:gd name="connsiteY24" fmla="*/ 422474 h 845384"/>
                <a:gd name="connsiteX25" fmla="*/ 345758 w 572060"/>
                <a:gd name="connsiteY25" fmla="*/ 295792 h 845384"/>
                <a:gd name="connsiteX26" fmla="*/ 418148 w 572060"/>
                <a:gd name="connsiteY26" fmla="*/ 318652 h 845384"/>
                <a:gd name="connsiteX27" fmla="*/ 462915 w 572060"/>
                <a:gd name="connsiteY27" fmla="*/ 561539 h 845384"/>
                <a:gd name="connsiteX28" fmla="*/ 236220 w 572060"/>
                <a:gd name="connsiteY28" fmla="*/ 656789 h 845384"/>
                <a:gd name="connsiteX29" fmla="*/ 219075 w 572060"/>
                <a:gd name="connsiteY29" fmla="*/ 646312 h 845384"/>
                <a:gd name="connsiteX30" fmla="*/ 285750 w 572060"/>
                <a:gd name="connsiteY30" fmla="*/ 646312 h 845384"/>
                <a:gd name="connsiteX31" fmla="*/ 304800 w 572060"/>
                <a:gd name="connsiteY31" fmla="*/ 627262 h 845384"/>
                <a:gd name="connsiteX32" fmla="*/ 304800 w 572060"/>
                <a:gd name="connsiteY32" fmla="*/ 593924 h 845384"/>
                <a:gd name="connsiteX33" fmla="*/ 285750 w 572060"/>
                <a:gd name="connsiteY33" fmla="*/ 574874 h 845384"/>
                <a:gd name="connsiteX34" fmla="*/ 19050 w 572060"/>
                <a:gd name="connsiteY34" fmla="*/ 574874 h 845384"/>
                <a:gd name="connsiteX35" fmla="*/ 0 w 572060"/>
                <a:gd name="connsiteY35" fmla="*/ 593924 h 845384"/>
                <a:gd name="connsiteX36" fmla="*/ 0 w 572060"/>
                <a:gd name="connsiteY36" fmla="*/ 627262 h 845384"/>
                <a:gd name="connsiteX37" fmla="*/ 19050 w 572060"/>
                <a:gd name="connsiteY37" fmla="*/ 646312 h 845384"/>
                <a:gd name="connsiteX38" fmla="*/ 119063 w 572060"/>
                <a:gd name="connsiteY38" fmla="*/ 646312 h 845384"/>
                <a:gd name="connsiteX39" fmla="*/ 213360 w 572060"/>
                <a:gd name="connsiteY39" fmla="*/ 728227 h 845384"/>
                <a:gd name="connsiteX40" fmla="*/ 225743 w 572060"/>
                <a:gd name="connsiteY40" fmla="*/ 733942 h 845384"/>
                <a:gd name="connsiteX41" fmla="*/ 56197 w 572060"/>
                <a:gd name="connsiteY41" fmla="*/ 733942 h 845384"/>
                <a:gd name="connsiteX42" fmla="*/ 40957 w 572060"/>
                <a:gd name="connsiteY42" fmla="*/ 749182 h 845384"/>
                <a:gd name="connsiteX43" fmla="*/ 40957 w 572060"/>
                <a:gd name="connsiteY43" fmla="*/ 830144 h 845384"/>
                <a:gd name="connsiteX44" fmla="*/ 56197 w 572060"/>
                <a:gd name="connsiteY44" fmla="*/ 845384 h 845384"/>
                <a:gd name="connsiteX45" fmla="*/ 517208 w 572060"/>
                <a:gd name="connsiteY45" fmla="*/ 845384 h 845384"/>
                <a:gd name="connsiteX46" fmla="*/ 532448 w 572060"/>
                <a:gd name="connsiteY46" fmla="*/ 830144 h 845384"/>
                <a:gd name="connsiteX47" fmla="*/ 532448 w 572060"/>
                <a:gd name="connsiteY47" fmla="*/ 749182 h 845384"/>
                <a:gd name="connsiteX48" fmla="*/ 517208 w 572060"/>
                <a:gd name="connsiteY48" fmla="*/ 734894 h 84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572060" h="845384">
                  <a:moveTo>
                    <a:pt x="517208" y="734894"/>
                  </a:moveTo>
                  <a:lnTo>
                    <a:pt x="404813" y="734894"/>
                  </a:lnTo>
                  <a:cubicBezTo>
                    <a:pt x="453390" y="711082"/>
                    <a:pt x="497205" y="667267"/>
                    <a:pt x="530543" y="606307"/>
                  </a:cubicBezTo>
                  <a:cubicBezTo>
                    <a:pt x="605790" y="469147"/>
                    <a:pt x="578168" y="325319"/>
                    <a:pt x="452438" y="256739"/>
                  </a:cubicBezTo>
                  <a:cubicBezTo>
                    <a:pt x="426720" y="242452"/>
                    <a:pt x="401003" y="234832"/>
                    <a:pt x="378143" y="230069"/>
                  </a:cubicBezTo>
                  <a:lnTo>
                    <a:pt x="431483" y="122437"/>
                  </a:lnTo>
                  <a:cubicBezTo>
                    <a:pt x="437198" y="111007"/>
                    <a:pt x="432435" y="97672"/>
                    <a:pt x="421005" y="91957"/>
                  </a:cubicBezTo>
                  <a:lnTo>
                    <a:pt x="414338" y="89099"/>
                  </a:lnTo>
                  <a:lnTo>
                    <a:pt x="437198" y="44332"/>
                  </a:lnTo>
                  <a:cubicBezTo>
                    <a:pt x="442913" y="32902"/>
                    <a:pt x="438150" y="19567"/>
                    <a:pt x="426720" y="13852"/>
                  </a:cubicBezTo>
                  <a:lnTo>
                    <a:pt x="402908" y="2422"/>
                  </a:lnTo>
                  <a:cubicBezTo>
                    <a:pt x="391478" y="-3293"/>
                    <a:pt x="378143" y="1469"/>
                    <a:pt x="372428" y="12899"/>
                  </a:cubicBezTo>
                  <a:lnTo>
                    <a:pt x="349568" y="57667"/>
                  </a:lnTo>
                  <a:lnTo>
                    <a:pt x="340995" y="53857"/>
                  </a:lnTo>
                  <a:cubicBezTo>
                    <a:pt x="329565" y="48142"/>
                    <a:pt x="316230" y="52904"/>
                    <a:pt x="310515" y="64334"/>
                  </a:cubicBezTo>
                  <a:lnTo>
                    <a:pt x="162877" y="364372"/>
                  </a:lnTo>
                  <a:lnTo>
                    <a:pt x="138113" y="351989"/>
                  </a:lnTo>
                  <a:cubicBezTo>
                    <a:pt x="126682" y="346274"/>
                    <a:pt x="113348" y="351037"/>
                    <a:pt x="107632" y="362467"/>
                  </a:cubicBezTo>
                  <a:lnTo>
                    <a:pt x="102870" y="372944"/>
                  </a:lnTo>
                  <a:cubicBezTo>
                    <a:pt x="97155" y="384374"/>
                    <a:pt x="101918" y="397709"/>
                    <a:pt x="113348" y="403424"/>
                  </a:cubicBezTo>
                  <a:lnTo>
                    <a:pt x="276225" y="483434"/>
                  </a:lnTo>
                  <a:cubicBezTo>
                    <a:pt x="287655" y="489149"/>
                    <a:pt x="300990" y="484387"/>
                    <a:pt x="306705" y="472957"/>
                  </a:cubicBezTo>
                  <a:lnTo>
                    <a:pt x="311468" y="462479"/>
                  </a:lnTo>
                  <a:cubicBezTo>
                    <a:pt x="317183" y="451049"/>
                    <a:pt x="312420" y="437714"/>
                    <a:pt x="300990" y="431999"/>
                  </a:cubicBezTo>
                  <a:lnTo>
                    <a:pt x="282893" y="422474"/>
                  </a:lnTo>
                  <a:lnTo>
                    <a:pt x="345758" y="295792"/>
                  </a:lnTo>
                  <a:cubicBezTo>
                    <a:pt x="365760" y="297697"/>
                    <a:pt x="390525" y="303412"/>
                    <a:pt x="418148" y="318652"/>
                  </a:cubicBezTo>
                  <a:cubicBezTo>
                    <a:pt x="506730" y="367229"/>
                    <a:pt x="513398" y="468194"/>
                    <a:pt x="462915" y="561539"/>
                  </a:cubicBezTo>
                  <a:cubicBezTo>
                    <a:pt x="404813" y="666314"/>
                    <a:pt x="312420" y="698699"/>
                    <a:pt x="236220" y="656789"/>
                  </a:cubicBezTo>
                  <a:cubicBezTo>
                    <a:pt x="229552" y="652979"/>
                    <a:pt x="223838" y="650122"/>
                    <a:pt x="219075" y="646312"/>
                  </a:cubicBezTo>
                  <a:lnTo>
                    <a:pt x="285750" y="646312"/>
                  </a:lnTo>
                  <a:cubicBezTo>
                    <a:pt x="296228" y="646312"/>
                    <a:pt x="304800" y="637739"/>
                    <a:pt x="304800" y="627262"/>
                  </a:cubicBezTo>
                  <a:lnTo>
                    <a:pt x="304800" y="593924"/>
                  </a:lnTo>
                  <a:cubicBezTo>
                    <a:pt x="304800" y="583447"/>
                    <a:pt x="296228" y="574874"/>
                    <a:pt x="285750" y="574874"/>
                  </a:cubicBezTo>
                  <a:lnTo>
                    <a:pt x="19050" y="574874"/>
                  </a:lnTo>
                  <a:cubicBezTo>
                    <a:pt x="8572" y="574874"/>
                    <a:pt x="0" y="583447"/>
                    <a:pt x="0" y="593924"/>
                  </a:cubicBezTo>
                  <a:lnTo>
                    <a:pt x="0" y="627262"/>
                  </a:lnTo>
                  <a:cubicBezTo>
                    <a:pt x="0" y="637739"/>
                    <a:pt x="8572" y="646312"/>
                    <a:pt x="19050" y="646312"/>
                  </a:cubicBezTo>
                  <a:lnTo>
                    <a:pt x="119063" y="646312"/>
                  </a:lnTo>
                  <a:cubicBezTo>
                    <a:pt x="133350" y="668219"/>
                    <a:pt x="164783" y="701557"/>
                    <a:pt x="213360" y="728227"/>
                  </a:cubicBezTo>
                  <a:cubicBezTo>
                    <a:pt x="217170" y="730132"/>
                    <a:pt x="221933" y="732037"/>
                    <a:pt x="225743" y="733942"/>
                  </a:cubicBezTo>
                  <a:lnTo>
                    <a:pt x="56197" y="733942"/>
                  </a:lnTo>
                  <a:cubicBezTo>
                    <a:pt x="47625" y="733942"/>
                    <a:pt x="40957" y="740609"/>
                    <a:pt x="40957" y="749182"/>
                  </a:cubicBezTo>
                  <a:lnTo>
                    <a:pt x="40957" y="830144"/>
                  </a:lnTo>
                  <a:cubicBezTo>
                    <a:pt x="40957" y="838717"/>
                    <a:pt x="47625" y="845384"/>
                    <a:pt x="56197" y="845384"/>
                  </a:cubicBezTo>
                  <a:lnTo>
                    <a:pt x="517208" y="845384"/>
                  </a:lnTo>
                  <a:cubicBezTo>
                    <a:pt x="525780" y="845384"/>
                    <a:pt x="532448" y="838717"/>
                    <a:pt x="532448" y="830144"/>
                  </a:cubicBezTo>
                  <a:lnTo>
                    <a:pt x="532448" y="749182"/>
                  </a:lnTo>
                  <a:cubicBezTo>
                    <a:pt x="531495" y="741562"/>
                    <a:pt x="524828" y="734894"/>
                    <a:pt x="517208" y="734894"/>
                  </a:cubicBezTo>
                  <a:close/>
                </a:path>
              </a:pathLst>
            </a:custGeom>
            <a:solidFill>
              <a:srgbClr val="9B11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D888AC97-56B3-4264-BECB-E51CD5FA4397}"/>
              </a:ext>
            </a:extLst>
          </p:cNvPr>
          <p:cNvGrpSpPr/>
          <p:nvPr/>
        </p:nvGrpSpPr>
        <p:grpSpPr>
          <a:xfrm>
            <a:off x="3755328" y="5006925"/>
            <a:ext cx="216000" cy="216000"/>
            <a:chOff x="774560" y="4184480"/>
            <a:chExt cx="216000" cy="216000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BCA30D82-A587-4FF4-8D94-C19F2006F96D}"/>
                </a:ext>
              </a:extLst>
            </p:cNvPr>
            <p:cNvSpPr/>
            <p:nvPr/>
          </p:nvSpPr>
          <p:spPr>
            <a:xfrm>
              <a:off x="774560" y="418448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B11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A2BA2D9F-9261-4485-A05D-1D8329452F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532" y="4203434"/>
              <a:ext cx="116057" cy="171508"/>
            </a:xfrm>
            <a:custGeom>
              <a:avLst/>
              <a:gdLst>
                <a:gd name="connsiteX0" fmla="*/ 517208 w 572060"/>
                <a:gd name="connsiteY0" fmla="*/ 734894 h 845384"/>
                <a:gd name="connsiteX1" fmla="*/ 404813 w 572060"/>
                <a:gd name="connsiteY1" fmla="*/ 734894 h 845384"/>
                <a:gd name="connsiteX2" fmla="*/ 530543 w 572060"/>
                <a:gd name="connsiteY2" fmla="*/ 606307 h 845384"/>
                <a:gd name="connsiteX3" fmla="*/ 452438 w 572060"/>
                <a:gd name="connsiteY3" fmla="*/ 256739 h 845384"/>
                <a:gd name="connsiteX4" fmla="*/ 378143 w 572060"/>
                <a:gd name="connsiteY4" fmla="*/ 230069 h 845384"/>
                <a:gd name="connsiteX5" fmla="*/ 431483 w 572060"/>
                <a:gd name="connsiteY5" fmla="*/ 122437 h 845384"/>
                <a:gd name="connsiteX6" fmla="*/ 421005 w 572060"/>
                <a:gd name="connsiteY6" fmla="*/ 91957 h 845384"/>
                <a:gd name="connsiteX7" fmla="*/ 414338 w 572060"/>
                <a:gd name="connsiteY7" fmla="*/ 89099 h 845384"/>
                <a:gd name="connsiteX8" fmla="*/ 437198 w 572060"/>
                <a:gd name="connsiteY8" fmla="*/ 44332 h 845384"/>
                <a:gd name="connsiteX9" fmla="*/ 426720 w 572060"/>
                <a:gd name="connsiteY9" fmla="*/ 13852 h 845384"/>
                <a:gd name="connsiteX10" fmla="*/ 402908 w 572060"/>
                <a:gd name="connsiteY10" fmla="*/ 2422 h 845384"/>
                <a:gd name="connsiteX11" fmla="*/ 372428 w 572060"/>
                <a:gd name="connsiteY11" fmla="*/ 12899 h 845384"/>
                <a:gd name="connsiteX12" fmla="*/ 349568 w 572060"/>
                <a:gd name="connsiteY12" fmla="*/ 57667 h 845384"/>
                <a:gd name="connsiteX13" fmla="*/ 340995 w 572060"/>
                <a:gd name="connsiteY13" fmla="*/ 53857 h 845384"/>
                <a:gd name="connsiteX14" fmla="*/ 310515 w 572060"/>
                <a:gd name="connsiteY14" fmla="*/ 64334 h 845384"/>
                <a:gd name="connsiteX15" fmla="*/ 162877 w 572060"/>
                <a:gd name="connsiteY15" fmla="*/ 364372 h 845384"/>
                <a:gd name="connsiteX16" fmla="*/ 138113 w 572060"/>
                <a:gd name="connsiteY16" fmla="*/ 351989 h 845384"/>
                <a:gd name="connsiteX17" fmla="*/ 107632 w 572060"/>
                <a:gd name="connsiteY17" fmla="*/ 362467 h 845384"/>
                <a:gd name="connsiteX18" fmla="*/ 102870 w 572060"/>
                <a:gd name="connsiteY18" fmla="*/ 372944 h 845384"/>
                <a:gd name="connsiteX19" fmla="*/ 113348 w 572060"/>
                <a:gd name="connsiteY19" fmla="*/ 403424 h 845384"/>
                <a:gd name="connsiteX20" fmla="*/ 276225 w 572060"/>
                <a:gd name="connsiteY20" fmla="*/ 483434 h 845384"/>
                <a:gd name="connsiteX21" fmla="*/ 306705 w 572060"/>
                <a:gd name="connsiteY21" fmla="*/ 472957 h 845384"/>
                <a:gd name="connsiteX22" fmla="*/ 311468 w 572060"/>
                <a:gd name="connsiteY22" fmla="*/ 462479 h 845384"/>
                <a:gd name="connsiteX23" fmla="*/ 300990 w 572060"/>
                <a:gd name="connsiteY23" fmla="*/ 431999 h 845384"/>
                <a:gd name="connsiteX24" fmla="*/ 282893 w 572060"/>
                <a:gd name="connsiteY24" fmla="*/ 422474 h 845384"/>
                <a:gd name="connsiteX25" fmla="*/ 345758 w 572060"/>
                <a:gd name="connsiteY25" fmla="*/ 295792 h 845384"/>
                <a:gd name="connsiteX26" fmla="*/ 418148 w 572060"/>
                <a:gd name="connsiteY26" fmla="*/ 318652 h 845384"/>
                <a:gd name="connsiteX27" fmla="*/ 462915 w 572060"/>
                <a:gd name="connsiteY27" fmla="*/ 561539 h 845384"/>
                <a:gd name="connsiteX28" fmla="*/ 236220 w 572060"/>
                <a:gd name="connsiteY28" fmla="*/ 656789 h 845384"/>
                <a:gd name="connsiteX29" fmla="*/ 219075 w 572060"/>
                <a:gd name="connsiteY29" fmla="*/ 646312 h 845384"/>
                <a:gd name="connsiteX30" fmla="*/ 285750 w 572060"/>
                <a:gd name="connsiteY30" fmla="*/ 646312 h 845384"/>
                <a:gd name="connsiteX31" fmla="*/ 304800 w 572060"/>
                <a:gd name="connsiteY31" fmla="*/ 627262 h 845384"/>
                <a:gd name="connsiteX32" fmla="*/ 304800 w 572060"/>
                <a:gd name="connsiteY32" fmla="*/ 593924 h 845384"/>
                <a:gd name="connsiteX33" fmla="*/ 285750 w 572060"/>
                <a:gd name="connsiteY33" fmla="*/ 574874 h 845384"/>
                <a:gd name="connsiteX34" fmla="*/ 19050 w 572060"/>
                <a:gd name="connsiteY34" fmla="*/ 574874 h 845384"/>
                <a:gd name="connsiteX35" fmla="*/ 0 w 572060"/>
                <a:gd name="connsiteY35" fmla="*/ 593924 h 845384"/>
                <a:gd name="connsiteX36" fmla="*/ 0 w 572060"/>
                <a:gd name="connsiteY36" fmla="*/ 627262 h 845384"/>
                <a:gd name="connsiteX37" fmla="*/ 19050 w 572060"/>
                <a:gd name="connsiteY37" fmla="*/ 646312 h 845384"/>
                <a:gd name="connsiteX38" fmla="*/ 119063 w 572060"/>
                <a:gd name="connsiteY38" fmla="*/ 646312 h 845384"/>
                <a:gd name="connsiteX39" fmla="*/ 213360 w 572060"/>
                <a:gd name="connsiteY39" fmla="*/ 728227 h 845384"/>
                <a:gd name="connsiteX40" fmla="*/ 225743 w 572060"/>
                <a:gd name="connsiteY40" fmla="*/ 733942 h 845384"/>
                <a:gd name="connsiteX41" fmla="*/ 56197 w 572060"/>
                <a:gd name="connsiteY41" fmla="*/ 733942 h 845384"/>
                <a:gd name="connsiteX42" fmla="*/ 40957 w 572060"/>
                <a:gd name="connsiteY42" fmla="*/ 749182 h 845384"/>
                <a:gd name="connsiteX43" fmla="*/ 40957 w 572060"/>
                <a:gd name="connsiteY43" fmla="*/ 830144 h 845384"/>
                <a:gd name="connsiteX44" fmla="*/ 56197 w 572060"/>
                <a:gd name="connsiteY44" fmla="*/ 845384 h 845384"/>
                <a:gd name="connsiteX45" fmla="*/ 517208 w 572060"/>
                <a:gd name="connsiteY45" fmla="*/ 845384 h 845384"/>
                <a:gd name="connsiteX46" fmla="*/ 532448 w 572060"/>
                <a:gd name="connsiteY46" fmla="*/ 830144 h 845384"/>
                <a:gd name="connsiteX47" fmla="*/ 532448 w 572060"/>
                <a:gd name="connsiteY47" fmla="*/ 749182 h 845384"/>
                <a:gd name="connsiteX48" fmla="*/ 517208 w 572060"/>
                <a:gd name="connsiteY48" fmla="*/ 734894 h 84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572060" h="845384">
                  <a:moveTo>
                    <a:pt x="517208" y="734894"/>
                  </a:moveTo>
                  <a:lnTo>
                    <a:pt x="404813" y="734894"/>
                  </a:lnTo>
                  <a:cubicBezTo>
                    <a:pt x="453390" y="711082"/>
                    <a:pt x="497205" y="667267"/>
                    <a:pt x="530543" y="606307"/>
                  </a:cubicBezTo>
                  <a:cubicBezTo>
                    <a:pt x="605790" y="469147"/>
                    <a:pt x="578168" y="325319"/>
                    <a:pt x="452438" y="256739"/>
                  </a:cubicBezTo>
                  <a:cubicBezTo>
                    <a:pt x="426720" y="242452"/>
                    <a:pt x="401003" y="234832"/>
                    <a:pt x="378143" y="230069"/>
                  </a:cubicBezTo>
                  <a:lnTo>
                    <a:pt x="431483" y="122437"/>
                  </a:lnTo>
                  <a:cubicBezTo>
                    <a:pt x="437198" y="111007"/>
                    <a:pt x="432435" y="97672"/>
                    <a:pt x="421005" y="91957"/>
                  </a:cubicBezTo>
                  <a:lnTo>
                    <a:pt x="414338" y="89099"/>
                  </a:lnTo>
                  <a:lnTo>
                    <a:pt x="437198" y="44332"/>
                  </a:lnTo>
                  <a:cubicBezTo>
                    <a:pt x="442913" y="32902"/>
                    <a:pt x="438150" y="19567"/>
                    <a:pt x="426720" y="13852"/>
                  </a:cubicBezTo>
                  <a:lnTo>
                    <a:pt x="402908" y="2422"/>
                  </a:lnTo>
                  <a:cubicBezTo>
                    <a:pt x="391478" y="-3293"/>
                    <a:pt x="378143" y="1469"/>
                    <a:pt x="372428" y="12899"/>
                  </a:cubicBezTo>
                  <a:lnTo>
                    <a:pt x="349568" y="57667"/>
                  </a:lnTo>
                  <a:lnTo>
                    <a:pt x="340995" y="53857"/>
                  </a:lnTo>
                  <a:cubicBezTo>
                    <a:pt x="329565" y="48142"/>
                    <a:pt x="316230" y="52904"/>
                    <a:pt x="310515" y="64334"/>
                  </a:cubicBezTo>
                  <a:lnTo>
                    <a:pt x="162877" y="364372"/>
                  </a:lnTo>
                  <a:lnTo>
                    <a:pt x="138113" y="351989"/>
                  </a:lnTo>
                  <a:cubicBezTo>
                    <a:pt x="126682" y="346274"/>
                    <a:pt x="113348" y="351037"/>
                    <a:pt x="107632" y="362467"/>
                  </a:cubicBezTo>
                  <a:lnTo>
                    <a:pt x="102870" y="372944"/>
                  </a:lnTo>
                  <a:cubicBezTo>
                    <a:pt x="97155" y="384374"/>
                    <a:pt x="101918" y="397709"/>
                    <a:pt x="113348" y="403424"/>
                  </a:cubicBezTo>
                  <a:lnTo>
                    <a:pt x="276225" y="483434"/>
                  </a:lnTo>
                  <a:cubicBezTo>
                    <a:pt x="287655" y="489149"/>
                    <a:pt x="300990" y="484387"/>
                    <a:pt x="306705" y="472957"/>
                  </a:cubicBezTo>
                  <a:lnTo>
                    <a:pt x="311468" y="462479"/>
                  </a:lnTo>
                  <a:cubicBezTo>
                    <a:pt x="317183" y="451049"/>
                    <a:pt x="312420" y="437714"/>
                    <a:pt x="300990" y="431999"/>
                  </a:cubicBezTo>
                  <a:lnTo>
                    <a:pt x="282893" y="422474"/>
                  </a:lnTo>
                  <a:lnTo>
                    <a:pt x="345758" y="295792"/>
                  </a:lnTo>
                  <a:cubicBezTo>
                    <a:pt x="365760" y="297697"/>
                    <a:pt x="390525" y="303412"/>
                    <a:pt x="418148" y="318652"/>
                  </a:cubicBezTo>
                  <a:cubicBezTo>
                    <a:pt x="506730" y="367229"/>
                    <a:pt x="513398" y="468194"/>
                    <a:pt x="462915" y="561539"/>
                  </a:cubicBezTo>
                  <a:cubicBezTo>
                    <a:pt x="404813" y="666314"/>
                    <a:pt x="312420" y="698699"/>
                    <a:pt x="236220" y="656789"/>
                  </a:cubicBezTo>
                  <a:cubicBezTo>
                    <a:pt x="229552" y="652979"/>
                    <a:pt x="223838" y="650122"/>
                    <a:pt x="219075" y="646312"/>
                  </a:cubicBezTo>
                  <a:lnTo>
                    <a:pt x="285750" y="646312"/>
                  </a:lnTo>
                  <a:cubicBezTo>
                    <a:pt x="296228" y="646312"/>
                    <a:pt x="304800" y="637739"/>
                    <a:pt x="304800" y="627262"/>
                  </a:cubicBezTo>
                  <a:lnTo>
                    <a:pt x="304800" y="593924"/>
                  </a:lnTo>
                  <a:cubicBezTo>
                    <a:pt x="304800" y="583447"/>
                    <a:pt x="296228" y="574874"/>
                    <a:pt x="285750" y="574874"/>
                  </a:cubicBezTo>
                  <a:lnTo>
                    <a:pt x="19050" y="574874"/>
                  </a:lnTo>
                  <a:cubicBezTo>
                    <a:pt x="8572" y="574874"/>
                    <a:pt x="0" y="583447"/>
                    <a:pt x="0" y="593924"/>
                  </a:cubicBezTo>
                  <a:lnTo>
                    <a:pt x="0" y="627262"/>
                  </a:lnTo>
                  <a:cubicBezTo>
                    <a:pt x="0" y="637739"/>
                    <a:pt x="8572" y="646312"/>
                    <a:pt x="19050" y="646312"/>
                  </a:cubicBezTo>
                  <a:lnTo>
                    <a:pt x="119063" y="646312"/>
                  </a:lnTo>
                  <a:cubicBezTo>
                    <a:pt x="133350" y="668219"/>
                    <a:pt x="164783" y="701557"/>
                    <a:pt x="213360" y="728227"/>
                  </a:cubicBezTo>
                  <a:cubicBezTo>
                    <a:pt x="217170" y="730132"/>
                    <a:pt x="221933" y="732037"/>
                    <a:pt x="225743" y="733942"/>
                  </a:cubicBezTo>
                  <a:lnTo>
                    <a:pt x="56197" y="733942"/>
                  </a:lnTo>
                  <a:cubicBezTo>
                    <a:pt x="47625" y="733942"/>
                    <a:pt x="40957" y="740609"/>
                    <a:pt x="40957" y="749182"/>
                  </a:cubicBezTo>
                  <a:lnTo>
                    <a:pt x="40957" y="830144"/>
                  </a:lnTo>
                  <a:cubicBezTo>
                    <a:pt x="40957" y="838717"/>
                    <a:pt x="47625" y="845384"/>
                    <a:pt x="56197" y="845384"/>
                  </a:cubicBezTo>
                  <a:lnTo>
                    <a:pt x="517208" y="845384"/>
                  </a:lnTo>
                  <a:cubicBezTo>
                    <a:pt x="525780" y="845384"/>
                    <a:pt x="532448" y="838717"/>
                    <a:pt x="532448" y="830144"/>
                  </a:cubicBezTo>
                  <a:lnTo>
                    <a:pt x="532448" y="749182"/>
                  </a:lnTo>
                  <a:cubicBezTo>
                    <a:pt x="531495" y="741562"/>
                    <a:pt x="524828" y="734894"/>
                    <a:pt x="517208" y="734894"/>
                  </a:cubicBezTo>
                  <a:close/>
                </a:path>
              </a:pathLst>
            </a:custGeom>
            <a:solidFill>
              <a:srgbClr val="9B11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CBDABD77-15DA-4A14-AE1A-97BFCBC95284}"/>
              </a:ext>
            </a:extLst>
          </p:cNvPr>
          <p:cNvGrpSpPr/>
          <p:nvPr/>
        </p:nvGrpSpPr>
        <p:grpSpPr>
          <a:xfrm>
            <a:off x="5275475" y="4247789"/>
            <a:ext cx="216000" cy="216000"/>
            <a:chOff x="774560" y="4184480"/>
            <a:chExt cx="216000" cy="216000"/>
          </a:xfrm>
        </p:grpSpPr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ED880C4C-9E2A-43B0-99D2-3B0A97CD5CCF}"/>
                </a:ext>
              </a:extLst>
            </p:cNvPr>
            <p:cNvSpPr/>
            <p:nvPr/>
          </p:nvSpPr>
          <p:spPr>
            <a:xfrm>
              <a:off x="774560" y="4184480"/>
              <a:ext cx="216000" cy="216000"/>
            </a:xfrm>
            <a:prstGeom prst="ellipse">
              <a:avLst/>
            </a:prstGeom>
            <a:ln>
              <a:solidFill>
                <a:srgbClr val="9B11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8202365B-1E59-410C-8AAE-39E2C22680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532" y="4203434"/>
              <a:ext cx="116057" cy="171508"/>
            </a:xfrm>
            <a:custGeom>
              <a:avLst/>
              <a:gdLst>
                <a:gd name="connsiteX0" fmla="*/ 517208 w 572060"/>
                <a:gd name="connsiteY0" fmla="*/ 734894 h 845384"/>
                <a:gd name="connsiteX1" fmla="*/ 404813 w 572060"/>
                <a:gd name="connsiteY1" fmla="*/ 734894 h 845384"/>
                <a:gd name="connsiteX2" fmla="*/ 530543 w 572060"/>
                <a:gd name="connsiteY2" fmla="*/ 606307 h 845384"/>
                <a:gd name="connsiteX3" fmla="*/ 452438 w 572060"/>
                <a:gd name="connsiteY3" fmla="*/ 256739 h 845384"/>
                <a:gd name="connsiteX4" fmla="*/ 378143 w 572060"/>
                <a:gd name="connsiteY4" fmla="*/ 230069 h 845384"/>
                <a:gd name="connsiteX5" fmla="*/ 431483 w 572060"/>
                <a:gd name="connsiteY5" fmla="*/ 122437 h 845384"/>
                <a:gd name="connsiteX6" fmla="*/ 421005 w 572060"/>
                <a:gd name="connsiteY6" fmla="*/ 91957 h 845384"/>
                <a:gd name="connsiteX7" fmla="*/ 414338 w 572060"/>
                <a:gd name="connsiteY7" fmla="*/ 89099 h 845384"/>
                <a:gd name="connsiteX8" fmla="*/ 437198 w 572060"/>
                <a:gd name="connsiteY8" fmla="*/ 44332 h 845384"/>
                <a:gd name="connsiteX9" fmla="*/ 426720 w 572060"/>
                <a:gd name="connsiteY9" fmla="*/ 13852 h 845384"/>
                <a:gd name="connsiteX10" fmla="*/ 402908 w 572060"/>
                <a:gd name="connsiteY10" fmla="*/ 2422 h 845384"/>
                <a:gd name="connsiteX11" fmla="*/ 372428 w 572060"/>
                <a:gd name="connsiteY11" fmla="*/ 12899 h 845384"/>
                <a:gd name="connsiteX12" fmla="*/ 349568 w 572060"/>
                <a:gd name="connsiteY12" fmla="*/ 57667 h 845384"/>
                <a:gd name="connsiteX13" fmla="*/ 340995 w 572060"/>
                <a:gd name="connsiteY13" fmla="*/ 53857 h 845384"/>
                <a:gd name="connsiteX14" fmla="*/ 310515 w 572060"/>
                <a:gd name="connsiteY14" fmla="*/ 64334 h 845384"/>
                <a:gd name="connsiteX15" fmla="*/ 162877 w 572060"/>
                <a:gd name="connsiteY15" fmla="*/ 364372 h 845384"/>
                <a:gd name="connsiteX16" fmla="*/ 138113 w 572060"/>
                <a:gd name="connsiteY16" fmla="*/ 351989 h 845384"/>
                <a:gd name="connsiteX17" fmla="*/ 107632 w 572060"/>
                <a:gd name="connsiteY17" fmla="*/ 362467 h 845384"/>
                <a:gd name="connsiteX18" fmla="*/ 102870 w 572060"/>
                <a:gd name="connsiteY18" fmla="*/ 372944 h 845384"/>
                <a:gd name="connsiteX19" fmla="*/ 113348 w 572060"/>
                <a:gd name="connsiteY19" fmla="*/ 403424 h 845384"/>
                <a:gd name="connsiteX20" fmla="*/ 276225 w 572060"/>
                <a:gd name="connsiteY20" fmla="*/ 483434 h 845384"/>
                <a:gd name="connsiteX21" fmla="*/ 306705 w 572060"/>
                <a:gd name="connsiteY21" fmla="*/ 472957 h 845384"/>
                <a:gd name="connsiteX22" fmla="*/ 311468 w 572060"/>
                <a:gd name="connsiteY22" fmla="*/ 462479 h 845384"/>
                <a:gd name="connsiteX23" fmla="*/ 300990 w 572060"/>
                <a:gd name="connsiteY23" fmla="*/ 431999 h 845384"/>
                <a:gd name="connsiteX24" fmla="*/ 282893 w 572060"/>
                <a:gd name="connsiteY24" fmla="*/ 422474 h 845384"/>
                <a:gd name="connsiteX25" fmla="*/ 345758 w 572060"/>
                <a:gd name="connsiteY25" fmla="*/ 295792 h 845384"/>
                <a:gd name="connsiteX26" fmla="*/ 418148 w 572060"/>
                <a:gd name="connsiteY26" fmla="*/ 318652 h 845384"/>
                <a:gd name="connsiteX27" fmla="*/ 462915 w 572060"/>
                <a:gd name="connsiteY27" fmla="*/ 561539 h 845384"/>
                <a:gd name="connsiteX28" fmla="*/ 236220 w 572060"/>
                <a:gd name="connsiteY28" fmla="*/ 656789 h 845384"/>
                <a:gd name="connsiteX29" fmla="*/ 219075 w 572060"/>
                <a:gd name="connsiteY29" fmla="*/ 646312 h 845384"/>
                <a:gd name="connsiteX30" fmla="*/ 285750 w 572060"/>
                <a:gd name="connsiteY30" fmla="*/ 646312 h 845384"/>
                <a:gd name="connsiteX31" fmla="*/ 304800 w 572060"/>
                <a:gd name="connsiteY31" fmla="*/ 627262 h 845384"/>
                <a:gd name="connsiteX32" fmla="*/ 304800 w 572060"/>
                <a:gd name="connsiteY32" fmla="*/ 593924 h 845384"/>
                <a:gd name="connsiteX33" fmla="*/ 285750 w 572060"/>
                <a:gd name="connsiteY33" fmla="*/ 574874 h 845384"/>
                <a:gd name="connsiteX34" fmla="*/ 19050 w 572060"/>
                <a:gd name="connsiteY34" fmla="*/ 574874 h 845384"/>
                <a:gd name="connsiteX35" fmla="*/ 0 w 572060"/>
                <a:gd name="connsiteY35" fmla="*/ 593924 h 845384"/>
                <a:gd name="connsiteX36" fmla="*/ 0 w 572060"/>
                <a:gd name="connsiteY36" fmla="*/ 627262 h 845384"/>
                <a:gd name="connsiteX37" fmla="*/ 19050 w 572060"/>
                <a:gd name="connsiteY37" fmla="*/ 646312 h 845384"/>
                <a:gd name="connsiteX38" fmla="*/ 119063 w 572060"/>
                <a:gd name="connsiteY38" fmla="*/ 646312 h 845384"/>
                <a:gd name="connsiteX39" fmla="*/ 213360 w 572060"/>
                <a:gd name="connsiteY39" fmla="*/ 728227 h 845384"/>
                <a:gd name="connsiteX40" fmla="*/ 225743 w 572060"/>
                <a:gd name="connsiteY40" fmla="*/ 733942 h 845384"/>
                <a:gd name="connsiteX41" fmla="*/ 56197 w 572060"/>
                <a:gd name="connsiteY41" fmla="*/ 733942 h 845384"/>
                <a:gd name="connsiteX42" fmla="*/ 40957 w 572060"/>
                <a:gd name="connsiteY42" fmla="*/ 749182 h 845384"/>
                <a:gd name="connsiteX43" fmla="*/ 40957 w 572060"/>
                <a:gd name="connsiteY43" fmla="*/ 830144 h 845384"/>
                <a:gd name="connsiteX44" fmla="*/ 56197 w 572060"/>
                <a:gd name="connsiteY44" fmla="*/ 845384 h 845384"/>
                <a:gd name="connsiteX45" fmla="*/ 517208 w 572060"/>
                <a:gd name="connsiteY45" fmla="*/ 845384 h 845384"/>
                <a:gd name="connsiteX46" fmla="*/ 532448 w 572060"/>
                <a:gd name="connsiteY46" fmla="*/ 830144 h 845384"/>
                <a:gd name="connsiteX47" fmla="*/ 532448 w 572060"/>
                <a:gd name="connsiteY47" fmla="*/ 749182 h 845384"/>
                <a:gd name="connsiteX48" fmla="*/ 517208 w 572060"/>
                <a:gd name="connsiteY48" fmla="*/ 734894 h 84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572060" h="845384">
                  <a:moveTo>
                    <a:pt x="517208" y="734894"/>
                  </a:moveTo>
                  <a:lnTo>
                    <a:pt x="404813" y="734894"/>
                  </a:lnTo>
                  <a:cubicBezTo>
                    <a:pt x="453390" y="711082"/>
                    <a:pt x="497205" y="667267"/>
                    <a:pt x="530543" y="606307"/>
                  </a:cubicBezTo>
                  <a:cubicBezTo>
                    <a:pt x="605790" y="469147"/>
                    <a:pt x="578168" y="325319"/>
                    <a:pt x="452438" y="256739"/>
                  </a:cubicBezTo>
                  <a:cubicBezTo>
                    <a:pt x="426720" y="242452"/>
                    <a:pt x="401003" y="234832"/>
                    <a:pt x="378143" y="230069"/>
                  </a:cubicBezTo>
                  <a:lnTo>
                    <a:pt x="431483" y="122437"/>
                  </a:lnTo>
                  <a:cubicBezTo>
                    <a:pt x="437198" y="111007"/>
                    <a:pt x="432435" y="97672"/>
                    <a:pt x="421005" y="91957"/>
                  </a:cubicBezTo>
                  <a:lnTo>
                    <a:pt x="414338" y="89099"/>
                  </a:lnTo>
                  <a:lnTo>
                    <a:pt x="437198" y="44332"/>
                  </a:lnTo>
                  <a:cubicBezTo>
                    <a:pt x="442913" y="32902"/>
                    <a:pt x="438150" y="19567"/>
                    <a:pt x="426720" y="13852"/>
                  </a:cubicBezTo>
                  <a:lnTo>
                    <a:pt x="402908" y="2422"/>
                  </a:lnTo>
                  <a:cubicBezTo>
                    <a:pt x="391478" y="-3293"/>
                    <a:pt x="378143" y="1469"/>
                    <a:pt x="372428" y="12899"/>
                  </a:cubicBezTo>
                  <a:lnTo>
                    <a:pt x="349568" y="57667"/>
                  </a:lnTo>
                  <a:lnTo>
                    <a:pt x="340995" y="53857"/>
                  </a:lnTo>
                  <a:cubicBezTo>
                    <a:pt x="329565" y="48142"/>
                    <a:pt x="316230" y="52904"/>
                    <a:pt x="310515" y="64334"/>
                  </a:cubicBezTo>
                  <a:lnTo>
                    <a:pt x="162877" y="364372"/>
                  </a:lnTo>
                  <a:lnTo>
                    <a:pt x="138113" y="351989"/>
                  </a:lnTo>
                  <a:cubicBezTo>
                    <a:pt x="126682" y="346274"/>
                    <a:pt x="113348" y="351037"/>
                    <a:pt x="107632" y="362467"/>
                  </a:cubicBezTo>
                  <a:lnTo>
                    <a:pt x="102870" y="372944"/>
                  </a:lnTo>
                  <a:cubicBezTo>
                    <a:pt x="97155" y="384374"/>
                    <a:pt x="101918" y="397709"/>
                    <a:pt x="113348" y="403424"/>
                  </a:cubicBezTo>
                  <a:lnTo>
                    <a:pt x="276225" y="483434"/>
                  </a:lnTo>
                  <a:cubicBezTo>
                    <a:pt x="287655" y="489149"/>
                    <a:pt x="300990" y="484387"/>
                    <a:pt x="306705" y="472957"/>
                  </a:cubicBezTo>
                  <a:lnTo>
                    <a:pt x="311468" y="462479"/>
                  </a:lnTo>
                  <a:cubicBezTo>
                    <a:pt x="317183" y="451049"/>
                    <a:pt x="312420" y="437714"/>
                    <a:pt x="300990" y="431999"/>
                  </a:cubicBezTo>
                  <a:lnTo>
                    <a:pt x="282893" y="422474"/>
                  </a:lnTo>
                  <a:lnTo>
                    <a:pt x="345758" y="295792"/>
                  </a:lnTo>
                  <a:cubicBezTo>
                    <a:pt x="365760" y="297697"/>
                    <a:pt x="390525" y="303412"/>
                    <a:pt x="418148" y="318652"/>
                  </a:cubicBezTo>
                  <a:cubicBezTo>
                    <a:pt x="506730" y="367229"/>
                    <a:pt x="513398" y="468194"/>
                    <a:pt x="462915" y="561539"/>
                  </a:cubicBezTo>
                  <a:cubicBezTo>
                    <a:pt x="404813" y="666314"/>
                    <a:pt x="312420" y="698699"/>
                    <a:pt x="236220" y="656789"/>
                  </a:cubicBezTo>
                  <a:cubicBezTo>
                    <a:pt x="229552" y="652979"/>
                    <a:pt x="223838" y="650122"/>
                    <a:pt x="219075" y="646312"/>
                  </a:cubicBezTo>
                  <a:lnTo>
                    <a:pt x="285750" y="646312"/>
                  </a:lnTo>
                  <a:cubicBezTo>
                    <a:pt x="296228" y="646312"/>
                    <a:pt x="304800" y="637739"/>
                    <a:pt x="304800" y="627262"/>
                  </a:cubicBezTo>
                  <a:lnTo>
                    <a:pt x="304800" y="593924"/>
                  </a:lnTo>
                  <a:cubicBezTo>
                    <a:pt x="304800" y="583447"/>
                    <a:pt x="296228" y="574874"/>
                    <a:pt x="285750" y="574874"/>
                  </a:cubicBezTo>
                  <a:lnTo>
                    <a:pt x="19050" y="574874"/>
                  </a:lnTo>
                  <a:cubicBezTo>
                    <a:pt x="8572" y="574874"/>
                    <a:pt x="0" y="583447"/>
                    <a:pt x="0" y="593924"/>
                  </a:cubicBezTo>
                  <a:lnTo>
                    <a:pt x="0" y="627262"/>
                  </a:lnTo>
                  <a:cubicBezTo>
                    <a:pt x="0" y="637739"/>
                    <a:pt x="8572" y="646312"/>
                    <a:pt x="19050" y="646312"/>
                  </a:cubicBezTo>
                  <a:lnTo>
                    <a:pt x="119063" y="646312"/>
                  </a:lnTo>
                  <a:cubicBezTo>
                    <a:pt x="133350" y="668219"/>
                    <a:pt x="164783" y="701557"/>
                    <a:pt x="213360" y="728227"/>
                  </a:cubicBezTo>
                  <a:cubicBezTo>
                    <a:pt x="217170" y="730132"/>
                    <a:pt x="221933" y="732037"/>
                    <a:pt x="225743" y="733942"/>
                  </a:cubicBezTo>
                  <a:lnTo>
                    <a:pt x="56197" y="733942"/>
                  </a:lnTo>
                  <a:cubicBezTo>
                    <a:pt x="47625" y="733942"/>
                    <a:pt x="40957" y="740609"/>
                    <a:pt x="40957" y="749182"/>
                  </a:cubicBezTo>
                  <a:lnTo>
                    <a:pt x="40957" y="830144"/>
                  </a:lnTo>
                  <a:cubicBezTo>
                    <a:pt x="40957" y="838717"/>
                    <a:pt x="47625" y="845384"/>
                    <a:pt x="56197" y="845384"/>
                  </a:cubicBezTo>
                  <a:lnTo>
                    <a:pt x="517208" y="845384"/>
                  </a:lnTo>
                  <a:cubicBezTo>
                    <a:pt x="525780" y="845384"/>
                    <a:pt x="532448" y="838717"/>
                    <a:pt x="532448" y="830144"/>
                  </a:cubicBezTo>
                  <a:lnTo>
                    <a:pt x="532448" y="749182"/>
                  </a:lnTo>
                  <a:cubicBezTo>
                    <a:pt x="531495" y="741562"/>
                    <a:pt x="524828" y="734894"/>
                    <a:pt x="517208" y="73489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4A676531-50CD-4D26-96A9-0D05D501DB2B}"/>
              </a:ext>
            </a:extLst>
          </p:cNvPr>
          <p:cNvGrpSpPr/>
          <p:nvPr/>
        </p:nvGrpSpPr>
        <p:grpSpPr>
          <a:xfrm>
            <a:off x="5282825" y="2816700"/>
            <a:ext cx="216000" cy="216000"/>
            <a:chOff x="774560" y="4184480"/>
            <a:chExt cx="216000" cy="216000"/>
          </a:xfrm>
        </p:grpSpPr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20096A94-5B4A-4B01-AC2C-F63F889BEE39}"/>
                </a:ext>
              </a:extLst>
            </p:cNvPr>
            <p:cNvSpPr/>
            <p:nvPr/>
          </p:nvSpPr>
          <p:spPr>
            <a:xfrm>
              <a:off x="774560" y="4184480"/>
              <a:ext cx="216000" cy="216000"/>
            </a:xfrm>
            <a:prstGeom prst="ellipse">
              <a:avLst/>
            </a:prstGeom>
            <a:ln>
              <a:solidFill>
                <a:srgbClr val="9B11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617FDFA3-6E88-4ABA-9E32-EC985DB96C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532" y="4203434"/>
              <a:ext cx="116057" cy="171508"/>
            </a:xfrm>
            <a:custGeom>
              <a:avLst/>
              <a:gdLst>
                <a:gd name="connsiteX0" fmla="*/ 517208 w 572060"/>
                <a:gd name="connsiteY0" fmla="*/ 734894 h 845384"/>
                <a:gd name="connsiteX1" fmla="*/ 404813 w 572060"/>
                <a:gd name="connsiteY1" fmla="*/ 734894 h 845384"/>
                <a:gd name="connsiteX2" fmla="*/ 530543 w 572060"/>
                <a:gd name="connsiteY2" fmla="*/ 606307 h 845384"/>
                <a:gd name="connsiteX3" fmla="*/ 452438 w 572060"/>
                <a:gd name="connsiteY3" fmla="*/ 256739 h 845384"/>
                <a:gd name="connsiteX4" fmla="*/ 378143 w 572060"/>
                <a:gd name="connsiteY4" fmla="*/ 230069 h 845384"/>
                <a:gd name="connsiteX5" fmla="*/ 431483 w 572060"/>
                <a:gd name="connsiteY5" fmla="*/ 122437 h 845384"/>
                <a:gd name="connsiteX6" fmla="*/ 421005 w 572060"/>
                <a:gd name="connsiteY6" fmla="*/ 91957 h 845384"/>
                <a:gd name="connsiteX7" fmla="*/ 414338 w 572060"/>
                <a:gd name="connsiteY7" fmla="*/ 89099 h 845384"/>
                <a:gd name="connsiteX8" fmla="*/ 437198 w 572060"/>
                <a:gd name="connsiteY8" fmla="*/ 44332 h 845384"/>
                <a:gd name="connsiteX9" fmla="*/ 426720 w 572060"/>
                <a:gd name="connsiteY9" fmla="*/ 13852 h 845384"/>
                <a:gd name="connsiteX10" fmla="*/ 402908 w 572060"/>
                <a:gd name="connsiteY10" fmla="*/ 2422 h 845384"/>
                <a:gd name="connsiteX11" fmla="*/ 372428 w 572060"/>
                <a:gd name="connsiteY11" fmla="*/ 12899 h 845384"/>
                <a:gd name="connsiteX12" fmla="*/ 349568 w 572060"/>
                <a:gd name="connsiteY12" fmla="*/ 57667 h 845384"/>
                <a:gd name="connsiteX13" fmla="*/ 340995 w 572060"/>
                <a:gd name="connsiteY13" fmla="*/ 53857 h 845384"/>
                <a:gd name="connsiteX14" fmla="*/ 310515 w 572060"/>
                <a:gd name="connsiteY14" fmla="*/ 64334 h 845384"/>
                <a:gd name="connsiteX15" fmla="*/ 162877 w 572060"/>
                <a:gd name="connsiteY15" fmla="*/ 364372 h 845384"/>
                <a:gd name="connsiteX16" fmla="*/ 138113 w 572060"/>
                <a:gd name="connsiteY16" fmla="*/ 351989 h 845384"/>
                <a:gd name="connsiteX17" fmla="*/ 107632 w 572060"/>
                <a:gd name="connsiteY17" fmla="*/ 362467 h 845384"/>
                <a:gd name="connsiteX18" fmla="*/ 102870 w 572060"/>
                <a:gd name="connsiteY18" fmla="*/ 372944 h 845384"/>
                <a:gd name="connsiteX19" fmla="*/ 113348 w 572060"/>
                <a:gd name="connsiteY19" fmla="*/ 403424 h 845384"/>
                <a:gd name="connsiteX20" fmla="*/ 276225 w 572060"/>
                <a:gd name="connsiteY20" fmla="*/ 483434 h 845384"/>
                <a:gd name="connsiteX21" fmla="*/ 306705 w 572060"/>
                <a:gd name="connsiteY21" fmla="*/ 472957 h 845384"/>
                <a:gd name="connsiteX22" fmla="*/ 311468 w 572060"/>
                <a:gd name="connsiteY22" fmla="*/ 462479 h 845384"/>
                <a:gd name="connsiteX23" fmla="*/ 300990 w 572060"/>
                <a:gd name="connsiteY23" fmla="*/ 431999 h 845384"/>
                <a:gd name="connsiteX24" fmla="*/ 282893 w 572060"/>
                <a:gd name="connsiteY24" fmla="*/ 422474 h 845384"/>
                <a:gd name="connsiteX25" fmla="*/ 345758 w 572060"/>
                <a:gd name="connsiteY25" fmla="*/ 295792 h 845384"/>
                <a:gd name="connsiteX26" fmla="*/ 418148 w 572060"/>
                <a:gd name="connsiteY26" fmla="*/ 318652 h 845384"/>
                <a:gd name="connsiteX27" fmla="*/ 462915 w 572060"/>
                <a:gd name="connsiteY27" fmla="*/ 561539 h 845384"/>
                <a:gd name="connsiteX28" fmla="*/ 236220 w 572060"/>
                <a:gd name="connsiteY28" fmla="*/ 656789 h 845384"/>
                <a:gd name="connsiteX29" fmla="*/ 219075 w 572060"/>
                <a:gd name="connsiteY29" fmla="*/ 646312 h 845384"/>
                <a:gd name="connsiteX30" fmla="*/ 285750 w 572060"/>
                <a:gd name="connsiteY30" fmla="*/ 646312 h 845384"/>
                <a:gd name="connsiteX31" fmla="*/ 304800 w 572060"/>
                <a:gd name="connsiteY31" fmla="*/ 627262 h 845384"/>
                <a:gd name="connsiteX32" fmla="*/ 304800 w 572060"/>
                <a:gd name="connsiteY32" fmla="*/ 593924 h 845384"/>
                <a:gd name="connsiteX33" fmla="*/ 285750 w 572060"/>
                <a:gd name="connsiteY33" fmla="*/ 574874 h 845384"/>
                <a:gd name="connsiteX34" fmla="*/ 19050 w 572060"/>
                <a:gd name="connsiteY34" fmla="*/ 574874 h 845384"/>
                <a:gd name="connsiteX35" fmla="*/ 0 w 572060"/>
                <a:gd name="connsiteY35" fmla="*/ 593924 h 845384"/>
                <a:gd name="connsiteX36" fmla="*/ 0 w 572060"/>
                <a:gd name="connsiteY36" fmla="*/ 627262 h 845384"/>
                <a:gd name="connsiteX37" fmla="*/ 19050 w 572060"/>
                <a:gd name="connsiteY37" fmla="*/ 646312 h 845384"/>
                <a:gd name="connsiteX38" fmla="*/ 119063 w 572060"/>
                <a:gd name="connsiteY38" fmla="*/ 646312 h 845384"/>
                <a:gd name="connsiteX39" fmla="*/ 213360 w 572060"/>
                <a:gd name="connsiteY39" fmla="*/ 728227 h 845384"/>
                <a:gd name="connsiteX40" fmla="*/ 225743 w 572060"/>
                <a:gd name="connsiteY40" fmla="*/ 733942 h 845384"/>
                <a:gd name="connsiteX41" fmla="*/ 56197 w 572060"/>
                <a:gd name="connsiteY41" fmla="*/ 733942 h 845384"/>
                <a:gd name="connsiteX42" fmla="*/ 40957 w 572060"/>
                <a:gd name="connsiteY42" fmla="*/ 749182 h 845384"/>
                <a:gd name="connsiteX43" fmla="*/ 40957 w 572060"/>
                <a:gd name="connsiteY43" fmla="*/ 830144 h 845384"/>
                <a:gd name="connsiteX44" fmla="*/ 56197 w 572060"/>
                <a:gd name="connsiteY44" fmla="*/ 845384 h 845384"/>
                <a:gd name="connsiteX45" fmla="*/ 517208 w 572060"/>
                <a:gd name="connsiteY45" fmla="*/ 845384 h 845384"/>
                <a:gd name="connsiteX46" fmla="*/ 532448 w 572060"/>
                <a:gd name="connsiteY46" fmla="*/ 830144 h 845384"/>
                <a:gd name="connsiteX47" fmla="*/ 532448 w 572060"/>
                <a:gd name="connsiteY47" fmla="*/ 749182 h 845384"/>
                <a:gd name="connsiteX48" fmla="*/ 517208 w 572060"/>
                <a:gd name="connsiteY48" fmla="*/ 734894 h 84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572060" h="845384">
                  <a:moveTo>
                    <a:pt x="517208" y="734894"/>
                  </a:moveTo>
                  <a:lnTo>
                    <a:pt x="404813" y="734894"/>
                  </a:lnTo>
                  <a:cubicBezTo>
                    <a:pt x="453390" y="711082"/>
                    <a:pt x="497205" y="667267"/>
                    <a:pt x="530543" y="606307"/>
                  </a:cubicBezTo>
                  <a:cubicBezTo>
                    <a:pt x="605790" y="469147"/>
                    <a:pt x="578168" y="325319"/>
                    <a:pt x="452438" y="256739"/>
                  </a:cubicBezTo>
                  <a:cubicBezTo>
                    <a:pt x="426720" y="242452"/>
                    <a:pt x="401003" y="234832"/>
                    <a:pt x="378143" y="230069"/>
                  </a:cubicBezTo>
                  <a:lnTo>
                    <a:pt x="431483" y="122437"/>
                  </a:lnTo>
                  <a:cubicBezTo>
                    <a:pt x="437198" y="111007"/>
                    <a:pt x="432435" y="97672"/>
                    <a:pt x="421005" y="91957"/>
                  </a:cubicBezTo>
                  <a:lnTo>
                    <a:pt x="414338" y="89099"/>
                  </a:lnTo>
                  <a:lnTo>
                    <a:pt x="437198" y="44332"/>
                  </a:lnTo>
                  <a:cubicBezTo>
                    <a:pt x="442913" y="32902"/>
                    <a:pt x="438150" y="19567"/>
                    <a:pt x="426720" y="13852"/>
                  </a:cubicBezTo>
                  <a:lnTo>
                    <a:pt x="402908" y="2422"/>
                  </a:lnTo>
                  <a:cubicBezTo>
                    <a:pt x="391478" y="-3293"/>
                    <a:pt x="378143" y="1469"/>
                    <a:pt x="372428" y="12899"/>
                  </a:cubicBezTo>
                  <a:lnTo>
                    <a:pt x="349568" y="57667"/>
                  </a:lnTo>
                  <a:lnTo>
                    <a:pt x="340995" y="53857"/>
                  </a:lnTo>
                  <a:cubicBezTo>
                    <a:pt x="329565" y="48142"/>
                    <a:pt x="316230" y="52904"/>
                    <a:pt x="310515" y="64334"/>
                  </a:cubicBezTo>
                  <a:lnTo>
                    <a:pt x="162877" y="364372"/>
                  </a:lnTo>
                  <a:lnTo>
                    <a:pt x="138113" y="351989"/>
                  </a:lnTo>
                  <a:cubicBezTo>
                    <a:pt x="126682" y="346274"/>
                    <a:pt x="113348" y="351037"/>
                    <a:pt x="107632" y="362467"/>
                  </a:cubicBezTo>
                  <a:lnTo>
                    <a:pt x="102870" y="372944"/>
                  </a:lnTo>
                  <a:cubicBezTo>
                    <a:pt x="97155" y="384374"/>
                    <a:pt x="101918" y="397709"/>
                    <a:pt x="113348" y="403424"/>
                  </a:cubicBezTo>
                  <a:lnTo>
                    <a:pt x="276225" y="483434"/>
                  </a:lnTo>
                  <a:cubicBezTo>
                    <a:pt x="287655" y="489149"/>
                    <a:pt x="300990" y="484387"/>
                    <a:pt x="306705" y="472957"/>
                  </a:cubicBezTo>
                  <a:lnTo>
                    <a:pt x="311468" y="462479"/>
                  </a:lnTo>
                  <a:cubicBezTo>
                    <a:pt x="317183" y="451049"/>
                    <a:pt x="312420" y="437714"/>
                    <a:pt x="300990" y="431999"/>
                  </a:cubicBezTo>
                  <a:lnTo>
                    <a:pt x="282893" y="422474"/>
                  </a:lnTo>
                  <a:lnTo>
                    <a:pt x="345758" y="295792"/>
                  </a:lnTo>
                  <a:cubicBezTo>
                    <a:pt x="365760" y="297697"/>
                    <a:pt x="390525" y="303412"/>
                    <a:pt x="418148" y="318652"/>
                  </a:cubicBezTo>
                  <a:cubicBezTo>
                    <a:pt x="506730" y="367229"/>
                    <a:pt x="513398" y="468194"/>
                    <a:pt x="462915" y="561539"/>
                  </a:cubicBezTo>
                  <a:cubicBezTo>
                    <a:pt x="404813" y="666314"/>
                    <a:pt x="312420" y="698699"/>
                    <a:pt x="236220" y="656789"/>
                  </a:cubicBezTo>
                  <a:cubicBezTo>
                    <a:pt x="229552" y="652979"/>
                    <a:pt x="223838" y="650122"/>
                    <a:pt x="219075" y="646312"/>
                  </a:cubicBezTo>
                  <a:lnTo>
                    <a:pt x="285750" y="646312"/>
                  </a:lnTo>
                  <a:cubicBezTo>
                    <a:pt x="296228" y="646312"/>
                    <a:pt x="304800" y="637739"/>
                    <a:pt x="304800" y="627262"/>
                  </a:cubicBezTo>
                  <a:lnTo>
                    <a:pt x="304800" y="593924"/>
                  </a:lnTo>
                  <a:cubicBezTo>
                    <a:pt x="304800" y="583447"/>
                    <a:pt x="296228" y="574874"/>
                    <a:pt x="285750" y="574874"/>
                  </a:cubicBezTo>
                  <a:lnTo>
                    <a:pt x="19050" y="574874"/>
                  </a:lnTo>
                  <a:cubicBezTo>
                    <a:pt x="8572" y="574874"/>
                    <a:pt x="0" y="583447"/>
                    <a:pt x="0" y="593924"/>
                  </a:cubicBezTo>
                  <a:lnTo>
                    <a:pt x="0" y="627262"/>
                  </a:lnTo>
                  <a:cubicBezTo>
                    <a:pt x="0" y="637739"/>
                    <a:pt x="8572" y="646312"/>
                    <a:pt x="19050" y="646312"/>
                  </a:cubicBezTo>
                  <a:lnTo>
                    <a:pt x="119063" y="646312"/>
                  </a:lnTo>
                  <a:cubicBezTo>
                    <a:pt x="133350" y="668219"/>
                    <a:pt x="164783" y="701557"/>
                    <a:pt x="213360" y="728227"/>
                  </a:cubicBezTo>
                  <a:cubicBezTo>
                    <a:pt x="217170" y="730132"/>
                    <a:pt x="221933" y="732037"/>
                    <a:pt x="225743" y="733942"/>
                  </a:cubicBezTo>
                  <a:lnTo>
                    <a:pt x="56197" y="733942"/>
                  </a:lnTo>
                  <a:cubicBezTo>
                    <a:pt x="47625" y="733942"/>
                    <a:pt x="40957" y="740609"/>
                    <a:pt x="40957" y="749182"/>
                  </a:cubicBezTo>
                  <a:lnTo>
                    <a:pt x="40957" y="830144"/>
                  </a:lnTo>
                  <a:cubicBezTo>
                    <a:pt x="40957" y="838717"/>
                    <a:pt x="47625" y="845384"/>
                    <a:pt x="56197" y="845384"/>
                  </a:cubicBezTo>
                  <a:lnTo>
                    <a:pt x="517208" y="845384"/>
                  </a:lnTo>
                  <a:cubicBezTo>
                    <a:pt x="525780" y="845384"/>
                    <a:pt x="532448" y="838717"/>
                    <a:pt x="532448" y="830144"/>
                  </a:cubicBezTo>
                  <a:lnTo>
                    <a:pt x="532448" y="749182"/>
                  </a:lnTo>
                  <a:cubicBezTo>
                    <a:pt x="531495" y="741562"/>
                    <a:pt x="524828" y="734894"/>
                    <a:pt x="517208" y="73489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1" name="Triangle isocèle 90">
            <a:extLst>
              <a:ext uri="{FF2B5EF4-FFF2-40B4-BE49-F238E27FC236}">
                <a16:creationId xmlns:a16="http://schemas.microsoft.com/office/drawing/2014/main" id="{A20C3AE2-66EC-4C2A-AAA6-0D4284F0F689}"/>
              </a:ext>
            </a:extLst>
          </p:cNvPr>
          <p:cNvSpPr/>
          <p:nvPr/>
        </p:nvSpPr>
        <p:spPr>
          <a:xfrm rot="5400000">
            <a:off x="5111921" y="4300811"/>
            <a:ext cx="161322" cy="8522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6147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D34BDB8-2BAB-4A97-8AB1-7F2E40702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039119"/>
              </p:ext>
            </p:extLst>
          </p:nvPr>
        </p:nvGraphicFramePr>
        <p:xfrm>
          <a:off x="476770" y="1211813"/>
          <a:ext cx="10958164" cy="4605067"/>
        </p:xfrm>
        <a:graphic>
          <a:graphicData uri="http://schemas.openxmlformats.org/drawingml/2006/table">
            <a:tbl>
              <a:tblPr firstRow="1" bandRow="1"/>
              <a:tblGrid>
                <a:gridCol w="1713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0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0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0347">
                  <a:extLst>
                    <a:ext uri="{9D8B030D-6E8A-4147-A177-3AD203B41FA5}">
                      <a16:colId xmlns:a16="http://schemas.microsoft.com/office/drawing/2014/main" val="1549065515"/>
                    </a:ext>
                  </a:extLst>
                </a:gridCol>
                <a:gridCol w="1300347">
                  <a:extLst>
                    <a:ext uri="{9D8B030D-6E8A-4147-A177-3AD203B41FA5}">
                      <a16:colId xmlns:a16="http://schemas.microsoft.com/office/drawing/2014/main" val="286713537"/>
                    </a:ext>
                  </a:extLst>
                </a:gridCol>
                <a:gridCol w="1300347">
                  <a:extLst>
                    <a:ext uri="{9D8B030D-6E8A-4147-A177-3AD203B41FA5}">
                      <a16:colId xmlns:a16="http://schemas.microsoft.com/office/drawing/2014/main" val="3094631510"/>
                    </a:ext>
                  </a:extLst>
                </a:gridCol>
                <a:gridCol w="1300347">
                  <a:extLst>
                    <a:ext uri="{9D8B030D-6E8A-4147-A177-3AD203B41FA5}">
                      <a16:colId xmlns:a16="http://schemas.microsoft.com/office/drawing/2014/main" val="99027984"/>
                    </a:ext>
                  </a:extLst>
                </a:gridCol>
              </a:tblGrid>
              <a:tr h="460846">
                <a:tc gridSpan="2">
                  <a:txBody>
                    <a:bodyPr/>
                    <a:lstStyle/>
                    <a:p>
                      <a:pPr marL="92075" marR="0" lvl="0" indent="-4763" algn="l" defTabSz="609585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Bev</a:t>
                      </a:r>
                      <a:br>
                        <a:rPr lang="fr-FR" sz="13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3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(N=33)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Ate+Pbo</a:t>
                      </a:r>
                      <a:br>
                        <a:rPr lang="fr-FR" sz="13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3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(N=11)</a:t>
                      </a:r>
                    </a:p>
                  </a:txBody>
                  <a:tcPr marL="72000" marR="72000" marT="36000" marB="3600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Ate+ASA</a:t>
                      </a:r>
                      <a:br>
                        <a:rPr lang="fr-FR" sz="13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3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(N=13)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Bev+Ate+Pbo</a:t>
                      </a:r>
                      <a:br>
                        <a:rPr lang="fr-FR" sz="13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3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(N=32)</a:t>
                      </a:r>
                    </a:p>
                  </a:txBody>
                  <a:tcPr marL="72000" marR="72000" marT="36000" marB="3600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Bev+Ate+ASA</a:t>
                      </a:r>
                      <a:br>
                        <a:rPr lang="fr-FR" sz="13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3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(N=33)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  <a:br>
                        <a:rPr lang="fr-FR" sz="13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3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(N=122)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99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lvl="0" indent="-4763" algn="l" defTabSz="609585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030">
                <a:tc>
                  <a:txBody>
                    <a:bodyPr/>
                    <a:lstStyle/>
                    <a:p>
                      <a:pPr marL="92075" indent="-47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Age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8113" indent="-138113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Médiane</a:t>
                      </a:r>
                    </a:p>
                    <a:p>
                      <a:pPr marL="138113" indent="-138113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intervalle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64.0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36.0-75.0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70.0</a:t>
                      </a:r>
                      <a:b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47.0 – 80.0</a:t>
                      </a: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60.0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43.0-78.0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59.5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40.0 – 80.0</a:t>
                      </a: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63.0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40.0 – 82.0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62.5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36.0 – 82.0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8783">
                <a:tc>
                  <a:txBody>
                    <a:bodyPr/>
                    <a:lstStyle/>
                    <a:p>
                      <a:pPr marL="92075" indent="-47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Stade FIGO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8113" indent="-138113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  <a:p>
                      <a:pPr marL="138113" indent="-138113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</a:p>
                    <a:p>
                      <a:pPr marL="138113" indent="-138113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</a:p>
                    <a:p>
                      <a:pPr marL="138113" indent="-138113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IV</a:t>
                      </a:r>
                    </a:p>
                    <a:p>
                      <a:pPr marL="138113" indent="-138113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Manquant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(3.0)</a:t>
                      </a:r>
                      <a:b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(3.0)</a:t>
                      </a:r>
                      <a:b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 (66.7)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(27.3)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(0.0)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(9.1)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(0.0)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(54.5)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(36.5)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(0.0)</a:t>
                      </a: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(7.7)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(0.0)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(53.8)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(38.5)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(0.0)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(3.1)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(6.3)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(65.6)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(21.9)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(3.1)</a:t>
                      </a: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(0.0)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(3.0)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 (57.6)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 (39.4)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(0.0)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(3.3)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(3.3)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 (61.5)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 (31.1)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(0.8)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9131">
                <a:tc>
                  <a:txBody>
                    <a:bodyPr/>
                    <a:lstStyle/>
                    <a:p>
                      <a:pPr marL="92075" indent="-47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Histologie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8113" indent="-138113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Sereux</a:t>
                      </a:r>
                      <a:endParaRPr lang="fr-F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38113" indent="-138113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Mucineux</a:t>
                      </a:r>
                      <a:endParaRPr lang="fr-F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38113" indent="-138113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Cellules claires</a:t>
                      </a:r>
                    </a:p>
                    <a:p>
                      <a:pPr marL="138113" indent="-138113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Endometrioide</a:t>
                      </a:r>
                      <a:endParaRPr lang="fr-F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38113" indent="-138113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Carcinosarcome</a:t>
                      </a:r>
                      <a:endParaRPr lang="fr-F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38113" indent="-138113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Indifférencié</a:t>
                      </a:r>
                    </a:p>
                    <a:p>
                      <a:pPr marL="138113" indent="-138113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Autre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 (75.8)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(6.1)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(9.1)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(0.0)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(0.0)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(6.1)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(3.0)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(81.8)</a:t>
                      </a:r>
                      <a:b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(0.0)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(0.0)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(0.0)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(0.0)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(0.0)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(18.2)</a:t>
                      </a: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(92.3)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(0.0)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(0.0)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(0.0)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(7.7)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(0.0)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(0.0)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 (87.5)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(0.0)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(6.3)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(3.1)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(0.0)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(0.0)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(3.1)</a:t>
                      </a: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 (100.0)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(0.0)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(0.0)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(0.0)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(0.0)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(0.0)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(0.0)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107 (87.7)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(1.6)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(4.1)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(0.8)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(0.8)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(1.6)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(3.3)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80801"/>
                  </a:ext>
                </a:extLst>
              </a:tr>
              <a:tr h="465716">
                <a:tc>
                  <a:txBody>
                    <a:bodyPr/>
                    <a:lstStyle/>
                    <a:p>
                      <a:pPr marL="92075" marR="0" lvl="0" indent="-4763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Mois depuis le 1</a:t>
                      </a:r>
                      <a:r>
                        <a:rPr lang="fr-FR" sz="1200" b="1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diagnostic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8113" indent="-138113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Médiane</a:t>
                      </a:r>
                      <a:b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intervalle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44.0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9.5 – 117.8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52.5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26.8 – 131.9</a:t>
                      </a: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41.9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27.0 – 74.2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44.8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23.9 – 133.7</a:t>
                      </a: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39.8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17.4 – 135.0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43.3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9.5 – 135.0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EF747CAE-4A63-4E16-856D-6B6E261E78E2}"/>
              </a:ext>
            </a:extLst>
          </p:cNvPr>
          <p:cNvSpPr txBox="1">
            <a:spLocks/>
          </p:cNvSpPr>
          <p:nvPr/>
        </p:nvSpPr>
        <p:spPr>
          <a:xfrm>
            <a:off x="391046" y="797485"/>
            <a:ext cx="10332000" cy="582613"/>
          </a:xfrm>
          <a:prstGeom prst="rect">
            <a:avLst/>
          </a:prstGeom>
        </p:spPr>
        <p:txBody>
          <a:bodyPr/>
          <a:lstStyle>
            <a:lvl1pPr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/>
              <a:t>Résultats: Patientes et caractéristiques tumorales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EORTC 1508 : </a:t>
            </a:r>
            <a:r>
              <a:rPr lang="en-GB" dirty="0" err="1"/>
              <a:t>caractéristiques</a:t>
            </a:r>
            <a:r>
              <a:rPr lang="en-GB" dirty="0"/>
              <a:t> des </a:t>
            </a:r>
            <a:r>
              <a:rPr lang="en-GB" dirty="0" err="1"/>
              <a:t>patientes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S. </a:t>
            </a:r>
            <a:r>
              <a:rPr lang="fr-FR" dirty="0" err="1"/>
              <a:t>Banerjee</a:t>
            </a:r>
            <a:r>
              <a:rPr lang="fr-FR" dirty="0"/>
              <a:t>, et al., ESMO</a:t>
            </a:r>
            <a:r>
              <a:rPr lang="fr-FR" baseline="30000" dirty="0"/>
              <a:t>®</a:t>
            </a:r>
            <a:r>
              <a:rPr lang="fr-FR" dirty="0"/>
              <a:t> 2021, Abs </a:t>
            </a:r>
            <a:r>
              <a:rPr lang="fr-FR" i="0" dirty="0"/>
              <a:t>LBA32</a:t>
            </a:r>
          </a:p>
        </p:txBody>
      </p:sp>
    </p:spTree>
    <p:extLst>
      <p:ext uri="{BB962C8B-B14F-4D97-AF65-F5344CB8AC3E}">
        <p14:creationId xmlns:p14="http://schemas.microsoft.com/office/powerpoint/2010/main" val="9203481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EORTC 1508 : </a:t>
            </a:r>
            <a:r>
              <a:rPr lang="en-GB" dirty="0" err="1"/>
              <a:t>survie</a:t>
            </a:r>
            <a:r>
              <a:rPr lang="en-GB" dirty="0"/>
              <a:t> sans progression, </a:t>
            </a:r>
            <a:r>
              <a:rPr lang="en-GB" dirty="0" err="1"/>
              <a:t>taux</a:t>
            </a:r>
            <a:r>
              <a:rPr lang="en-GB" dirty="0"/>
              <a:t> de </a:t>
            </a:r>
            <a:r>
              <a:rPr lang="en-GB" dirty="0" err="1"/>
              <a:t>réponse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S. </a:t>
            </a:r>
            <a:r>
              <a:rPr lang="fr-FR" dirty="0" err="1"/>
              <a:t>Banerjee</a:t>
            </a:r>
            <a:r>
              <a:rPr lang="fr-FR" dirty="0"/>
              <a:t>, et al., ESMO</a:t>
            </a:r>
            <a:r>
              <a:rPr lang="fr-FR" baseline="30000" dirty="0"/>
              <a:t>®</a:t>
            </a:r>
            <a:r>
              <a:rPr lang="fr-FR" dirty="0"/>
              <a:t> 2021, Abs </a:t>
            </a:r>
            <a:r>
              <a:rPr lang="fr-FR" i="0" dirty="0"/>
              <a:t>LBA32</a:t>
            </a:r>
          </a:p>
        </p:txBody>
      </p:sp>
      <p:sp>
        <p:nvSpPr>
          <p:cNvPr id="8" name="Espace réservé du texte 1">
            <a:extLst>
              <a:ext uri="{FF2B5EF4-FFF2-40B4-BE49-F238E27FC236}">
                <a16:creationId xmlns:a16="http://schemas.microsoft.com/office/drawing/2014/main" id="{39789702-86B4-4C48-9E5C-0889D9651F57}"/>
              </a:ext>
            </a:extLst>
          </p:cNvPr>
          <p:cNvSpPr txBox="1">
            <a:spLocks/>
          </p:cNvSpPr>
          <p:nvPr/>
        </p:nvSpPr>
        <p:spPr>
          <a:xfrm>
            <a:off x="513964" y="1207066"/>
            <a:ext cx="4048511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t">
            <a:spAutoFit/>
          </a:bodyPr>
          <a:lstStyle>
            <a:defPPr>
              <a:defRPr lang="fr-FR"/>
            </a:defPPr>
            <a:lvl1pPr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 err="1"/>
              <a:t>Resultats</a:t>
            </a:r>
            <a:r>
              <a:rPr lang="fr-FR" dirty="0"/>
              <a:t>: Critère principal (bras 1, 4, 5)</a:t>
            </a:r>
            <a:br>
              <a:rPr lang="fr-FR" dirty="0"/>
            </a:br>
            <a:r>
              <a:rPr lang="fr-FR" b="0" dirty="0"/>
              <a:t>SSP à 6 mois</a:t>
            </a:r>
            <a:endParaRPr lang="en-US" b="0" dirty="0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FB09AEC2-7285-4FA6-9980-175D06E6ED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304679"/>
              </p:ext>
            </p:extLst>
          </p:nvPr>
        </p:nvGraphicFramePr>
        <p:xfrm>
          <a:off x="589928" y="1902693"/>
          <a:ext cx="3991597" cy="2091400"/>
        </p:xfrm>
        <a:graphic>
          <a:graphicData uri="http://schemas.openxmlformats.org/drawingml/2006/table">
            <a:tbl>
              <a:tblPr firstRow="1" bandRow="1"/>
              <a:tblGrid>
                <a:gridCol w="1274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3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754">
                <a:tc>
                  <a:txBody>
                    <a:bodyPr/>
                    <a:lstStyle/>
                    <a:p>
                      <a:pPr marL="92075" marR="0" lvl="0" indent="-4763" algn="l" defTabSz="609585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Bras de </a:t>
                      </a:r>
                      <a:r>
                        <a:rPr lang="en-US" sz="1200" b="0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traitement</a:t>
                      </a:r>
                      <a:endParaRPr lang="en-US" sz="12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</a:t>
                      </a:r>
                      <a: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Vivants et survie sans progression à 6 mois)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% vivants et survie sans progression à 6 mois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0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lvl="0" indent="-4763" algn="l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Bev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24.1 </a:t>
                      </a:r>
                      <a:b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(95% CI = 10.3-43.5)</a:t>
                      </a:r>
                      <a:endParaRPr lang="en-US" sz="13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0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4763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Bev+Ate+Pbo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20.7 </a:t>
                      </a:r>
                      <a:b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(95% CI = 8.0-39.7)</a:t>
                      </a:r>
                      <a:endParaRPr lang="en-US" sz="13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169">
                <a:tc>
                  <a:txBody>
                    <a:bodyPr/>
                    <a:lstStyle/>
                    <a:p>
                      <a:pPr marL="92075" indent="-4763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Bev+Ate+ASA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27.6 </a:t>
                      </a:r>
                      <a:b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(95% CI = 12.7-47.2)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Espace réservé du texte 1">
            <a:extLst>
              <a:ext uri="{FF2B5EF4-FFF2-40B4-BE49-F238E27FC236}">
                <a16:creationId xmlns:a16="http://schemas.microsoft.com/office/drawing/2014/main" id="{02A05751-7A40-42D3-9EFE-CD9A2E94448D}"/>
              </a:ext>
            </a:extLst>
          </p:cNvPr>
          <p:cNvSpPr txBox="1">
            <a:spLocks/>
          </p:cNvSpPr>
          <p:nvPr/>
        </p:nvSpPr>
        <p:spPr>
          <a:xfrm>
            <a:off x="4811244" y="1207066"/>
            <a:ext cx="5067686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t">
            <a:spAutoFit/>
          </a:bodyPr>
          <a:lstStyle>
            <a:defPPr>
              <a:defRPr lang="fr-FR"/>
            </a:defPPr>
            <a:lvl1pPr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 err="1"/>
              <a:t>Resultats</a:t>
            </a:r>
            <a:r>
              <a:rPr lang="fr-FR" dirty="0"/>
              <a:t>: Réponses</a:t>
            </a:r>
          </a:p>
          <a:p>
            <a:r>
              <a:rPr lang="fr-FR" b="0" dirty="0"/>
              <a:t>Meilleure réponse jusqu’au traitement d’après</a:t>
            </a:r>
            <a:endParaRPr lang="en-US" b="0" dirty="0"/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9FC81459-1466-4257-B2F3-AB005BE21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169677"/>
              </p:ext>
            </p:extLst>
          </p:nvPr>
        </p:nvGraphicFramePr>
        <p:xfrm>
          <a:off x="4925544" y="1902693"/>
          <a:ext cx="6880376" cy="2977911"/>
        </p:xfrm>
        <a:graphic>
          <a:graphicData uri="http://schemas.openxmlformats.org/drawingml/2006/table">
            <a:tbl>
              <a:tblPr firstRow="1" bandRow="1"/>
              <a:tblGrid>
                <a:gridCol w="2102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235">
                  <a:extLst>
                    <a:ext uri="{9D8B030D-6E8A-4147-A177-3AD203B41FA5}">
                      <a16:colId xmlns:a16="http://schemas.microsoft.com/office/drawing/2014/main" val="4185042998"/>
                    </a:ext>
                  </a:extLst>
                </a:gridCol>
                <a:gridCol w="928235">
                  <a:extLst>
                    <a:ext uri="{9D8B030D-6E8A-4147-A177-3AD203B41FA5}">
                      <a16:colId xmlns:a16="http://schemas.microsoft.com/office/drawing/2014/main" val="1841824258"/>
                    </a:ext>
                  </a:extLst>
                </a:gridCol>
                <a:gridCol w="996835">
                  <a:extLst>
                    <a:ext uri="{9D8B030D-6E8A-4147-A177-3AD203B41FA5}">
                      <a16:colId xmlns:a16="http://schemas.microsoft.com/office/drawing/2014/main" val="1025011489"/>
                    </a:ext>
                  </a:extLst>
                </a:gridCol>
                <a:gridCol w="996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754">
                <a:tc>
                  <a:txBody>
                    <a:bodyPr/>
                    <a:lstStyle/>
                    <a:p>
                      <a:pPr marL="92075" marR="0" lvl="0" indent="-4763" algn="l" defTabSz="609585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Bev</a:t>
                      </a:r>
                      <a:b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(N=31)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Ate+Pbo</a:t>
                      </a:r>
                      <a: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  <a:b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(N=10)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Ate+ASA</a:t>
                      </a:r>
                      <a: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  <a:b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(N=11)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Bev+Ate</a:t>
                      </a:r>
                      <a:b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  <a:r>
                        <a:rPr lang="fr-FR" sz="1200" b="0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Pbo</a:t>
                      </a:r>
                      <a:b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(N=31)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Bev+Ate</a:t>
                      </a:r>
                      <a:b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+ASA</a:t>
                      </a:r>
                      <a:b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(N=33)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081">
                <a:tc>
                  <a:txBody>
                    <a:bodyPr/>
                    <a:lstStyle/>
                    <a:p>
                      <a:pPr marL="92075" marR="0" lvl="0" indent="-4763" algn="l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487513"/>
                  </a:ext>
                </a:extLst>
              </a:tr>
              <a:tr h="2040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lvl="0" indent="-4763" algn="l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Réponse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complète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(RC)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(0.0)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(0.0)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(0.0)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(3.2)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(3.0)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0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4763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Réponse partielle (RP)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(9.7)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(0.0)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(9.1)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(16.1)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(12.1)</a:t>
                      </a:r>
                      <a:endParaRPr lang="en-US" sz="13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081">
                <a:tc>
                  <a:txBody>
                    <a:bodyPr/>
                    <a:lstStyle/>
                    <a:p>
                      <a:pPr marL="92075" marR="0" lvl="0" indent="-4763" algn="l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Stabilité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(SD)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(48.4)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(10.0)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(27.3)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(48.4)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en-US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(51.5)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173151"/>
                  </a:ext>
                </a:extLst>
              </a:tr>
              <a:tr h="204081">
                <a:tc>
                  <a:txBody>
                    <a:bodyPr/>
                    <a:lstStyle/>
                    <a:p>
                      <a:pPr marL="92075" marR="0" lvl="0" indent="-4763" algn="l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Progression (PD)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 (35.5)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(70.0)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(45.4)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(29.0)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en-US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(30.3)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216188"/>
                  </a:ext>
                </a:extLst>
              </a:tr>
              <a:tr h="204081">
                <a:tc>
                  <a:txBody>
                    <a:bodyPr/>
                    <a:lstStyle/>
                    <a:p>
                      <a:pPr marL="92075" marR="0" lvl="0" indent="-4763" algn="l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 </a:t>
                      </a: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évaluable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(NE)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(6.5)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(15.4)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(15.4)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(3.2)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en-US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(3.0)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341860"/>
                  </a:ext>
                </a:extLst>
              </a:tr>
              <a:tr h="204081">
                <a:tc>
                  <a:txBody>
                    <a:bodyPr/>
                    <a:lstStyle/>
                    <a:p>
                      <a:pPr marL="92075" marR="0" lvl="0" indent="-4763" algn="l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en-US" sz="13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411481"/>
                  </a:ext>
                </a:extLst>
              </a:tr>
              <a:tr h="204081">
                <a:tc>
                  <a:txBody>
                    <a:bodyPr/>
                    <a:lstStyle/>
                    <a:p>
                      <a:pPr marL="92075" marR="0" lvl="0" indent="-4763" algn="l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Taux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RC/RP 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(9.7)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(9.1)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(9.1)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(19.4)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en-US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(15.2)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087328"/>
                  </a:ext>
                </a:extLst>
              </a:tr>
              <a:tr h="330169">
                <a:tc>
                  <a:txBody>
                    <a:bodyPr/>
                    <a:lstStyle/>
                    <a:p>
                      <a:pPr marL="92075" marR="0" lvl="0" indent="-4763" algn="l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Taux RC/RP/SD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(58.1)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(36.4)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(36.4)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(67.7)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 (66.7)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DFD49C0B-DAD7-4D2A-B2E6-B3095677069C}"/>
              </a:ext>
            </a:extLst>
          </p:cNvPr>
          <p:cNvSpPr/>
          <p:nvPr/>
        </p:nvSpPr>
        <p:spPr>
          <a:xfrm>
            <a:off x="7960995" y="1902693"/>
            <a:ext cx="1836000" cy="2997469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A6222557-AD53-42B7-A1AC-75A2D9261198}"/>
              </a:ext>
            </a:extLst>
          </p:cNvPr>
          <p:cNvSpPr txBox="1">
            <a:spLocks/>
          </p:cNvSpPr>
          <p:nvPr/>
        </p:nvSpPr>
        <p:spPr>
          <a:xfrm>
            <a:off x="4925544" y="5040834"/>
            <a:ext cx="6743176" cy="79502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0" i="0" baseline="30000" dirty="0">
              <a:solidFill>
                <a:schemeClr val="tx2"/>
              </a:solidFill>
            </a:endParaRPr>
          </a:p>
          <a:p>
            <a:r>
              <a:rPr lang="fr-FR" b="0" i="0" dirty="0">
                <a:solidFill>
                  <a:schemeClr val="tx2"/>
                </a:solidFill>
              </a:rPr>
              <a:t>*Recrutement </a:t>
            </a:r>
            <a:r>
              <a:rPr lang="fr-FR" b="0" i="0" dirty="0" err="1">
                <a:solidFill>
                  <a:schemeClr val="tx2"/>
                </a:solidFill>
              </a:rPr>
              <a:t>Ate+Pbo</a:t>
            </a:r>
            <a:r>
              <a:rPr lang="fr-FR" b="0" i="0" dirty="0">
                <a:solidFill>
                  <a:schemeClr val="tx2"/>
                </a:solidFill>
              </a:rPr>
              <a:t> (Bras2) et </a:t>
            </a:r>
            <a:r>
              <a:rPr lang="fr-FR" b="0" i="0" dirty="0" err="1">
                <a:solidFill>
                  <a:schemeClr val="tx2"/>
                </a:solidFill>
              </a:rPr>
              <a:t>Ate+ASA</a:t>
            </a:r>
            <a:r>
              <a:rPr lang="fr-FR" b="0" i="0" dirty="0">
                <a:solidFill>
                  <a:schemeClr val="tx2"/>
                </a:solidFill>
              </a:rPr>
              <a:t> (Bras 3) clos Jan 2019</a:t>
            </a:r>
          </a:p>
          <a:p>
            <a:pPr>
              <a:spcBef>
                <a:spcPts val="600"/>
              </a:spcBef>
            </a:pPr>
            <a:r>
              <a:rPr lang="fr-FR" b="0" i="0" dirty="0">
                <a:solidFill>
                  <a:schemeClr val="tx2"/>
                </a:solidFill>
              </a:rPr>
              <a:t>Meilleure réponse jusqu’au prochain traitement: meilleure réponse entre la 1</a:t>
            </a:r>
            <a:r>
              <a:rPr lang="fr-FR" b="0" i="0" baseline="30000" dirty="0">
                <a:solidFill>
                  <a:schemeClr val="tx2"/>
                </a:solidFill>
              </a:rPr>
              <a:t>ère</a:t>
            </a:r>
            <a:r>
              <a:rPr lang="fr-FR" b="0" i="0" dirty="0">
                <a:solidFill>
                  <a:schemeClr val="tx2"/>
                </a:solidFill>
              </a:rPr>
              <a:t> administration de traitement dans le cadre du protocole jusqu’à la 1</a:t>
            </a:r>
            <a:r>
              <a:rPr lang="fr-FR" b="0" i="0" baseline="30000" dirty="0">
                <a:solidFill>
                  <a:schemeClr val="tx2"/>
                </a:solidFill>
              </a:rPr>
              <a:t>ère</a:t>
            </a:r>
            <a:r>
              <a:rPr lang="fr-FR" b="0" i="0" dirty="0">
                <a:solidFill>
                  <a:schemeClr val="tx2"/>
                </a:solidFill>
              </a:rPr>
              <a:t> administration du traitement </a:t>
            </a:r>
            <a:r>
              <a:rPr lang="fr-FR" b="0" i="0" dirty="0" err="1">
                <a:solidFill>
                  <a:schemeClr val="tx2"/>
                </a:solidFill>
              </a:rPr>
              <a:t>antitumoral</a:t>
            </a:r>
            <a:r>
              <a:rPr lang="fr-FR" b="0" i="0" dirty="0">
                <a:solidFill>
                  <a:schemeClr val="tx2"/>
                </a:solidFill>
              </a:rPr>
              <a:t> ultérieur (note: cross-over est considéré comme un traitement </a:t>
            </a:r>
            <a:r>
              <a:rPr lang="fr-FR" b="0" i="0" dirty="0" err="1">
                <a:solidFill>
                  <a:schemeClr val="tx2"/>
                </a:solidFill>
              </a:rPr>
              <a:t>antitumoral</a:t>
            </a:r>
            <a:r>
              <a:rPr lang="fr-FR" b="0" i="0" dirty="0">
                <a:solidFill>
                  <a:schemeClr val="tx2"/>
                </a:solidFill>
              </a:rPr>
              <a:t> ultérieur.). Limité aux patientes ayant débuté le traitement n=116</a:t>
            </a:r>
          </a:p>
        </p:txBody>
      </p:sp>
      <p:sp>
        <p:nvSpPr>
          <p:cNvPr id="15" name="Espace réservé du texte 28">
            <a:extLst>
              <a:ext uri="{FF2B5EF4-FFF2-40B4-BE49-F238E27FC236}">
                <a16:creationId xmlns:a16="http://schemas.microsoft.com/office/drawing/2014/main" id="{B59EAC1C-54B2-4860-8AB5-58CACB865F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6448" y="4135722"/>
            <a:ext cx="3819358" cy="392325"/>
          </a:xfr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marL="127000" indent="0">
              <a:buNone/>
            </a:pPr>
            <a:r>
              <a:rPr lang="da-DK" sz="16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Seuil</a:t>
            </a:r>
            <a:r>
              <a:rPr lang="da-DK" sz="1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da-DK" sz="16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d’activité</a:t>
            </a:r>
            <a:r>
              <a:rPr lang="da-DK" sz="1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non </a:t>
            </a:r>
            <a:r>
              <a:rPr lang="da-DK" sz="16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atteint</a:t>
            </a:r>
            <a:endParaRPr lang="da-DK" sz="16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Chevron 153">
            <a:extLst>
              <a:ext uri="{FF2B5EF4-FFF2-40B4-BE49-F238E27FC236}">
                <a16:creationId xmlns:a16="http://schemas.microsoft.com/office/drawing/2014/main" id="{095BEC2E-47CD-4CCD-A718-E8106E39E1A8}"/>
              </a:ext>
            </a:extLst>
          </p:cNvPr>
          <p:cNvSpPr/>
          <p:nvPr/>
        </p:nvSpPr>
        <p:spPr>
          <a:xfrm>
            <a:off x="620015" y="4224584"/>
            <a:ext cx="216000" cy="216000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834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EORTC 1508 : </a:t>
            </a:r>
            <a:r>
              <a:rPr lang="en-GB" dirty="0" err="1"/>
              <a:t>survie</a:t>
            </a:r>
            <a:r>
              <a:rPr lang="en-GB" dirty="0"/>
              <a:t> sans progression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S. </a:t>
            </a:r>
            <a:r>
              <a:rPr lang="fr-FR" dirty="0" err="1"/>
              <a:t>Banerjee</a:t>
            </a:r>
            <a:r>
              <a:rPr lang="fr-FR" dirty="0"/>
              <a:t>, et al., ESMO</a:t>
            </a:r>
            <a:r>
              <a:rPr lang="fr-FR" baseline="30000" dirty="0"/>
              <a:t>®</a:t>
            </a:r>
            <a:r>
              <a:rPr lang="fr-FR" dirty="0"/>
              <a:t> 2021, Abs </a:t>
            </a:r>
            <a:r>
              <a:rPr lang="fr-FR" i="0" dirty="0"/>
              <a:t>LBA32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584415" y="4960748"/>
            <a:ext cx="10915172" cy="483800"/>
          </a:xfrm>
        </p:spPr>
        <p:txBody>
          <a:bodyPr/>
          <a:lstStyle/>
          <a:p>
            <a:r>
              <a:rPr lang="en-GB" sz="1600" dirty="0"/>
              <a:t>Signal </a:t>
            </a:r>
            <a:r>
              <a:rPr lang="en-GB" sz="1600" dirty="0" err="1"/>
              <a:t>efficacité</a:t>
            </a:r>
            <a:r>
              <a:rPr lang="en-GB" sz="1600" dirty="0"/>
              <a:t> bevacizumab + </a:t>
            </a:r>
            <a:r>
              <a:rPr lang="en-GB" sz="1600" dirty="0" err="1"/>
              <a:t>atezolizumab</a:t>
            </a:r>
            <a:r>
              <a:rPr lang="en-GB" sz="1600" dirty="0"/>
              <a:t> ? </a:t>
            </a:r>
            <a:r>
              <a:rPr lang="en-GB" sz="1600" dirty="0" err="1"/>
              <a:t>Synergie</a:t>
            </a:r>
            <a:r>
              <a:rPr lang="en-GB" sz="1600" dirty="0"/>
              <a:t> </a:t>
            </a:r>
            <a:r>
              <a:rPr lang="en-GB" sz="1600" dirty="0" err="1"/>
              <a:t>antiangiogénique</a:t>
            </a:r>
            <a:r>
              <a:rPr lang="en-GB" sz="1600" dirty="0"/>
              <a:t> et </a:t>
            </a:r>
            <a:r>
              <a:rPr lang="en-GB" sz="1600" dirty="0" err="1"/>
              <a:t>immunothérapie</a:t>
            </a:r>
            <a:r>
              <a:rPr lang="en-GB" sz="1600" dirty="0"/>
              <a:t> pour les cancers </a:t>
            </a:r>
            <a:br>
              <a:rPr lang="en-GB" sz="1600" dirty="0"/>
            </a:br>
            <a:r>
              <a:rPr lang="en-GB" sz="1600" dirty="0"/>
              <a:t>de </a:t>
            </a:r>
            <a:r>
              <a:rPr lang="en-GB" sz="1600" dirty="0" err="1"/>
              <a:t>l’ovaire</a:t>
            </a:r>
            <a:r>
              <a:rPr lang="en-GB" sz="1600" dirty="0"/>
              <a:t> resistant au </a:t>
            </a:r>
            <a:r>
              <a:rPr lang="en-GB" sz="1600" dirty="0" err="1"/>
              <a:t>platine</a:t>
            </a:r>
            <a:r>
              <a:rPr lang="en-GB" sz="1600" dirty="0"/>
              <a:t>  ?</a:t>
            </a:r>
          </a:p>
          <a:p>
            <a:pPr lvl="1">
              <a:spcBef>
                <a:spcPts val="200"/>
              </a:spcBef>
            </a:pPr>
            <a:r>
              <a:rPr lang="en-GB" sz="1400" dirty="0"/>
              <a:t>Imagyn-050 (maintenance atezolizumab + bevacizumab) </a:t>
            </a:r>
            <a:r>
              <a:rPr lang="en-GB" sz="1400" dirty="0" err="1"/>
              <a:t>en</a:t>
            </a:r>
            <a:r>
              <a:rPr lang="en-GB" sz="1400" dirty="0"/>
              <a:t> 1</a:t>
            </a:r>
            <a:r>
              <a:rPr lang="en-GB" sz="1400" baseline="30000" dirty="0"/>
              <a:t>ère </a:t>
            </a:r>
            <a:r>
              <a:rPr lang="en-GB" sz="1400" dirty="0" err="1"/>
              <a:t>ligne</a:t>
            </a:r>
            <a:r>
              <a:rPr lang="en-GB" sz="1400" dirty="0"/>
              <a:t> negative.</a:t>
            </a:r>
          </a:p>
          <a:p>
            <a:pPr lvl="1">
              <a:spcBef>
                <a:spcPts val="200"/>
              </a:spcBef>
            </a:pPr>
            <a:r>
              <a:rPr lang="en-GB" sz="1400" dirty="0"/>
              <a:t>Phase III keynote B96 </a:t>
            </a:r>
            <a:r>
              <a:rPr lang="en-GB" sz="1400" dirty="0" err="1"/>
              <a:t>en</a:t>
            </a:r>
            <a:r>
              <a:rPr lang="en-GB" sz="1400" dirty="0"/>
              <a:t> </a:t>
            </a:r>
            <a:r>
              <a:rPr lang="en-GB" sz="1400" dirty="0" err="1"/>
              <a:t>cours</a:t>
            </a:r>
            <a:r>
              <a:rPr lang="en-GB" sz="1400" dirty="0"/>
              <a:t>  dans les cancers de </a:t>
            </a:r>
            <a:r>
              <a:rPr lang="en-GB" sz="1400" dirty="0" err="1"/>
              <a:t>l’ovaire</a:t>
            </a:r>
            <a:r>
              <a:rPr lang="en-GB" sz="1400" dirty="0"/>
              <a:t> resistant </a:t>
            </a:r>
            <a:r>
              <a:rPr lang="en-GB" sz="1400" dirty="0" err="1"/>
              <a:t>évaluant</a:t>
            </a:r>
            <a:r>
              <a:rPr lang="en-GB" sz="1400" dirty="0"/>
              <a:t> </a:t>
            </a:r>
            <a:r>
              <a:rPr lang="en-GB" sz="1400" dirty="0" err="1"/>
              <a:t>l’hypothèse</a:t>
            </a:r>
            <a:r>
              <a:rPr lang="en-GB" sz="1400" dirty="0"/>
              <a:t> avec la </a:t>
            </a:r>
            <a:r>
              <a:rPr lang="en-GB" sz="1400" dirty="0" err="1"/>
              <a:t>combinaison</a:t>
            </a:r>
            <a:r>
              <a:rPr lang="en-GB" sz="1400" dirty="0"/>
              <a:t> paclitaxel +bevacizumab + Pembrolizumab </a:t>
            </a:r>
            <a:r>
              <a:rPr lang="en-GB" sz="1400" dirty="0" err="1"/>
              <a:t>ou</a:t>
            </a:r>
            <a:r>
              <a:rPr lang="en-GB" sz="1400" dirty="0"/>
              <a:t> placebo </a:t>
            </a:r>
          </a:p>
        </p:txBody>
      </p:sp>
      <p:sp>
        <p:nvSpPr>
          <p:cNvPr id="22" name="Rectangle à coins arrondis 13">
            <a:extLst>
              <a:ext uri="{FF2B5EF4-FFF2-40B4-BE49-F238E27FC236}">
                <a16:creationId xmlns:a16="http://schemas.microsoft.com/office/drawing/2014/main" id="{6876FBF5-B249-4147-8507-FC4A60DDE7B8}"/>
              </a:ext>
            </a:extLst>
          </p:cNvPr>
          <p:cNvSpPr/>
          <p:nvPr/>
        </p:nvSpPr>
        <p:spPr>
          <a:xfrm>
            <a:off x="1429363" y="1135603"/>
            <a:ext cx="9458192" cy="3578158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8B0EEBB-5897-4A3F-B268-04B953D7937F}"/>
              </a:ext>
            </a:extLst>
          </p:cNvPr>
          <p:cNvSpPr txBox="1"/>
          <p:nvPr/>
        </p:nvSpPr>
        <p:spPr>
          <a:xfrm>
            <a:off x="1554630" y="965017"/>
            <a:ext cx="4323633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Resultats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: Survie sans progression (Bras 1, 4, 5)</a:t>
            </a:r>
          </a:p>
        </p:txBody>
      </p:sp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561555CB-B499-49C8-B47B-5AA00588E732}"/>
              </a:ext>
            </a:extLst>
          </p:cNvPr>
          <p:cNvGraphicFramePr>
            <a:graphicFrameLocks noGrp="1"/>
          </p:cNvGraphicFramePr>
          <p:nvPr/>
        </p:nvGraphicFramePr>
        <p:xfrm>
          <a:off x="1625565" y="3798568"/>
          <a:ext cx="5120199" cy="768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9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6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1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96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96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96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96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96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5399">
                <a:tc gridSpan="10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Nb à risque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219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924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5"/>
                          </a:solidFill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5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5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5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5"/>
                          </a:solidFill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924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99312"/>
                  </a:ext>
                </a:extLst>
              </a:tr>
            </a:tbl>
          </a:graphicData>
        </a:graphic>
      </p:graphicFrame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496C4B17-5603-4BE2-8425-D55BB07437F7}"/>
              </a:ext>
            </a:extLst>
          </p:cNvPr>
          <p:cNvCxnSpPr>
            <a:cxnSpLocks/>
          </p:cNvCxnSpPr>
          <p:nvPr/>
        </p:nvCxnSpPr>
        <p:spPr>
          <a:xfrm>
            <a:off x="2314654" y="3973858"/>
            <a:ext cx="4360291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Box 4">
            <a:extLst>
              <a:ext uri="{FF2B5EF4-FFF2-40B4-BE49-F238E27FC236}">
                <a16:creationId xmlns:a16="http://schemas.microsoft.com/office/drawing/2014/main" id="{F22900D9-A714-4F1D-94A6-9E94426AA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607" y="3649951"/>
            <a:ext cx="33066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a-DK" sz="11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Mois</a:t>
            </a:r>
          </a:p>
        </p:txBody>
      </p:sp>
      <p:graphicFrame>
        <p:nvGraphicFramePr>
          <p:cNvPr id="27" name="Graphique 26">
            <a:extLst>
              <a:ext uri="{FF2B5EF4-FFF2-40B4-BE49-F238E27FC236}">
                <a16:creationId xmlns:a16="http://schemas.microsoft.com/office/drawing/2014/main" id="{3F44DF34-274A-415B-854E-85ACA1E58811}"/>
              </a:ext>
            </a:extLst>
          </p:cNvPr>
          <p:cNvGraphicFramePr/>
          <p:nvPr/>
        </p:nvGraphicFramePr>
        <p:xfrm>
          <a:off x="1618742" y="1526187"/>
          <a:ext cx="5056203" cy="2134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Text Box 4">
            <a:extLst>
              <a:ext uri="{FF2B5EF4-FFF2-40B4-BE49-F238E27FC236}">
                <a16:creationId xmlns:a16="http://schemas.microsoft.com/office/drawing/2014/main" id="{92A1A2A4-5981-4572-A58B-7A546E09F18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89809" y="2286983"/>
            <a:ext cx="178320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a-DK" sz="11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% PFS</a:t>
            </a:r>
          </a:p>
        </p:txBody>
      </p:sp>
      <p:graphicFrame>
        <p:nvGraphicFramePr>
          <p:cNvPr id="31" name="Tableau 30">
            <a:extLst>
              <a:ext uri="{FF2B5EF4-FFF2-40B4-BE49-F238E27FC236}">
                <a16:creationId xmlns:a16="http://schemas.microsoft.com/office/drawing/2014/main" id="{A4ADCFC4-FFC9-40C2-8D22-7F86978AAA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830128"/>
              </p:ext>
            </p:extLst>
          </p:nvPr>
        </p:nvGraphicFramePr>
        <p:xfrm>
          <a:off x="6299200" y="1278215"/>
          <a:ext cx="4421471" cy="155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3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3706">
                  <a:extLst>
                    <a:ext uri="{9D8B030D-6E8A-4147-A177-3AD203B41FA5}">
                      <a16:colId xmlns:a16="http://schemas.microsoft.com/office/drawing/2014/main" val="2846976267"/>
                    </a:ext>
                  </a:extLst>
                </a:gridCol>
                <a:gridCol w="803706">
                  <a:extLst>
                    <a:ext uri="{9D8B030D-6E8A-4147-A177-3AD203B41FA5}">
                      <a16:colId xmlns:a16="http://schemas.microsoft.com/office/drawing/2014/main" val="2042723678"/>
                    </a:ext>
                  </a:extLst>
                </a:gridCol>
              </a:tblGrid>
              <a:tr h="27210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Bras de Tt</a:t>
                      </a:r>
                    </a:p>
                  </a:txBody>
                  <a:tcPr marL="48000" marR="48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00" b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Evts</a:t>
                      </a:r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/Total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Médiane </a:t>
                      </a:r>
                      <a:br>
                        <a:rPr lang="fr-FR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(95% CI)</a:t>
                      </a:r>
                      <a:r>
                        <a:rPr lang="fr-FR" sz="1000" b="0" baseline="300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KM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Hazard Ratio</a:t>
                      </a:r>
                      <a:br>
                        <a:rPr lang="fr-FR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(95% CI)</a:t>
                      </a:r>
                      <a:r>
                        <a:rPr lang="fr-FR" sz="1000" b="0" baseline="3000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cox</a:t>
                      </a:r>
                      <a:endParaRPr lang="fr-FR" sz="1000" b="0" baseline="300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P-value</a:t>
                      </a:r>
                      <a:br>
                        <a:rPr lang="fr-FR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0.823*</a:t>
                      </a:r>
                      <a:endParaRPr lang="fr-FR" sz="1000" b="0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36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Bev</a:t>
                      </a:r>
                      <a:r>
                        <a:rPr lang="fr-FR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 mono</a:t>
                      </a:r>
                    </a:p>
                  </a:txBody>
                  <a:tcPr marL="48000" marR="4800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32/33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 </a:t>
                      </a:r>
                      <a:br>
                        <a:rPr lang="fr-FR" sz="105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05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(2.0-4.1)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fr-FR" sz="105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36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err="1">
                          <a:solidFill>
                            <a:schemeClr val="accent5"/>
                          </a:solidFill>
                          <a:latin typeface="+mj-lt"/>
                          <a:cs typeface="Arial" panose="020B0604020202020204" pitchFamily="34" charset="0"/>
                        </a:rPr>
                        <a:t>Bev+Ate+Pbo</a:t>
                      </a:r>
                      <a:endParaRPr lang="fr-FR" sz="1100" b="1" dirty="0">
                        <a:solidFill>
                          <a:schemeClr val="accent5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30/32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 </a:t>
                      </a:r>
                      <a:br>
                        <a:rPr lang="fr-FR" sz="105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05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(2.2-5.4)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 </a:t>
                      </a:r>
                      <a:br>
                        <a:rPr lang="fr-FR" sz="105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05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(0.50-1.38)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0.801 (1)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677419"/>
                  </a:ext>
                </a:extLst>
              </a:tr>
              <a:tr h="21836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Bev+Ate+ASA</a:t>
                      </a:r>
                      <a:endParaRPr lang="fr-FR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29/33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 </a:t>
                      </a:r>
                      <a:br>
                        <a:rPr lang="fr-FR" sz="105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05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(2.3-5.7)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 </a:t>
                      </a:r>
                      <a:br>
                        <a:rPr lang="fr-FR" sz="105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05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(0.49-1.34)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0.561 (2)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132952"/>
                  </a:ext>
                </a:extLst>
              </a:tr>
            </a:tbl>
          </a:graphicData>
        </a:graphic>
      </p:graphicFrame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A062AF8D-CD74-416E-8954-EC525D6839D6}"/>
              </a:ext>
            </a:extLst>
          </p:cNvPr>
          <p:cNvSpPr txBox="1">
            <a:spLocks/>
          </p:cNvSpPr>
          <p:nvPr/>
        </p:nvSpPr>
        <p:spPr>
          <a:xfrm>
            <a:off x="6909357" y="4003459"/>
            <a:ext cx="3739441" cy="63627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0" i="0" dirty="0" err="1">
                <a:solidFill>
                  <a:schemeClr val="tx2"/>
                </a:solidFill>
              </a:rPr>
              <a:t>BEV+Ate+Pbo</a:t>
            </a:r>
            <a:r>
              <a:rPr lang="fr-FR" b="0" i="0" dirty="0">
                <a:solidFill>
                  <a:schemeClr val="tx2"/>
                </a:solidFill>
              </a:rPr>
              <a:t>: 2 patientes encore sous traitement au moment de l’analyse</a:t>
            </a:r>
          </a:p>
          <a:p>
            <a:r>
              <a:rPr lang="fr-FR" b="0" i="0" dirty="0" err="1">
                <a:solidFill>
                  <a:schemeClr val="tx2"/>
                </a:solidFill>
              </a:rPr>
              <a:t>BEV+Ate+ASA</a:t>
            </a:r>
            <a:r>
              <a:rPr lang="fr-FR" b="0" i="0" dirty="0">
                <a:solidFill>
                  <a:schemeClr val="tx2"/>
                </a:solidFill>
              </a:rPr>
              <a:t>: 4 patientes encore sous traitement au moment de l’analyse</a:t>
            </a:r>
          </a:p>
        </p:txBody>
      </p:sp>
      <p:sp>
        <p:nvSpPr>
          <p:cNvPr id="39" name="Espace réservé du texte 10">
            <a:extLst>
              <a:ext uri="{FF2B5EF4-FFF2-40B4-BE49-F238E27FC236}">
                <a16:creationId xmlns:a16="http://schemas.microsoft.com/office/drawing/2014/main" id="{D7A0BAD5-1BF8-476A-BE49-420BEDC4185A}"/>
              </a:ext>
            </a:extLst>
          </p:cNvPr>
          <p:cNvSpPr txBox="1">
            <a:spLocks/>
          </p:cNvSpPr>
          <p:nvPr/>
        </p:nvSpPr>
        <p:spPr>
          <a:xfrm>
            <a:off x="6828087" y="2875122"/>
            <a:ext cx="3739441" cy="63627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0" i="0" dirty="0">
                <a:solidFill>
                  <a:schemeClr val="tx2"/>
                </a:solidFill>
              </a:rPr>
              <a:t>KM Kaplan-Meier </a:t>
            </a:r>
            <a:r>
              <a:rPr lang="fr-FR" b="0" i="0" dirty="0" err="1">
                <a:solidFill>
                  <a:schemeClr val="tx2"/>
                </a:solidFill>
              </a:rPr>
              <a:t>method</a:t>
            </a:r>
            <a:r>
              <a:rPr lang="fr-FR" b="0" i="0" dirty="0">
                <a:solidFill>
                  <a:schemeClr val="tx2"/>
                </a:solidFill>
              </a:rPr>
              <a:t>; </a:t>
            </a:r>
            <a:r>
              <a:rPr lang="fr-FR" b="0" i="0" dirty="0" err="1">
                <a:solidFill>
                  <a:schemeClr val="tx2"/>
                </a:solidFill>
              </a:rPr>
              <a:t>cox</a:t>
            </a:r>
            <a:r>
              <a:rPr lang="fr-FR" b="0" i="0" dirty="0">
                <a:solidFill>
                  <a:schemeClr val="tx2"/>
                </a:solidFill>
              </a:rPr>
              <a:t> model; *</a:t>
            </a:r>
            <a:r>
              <a:rPr lang="fr-FR" b="0" i="0" dirty="0" err="1">
                <a:solidFill>
                  <a:schemeClr val="tx2"/>
                </a:solidFill>
              </a:rPr>
              <a:t>Logrank</a:t>
            </a:r>
            <a:r>
              <a:rPr lang="fr-FR" b="0" i="0" dirty="0">
                <a:solidFill>
                  <a:schemeClr val="tx2"/>
                </a:solidFill>
              </a:rPr>
              <a:t> test;</a:t>
            </a:r>
            <a:br>
              <a:rPr lang="fr-FR" b="0" i="0" dirty="0">
                <a:solidFill>
                  <a:schemeClr val="tx2"/>
                </a:solidFill>
              </a:rPr>
            </a:br>
            <a:r>
              <a:rPr lang="fr-FR" b="0" i="0" dirty="0">
                <a:solidFill>
                  <a:schemeClr val="tx2"/>
                </a:solidFill>
              </a:rPr>
              <a:t>(1) </a:t>
            </a:r>
            <a:r>
              <a:rPr lang="fr-FR" b="0" i="0" dirty="0" err="1">
                <a:solidFill>
                  <a:schemeClr val="tx2"/>
                </a:solidFill>
              </a:rPr>
              <a:t>Logrank</a:t>
            </a:r>
            <a:r>
              <a:rPr lang="fr-FR" b="0" i="0" dirty="0">
                <a:solidFill>
                  <a:schemeClr val="tx2"/>
                </a:solidFill>
              </a:rPr>
              <a:t> test of </a:t>
            </a:r>
            <a:r>
              <a:rPr lang="fr-FR" b="0" i="0" dirty="0" err="1">
                <a:solidFill>
                  <a:schemeClr val="tx2"/>
                </a:solidFill>
              </a:rPr>
              <a:t>Bev</a:t>
            </a:r>
            <a:r>
              <a:rPr lang="fr-FR" b="0" i="0" dirty="0">
                <a:solidFill>
                  <a:schemeClr val="tx2"/>
                </a:solidFill>
              </a:rPr>
              <a:t> mono vs </a:t>
            </a:r>
            <a:r>
              <a:rPr lang="fr-FR" b="0" i="0" dirty="0" err="1">
                <a:solidFill>
                  <a:schemeClr val="tx2"/>
                </a:solidFill>
              </a:rPr>
              <a:t>Bev+Ate+Pbo</a:t>
            </a:r>
            <a:endParaRPr lang="fr-FR" b="0" i="0" dirty="0">
              <a:solidFill>
                <a:schemeClr val="tx2"/>
              </a:solidFill>
            </a:endParaRPr>
          </a:p>
          <a:p>
            <a:r>
              <a:rPr lang="fr-FR" b="0" i="0" dirty="0">
                <a:solidFill>
                  <a:schemeClr val="tx2"/>
                </a:solidFill>
              </a:rPr>
              <a:t>(2) </a:t>
            </a:r>
            <a:r>
              <a:rPr lang="fr-FR" b="0" i="0" dirty="0" err="1">
                <a:solidFill>
                  <a:schemeClr val="tx2"/>
                </a:solidFill>
              </a:rPr>
              <a:t>Logrank</a:t>
            </a:r>
            <a:r>
              <a:rPr lang="fr-FR" b="0" i="0" dirty="0">
                <a:solidFill>
                  <a:schemeClr val="tx2"/>
                </a:solidFill>
              </a:rPr>
              <a:t> test </a:t>
            </a:r>
            <a:r>
              <a:rPr lang="fr-FR" b="0" i="0" dirty="0" err="1">
                <a:solidFill>
                  <a:schemeClr val="tx2"/>
                </a:solidFill>
              </a:rPr>
              <a:t>Bev</a:t>
            </a:r>
            <a:r>
              <a:rPr lang="fr-FR" b="0" i="0" dirty="0">
                <a:solidFill>
                  <a:schemeClr val="tx2"/>
                </a:solidFill>
              </a:rPr>
              <a:t> mono vs </a:t>
            </a:r>
            <a:r>
              <a:rPr lang="fr-FR" b="0" i="0" dirty="0" err="1">
                <a:solidFill>
                  <a:schemeClr val="tx2"/>
                </a:solidFill>
              </a:rPr>
              <a:t>Bev+Ate+ASA</a:t>
            </a:r>
            <a:endParaRPr lang="fr-FR" b="0" i="0" dirty="0">
              <a:solidFill>
                <a:schemeClr val="tx2"/>
              </a:solidFill>
            </a:endParaRPr>
          </a:p>
        </p:txBody>
      </p:sp>
      <p:sp>
        <p:nvSpPr>
          <p:cNvPr id="41" name="Forme libre : forme 40">
            <a:extLst>
              <a:ext uri="{FF2B5EF4-FFF2-40B4-BE49-F238E27FC236}">
                <a16:creationId xmlns:a16="http://schemas.microsoft.com/office/drawing/2014/main" id="{E1B1FAA6-C4C7-4F48-8D1F-837F25D8A4FA}"/>
              </a:ext>
            </a:extLst>
          </p:cNvPr>
          <p:cNvSpPr/>
          <p:nvPr/>
        </p:nvSpPr>
        <p:spPr>
          <a:xfrm>
            <a:off x="2263251" y="1614725"/>
            <a:ext cx="2545080" cy="1711960"/>
          </a:xfrm>
          <a:custGeom>
            <a:avLst/>
            <a:gdLst>
              <a:gd name="connsiteX0" fmla="*/ 0 w 4023360"/>
              <a:gd name="connsiteY0" fmla="*/ 0 h 1767840"/>
              <a:gd name="connsiteX1" fmla="*/ 208280 w 4023360"/>
              <a:gd name="connsiteY1" fmla="*/ 5080 h 1767840"/>
              <a:gd name="connsiteX2" fmla="*/ 208280 w 4023360"/>
              <a:gd name="connsiteY2" fmla="*/ 71120 h 1767840"/>
              <a:gd name="connsiteX3" fmla="*/ 269240 w 4023360"/>
              <a:gd name="connsiteY3" fmla="*/ 66040 h 1767840"/>
              <a:gd name="connsiteX4" fmla="*/ 264160 w 4023360"/>
              <a:gd name="connsiteY4" fmla="*/ 111760 h 1767840"/>
              <a:gd name="connsiteX5" fmla="*/ 294640 w 4023360"/>
              <a:gd name="connsiteY5" fmla="*/ 111760 h 1767840"/>
              <a:gd name="connsiteX6" fmla="*/ 294640 w 4023360"/>
              <a:gd name="connsiteY6" fmla="*/ 167640 h 1767840"/>
              <a:gd name="connsiteX7" fmla="*/ 309880 w 4023360"/>
              <a:gd name="connsiteY7" fmla="*/ 172720 h 1767840"/>
              <a:gd name="connsiteX8" fmla="*/ 299720 w 4023360"/>
              <a:gd name="connsiteY8" fmla="*/ 233680 h 1767840"/>
              <a:gd name="connsiteX9" fmla="*/ 314960 w 4023360"/>
              <a:gd name="connsiteY9" fmla="*/ 233680 h 1767840"/>
              <a:gd name="connsiteX10" fmla="*/ 314960 w 4023360"/>
              <a:gd name="connsiteY10" fmla="*/ 284480 h 1767840"/>
              <a:gd name="connsiteX11" fmla="*/ 330200 w 4023360"/>
              <a:gd name="connsiteY11" fmla="*/ 294640 h 1767840"/>
              <a:gd name="connsiteX12" fmla="*/ 330200 w 4023360"/>
              <a:gd name="connsiteY12" fmla="*/ 375920 h 1767840"/>
              <a:gd name="connsiteX13" fmla="*/ 330200 w 4023360"/>
              <a:gd name="connsiteY13" fmla="*/ 452120 h 1767840"/>
              <a:gd name="connsiteX14" fmla="*/ 350520 w 4023360"/>
              <a:gd name="connsiteY14" fmla="*/ 508000 h 1767840"/>
              <a:gd name="connsiteX15" fmla="*/ 355600 w 4023360"/>
              <a:gd name="connsiteY15" fmla="*/ 533400 h 1767840"/>
              <a:gd name="connsiteX16" fmla="*/ 360680 w 4023360"/>
              <a:gd name="connsiteY16" fmla="*/ 604520 h 1767840"/>
              <a:gd name="connsiteX17" fmla="*/ 360680 w 4023360"/>
              <a:gd name="connsiteY17" fmla="*/ 604520 h 1767840"/>
              <a:gd name="connsiteX18" fmla="*/ 391160 w 4023360"/>
              <a:gd name="connsiteY18" fmla="*/ 665480 h 1767840"/>
              <a:gd name="connsiteX19" fmla="*/ 497840 w 4023360"/>
              <a:gd name="connsiteY19" fmla="*/ 670560 h 1767840"/>
              <a:gd name="connsiteX20" fmla="*/ 508000 w 4023360"/>
              <a:gd name="connsiteY20" fmla="*/ 721360 h 1767840"/>
              <a:gd name="connsiteX21" fmla="*/ 655320 w 4023360"/>
              <a:gd name="connsiteY21" fmla="*/ 716280 h 1767840"/>
              <a:gd name="connsiteX22" fmla="*/ 655320 w 4023360"/>
              <a:gd name="connsiteY22" fmla="*/ 777240 h 1767840"/>
              <a:gd name="connsiteX23" fmla="*/ 675640 w 4023360"/>
              <a:gd name="connsiteY23" fmla="*/ 782320 h 1767840"/>
              <a:gd name="connsiteX24" fmla="*/ 680720 w 4023360"/>
              <a:gd name="connsiteY24" fmla="*/ 838200 h 1767840"/>
              <a:gd name="connsiteX25" fmla="*/ 701040 w 4023360"/>
              <a:gd name="connsiteY25" fmla="*/ 838200 h 1767840"/>
              <a:gd name="connsiteX26" fmla="*/ 701040 w 4023360"/>
              <a:gd name="connsiteY26" fmla="*/ 894080 h 1767840"/>
              <a:gd name="connsiteX27" fmla="*/ 716280 w 4023360"/>
              <a:gd name="connsiteY27" fmla="*/ 909320 h 1767840"/>
              <a:gd name="connsiteX28" fmla="*/ 711200 w 4023360"/>
              <a:gd name="connsiteY28" fmla="*/ 965200 h 1767840"/>
              <a:gd name="connsiteX29" fmla="*/ 721360 w 4023360"/>
              <a:gd name="connsiteY29" fmla="*/ 995680 h 1767840"/>
              <a:gd name="connsiteX30" fmla="*/ 731520 w 4023360"/>
              <a:gd name="connsiteY30" fmla="*/ 1056640 h 1767840"/>
              <a:gd name="connsiteX31" fmla="*/ 751840 w 4023360"/>
              <a:gd name="connsiteY31" fmla="*/ 1061720 h 1767840"/>
              <a:gd name="connsiteX32" fmla="*/ 746760 w 4023360"/>
              <a:gd name="connsiteY32" fmla="*/ 1112520 h 1767840"/>
              <a:gd name="connsiteX33" fmla="*/ 807720 w 4023360"/>
              <a:gd name="connsiteY33" fmla="*/ 1112520 h 1767840"/>
              <a:gd name="connsiteX34" fmla="*/ 802640 w 4023360"/>
              <a:gd name="connsiteY34" fmla="*/ 1168400 h 1767840"/>
              <a:gd name="connsiteX35" fmla="*/ 929640 w 4023360"/>
              <a:gd name="connsiteY35" fmla="*/ 1163320 h 1767840"/>
              <a:gd name="connsiteX36" fmla="*/ 924560 w 4023360"/>
              <a:gd name="connsiteY36" fmla="*/ 1219200 h 1767840"/>
              <a:gd name="connsiteX37" fmla="*/ 980440 w 4023360"/>
              <a:gd name="connsiteY37" fmla="*/ 1219200 h 1767840"/>
              <a:gd name="connsiteX38" fmla="*/ 980440 w 4023360"/>
              <a:gd name="connsiteY38" fmla="*/ 1280160 h 1767840"/>
              <a:gd name="connsiteX39" fmla="*/ 1046480 w 4023360"/>
              <a:gd name="connsiteY39" fmla="*/ 1280160 h 1767840"/>
              <a:gd name="connsiteX40" fmla="*/ 1046480 w 4023360"/>
              <a:gd name="connsiteY40" fmla="*/ 1346200 h 1767840"/>
              <a:gd name="connsiteX41" fmla="*/ 1209040 w 4023360"/>
              <a:gd name="connsiteY41" fmla="*/ 1336040 h 1767840"/>
              <a:gd name="connsiteX42" fmla="*/ 1203960 w 4023360"/>
              <a:gd name="connsiteY42" fmla="*/ 1391920 h 1767840"/>
              <a:gd name="connsiteX43" fmla="*/ 1229360 w 4023360"/>
              <a:gd name="connsiteY43" fmla="*/ 1386840 h 1767840"/>
              <a:gd name="connsiteX44" fmla="*/ 1234440 w 4023360"/>
              <a:gd name="connsiteY44" fmla="*/ 1447800 h 1767840"/>
              <a:gd name="connsiteX45" fmla="*/ 1473200 w 4023360"/>
              <a:gd name="connsiteY45" fmla="*/ 1432560 h 1767840"/>
              <a:gd name="connsiteX46" fmla="*/ 1473200 w 4023360"/>
              <a:gd name="connsiteY46" fmla="*/ 1503680 h 1767840"/>
              <a:gd name="connsiteX47" fmla="*/ 1859280 w 4023360"/>
              <a:gd name="connsiteY47" fmla="*/ 1488440 h 1767840"/>
              <a:gd name="connsiteX48" fmla="*/ 1859280 w 4023360"/>
              <a:gd name="connsiteY48" fmla="*/ 1559560 h 1767840"/>
              <a:gd name="connsiteX49" fmla="*/ 2138680 w 4023360"/>
              <a:gd name="connsiteY49" fmla="*/ 1549400 h 1767840"/>
              <a:gd name="connsiteX50" fmla="*/ 2143760 w 4023360"/>
              <a:gd name="connsiteY50" fmla="*/ 1610360 h 1767840"/>
              <a:gd name="connsiteX51" fmla="*/ 2809240 w 4023360"/>
              <a:gd name="connsiteY51" fmla="*/ 1595120 h 1767840"/>
              <a:gd name="connsiteX52" fmla="*/ 2804160 w 4023360"/>
              <a:gd name="connsiteY52" fmla="*/ 1666240 h 1767840"/>
              <a:gd name="connsiteX53" fmla="*/ 3291840 w 4023360"/>
              <a:gd name="connsiteY53" fmla="*/ 1661160 h 1767840"/>
              <a:gd name="connsiteX54" fmla="*/ 3307080 w 4023360"/>
              <a:gd name="connsiteY54" fmla="*/ 1722120 h 1767840"/>
              <a:gd name="connsiteX55" fmla="*/ 4023360 w 4023360"/>
              <a:gd name="connsiteY55" fmla="*/ 1706880 h 1767840"/>
              <a:gd name="connsiteX56" fmla="*/ 4023360 w 4023360"/>
              <a:gd name="connsiteY56" fmla="*/ 1767840 h 1767840"/>
              <a:gd name="connsiteX0" fmla="*/ 0 w 4023360"/>
              <a:gd name="connsiteY0" fmla="*/ 0 h 1722120"/>
              <a:gd name="connsiteX1" fmla="*/ 208280 w 4023360"/>
              <a:gd name="connsiteY1" fmla="*/ 5080 h 1722120"/>
              <a:gd name="connsiteX2" fmla="*/ 208280 w 4023360"/>
              <a:gd name="connsiteY2" fmla="*/ 71120 h 1722120"/>
              <a:gd name="connsiteX3" fmla="*/ 269240 w 4023360"/>
              <a:gd name="connsiteY3" fmla="*/ 66040 h 1722120"/>
              <a:gd name="connsiteX4" fmla="*/ 264160 w 4023360"/>
              <a:gd name="connsiteY4" fmla="*/ 111760 h 1722120"/>
              <a:gd name="connsiteX5" fmla="*/ 294640 w 4023360"/>
              <a:gd name="connsiteY5" fmla="*/ 111760 h 1722120"/>
              <a:gd name="connsiteX6" fmla="*/ 294640 w 4023360"/>
              <a:gd name="connsiteY6" fmla="*/ 167640 h 1722120"/>
              <a:gd name="connsiteX7" fmla="*/ 309880 w 4023360"/>
              <a:gd name="connsiteY7" fmla="*/ 172720 h 1722120"/>
              <a:gd name="connsiteX8" fmla="*/ 299720 w 4023360"/>
              <a:gd name="connsiteY8" fmla="*/ 233680 h 1722120"/>
              <a:gd name="connsiteX9" fmla="*/ 314960 w 4023360"/>
              <a:gd name="connsiteY9" fmla="*/ 233680 h 1722120"/>
              <a:gd name="connsiteX10" fmla="*/ 314960 w 4023360"/>
              <a:gd name="connsiteY10" fmla="*/ 284480 h 1722120"/>
              <a:gd name="connsiteX11" fmla="*/ 330200 w 4023360"/>
              <a:gd name="connsiteY11" fmla="*/ 294640 h 1722120"/>
              <a:gd name="connsiteX12" fmla="*/ 330200 w 4023360"/>
              <a:gd name="connsiteY12" fmla="*/ 375920 h 1722120"/>
              <a:gd name="connsiteX13" fmla="*/ 330200 w 4023360"/>
              <a:gd name="connsiteY13" fmla="*/ 452120 h 1722120"/>
              <a:gd name="connsiteX14" fmla="*/ 350520 w 4023360"/>
              <a:gd name="connsiteY14" fmla="*/ 508000 h 1722120"/>
              <a:gd name="connsiteX15" fmla="*/ 355600 w 4023360"/>
              <a:gd name="connsiteY15" fmla="*/ 533400 h 1722120"/>
              <a:gd name="connsiteX16" fmla="*/ 360680 w 4023360"/>
              <a:gd name="connsiteY16" fmla="*/ 604520 h 1722120"/>
              <a:gd name="connsiteX17" fmla="*/ 360680 w 4023360"/>
              <a:gd name="connsiteY17" fmla="*/ 604520 h 1722120"/>
              <a:gd name="connsiteX18" fmla="*/ 391160 w 4023360"/>
              <a:gd name="connsiteY18" fmla="*/ 665480 h 1722120"/>
              <a:gd name="connsiteX19" fmla="*/ 497840 w 4023360"/>
              <a:gd name="connsiteY19" fmla="*/ 670560 h 1722120"/>
              <a:gd name="connsiteX20" fmla="*/ 508000 w 4023360"/>
              <a:gd name="connsiteY20" fmla="*/ 721360 h 1722120"/>
              <a:gd name="connsiteX21" fmla="*/ 655320 w 4023360"/>
              <a:gd name="connsiteY21" fmla="*/ 716280 h 1722120"/>
              <a:gd name="connsiteX22" fmla="*/ 655320 w 4023360"/>
              <a:gd name="connsiteY22" fmla="*/ 777240 h 1722120"/>
              <a:gd name="connsiteX23" fmla="*/ 675640 w 4023360"/>
              <a:gd name="connsiteY23" fmla="*/ 782320 h 1722120"/>
              <a:gd name="connsiteX24" fmla="*/ 680720 w 4023360"/>
              <a:gd name="connsiteY24" fmla="*/ 838200 h 1722120"/>
              <a:gd name="connsiteX25" fmla="*/ 701040 w 4023360"/>
              <a:gd name="connsiteY25" fmla="*/ 838200 h 1722120"/>
              <a:gd name="connsiteX26" fmla="*/ 701040 w 4023360"/>
              <a:gd name="connsiteY26" fmla="*/ 894080 h 1722120"/>
              <a:gd name="connsiteX27" fmla="*/ 716280 w 4023360"/>
              <a:gd name="connsiteY27" fmla="*/ 909320 h 1722120"/>
              <a:gd name="connsiteX28" fmla="*/ 711200 w 4023360"/>
              <a:gd name="connsiteY28" fmla="*/ 965200 h 1722120"/>
              <a:gd name="connsiteX29" fmla="*/ 721360 w 4023360"/>
              <a:gd name="connsiteY29" fmla="*/ 995680 h 1722120"/>
              <a:gd name="connsiteX30" fmla="*/ 731520 w 4023360"/>
              <a:gd name="connsiteY30" fmla="*/ 1056640 h 1722120"/>
              <a:gd name="connsiteX31" fmla="*/ 751840 w 4023360"/>
              <a:gd name="connsiteY31" fmla="*/ 1061720 h 1722120"/>
              <a:gd name="connsiteX32" fmla="*/ 746760 w 4023360"/>
              <a:gd name="connsiteY32" fmla="*/ 1112520 h 1722120"/>
              <a:gd name="connsiteX33" fmla="*/ 807720 w 4023360"/>
              <a:gd name="connsiteY33" fmla="*/ 1112520 h 1722120"/>
              <a:gd name="connsiteX34" fmla="*/ 802640 w 4023360"/>
              <a:gd name="connsiteY34" fmla="*/ 1168400 h 1722120"/>
              <a:gd name="connsiteX35" fmla="*/ 929640 w 4023360"/>
              <a:gd name="connsiteY35" fmla="*/ 1163320 h 1722120"/>
              <a:gd name="connsiteX36" fmla="*/ 924560 w 4023360"/>
              <a:gd name="connsiteY36" fmla="*/ 1219200 h 1722120"/>
              <a:gd name="connsiteX37" fmla="*/ 980440 w 4023360"/>
              <a:gd name="connsiteY37" fmla="*/ 1219200 h 1722120"/>
              <a:gd name="connsiteX38" fmla="*/ 980440 w 4023360"/>
              <a:gd name="connsiteY38" fmla="*/ 1280160 h 1722120"/>
              <a:gd name="connsiteX39" fmla="*/ 1046480 w 4023360"/>
              <a:gd name="connsiteY39" fmla="*/ 1280160 h 1722120"/>
              <a:gd name="connsiteX40" fmla="*/ 1046480 w 4023360"/>
              <a:gd name="connsiteY40" fmla="*/ 1346200 h 1722120"/>
              <a:gd name="connsiteX41" fmla="*/ 1209040 w 4023360"/>
              <a:gd name="connsiteY41" fmla="*/ 1336040 h 1722120"/>
              <a:gd name="connsiteX42" fmla="*/ 1203960 w 4023360"/>
              <a:gd name="connsiteY42" fmla="*/ 1391920 h 1722120"/>
              <a:gd name="connsiteX43" fmla="*/ 1229360 w 4023360"/>
              <a:gd name="connsiteY43" fmla="*/ 1386840 h 1722120"/>
              <a:gd name="connsiteX44" fmla="*/ 1234440 w 4023360"/>
              <a:gd name="connsiteY44" fmla="*/ 1447800 h 1722120"/>
              <a:gd name="connsiteX45" fmla="*/ 1473200 w 4023360"/>
              <a:gd name="connsiteY45" fmla="*/ 1432560 h 1722120"/>
              <a:gd name="connsiteX46" fmla="*/ 1473200 w 4023360"/>
              <a:gd name="connsiteY46" fmla="*/ 1503680 h 1722120"/>
              <a:gd name="connsiteX47" fmla="*/ 1859280 w 4023360"/>
              <a:gd name="connsiteY47" fmla="*/ 1488440 h 1722120"/>
              <a:gd name="connsiteX48" fmla="*/ 1859280 w 4023360"/>
              <a:gd name="connsiteY48" fmla="*/ 1559560 h 1722120"/>
              <a:gd name="connsiteX49" fmla="*/ 2138680 w 4023360"/>
              <a:gd name="connsiteY49" fmla="*/ 1549400 h 1722120"/>
              <a:gd name="connsiteX50" fmla="*/ 2143760 w 4023360"/>
              <a:gd name="connsiteY50" fmla="*/ 1610360 h 1722120"/>
              <a:gd name="connsiteX51" fmla="*/ 2809240 w 4023360"/>
              <a:gd name="connsiteY51" fmla="*/ 1595120 h 1722120"/>
              <a:gd name="connsiteX52" fmla="*/ 2804160 w 4023360"/>
              <a:gd name="connsiteY52" fmla="*/ 1666240 h 1722120"/>
              <a:gd name="connsiteX53" fmla="*/ 3291840 w 4023360"/>
              <a:gd name="connsiteY53" fmla="*/ 1661160 h 1722120"/>
              <a:gd name="connsiteX54" fmla="*/ 3307080 w 4023360"/>
              <a:gd name="connsiteY54" fmla="*/ 1722120 h 1722120"/>
              <a:gd name="connsiteX55" fmla="*/ 4023360 w 4023360"/>
              <a:gd name="connsiteY55" fmla="*/ 1706880 h 1722120"/>
              <a:gd name="connsiteX0" fmla="*/ 0 w 3307080"/>
              <a:gd name="connsiteY0" fmla="*/ 0 h 1722120"/>
              <a:gd name="connsiteX1" fmla="*/ 208280 w 3307080"/>
              <a:gd name="connsiteY1" fmla="*/ 5080 h 1722120"/>
              <a:gd name="connsiteX2" fmla="*/ 208280 w 3307080"/>
              <a:gd name="connsiteY2" fmla="*/ 71120 h 1722120"/>
              <a:gd name="connsiteX3" fmla="*/ 269240 w 3307080"/>
              <a:gd name="connsiteY3" fmla="*/ 66040 h 1722120"/>
              <a:gd name="connsiteX4" fmla="*/ 264160 w 3307080"/>
              <a:gd name="connsiteY4" fmla="*/ 111760 h 1722120"/>
              <a:gd name="connsiteX5" fmla="*/ 294640 w 3307080"/>
              <a:gd name="connsiteY5" fmla="*/ 111760 h 1722120"/>
              <a:gd name="connsiteX6" fmla="*/ 294640 w 3307080"/>
              <a:gd name="connsiteY6" fmla="*/ 167640 h 1722120"/>
              <a:gd name="connsiteX7" fmla="*/ 309880 w 3307080"/>
              <a:gd name="connsiteY7" fmla="*/ 172720 h 1722120"/>
              <a:gd name="connsiteX8" fmla="*/ 299720 w 3307080"/>
              <a:gd name="connsiteY8" fmla="*/ 233680 h 1722120"/>
              <a:gd name="connsiteX9" fmla="*/ 314960 w 3307080"/>
              <a:gd name="connsiteY9" fmla="*/ 233680 h 1722120"/>
              <a:gd name="connsiteX10" fmla="*/ 314960 w 3307080"/>
              <a:gd name="connsiteY10" fmla="*/ 284480 h 1722120"/>
              <a:gd name="connsiteX11" fmla="*/ 330200 w 3307080"/>
              <a:gd name="connsiteY11" fmla="*/ 294640 h 1722120"/>
              <a:gd name="connsiteX12" fmla="*/ 330200 w 3307080"/>
              <a:gd name="connsiteY12" fmla="*/ 375920 h 1722120"/>
              <a:gd name="connsiteX13" fmla="*/ 330200 w 3307080"/>
              <a:gd name="connsiteY13" fmla="*/ 452120 h 1722120"/>
              <a:gd name="connsiteX14" fmla="*/ 350520 w 3307080"/>
              <a:gd name="connsiteY14" fmla="*/ 508000 h 1722120"/>
              <a:gd name="connsiteX15" fmla="*/ 355600 w 3307080"/>
              <a:gd name="connsiteY15" fmla="*/ 533400 h 1722120"/>
              <a:gd name="connsiteX16" fmla="*/ 360680 w 3307080"/>
              <a:gd name="connsiteY16" fmla="*/ 604520 h 1722120"/>
              <a:gd name="connsiteX17" fmla="*/ 360680 w 3307080"/>
              <a:gd name="connsiteY17" fmla="*/ 604520 h 1722120"/>
              <a:gd name="connsiteX18" fmla="*/ 391160 w 3307080"/>
              <a:gd name="connsiteY18" fmla="*/ 665480 h 1722120"/>
              <a:gd name="connsiteX19" fmla="*/ 497840 w 3307080"/>
              <a:gd name="connsiteY19" fmla="*/ 670560 h 1722120"/>
              <a:gd name="connsiteX20" fmla="*/ 508000 w 3307080"/>
              <a:gd name="connsiteY20" fmla="*/ 721360 h 1722120"/>
              <a:gd name="connsiteX21" fmla="*/ 655320 w 3307080"/>
              <a:gd name="connsiteY21" fmla="*/ 716280 h 1722120"/>
              <a:gd name="connsiteX22" fmla="*/ 655320 w 3307080"/>
              <a:gd name="connsiteY22" fmla="*/ 777240 h 1722120"/>
              <a:gd name="connsiteX23" fmla="*/ 675640 w 3307080"/>
              <a:gd name="connsiteY23" fmla="*/ 782320 h 1722120"/>
              <a:gd name="connsiteX24" fmla="*/ 680720 w 3307080"/>
              <a:gd name="connsiteY24" fmla="*/ 838200 h 1722120"/>
              <a:gd name="connsiteX25" fmla="*/ 701040 w 3307080"/>
              <a:gd name="connsiteY25" fmla="*/ 838200 h 1722120"/>
              <a:gd name="connsiteX26" fmla="*/ 701040 w 3307080"/>
              <a:gd name="connsiteY26" fmla="*/ 894080 h 1722120"/>
              <a:gd name="connsiteX27" fmla="*/ 716280 w 3307080"/>
              <a:gd name="connsiteY27" fmla="*/ 909320 h 1722120"/>
              <a:gd name="connsiteX28" fmla="*/ 711200 w 3307080"/>
              <a:gd name="connsiteY28" fmla="*/ 965200 h 1722120"/>
              <a:gd name="connsiteX29" fmla="*/ 721360 w 3307080"/>
              <a:gd name="connsiteY29" fmla="*/ 995680 h 1722120"/>
              <a:gd name="connsiteX30" fmla="*/ 731520 w 3307080"/>
              <a:gd name="connsiteY30" fmla="*/ 1056640 h 1722120"/>
              <a:gd name="connsiteX31" fmla="*/ 751840 w 3307080"/>
              <a:gd name="connsiteY31" fmla="*/ 1061720 h 1722120"/>
              <a:gd name="connsiteX32" fmla="*/ 746760 w 3307080"/>
              <a:gd name="connsiteY32" fmla="*/ 1112520 h 1722120"/>
              <a:gd name="connsiteX33" fmla="*/ 807720 w 3307080"/>
              <a:gd name="connsiteY33" fmla="*/ 1112520 h 1722120"/>
              <a:gd name="connsiteX34" fmla="*/ 802640 w 3307080"/>
              <a:gd name="connsiteY34" fmla="*/ 1168400 h 1722120"/>
              <a:gd name="connsiteX35" fmla="*/ 929640 w 3307080"/>
              <a:gd name="connsiteY35" fmla="*/ 1163320 h 1722120"/>
              <a:gd name="connsiteX36" fmla="*/ 924560 w 3307080"/>
              <a:gd name="connsiteY36" fmla="*/ 1219200 h 1722120"/>
              <a:gd name="connsiteX37" fmla="*/ 980440 w 3307080"/>
              <a:gd name="connsiteY37" fmla="*/ 1219200 h 1722120"/>
              <a:gd name="connsiteX38" fmla="*/ 980440 w 3307080"/>
              <a:gd name="connsiteY38" fmla="*/ 1280160 h 1722120"/>
              <a:gd name="connsiteX39" fmla="*/ 1046480 w 3307080"/>
              <a:gd name="connsiteY39" fmla="*/ 1280160 h 1722120"/>
              <a:gd name="connsiteX40" fmla="*/ 1046480 w 3307080"/>
              <a:gd name="connsiteY40" fmla="*/ 1346200 h 1722120"/>
              <a:gd name="connsiteX41" fmla="*/ 1209040 w 3307080"/>
              <a:gd name="connsiteY41" fmla="*/ 1336040 h 1722120"/>
              <a:gd name="connsiteX42" fmla="*/ 1203960 w 3307080"/>
              <a:gd name="connsiteY42" fmla="*/ 1391920 h 1722120"/>
              <a:gd name="connsiteX43" fmla="*/ 1229360 w 3307080"/>
              <a:gd name="connsiteY43" fmla="*/ 1386840 h 1722120"/>
              <a:gd name="connsiteX44" fmla="*/ 1234440 w 3307080"/>
              <a:gd name="connsiteY44" fmla="*/ 1447800 h 1722120"/>
              <a:gd name="connsiteX45" fmla="*/ 1473200 w 3307080"/>
              <a:gd name="connsiteY45" fmla="*/ 1432560 h 1722120"/>
              <a:gd name="connsiteX46" fmla="*/ 1473200 w 3307080"/>
              <a:gd name="connsiteY46" fmla="*/ 1503680 h 1722120"/>
              <a:gd name="connsiteX47" fmla="*/ 1859280 w 3307080"/>
              <a:gd name="connsiteY47" fmla="*/ 1488440 h 1722120"/>
              <a:gd name="connsiteX48" fmla="*/ 1859280 w 3307080"/>
              <a:gd name="connsiteY48" fmla="*/ 1559560 h 1722120"/>
              <a:gd name="connsiteX49" fmla="*/ 2138680 w 3307080"/>
              <a:gd name="connsiteY49" fmla="*/ 1549400 h 1722120"/>
              <a:gd name="connsiteX50" fmla="*/ 2143760 w 3307080"/>
              <a:gd name="connsiteY50" fmla="*/ 1610360 h 1722120"/>
              <a:gd name="connsiteX51" fmla="*/ 2809240 w 3307080"/>
              <a:gd name="connsiteY51" fmla="*/ 1595120 h 1722120"/>
              <a:gd name="connsiteX52" fmla="*/ 2804160 w 3307080"/>
              <a:gd name="connsiteY52" fmla="*/ 1666240 h 1722120"/>
              <a:gd name="connsiteX53" fmla="*/ 3291840 w 3307080"/>
              <a:gd name="connsiteY53" fmla="*/ 1661160 h 1722120"/>
              <a:gd name="connsiteX54" fmla="*/ 3307080 w 3307080"/>
              <a:gd name="connsiteY54" fmla="*/ 1722120 h 1722120"/>
              <a:gd name="connsiteX0" fmla="*/ 0 w 3291840"/>
              <a:gd name="connsiteY0" fmla="*/ 0 h 1666240"/>
              <a:gd name="connsiteX1" fmla="*/ 208280 w 3291840"/>
              <a:gd name="connsiteY1" fmla="*/ 5080 h 1666240"/>
              <a:gd name="connsiteX2" fmla="*/ 208280 w 3291840"/>
              <a:gd name="connsiteY2" fmla="*/ 71120 h 1666240"/>
              <a:gd name="connsiteX3" fmla="*/ 269240 w 3291840"/>
              <a:gd name="connsiteY3" fmla="*/ 66040 h 1666240"/>
              <a:gd name="connsiteX4" fmla="*/ 264160 w 3291840"/>
              <a:gd name="connsiteY4" fmla="*/ 111760 h 1666240"/>
              <a:gd name="connsiteX5" fmla="*/ 294640 w 3291840"/>
              <a:gd name="connsiteY5" fmla="*/ 111760 h 1666240"/>
              <a:gd name="connsiteX6" fmla="*/ 294640 w 3291840"/>
              <a:gd name="connsiteY6" fmla="*/ 167640 h 1666240"/>
              <a:gd name="connsiteX7" fmla="*/ 309880 w 3291840"/>
              <a:gd name="connsiteY7" fmla="*/ 172720 h 1666240"/>
              <a:gd name="connsiteX8" fmla="*/ 299720 w 3291840"/>
              <a:gd name="connsiteY8" fmla="*/ 233680 h 1666240"/>
              <a:gd name="connsiteX9" fmla="*/ 314960 w 3291840"/>
              <a:gd name="connsiteY9" fmla="*/ 233680 h 1666240"/>
              <a:gd name="connsiteX10" fmla="*/ 314960 w 3291840"/>
              <a:gd name="connsiteY10" fmla="*/ 284480 h 1666240"/>
              <a:gd name="connsiteX11" fmla="*/ 330200 w 3291840"/>
              <a:gd name="connsiteY11" fmla="*/ 294640 h 1666240"/>
              <a:gd name="connsiteX12" fmla="*/ 330200 w 3291840"/>
              <a:gd name="connsiteY12" fmla="*/ 375920 h 1666240"/>
              <a:gd name="connsiteX13" fmla="*/ 330200 w 3291840"/>
              <a:gd name="connsiteY13" fmla="*/ 452120 h 1666240"/>
              <a:gd name="connsiteX14" fmla="*/ 350520 w 3291840"/>
              <a:gd name="connsiteY14" fmla="*/ 508000 h 1666240"/>
              <a:gd name="connsiteX15" fmla="*/ 355600 w 3291840"/>
              <a:gd name="connsiteY15" fmla="*/ 533400 h 1666240"/>
              <a:gd name="connsiteX16" fmla="*/ 360680 w 3291840"/>
              <a:gd name="connsiteY16" fmla="*/ 604520 h 1666240"/>
              <a:gd name="connsiteX17" fmla="*/ 360680 w 3291840"/>
              <a:gd name="connsiteY17" fmla="*/ 604520 h 1666240"/>
              <a:gd name="connsiteX18" fmla="*/ 391160 w 3291840"/>
              <a:gd name="connsiteY18" fmla="*/ 665480 h 1666240"/>
              <a:gd name="connsiteX19" fmla="*/ 497840 w 3291840"/>
              <a:gd name="connsiteY19" fmla="*/ 670560 h 1666240"/>
              <a:gd name="connsiteX20" fmla="*/ 508000 w 3291840"/>
              <a:gd name="connsiteY20" fmla="*/ 721360 h 1666240"/>
              <a:gd name="connsiteX21" fmla="*/ 655320 w 3291840"/>
              <a:gd name="connsiteY21" fmla="*/ 716280 h 1666240"/>
              <a:gd name="connsiteX22" fmla="*/ 655320 w 3291840"/>
              <a:gd name="connsiteY22" fmla="*/ 777240 h 1666240"/>
              <a:gd name="connsiteX23" fmla="*/ 675640 w 3291840"/>
              <a:gd name="connsiteY23" fmla="*/ 782320 h 1666240"/>
              <a:gd name="connsiteX24" fmla="*/ 680720 w 3291840"/>
              <a:gd name="connsiteY24" fmla="*/ 838200 h 1666240"/>
              <a:gd name="connsiteX25" fmla="*/ 701040 w 3291840"/>
              <a:gd name="connsiteY25" fmla="*/ 838200 h 1666240"/>
              <a:gd name="connsiteX26" fmla="*/ 701040 w 3291840"/>
              <a:gd name="connsiteY26" fmla="*/ 894080 h 1666240"/>
              <a:gd name="connsiteX27" fmla="*/ 716280 w 3291840"/>
              <a:gd name="connsiteY27" fmla="*/ 909320 h 1666240"/>
              <a:gd name="connsiteX28" fmla="*/ 711200 w 3291840"/>
              <a:gd name="connsiteY28" fmla="*/ 965200 h 1666240"/>
              <a:gd name="connsiteX29" fmla="*/ 721360 w 3291840"/>
              <a:gd name="connsiteY29" fmla="*/ 995680 h 1666240"/>
              <a:gd name="connsiteX30" fmla="*/ 731520 w 3291840"/>
              <a:gd name="connsiteY30" fmla="*/ 1056640 h 1666240"/>
              <a:gd name="connsiteX31" fmla="*/ 751840 w 3291840"/>
              <a:gd name="connsiteY31" fmla="*/ 1061720 h 1666240"/>
              <a:gd name="connsiteX32" fmla="*/ 746760 w 3291840"/>
              <a:gd name="connsiteY32" fmla="*/ 1112520 h 1666240"/>
              <a:gd name="connsiteX33" fmla="*/ 807720 w 3291840"/>
              <a:gd name="connsiteY33" fmla="*/ 1112520 h 1666240"/>
              <a:gd name="connsiteX34" fmla="*/ 802640 w 3291840"/>
              <a:gd name="connsiteY34" fmla="*/ 1168400 h 1666240"/>
              <a:gd name="connsiteX35" fmla="*/ 929640 w 3291840"/>
              <a:gd name="connsiteY35" fmla="*/ 1163320 h 1666240"/>
              <a:gd name="connsiteX36" fmla="*/ 924560 w 3291840"/>
              <a:gd name="connsiteY36" fmla="*/ 1219200 h 1666240"/>
              <a:gd name="connsiteX37" fmla="*/ 980440 w 3291840"/>
              <a:gd name="connsiteY37" fmla="*/ 1219200 h 1666240"/>
              <a:gd name="connsiteX38" fmla="*/ 980440 w 3291840"/>
              <a:gd name="connsiteY38" fmla="*/ 1280160 h 1666240"/>
              <a:gd name="connsiteX39" fmla="*/ 1046480 w 3291840"/>
              <a:gd name="connsiteY39" fmla="*/ 1280160 h 1666240"/>
              <a:gd name="connsiteX40" fmla="*/ 1046480 w 3291840"/>
              <a:gd name="connsiteY40" fmla="*/ 1346200 h 1666240"/>
              <a:gd name="connsiteX41" fmla="*/ 1209040 w 3291840"/>
              <a:gd name="connsiteY41" fmla="*/ 1336040 h 1666240"/>
              <a:gd name="connsiteX42" fmla="*/ 1203960 w 3291840"/>
              <a:gd name="connsiteY42" fmla="*/ 1391920 h 1666240"/>
              <a:gd name="connsiteX43" fmla="*/ 1229360 w 3291840"/>
              <a:gd name="connsiteY43" fmla="*/ 1386840 h 1666240"/>
              <a:gd name="connsiteX44" fmla="*/ 1234440 w 3291840"/>
              <a:gd name="connsiteY44" fmla="*/ 1447800 h 1666240"/>
              <a:gd name="connsiteX45" fmla="*/ 1473200 w 3291840"/>
              <a:gd name="connsiteY45" fmla="*/ 1432560 h 1666240"/>
              <a:gd name="connsiteX46" fmla="*/ 1473200 w 3291840"/>
              <a:gd name="connsiteY46" fmla="*/ 1503680 h 1666240"/>
              <a:gd name="connsiteX47" fmla="*/ 1859280 w 3291840"/>
              <a:gd name="connsiteY47" fmla="*/ 1488440 h 1666240"/>
              <a:gd name="connsiteX48" fmla="*/ 1859280 w 3291840"/>
              <a:gd name="connsiteY48" fmla="*/ 1559560 h 1666240"/>
              <a:gd name="connsiteX49" fmla="*/ 2138680 w 3291840"/>
              <a:gd name="connsiteY49" fmla="*/ 1549400 h 1666240"/>
              <a:gd name="connsiteX50" fmla="*/ 2143760 w 3291840"/>
              <a:gd name="connsiteY50" fmla="*/ 1610360 h 1666240"/>
              <a:gd name="connsiteX51" fmla="*/ 2809240 w 3291840"/>
              <a:gd name="connsiteY51" fmla="*/ 1595120 h 1666240"/>
              <a:gd name="connsiteX52" fmla="*/ 2804160 w 3291840"/>
              <a:gd name="connsiteY52" fmla="*/ 1666240 h 1666240"/>
              <a:gd name="connsiteX53" fmla="*/ 3291840 w 3291840"/>
              <a:gd name="connsiteY53" fmla="*/ 1661160 h 1666240"/>
              <a:gd name="connsiteX0" fmla="*/ 0 w 2809240"/>
              <a:gd name="connsiteY0" fmla="*/ 0 h 1666240"/>
              <a:gd name="connsiteX1" fmla="*/ 208280 w 2809240"/>
              <a:gd name="connsiteY1" fmla="*/ 5080 h 1666240"/>
              <a:gd name="connsiteX2" fmla="*/ 208280 w 2809240"/>
              <a:gd name="connsiteY2" fmla="*/ 71120 h 1666240"/>
              <a:gd name="connsiteX3" fmla="*/ 269240 w 2809240"/>
              <a:gd name="connsiteY3" fmla="*/ 66040 h 1666240"/>
              <a:gd name="connsiteX4" fmla="*/ 264160 w 2809240"/>
              <a:gd name="connsiteY4" fmla="*/ 111760 h 1666240"/>
              <a:gd name="connsiteX5" fmla="*/ 294640 w 2809240"/>
              <a:gd name="connsiteY5" fmla="*/ 111760 h 1666240"/>
              <a:gd name="connsiteX6" fmla="*/ 294640 w 2809240"/>
              <a:gd name="connsiteY6" fmla="*/ 167640 h 1666240"/>
              <a:gd name="connsiteX7" fmla="*/ 309880 w 2809240"/>
              <a:gd name="connsiteY7" fmla="*/ 172720 h 1666240"/>
              <a:gd name="connsiteX8" fmla="*/ 299720 w 2809240"/>
              <a:gd name="connsiteY8" fmla="*/ 233680 h 1666240"/>
              <a:gd name="connsiteX9" fmla="*/ 314960 w 2809240"/>
              <a:gd name="connsiteY9" fmla="*/ 233680 h 1666240"/>
              <a:gd name="connsiteX10" fmla="*/ 314960 w 2809240"/>
              <a:gd name="connsiteY10" fmla="*/ 284480 h 1666240"/>
              <a:gd name="connsiteX11" fmla="*/ 330200 w 2809240"/>
              <a:gd name="connsiteY11" fmla="*/ 294640 h 1666240"/>
              <a:gd name="connsiteX12" fmla="*/ 330200 w 2809240"/>
              <a:gd name="connsiteY12" fmla="*/ 375920 h 1666240"/>
              <a:gd name="connsiteX13" fmla="*/ 330200 w 2809240"/>
              <a:gd name="connsiteY13" fmla="*/ 452120 h 1666240"/>
              <a:gd name="connsiteX14" fmla="*/ 350520 w 2809240"/>
              <a:gd name="connsiteY14" fmla="*/ 508000 h 1666240"/>
              <a:gd name="connsiteX15" fmla="*/ 355600 w 2809240"/>
              <a:gd name="connsiteY15" fmla="*/ 533400 h 1666240"/>
              <a:gd name="connsiteX16" fmla="*/ 360680 w 2809240"/>
              <a:gd name="connsiteY16" fmla="*/ 604520 h 1666240"/>
              <a:gd name="connsiteX17" fmla="*/ 360680 w 2809240"/>
              <a:gd name="connsiteY17" fmla="*/ 604520 h 1666240"/>
              <a:gd name="connsiteX18" fmla="*/ 391160 w 2809240"/>
              <a:gd name="connsiteY18" fmla="*/ 665480 h 1666240"/>
              <a:gd name="connsiteX19" fmla="*/ 497840 w 2809240"/>
              <a:gd name="connsiteY19" fmla="*/ 670560 h 1666240"/>
              <a:gd name="connsiteX20" fmla="*/ 508000 w 2809240"/>
              <a:gd name="connsiteY20" fmla="*/ 721360 h 1666240"/>
              <a:gd name="connsiteX21" fmla="*/ 655320 w 2809240"/>
              <a:gd name="connsiteY21" fmla="*/ 716280 h 1666240"/>
              <a:gd name="connsiteX22" fmla="*/ 655320 w 2809240"/>
              <a:gd name="connsiteY22" fmla="*/ 777240 h 1666240"/>
              <a:gd name="connsiteX23" fmla="*/ 675640 w 2809240"/>
              <a:gd name="connsiteY23" fmla="*/ 782320 h 1666240"/>
              <a:gd name="connsiteX24" fmla="*/ 680720 w 2809240"/>
              <a:gd name="connsiteY24" fmla="*/ 838200 h 1666240"/>
              <a:gd name="connsiteX25" fmla="*/ 701040 w 2809240"/>
              <a:gd name="connsiteY25" fmla="*/ 838200 h 1666240"/>
              <a:gd name="connsiteX26" fmla="*/ 701040 w 2809240"/>
              <a:gd name="connsiteY26" fmla="*/ 894080 h 1666240"/>
              <a:gd name="connsiteX27" fmla="*/ 716280 w 2809240"/>
              <a:gd name="connsiteY27" fmla="*/ 909320 h 1666240"/>
              <a:gd name="connsiteX28" fmla="*/ 711200 w 2809240"/>
              <a:gd name="connsiteY28" fmla="*/ 965200 h 1666240"/>
              <a:gd name="connsiteX29" fmla="*/ 721360 w 2809240"/>
              <a:gd name="connsiteY29" fmla="*/ 995680 h 1666240"/>
              <a:gd name="connsiteX30" fmla="*/ 731520 w 2809240"/>
              <a:gd name="connsiteY30" fmla="*/ 1056640 h 1666240"/>
              <a:gd name="connsiteX31" fmla="*/ 751840 w 2809240"/>
              <a:gd name="connsiteY31" fmla="*/ 1061720 h 1666240"/>
              <a:gd name="connsiteX32" fmla="*/ 746760 w 2809240"/>
              <a:gd name="connsiteY32" fmla="*/ 1112520 h 1666240"/>
              <a:gd name="connsiteX33" fmla="*/ 807720 w 2809240"/>
              <a:gd name="connsiteY33" fmla="*/ 1112520 h 1666240"/>
              <a:gd name="connsiteX34" fmla="*/ 802640 w 2809240"/>
              <a:gd name="connsiteY34" fmla="*/ 1168400 h 1666240"/>
              <a:gd name="connsiteX35" fmla="*/ 929640 w 2809240"/>
              <a:gd name="connsiteY35" fmla="*/ 1163320 h 1666240"/>
              <a:gd name="connsiteX36" fmla="*/ 924560 w 2809240"/>
              <a:gd name="connsiteY36" fmla="*/ 1219200 h 1666240"/>
              <a:gd name="connsiteX37" fmla="*/ 980440 w 2809240"/>
              <a:gd name="connsiteY37" fmla="*/ 1219200 h 1666240"/>
              <a:gd name="connsiteX38" fmla="*/ 980440 w 2809240"/>
              <a:gd name="connsiteY38" fmla="*/ 1280160 h 1666240"/>
              <a:gd name="connsiteX39" fmla="*/ 1046480 w 2809240"/>
              <a:gd name="connsiteY39" fmla="*/ 1280160 h 1666240"/>
              <a:gd name="connsiteX40" fmla="*/ 1046480 w 2809240"/>
              <a:gd name="connsiteY40" fmla="*/ 1346200 h 1666240"/>
              <a:gd name="connsiteX41" fmla="*/ 1209040 w 2809240"/>
              <a:gd name="connsiteY41" fmla="*/ 1336040 h 1666240"/>
              <a:gd name="connsiteX42" fmla="*/ 1203960 w 2809240"/>
              <a:gd name="connsiteY42" fmla="*/ 1391920 h 1666240"/>
              <a:gd name="connsiteX43" fmla="*/ 1229360 w 2809240"/>
              <a:gd name="connsiteY43" fmla="*/ 1386840 h 1666240"/>
              <a:gd name="connsiteX44" fmla="*/ 1234440 w 2809240"/>
              <a:gd name="connsiteY44" fmla="*/ 1447800 h 1666240"/>
              <a:gd name="connsiteX45" fmla="*/ 1473200 w 2809240"/>
              <a:gd name="connsiteY45" fmla="*/ 1432560 h 1666240"/>
              <a:gd name="connsiteX46" fmla="*/ 1473200 w 2809240"/>
              <a:gd name="connsiteY46" fmla="*/ 1503680 h 1666240"/>
              <a:gd name="connsiteX47" fmla="*/ 1859280 w 2809240"/>
              <a:gd name="connsiteY47" fmla="*/ 1488440 h 1666240"/>
              <a:gd name="connsiteX48" fmla="*/ 1859280 w 2809240"/>
              <a:gd name="connsiteY48" fmla="*/ 1559560 h 1666240"/>
              <a:gd name="connsiteX49" fmla="*/ 2138680 w 2809240"/>
              <a:gd name="connsiteY49" fmla="*/ 1549400 h 1666240"/>
              <a:gd name="connsiteX50" fmla="*/ 2143760 w 2809240"/>
              <a:gd name="connsiteY50" fmla="*/ 1610360 h 1666240"/>
              <a:gd name="connsiteX51" fmla="*/ 2809240 w 2809240"/>
              <a:gd name="connsiteY51" fmla="*/ 1595120 h 1666240"/>
              <a:gd name="connsiteX52" fmla="*/ 2804160 w 2809240"/>
              <a:gd name="connsiteY52" fmla="*/ 1666240 h 1666240"/>
              <a:gd name="connsiteX0" fmla="*/ 0 w 2804160"/>
              <a:gd name="connsiteY0" fmla="*/ 0 h 1666240"/>
              <a:gd name="connsiteX1" fmla="*/ 208280 w 2804160"/>
              <a:gd name="connsiteY1" fmla="*/ 5080 h 1666240"/>
              <a:gd name="connsiteX2" fmla="*/ 208280 w 2804160"/>
              <a:gd name="connsiteY2" fmla="*/ 71120 h 1666240"/>
              <a:gd name="connsiteX3" fmla="*/ 269240 w 2804160"/>
              <a:gd name="connsiteY3" fmla="*/ 66040 h 1666240"/>
              <a:gd name="connsiteX4" fmla="*/ 264160 w 2804160"/>
              <a:gd name="connsiteY4" fmla="*/ 111760 h 1666240"/>
              <a:gd name="connsiteX5" fmla="*/ 294640 w 2804160"/>
              <a:gd name="connsiteY5" fmla="*/ 111760 h 1666240"/>
              <a:gd name="connsiteX6" fmla="*/ 294640 w 2804160"/>
              <a:gd name="connsiteY6" fmla="*/ 167640 h 1666240"/>
              <a:gd name="connsiteX7" fmla="*/ 309880 w 2804160"/>
              <a:gd name="connsiteY7" fmla="*/ 172720 h 1666240"/>
              <a:gd name="connsiteX8" fmla="*/ 299720 w 2804160"/>
              <a:gd name="connsiteY8" fmla="*/ 233680 h 1666240"/>
              <a:gd name="connsiteX9" fmla="*/ 314960 w 2804160"/>
              <a:gd name="connsiteY9" fmla="*/ 233680 h 1666240"/>
              <a:gd name="connsiteX10" fmla="*/ 314960 w 2804160"/>
              <a:gd name="connsiteY10" fmla="*/ 284480 h 1666240"/>
              <a:gd name="connsiteX11" fmla="*/ 330200 w 2804160"/>
              <a:gd name="connsiteY11" fmla="*/ 294640 h 1666240"/>
              <a:gd name="connsiteX12" fmla="*/ 330200 w 2804160"/>
              <a:gd name="connsiteY12" fmla="*/ 375920 h 1666240"/>
              <a:gd name="connsiteX13" fmla="*/ 330200 w 2804160"/>
              <a:gd name="connsiteY13" fmla="*/ 452120 h 1666240"/>
              <a:gd name="connsiteX14" fmla="*/ 350520 w 2804160"/>
              <a:gd name="connsiteY14" fmla="*/ 508000 h 1666240"/>
              <a:gd name="connsiteX15" fmla="*/ 355600 w 2804160"/>
              <a:gd name="connsiteY15" fmla="*/ 533400 h 1666240"/>
              <a:gd name="connsiteX16" fmla="*/ 360680 w 2804160"/>
              <a:gd name="connsiteY16" fmla="*/ 604520 h 1666240"/>
              <a:gd name="connsiteX17" fmla="*/ 360680 w 2804160"/>
              <a:gd name="connsiteY17" fmla="*/ 604520 h 1666240"/>
              <a:gd name="connsiteX18" fmla="*/ 391160 w 2804160"/>
              <a:gd name="connsiteY18" fmla="*/ 665480 h 1666240"/>
              <a:gd name="connsiteX19" fmla="*/ 497840 w 2804160"/>
              <a:gd name="connsiteY19" fmla="*/ 670560 h 1666240"/>
              <a:gd name="connsiteX20" fmla="*/ 508000 w 2804160"/>
              <a:gd name="connsiteY20" fmla="*/ 721360 h 1666240"/>
              <a:gd name="connsiteX21" fmla="*/ 655320 w 2804160"/>
              <a:gd name="connsiteY21" fmla="*/ 716280 h 1666240"/>
              <a:gd name="connsiteX22" fmla="*/ 655320 w 2804160"/>
              <a:gd name="connsiteY22" fmla="*/ 777240 h 1666240"/>
              <a:gd name="connsiteX23" fmla="*/ 675640 w 2804160"/>
              <a:gd name="connsiteY23" fmla="*/ 782320 h 1666240"/>
              <a:gd name="connsiteX24" fmla="*/ 680720 w 2804160"/>
              <a:gd name="connsiteY24" fmla="*/ 838200 h 1666240"/>
              <a:gd name="connsiteX25" fmla="*/ 701040 w 2804160"/>
              <a:gd name="connsiteY25" fmla="*/ 838200 h 1666240"/>
              <a:gd name="connsiteX26" fmla="*/ 701040 w 2804160"/>
              <a:gd name="connsiteY26" fmla="*/ 894080 h 1666240"/>
              <a:gd name="connsiteX27" fmla="*/ 716280 w 2804160"/>
              <a:gd name="connsiteY27" fmla="*/ 909320 h 1666240"/>
              <a:gd name="connsiteX28" fmla="*/ 711200 w 2804160"/>
              <a:gd name="connsiteY28" fmla="*/ 965200 h 1666240"/>
              <a:gd name="connsiteX29" fmla="*/ 721360 w 2804160"/>
              <a:gd name="connsiteY29" fmla="*/ 995680 h 1666240"/>
              <a:gd name="connsiteX30" fmla="*/ 731520 w 2804160"/>
              <a:gd name="connsiteY30" fmla="*/ 1056640 h 1666240"/>
              <a:gd name="connsiteX31" fmla="*/ 751840 w 2804160"/>
              <a:gd name="connsiteY31" fmla="*/ 1061720 h 1666240"/>
              <a:gd name="connsiteX32" fmla="*/ 746760 w 2804160"/>
              <a:gd name="connsiteY32" fmla="*/ 1112520 h 1666240"/>
              <a:gd name="connsiteX33" fmla="*/ 807720 w 2804160"/>
              <a:gd name="connsiteY33" fmla="*/ 1112520 h 1666240"/>
              <a:gd name="connsiteX34" fmla="*/ 802640 w 2804160"/>
              <a:gd name="connsiteY34" fmla="*/ 1168400 h 1666240"/>
              <a:gd name="connsiteX35" fmla="*/ 929640 w 2804160"/>
              <a:gd name="connsiteY35" fmla="*/ 1163320 h 1666240"/>
              <a:gd name="connsiteX36" fmla="*/ 924560 w 2804160"/>
              <a:gd name="connsiteY36" fmla="*/ 1219200 h 1666240"/>
              <a:gd name="connsiteX37" fmla="*/ 980440 w 2804160"/>
              <a:gd name="connsiteY37" fmla="*/ 1219200 h 1666240"/>
              <a:gd name="connsiteX38" fmla="*/ 980440 w 2804160"/>
              <a:gd name="connsiteY38" fmla="*/ 1280160 h 1666240"/>
              <a:gd name="connsiteX39" fmla="*/ 1046480 w 2804160"/>
              <a:gd name="connsiteY39" fmla="*/ 1280160 h 1666240"/>
              <a:gd name="connsiteX40" fmla="*/ 1046480 w 2804160"/>
              <a:gd name="connsiteY40" fmla="*/ 1346200 h 1666240"/>
              <a:gd name="connsiteX41" fmla="*/ 1209040 w 2804160"/>
              <a:gd name="connsiteY41" fmla="*/ 1336040 h 1666240"/>
              <a:gd name="connsiteX42" fmla="*/ 1203960 w 2804160"/>
              <a:gd name="connsiteY42" fmla="*/ 1391920 h 1666240"/>
              <a:gd name="connsiteX43" fmla="*/ 1229360 w 2804160"/>
              <a:gd name="connsiteY43" fmla="*/ 1386840 h 1666240"/>
              <a:gd name="connsiteX44" fmla="*/ 1234440 w 2804160"/>
              <a:gd name="connsiteY44" fmla="*/ 1447800 h 1666240"/>
              <a:gd name="connsiteX45" fmla="*/ 1473200 w 2804160"/>
              <a:gd name="connsiteY45" fmla="*/ 1432560 h 1666240"/>
              <a:gd name="connsiteX46" fmla="*/ 1473200 w 2804160"/>
              <a:gd name="connsiteY46" fmla="*/ 1503680 h 1666240"/>
              <a:gd name="connsiteX47" fmla="*/ 1859280 w 2804160"/>
              <a:gd name="connsiteY47" fmla="*/ 1488440 h 1666240"/>
              <a:gd name="connsiteX48" fmla="*/ 1859280 w 2804160"/>
              <a:gd name="connsiteY48" fmla="*/ 1559560 h 1666240"/>
              <a:gd name="connsiteX49" fmla="*/ 2138680 w 2804160"/>
              <a:gd name="connsiteY49" fmla="*/ 1549400 h 1666240"/>
              <a:gd name="connsiteX50" fmla="*/ 2143760 w 2804160"/>
              <a:gd name="connsiteY50" fmla="*/ 1610360 h 1666240"/>
              <a:gd name="connsiteX51" fmla="*/ 2534920 w 2804160"/>
              <a:gd name="connsiteY51" fmla="*/ 1595120 h 1666240"/>
              <a:gd name="connsiteX52" fmla="*/ 2804160 w 2804160"/>
              <a:gd name="connsiteY52" fmla="*/ 1666240 h 1666240"/>
              <a:gd name="connsiteX0" fmla="*/ 0 w 2545080"/>
              <a:gd name="connsiteY0" fmla="*/ 0 h 1706880"/>
              <a:gd name="connsiteX1" fmla="*/ 208280 w 2545080"/>
              <a:gd name="connsiteY1" fmla="*/ 5080 h 1706880"/>
              <a:gd name="connsiteX2" fmla="*/ 208280 w 2545080"/>
              <a:gd name="connsiteY2" fmla="*/ 71120 h 1706880"/>
              <a:gd name="connsiteX3" fmla="*/ 269240 w 2545080"/>
              <a:gd name="connsiteY3" fmla="*/ 66040 h 1706880"/>
              <a:gd name="connsiteX4" fmla="*/ 264160 w 2545080"/>
              <a:gd name="connsiteY4" fmla="*/ 111760 h 1706880"/>
              <a:gd name="connsiteX5" fmla="*/ 294640 w 2545080"/>
              <a:gd name="connsiteY5" fmla="*/ 111760 h 1706880"/>
              <a:gd name="connsiteX6" fmla="*/ 294640 w 2545080"/>
              <a:gd name="connsiteY6" fmla="*/ 167640 h 1706880"/>
              <a:gd name="connsiteX7" fmla="*/ 309880 w 2545080"/>
              <a:gd name="connsiteY7" fmla="*/ 172720 h 1706880"/>
              <a:gd name="connsiteX8" fmla="*/ 299720 w 2545080"/>
              <a:gd name="connsiteY8" fmla="*/ 233680 h 1706880"/>
              <a:gd name="connsiteX9" fmla="*/ 314960 w 2545080"/>
              <a:gd name="connsiteY9" fmla="*/ 233680 h 1706880"/>
              <a:gd name="connsiteX10" fmla="*/ 314960 w 2545080"/>
              <a:gd name="connsiteY10" fmla="*/ 284480 h 1706880"/>
              <a:gd name="connsiteX11" fmla="*/ 330200 w 2545080"/>
              <a:gd name="connsiteY11" fmla="*/ 294640 h 1706880"/>
              <a:gd name="connsiteX12" fmla="*/ 330200 w 2545080"/>
              <a:gd name="connsiteY12" fmla="*/ 375920 h 1706880"/>
              <a:gd name="connsiteX13" fmla="*/ 330200 w 2545080"/>
              <a:gd name="connsiteY13" fmla="*/ 452120 h 1706880"/>
              <a:gd name="connsiteX14" fmla="*/ 350520 w 2545080"/>
              <a:gd name="connsiteY14" fmla="*/ 508000 h 1706880"/>
              <a:gd name="connsiteX15" fmla="*/ 355600 w 2545080"/>
              <a:gd name="connsiteY15" fmla="*/ 533400 h 1706880"/>
              <a:gd name="connsiteX16" fmla="*/ 360680 w 2545080"/>
              <a:gd name="connsiteY16" fmla="*/ 604520 h 1706880"/>
              <a:gd name="connsiteX17" fmla="*/ 360680 w 2545080"/>
              <a:gd name="connsiteY17" fmla="*/ 604520 h 1706880"/>
              <a:gd name="connsiteX18" fmla="*/ 391160 w 2545080"/>
              <a:gd name="connsiteY18" fmla="*/ 665480 h 1706880"/>
              <a:gd name="connsiteX19" fmla="*/ 497840 w 2545080"/>
              <a:gd name="connsiteY19" fmla="*/ 670560 h 1706880"/>
              <a:gd name="connsiteX20" fmla="*/ 508000 w 2545080"/>
              <a:gd name="connsiteY20" fmla="*/ 721360 h 1706880"/>
              <a:gd name="connsiteX21" fmla="*/ 655320 w 2545080"/>
              <a:gd name="connsiteY21" fmla="*/ 716280 h 1706880"/>
              <a:gd name="connsiteX22" fmla="*/ 655320 w 2545080"/>
              <a:gd name="connsiteY22" fmla="*/ 777240 h 1706880"/>
              <a:gd name="connsiteX23" fmla="*/ 675640 w 2545080"/>
              <a:gd name="connsiteY23" fmla="*/ 782320 h 1706880"/>
              <a:gd name="connsiteX24" fmla="*/ 680720 w 2545080"/>
              <a:gd name="connsiteY24" fmla="*/ 838200 h 1706880"/>
              <a:gd name="connsiteX25" fmla="*/ 701040 w 2545080"/>
              <a:gd name="connsiteY25" fmla="*/ 838200 h 1706880"/>
              <a:gd name="connsiteX26" fmla="*/ 701040 w 2545080"/>
              <a:gd name="connsiteY26" fmla="*/ 894080 h 1706880"/>
              <a:gd name="connsiteX27" fmla="*/ 716280 w 2545080"/>
              <a:gd name="connsiteY27" fmla="*/ 909320 h 1706880"/>
              <a:gd name="connsiteX28" fmla="*/ 711200 w 2545080"/>
              <a:gd name="connsiteY28" fmla="*/ 965200 h 1706880"/>
              <a:gd name="connsiteX29" fmla="*/ 721360 w 2545080"/>
              <a:gd name="connsiteY29" fmla="*/ 995680 h 1706880"/>
              <a:gd name="connsiteX30" fmla="*/ 731520 w 2545080"/>
              <a:gd name="connsiteY30" fmla="*/ 1056640 h 1706880"/>
              <a:gd name="connsiteX31" fmla="*/ 751840 w 2545080"/>
              <a:gd name="connsiteY31" fmla="*/ 1061720 h 1706880"/>
              <a:gd name="connsiteX32" fmla="*/ 746760 w 2545080"/>
              <a:gd name="connsiteY32" fmla="*/ 1112520 h 1706880"/>
              <a:gd name="connsiteX33" fmla="*/ 807720 w 2545080"/>
              <a:gd name="connsiteY33" fmla="*/ 1112520 h 1706880"/>
              <a:gd name="connsiteX34" fmla="*/ 802640 w 2545080"/>
              <a:gd name="connsiteY34" fmla="*/ 1168400 h 1706880"/>
              <a:gd name="connsiteX35" fmla="*/ 929640 w 2545080"/>
              <a:gd name="connsiteY35" fmla="*/ 1163320 h 1706880"/>
              <a:gd name="connsiteX36" fmla="*/ 924560 w 2545080"/>
              <a:gd name="connsiteY36" fmla="*/ 1219200 h 1706880"/>
              <a:gd name="connsiteX37" fmla="*/ 980440 w 2545080"/>
              <a:gd name="connsiteY37" fmla="*/ 1219200 h 1706880"/>
              <a:gd name="connsiteX38" fmla="*/ 980440 w 2545080"/>
              <a:gd name="connsiteY38" fmla="*/ 1280160 h 1706880"/>
              <a:gd name="connsiteX39" fmla="*/ 1046480 w 2545080"/>
              <a:gd name="connsiteY39" fmla="*/ 1280160 h 1706880"/>
              <a:gd name="connsiteX40" fmla="*/ 1046480 w 2545080"/>
              <a:gd name="connsiteY40" fmla="*/ 1346200 h 1706880"/>
              <a:gd name="connsiteX41" fmla="*/ 1209040 w 2545080"/>
              <a:gd name="connsiteY41" fmla="*/ 1336040 h 1706880"/>
              <a:gd name="connsiteX42" fmla="*/ 1203960 w 2545080"/>
              <a:gd name="connsiteY42" fmla="*/ 1391920 h 1706880"/>
              <a:gd name="connsiteX43" fmla="*/ 1229360 w 2545080"/>
              <a:gd name="connsiteY43" fmla="*/ 1386840 h 1706880"/>
              <a:gd name="connsiteX44" fmla="*/ 1234440 w 2545080"/>
              <a:gd name="connsiteY44" fmla="*/ 1447800 h 1706880"/>
              <a:gd name="connsiteX45" fmla="*/ 1473200 w 2545080"/>
              <a:gd name="connsiteY45" fmla="*/ 1432560 h 1706880"/>
              <a:gd name="connsiteX46" fmla="*/ 1473200 w 2545080"/>
              <a:gd name="connsiteY46" fmla="*/ 1503680 h 1706880"/>
              <a:gd name="connsiteX47" fmla="*/ 1859280 w 2545080"/>
              <a:gd name="connsiteY47" fmla="*/ 1488440 h 1706880"/>
              <a:gd name="connsiteX48" fmla="*/ 1859280 w 2545080"/>
              <a:gd name="connsiteY48" fmla="*/ 1559560 h 1706880"/>
              <a:gd name="connsiteX49" fmla="*/ 2138680 w 2545080"/>
              <a:gd name="connsiteY49" fmla="*/ 1549400 h 1706880"/>
              <a:gd name="connsiteX50" fmla="*/ 2143760 w 2545080"/>
              <a:gd name="connsiteY50" fmla="*/ 1610360 h 1706880"/>
              <a:gd name="connsiteX51" fmla="*/ 2534920 w 2545080"/>
              <a:gd name="connsiteY51" fmla="*/ 1595120 h 1706880"/>
              <a:gd name="connsiteX52" fmla="*/ 2545080 w 2545080"/>
              <a:gd name="connsiteY52" fmla="*/ 1706880 h 1706880"/>
              <a:gd name="connsiteX0" fmla="*/ 0 w 2545080"/>
              <a:gd name="connsiteY0" fmla="*/ 0 h 1706880"/>
              <a:gd name="connsiteX1" fmla="*/ 208280 w 2545080"/>
              <a:gd name="connsiteY1" fmla="*/ 5080 h 1706880"/>
              <a:gd name="connsiteX2" fmla="*/ 208280 w 2545080"/>
              <a:gd name="connsiteY2" fmla="*/ 71120 h 1706880"/>
              <a:gd name="connsiteX3" fmla="*/ 269240 w 2545080"/>
              <a:gd name="connsiteY3" fmla="*/ 66040 h 1706880"/>
              <a:gd name="connsiteX4" fmla="*/ 264160 w 2545080"/>
              <a:gd name="connsiteY4" fmla="*/ 111760 h 1706880"/>
              <a:gd name="connsiteX5" fmla="*/ 294640 w 2545080"/>
              <a:gd name="connsiteY5" fmla="*/ 111760 h 1706880"/>
              <a:gd name="connsiteX6" fmla="*/ 294640 w 2545080"/>
              <a:gd name="connsiteY6" fmla="*/ 167640 h 1706880"/>
              <a:gd name="connsiteX7" fmla="*/ 309880 w 2545080"/>
              <a:gd name="connsiteY7" fmla="*/ 172720 h 1706880"/>
              <a:gd name="connsiteX8" fmla="*/ 299720 w 2545080"/>
              <a:gd name="connsiteY8" fmla="*/ 233680 h 1706880"/>
              <a:gd name="connsiteX9" fmla="*/ 314960 w 2545080"/>
              <a:gd name="connsiteY9" fmla="*/ 233680 h 1706880"/>
              <a:gd name="connsiteX10" fmla="*/ 314960 w 2545080"/>
              <a:gd name="connsiteY10" fmla="*/ 284480 h 1706880"/>
              <a:gd name="connsiteX11" fmla="*/ 330200 w 2545080"/>
              <a:gd name="connsiteY11" fmla="*/ 294640 h 1706880"/>
              <a:gd name="connsiteX12" fmla="*/ 330200 w 2545080"/>
              <a:gd name="connsiteY12" fmla="*/ 375920 h 1706880"/>
              <a:gd name="connsiteX13" fmla="*/ 330200 w 2545080"/>
              <a:gd name="connsiteY13" fmla="*/ 452120 h 1706880"/>
              <a:gd name="connsiteX14" fmla="*/ 350520 w 2545080"/>
              <a:gd name="connsiteY14" fmla="*/ 508000 h 1706880"/>
              <a:gd name="connsiteX15" fmla="*/ 355600 w 2545080"/>
              <a:gd name="connsiteY15" fmla="*/ 533400 h 1706880"/>
              <a:gd name="connsiteX16" fmla="*/ 360680 w 2545080"/>
              <a:gd name="connsiteY16" fmla="*/ 604520 h 1706880"/>
              <a:gd name="connsiteX17" fmla="*/ 360680 w 2545080"/>
              <a:gd name="connsiteY17" fmla="*/ 604520 h 1706880"/>
              <a:gd name="connsiteX18" fmla="*/ 391160 w 2545080"/>
              <a:gd name="connsiteY18" fmla="*/ 665480 h 1706880"/>
              <a:gd name="connsiteX19" fmla="*/ 497840 w 2545080"/>
              <a:gd name="connsiteY19" fmla="*/ 670560 h 1706880"/>
              <a:gd name="connsiteX20" fmla="*/ 508000 w 2545080"/>
              <a:gd name="connsiteY20" fmla="*/ 721360 h 1706880"/>
              <a:gd name="connsiteX21" fmla="*/ 655320 w 2545080"/>
              <a:gd name="connsiteY21" fmla="*/ 716280 h 1706880"/>
              <a:gd name="connsiteX22" fmla="*/ 655320 w 2545080"/>
              <a:gd name="connsiteY22" fmla="*/ 777240 h 1706880"/>
              <a:gd name="connsiteX23" fmla="*/ 675640 w 2545080"/>
              <a:gd name="connsiteY23" fmla="*/ 782320 h 1706880"/>
              <a:gd name="connsiteX24" fmla="*/ 680720 w 2545080"/>
              <a:gd name="connsiteY24" fmla="*/ 838200 h 1706880"/>
              <a:gd name="connsiteX25" fmla="*/ 701040 w 2545080"/>
              <a:gd name="connsiteY25" fmla="*/ 838200 h 1706880"/>
              <a:gd name="connsiteX26" fmla="*/ 701040 w 2545080"/>
              <a:gd name="connsiteY26" fmla="*/ 894080 h 1706880"/>
              <a:gd name="connsiteX27" fmla="*/ 716280 w 2545080"/>
              <a:gd name="connsiteY27" fmla="*/ 909320 h 1706880"/>
              <a:gd name="connsiteX28" fmla="*/ 711200 w 2545080"/>
              <a:gd name="connsiteY28" fmla="*/ 965200 h 1706880"/>
              <a:gd name="connsiteX29" fmla="*/ 721360 w 2545080"/>
              <a:gd name="connsiteY29" fmla="*/ 995680 h 1706880"/>
              <a:gd name="connsiteX30" fmla="*/ 731520 w 2545080"/>
              <a:gd name="connsiteY30" fmla="*/ 1056640 h 1706880"/>
              <a:gd name="connsiteX31" fmla="*/ 751840 w 2545080"/>
              <a:gd name="connsiteY31" fmla="*/ 1061720 h 1706880"/>
              <a:gd name="connsiteX32" fmla="*/ 746760 w 2545080"/>
              <a:gd name="connsiteY32" fmla="*/ 1112520 h 1706880"/>
              <a:gd name="connsiteX33" fmla="*/ 807720 w 2545080"/>
              <a:gd name="connsiteY33" fmla="*/ 1112520 h 1706880"/>
              <a:gd name="connsiteX34" fmla="*/ 802640 w 2545080"/>
              <a:gd name="connsiteY34" fmla="*/ 1168400 h 1706880"/>
              <a:gd name="connsiteX35" fmla="*/ 929640 w 2545080"/>
              <a:gd name="connsiteY35" fmla="*/ 1163320 h 1706880"/>
              <a:gd name="connsiteX36" fmla="*/ 924560 w 2545080"/>
              <a:gd name="connsiteY36" fmla="*/ 1219200 h 1706880"/>
              <a:gd name="connsiteX37" fmla="*/ 980440 w 2545080"/>
              <a:gd name="connsiteY37" fmla="*/ 1219200 h 1706880"/>
              <a:gd name="connsiteX38" fmla="*/ 980440 w 2545080"/>
              <a:gd name="connsiteY38" fmla="*/ 1280160 h 1706880"/>
              <a:gd name="connsiteX39" fmla="*/ 1046480 w 2545080"/>
              <a:gd name="connsiteY39" fmla="*/ 1280160 h 1706880"/>
              <a:gd name="connsiteX40" fmla="*/ 1046480 w 2545080"/>
              <a:gd name="connsiteY40" fmla="*/ 1346200 h 1706880"/>
              <a:gd name="connsiteX41" fmla="*/ 1209040 w 2545080"/>
              <a:gd name="connsiteY41" fmla="*/ 1336040 h 1706880"/>
              <a:gd name="connsiteX42" fmla="*/ 1203960 w 2545080"/>
              <a:gd name="connsiteY42" fmla="*/ 1391920 h 1706880"/>
              <a:gd name="connsiteX43" fmla="*/ 1229360 w 2545080"/>
              <a:gd name="connsiteY43" fmla="*/ 1386840 h 1706880"/>
              <a:gd name="connsiteX44" fmla="*/ 1234440 w 2545080"/>
              <a:gd name="connsiteY44" fmla="*/ 1447800 h 1706880"/>
              <a:gd name="connsiteX45" fmla="*/ 1473200 w 2545080"/>
              <a:gd name="connsiteY45" fmla="*/ 1432560 h 1706880"/>
              <a:gd name="connsiteX46" fmla="*/ 1473200 w 2545080"/>
              <a:gd name="connsiteY46" fmla="*/ 1503680 h 1706880"/>
              <a:gd name="connsiteX47" fmla="*/ 1859280 w 2545080"/>
              <a:gd name="connsiteY47" fmla="*/ 1488440 h 1706880"/>
              <a:gd name="connsiteX48" fmla="*/ 1859280 w 2545080"/>
              <a:gd name="connsiteY48" fmla="*/ 1559560 h 1706880"/>
              <a:gd name="connsiteX49" fmla="*/ 2138680 w 2545080"/>
              <a:gd name="connsiteY49" fmla="*/ 1549400 h 1706880"/>
              <a:gd name="connsiteX50" fmla="*/ 2143760 w 2545080"/>
              <a:gd name="connsiteY50" fmla="*/ 1610360 h 1706880"/>
              <a:gd name="connsiteX51" fmla="*/ 2534920 w 2545080"/>
              <a:gd name="connsiteY51" fmla="*/ 1605280 h 1706880"/>
              <a:gd name="connsiteX52" fmla="*/ 2545080 w 2545080"/>
              <a:gd name="connsiteY52" fmla="*/ 1706880 h 1706880"/>
              <a:gd name="connsiteX0" fmla="*/ 0 w 2545080"/>
              <a:gd name="connsiteY0" fmla="*/ 0 h 1711960"/>
              <a:gd name="connsiteX1" fmla="*/ 208280 w 2545080"/>
              <a:gd name="connsiteY1" fmla="*/ 10160 h 1711960"/>
              <a:gd name="connsiteX2" fmla="*/ 208280 w 2545080"/>
              <a:gd name="connsiteY2" fmla="*/ 76200 h 1711960"/>
              <a:gd name="connsiteX3" fmla="*/ 269240 w 2545080"/>
              <a:gd name="connsiteY3" fmla="*/ 71120 h 1711960"/>
              <a:gd name="connsiteX4" fmla="*/ 264160 w 2545080"/>
              <a:gd name="connsiteY4" fmla="*/ 116840 h 1711960"/>
              <a:gd name="connsiteX5" fmla="*/ 294640 w 2545080"/>
              <a:gd name="connsiteY5" fmla="*/ 116840 h 1711960"/>
              <a:gd name="connsiteX6" fmla="*/ 294640 w 2545080"/>
              <a:gd name="connsiteY6" fmla="*/ 172720 h 1711960"/>
              <a:gd name="connsiteX7" fmla="*/ 309880 w 2545080"/>
              <a:gd name="connsiteY7" fmla="*/ 177800 h 1711960"/>
              <a:gd name="connsiteX8" fmla="*/ 299720 w 2545080"/>
              <a:gd name="connsiteY8" fmla="*/ 238760 h 1711960"/>
              <a:gd name="connsiteX9" fmla="*/ 314960 w 2545080"/>
              <a:gd name="connsiteY9" fmla="*/ 238760 h 1711960"/>
              <a:gd name="connsiteX10" fmla="*/ 314960 w 2545080"/>
              <a:gd name="connsiteY10" fmla="*/ 289560 h 1711960"/>
              <a:gd name="connsiteX11" fmla="*/ 330200 w 2545080"/>
              <a:gd name="connsiteY11" fmla="*/ 299720 h 1711960"/>
              <a:gd name="connsiteX12" fmla="*/ 330200 w 2545080"/>
              <a:gd name="connsiteY12" fmla="*/ 381000 h 1711960"/>
              <a:gd name="connsiteX13" fmla="*/ 330200 w 2545080"/>
              <a:gd name="connsiteY13" fmla="*/ 457200 h 1711960"/>
              <a:gd name="connsiteX14" fmla="*/ 350520 w 2545080"/>
              <a:gd name="connsiteY14" fmla="*/ 513080 h 1711960"/>
              <a:gd name="connsiteX15" fmla="*/ 355600 w 2545080"/>
              <a:gd name="connsiteY15" fmla="*/ 538480 h 1711960"/>
              <a:gd name="connsiteX16" fmla="*/ 360680 w 2545080"/>
              <a:gd name="connsiteY16" fmla="*/ 609600 h 1711960"/>
              <a:gd name="connsiteX17" fmla="*/ 360680 w 2545080"/>
              <a:gd name="connsiteY17" fmla="*/ 609600 h 1711960"/>
              <a:gd name="connsiteX18" fmla="*/ 391160 w 2545080"/>
              <a:gd name="connsiteY18" fmla="*/ 670560 h 1711960"/>
              <a:gd name="connsiteX19" fmla="*/ 497840 w 2545080"/>
              <a:gd name="connsiteY19" fmla="*/ 675640 h 1711960"/>
              <a:gd name="connsiteX20" fmla="*/ 508000 w 2545080"/>
              <a:gd name="connsiteY20" fmla="*/ 726440 h 1711960"/>
              <a:gd name="connsiteX21" fmla="*/ 655320 w 2545080"/>
              <a:gd name="connsiteY21" fmla="*/ 721360 h 1711960"/>
              <a:gd name="connsiteX22" fmla="*/ 655320 w 2545080"/>
              <a:gd name="connsiteY22" fmla="*/ 782320 h 1711960"/>
              <a:gd name="connsiteX23" fmla="*/ 675640 w 2545080"/>
              <a:gd name="connsiteY23" fmla="*/ 787400 h 1711960"/>
              <a:gd name="connsiteX24" fmla="*/ 680720 w 2545080"/>
              <a:gd name="connsiteY24" fmla="*/ 843280 h 1711960"/>
              <a:gd name="connsiteX25" fmla="*/ 701040 w 2545080"/>
              <a:gd name="connsiteY25" fmla="*/ 843280 h 1711960"/>
              <a:gd name="connsiteX26" fmla="*/ 701040 w 2545080"/>
              <a:gd name="connsiteY26" fmla="*/ 899160 h 1711960"/>
              <a:gd name="connsiteX27" fmla="*/ 716280 w 2545080"/>
              <a:gd name="connsiteY27" fmla="*/ 914400 h 1711960"/>
              <a:gd name="connsiteX28" fmla="*/ 711200 w 2545080"/>
              <a:gd name="connsiteY28" fmla="*/ 970280 h 1711960"/>
              <a:gd name="connsiteX29" fmla="*/ 721360 w 2545080"/>
              <a:gd name="connsiteY29" fmla="*/ 1000760 h 1711960"/>
              <a:gd name="connsiteX30" fmla="*/ 731520 w 2545080"/>
              <a:gd name="connsiteY30" fmla="*/ 1061720 h 1711960"/>
              <a:gd name="connsiteX31" fmla="*/ 751840 w 2545080"/>
              <a:gd name="connsiteY31" fmla="*/ 1066800 h 1711960"/>
              <a:gd name="connsiteX32" fmla="*/ 746760 w 2545080"/>
              <a:gd name="connsiteY32" fmla="*/ 1117600 h 1711960"/>
              <a:gd name="connsiteX33" fmla="*/ 807720 w 2545080"/>
              <a:gd name="connsiteY33" fmla="*/ 1117600 h 1711960"/>
              <a:gd name="connsiteX34" fmla="*/ 802640 w 2545080"/>
              <a:gd name="connsiteY34" fmla="*/ 1173480 h 1711960"/>
              <a:gd name="connsiteX35" fmla="*/ 929640 w 2545080"/>
              <a:gd name="connsiteY35" fmla="*/ 1168400 h 1711960"/>
              <a:gd name="connsiteX36" fmla="*/ 924560 w 2545080"/>
              <a:gd name="connsiteY36" fmla="*/ 1224280 h 1711960"/>
              <a:gd name="connsiteX37" fmla="*/ 980440 w 2545080"/>
              <a:gd name="connsiteY37" fmla="*/ 1224280 h 1711960"/>
              <a:gd name="connsiteX38" fmla="*/ 980440 w 2545080"/>
              <a:gd name="connsiteY38" fmla="*/ 1285240 h 1711960"/>
              <a:gd name="connsiteX39" fmla="*/ 1046480 w 2545080"/>
              <a:gd name="connsiteY39" fmla="*/ 1285240 h 1711960"/>
              <a:gd name="connsiteX40" fmla="*/ 1046480 w 2545080"/>
              <a:gd name="connsiteY40" fmla="*/ 1351280 h 1711960"/>
              <a:gd name="connsiteX41" fmla="*/ 1209040 w 2545080"/>
              <a:gd name="connsiteY41" fmla="*/ 1341120 h 1711960"/>
              <a:gd name="connsiteX42" fmla="*/ 1203960 w 2545080"/>
              <a:gd name="connsiteY42" fmla="*/ 1397000 h 1711960"/>
              <a:gd name="connsiteX43" fmla="*/ 1229360 w 2545080"/>
              <a:gd name="connsiteY43" fmla="*/ 1391920 h 1711960"/>
              <a:gd name="connsiteX44" fmla="*/ 1234440 w 2545080"/>
              <a:gd name="connsiteY44" fmla="*/ 1452880 h 1711960"/>
              <a:gd name="connsiteX45" fmla="*/ 1473200 w 2545080"/>
              <a:gd name="connsiteY45" fmla="*/ 1437640 h 1711960"/>
              <a:gd name="connsiteX46" fmla="*/ 1473200 w 2545080"/>
              <a:gd name="connsiteY46" fmla="*/ 1508760 h 1711960"/>
              <a:gd name="connsiteX47" fmla="*/ 1859280 w 2545080"/>
              <a:gd name="connsiteY47" fmla="*/ 1493520 h 1711960"/>
              <a:gd name="connsiteX48" fmla="*/ 1859280 w 2545080"/>
              <a:gd name="connsiteY48" fmla="*/ 1564640 h 1711960"/>
              <a:gd name="connsiteX49" fmla="*/ 2138680 w 2545080"/>
              <a:gd name="connsiteY49" fmla="*/ 1554480 h 1711960"/>
              <a:gd name="connsiteX50" fmla="*/ 2143760 w 2545080"/>
              <a:gd name="connsiteY50" fmla="*/ 1615440 h 1711960"/>
              <a:gd name="connsiteX51" fmla="*/ 2534920 w 2545080"/>
              <a:gd name="connsiteY51" fmla="*/ 1610360 h 1711960"/>
              <a:gd name="connsiteX52" fmla="*/ 2545080 w 2545080"/>
              <a:gd name="connsiteY52" fmla="*/ 1711960 h 171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545080" h="1711960">
                <a:moveTo>
                  <a:pt x="0" y="0"/>
                </a:moveTo>
                <a:lnTo>
                  <a:pt x="208280" y="10160"/>
                </a:lnTo>
                <a:lnTo>
                  <a:pt x="208280" y="76200"/>
                </a:lnTo>
                <a:lnTo>
                  <a:pt x="269240" y="71120"/>
                </a:lnTo>
                <a:lnTo>
                  <a:pt x="264160" y="116840"/>
                </a:lnTo>
                <a:lnTo>
                  <a:pt x="294640" y="116840"/>
                </a:lnTo>
                <a:lnTo>
                  <a:pt x="294640" y="172720"/>
                </a:lnTo>
                <a:lnTo>
                  <a:pt x="309880" y="177800"/>
                </a:lnTo>
                <a:lnTo>
                  <a:pt x="299720" y="238760"/>
                </a:lnTo>
                <a:lnTo>
                  <a:pt x="314960" y="238760"/>
                </a:lnTo>
                <a:lnTo>
                  <a:pt x="314960" y="289560"/>
                </a:lnTo>
                <a:lnTo>
                  <a:pt x="330200" y="299720"/>
                </a:lnTo>
                <a:lnTo>
                  <a:pt x="330200" y="381000"/>
                </a:lnTo>
                <a:lnTo>
                  <a:pt x="330200" y="457200"/>
                </a:lnTo>
                <a:lnTo>
                  <a:pt x="350520" y="513080"/>
                </a:lnTo>
                <a:lnTo>
                  <a:pt x="355600" y="538480"/>
                </a:lnTo>
                <a:lnTo>
                  <a:pt x="360680" y="609600"/>
                </a:lnTo>
                <a:lnTo>
                  <a:pt x="360680" y="609600"/>
                </a:lnTo>
                <a:lnTo>
                  <a:pt x="391160" y="670560"/>
                </a:lnTo>
                <a:lnTo>
                  <a:pt x="497840" y="675640"/>
                </a:lnTo>
                <a:lnTo>
                  <a:pt x="508000" y="726440"/>
                </a:lnTo>
                <a:lnTo>
                  <a:pt x="655320" y="721360"/>
                </a:lnTo>
                <a:lnTo>
                  <a:pt x="655320" y="782320"/>
                </a:lnTo>
                <a:lnTo>
                  <a:pt x="675640" y="787400"/>
                </a:lnTo>
                <a:lnTo>
                  <a:pt x="680720" y="843280"/>
                </a:lnTo>
                <a:lnTo>
                  <a:pt x="701040" y="843280"/>
                </a:lnTo>
                <a:lnTo>
                  <a:pt x="701040" y="899160"/>
                </a:lnTo>
                <a:lnTo>
                  <a:pt x="716280" y="914400"/>
                </a:lnTo>
                <a:lnTo>
                  <a:pt x="711200" y="970280"/>
                </a:lnTo>
                <a:lnTo>
                  <a:pt x="721360" y="1000760"/>
                </a:lnTo>
                <a:lnTo>
                  <a:pt x="731520" y="1061720"/>
                </a:lnTo>
                <a:lnTo>
                  <a:pt x="751840" y="1066800"/>
                </a:lnTo>
                <a:lnTo>
                  <a:pt x="746760" y="1117600"/>
                </a:lnTo>
                <a:lnTo>
                  <a:pt x="807720" y="1117600"/>
                </a:lnTo>
                <a:lnTo>
                  <a:pt x="802640" y="1173480"/>
                </a:lnTo>
                <a:lnTo>
                  <a:pt x="929640" y="1168400"/>
                </a:lnTo>
                <a:lnTo>
                  <a:pt x="924560" y="1224280"/>
                </a:lnTo>
                <a:lnTo>
                  <a:pt x="980440" y="1224280"/>
                </a:lnTo>
                <a:lnTo>
                  <a:pt x="980440" y="1285240"/>
                </a:lnTo>
                <a:lnTo>
                  <a:pt x="1046480" y="1285240"/>
                </a:lnTo>
                <a:lnTo>
                  <a:pt x="1046480" y="1351280"/>
                </a:lnTo>
                <a:lnTo>
                  <a:pt x="1209040" y="1341120"/>
                </a:lnTo>
                <a:lnTo>
                  <a:pt x="1203960" y="1397000"/>
                </a:lnTo>
                <a:lnTo>
                  <a:pt x="1229360" y="1391920"/>
                </a:lnTo>
                <a:lnTo>
                  <a:pt x="1234440" y="1452880"/>
                </a:lnTo>
                <a:lnTo>
                  <a:pt x="1473200" y="1437640"/>
                </a:lnTo>
                <a:lnTo>
                  <a:pt x="1473200" y="1508760"/>
                </a:lnTo>
                <a:lnTo>
                  <a:pt x="1859280" y="1493520"/>
                </a:lnTo>
                <a:lnTo>
                  <a:pt x="1859280" y="1564640"/>
                </a:lnTo>
                <a:lnTo>
                  <a:pt x="2138680" y="1554480"/>
                </a:lnTo>
                <a:lnTo>
                  <a:pt x="2143760" y="1615440"/>
                </a:lnTo>
                <a:lnTo>
                  <a:pt x="2534920" y="1610360"/>
                </a:lnTo>
                <a:lnTo>
                  <a:pt x="2545080" y="1711960"/>
                </a:ln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0708F9-A1C7-41EA-B9EB-8A905785B28D}"/>
              </a:ext>
            </a:extLst>
          </p:cNvPr>
          <p:cNvSpPr/>
          <p:nvPr/>
        </p:nvSpPr>
        <p:spPr>
          <a:xfrm>
            <a:off x="4765237" y="3262967"/>
            <a:ext cx="72000" cy="72000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A433A47-7814-4144-81E9-B7F20EDCBDA6}"/>
              </a:ext>
            </a:extLst>
          </p:cNvPr>
          <p:cNvSpPr/>
          <p:nvPr/>
        </p:nvSpPr>
        <p:spPr>
          <a:xfrm>
            <a:off x="4401059" y="3193729"/>
            <a:ext cx="72000" cy="72000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8177415-03A4-41A9-8EF7-2FBAD5CDC871}"/>
              </a:ext>
            </a:extLst>
          </p:cNvPr>
          <p:cNvSpPr/>
          <p:nvPr/>
        </p:nvSpPr>
        <p:spPr>
          <a:xfrm>
            <a:off x="2861819" y="2663722"/>
            <a:ext cx="72000" cy="7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A7893440-37F0-48F5-9D5B-78E724D9F487}"/>
              </a:ext>
            </a:extLst>
          </p:cNvPr>
          <p:cNvGrpSpPr/>
          <p:nvPr/>
        </p:nvGrpSpPr>
        <p:grpSpPr>
          <a:xfrm>
            <a:off x="2237851" y="1619805"/>
            <a:ext cx="3159760" cy="1752600"/>
            <a:chOff x="3088640" y="1711960"/>
            <a:chExt cx="3159760" cy="1752600"/>
          </a:xfrm>
        </p:grpSpPr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E78C9275-1AC0-473E-85B9-B8D1EBE59E2D}"/>
                </a:ext>
              </a:extLst>
            </p:cNvPr>
            <p:cNvSpPr/>
            <p:nvPr/>
          </p:nvSpPr>
          <p:spPr>
            <a:xfrm>
              <a:off x="3088640" y="1711960"/>
              <a:ext cx="3159760" cy="1752600"/>
            </a:xfrm>
            <a:custGeom>
              <a:avLst/>
              <a:gdLst>
                <a:gd name="connsiteX0" fmla="*/ 0 w 3159760"/>
                <a:gd name="connsiteY0" fmla="*/ 0 h 1752600"/>
                <a:gd name="connsiteX1" fmla="*/ 218440 w 3159760"/>
                <a:gd name="connsiteY1" fmla="*/ 0 h 1752600"/>
                <a:gd name="connsiteX2" fmla="*/ 208280 w 3159760"/>
                <a:gd name="connsiteY2" fmla="*/ 111760 h 1752600"/>
                <a:gd name="connsiteX3" fmla="*/ 248920 w 3159760"/>
                <a:gd name="connsiteY3" fmla="*/ 111760 h 1752600"/>
                <a:gd name="connsiteX4" fmla="*/ 254000 w 3159760"/>
                <a:gd name="connsiteY4" fmla="*/ 162560 h 1752600"/>
                <a:gd name="connsiteX5" fmla="*/ 284480 w 3159760"/>
                <a:gd name="connsiteY5" fmla="*/ 157480 h 1752600"/>
                <a:gd name="connsiteX6" fmla="*/ 279400 w 3159760"/>
                <a:gd name="connsiteY6" fmla="*/ 208280 h 1752600"/>
                <a:gd name="connsiteX7" fmla="*/ 299720 w 3159760"/>
                <a:gd name="connsiteY7" fmla="*/ 208280 h 1752600"/>
                <a:gd name="connsiteX8" fmla="*/ 299720 w 3159760"/>
                <a:gd name="connsiteY8" fmla="*/ 269240 h 1752600"/>
                <a:gd name="connsiteX9" fmla="*/ 320040 w 3159760"/>
                <a:gd name="connsiteY9" fmla="*/ 274320 h 1752600"/>
                <a:gd name="connsiteX10" fmla="*/ 320040 w 3159760"/>
                <a:gd name="connsiteY10" fmla="*/ 325120 h 1752600"/>
                <a:gd name="connsiteX11" fmla="*/ 335280 w 3159760"/>
                <a:gd name="connsiteY11" fmla="*/ 325120 h 1752600"/>
                <a:gd name="connsiteX12" fmla="*/ 330200 w 3159760"/>
                <a:gd name="connsiteY12" fmla="*/ 365760 h 1752600"/>
                <a:gd name="connsiteX13" fmla="*/ 355600 w 3159760"/>
                <a:gd name="connsiteY13" fmla="*/ 355600 h 1752600"/>
                <a:gd name="connsiteX14" fmla="*/ 355600 w 3159760"/>
                <a:gd name="connsiteY14" fmla="*/ 421640 h 1752600"/>
                <a:gd name="connsiteX15" fmla="*/ 375920 w 3159760"/>
                <a:gd name="connsiteY15" fmla="*/ 431800 h 1752600"/>
                <a:gd name="connsiteX16" fmla="*/ 381000 w 3159760"/>
                <a:gd name="connsiteY16" fmla="*/ 477520 h 1752600"/>
                <a:gd name="connsiteX17" fmla="*/ 396240 w 3159760"/>
                <a:gd name="connsiteY17" fmla="*/ 487680 h 1752600"/>
                <a:gd name="connsiteX18" fmla="*/ 396240 w 3159760"/>
                <a:gd name="connsiteY18" fmla="*/ 538480 h 1752600"/>
                <a:gd name="connsiteX19" fmla="*/ 391160 w 3159760"/>
                <a:gd name="connsiteY19" fmla="*/ 604520 h 1752600"/>
                <a:gd name="connsiteX20" fmla="*/ 513080 w 3159760"/>
                <a:gd name="connsiteY20" fmla="*/ 614680 h 1752600"/>
                <a:gd name="connsiteX21" fmla="*/ 508000 w 3159760"/>
                <a:gd name="connsiteY21" fmla="*/ 665480 h 1752600"/>
                <a:gd name="connsiteX22" fmla="*/ 640080 w 3159760"/>
                <a:gd name="connsiteY22" fmla="*/ 660400 h 1752600"/>
                <a:gd name="connsiteX23" fmla="*/ 650240 w 3159760"/>
                <a:gd name="connsiteY23" fmla="*/ 756920 h 1752600"/>
                <a:gd name="connsiteX24" fmla="*/ 701040 w 3159760"/>
                <a:gd name="connsiteY24" fmla="*/ 777240 h 1752600"/>
                <a:gd name="connsiteX25" fmla="*/ 695960 w 3159760"/>
                <a:gd name="connsiteY25" fmla="*/ 843280 h 1752600"/>
                <a:gd name="connsiteX26" fmla="*/ 711200 w 3159760"/>
                <a:gd name="connsiteY26" fmla="*/ 858520 h 1752600"/>
                <a:gd name="connsiteX27" fmla="*/ 706120 w 3159760"/>
                <a:gd name="connsiteY27" fmla="*/ 909320 h 1752600"/>
                <a:gd name="connsiteX28" fmla="*/ 711200 w 3159760"/>
                <a:gd name="connsiteY28" fmla="*/ 939800 h 1752600"/>
                <a:gd name="connsiteX29" fmla="*/ 716280 w 3159760"/>
                <a:gd name="connsiteY29" fmla="*/ 980440 h 1752600"/>
                <a:gd name="connsiteX30" fmla="*/ 721360 w 3159760"/>
                <a:gd name="connsiteY30" fmla="*/ 990600 h 1752600"/>
                <a:gd name="connsiteX31" fmla="*/ 721360 w 3159760"/>
                <a:gd name="connsiteY31" fmla="*/ 990600 h 1752600"/>
                <a:gd name="connsiteX32" fmla="*/ 731520 w 3159760"/>
                <a:gd name="connsiteY32" fmla="*/ 1076960 h 1752600"/>
                <a:gd name="connsiteX33" fmla="*/ 741680 w 3159760"/>
                <a:gd name="connsiteY33" fmla="*/ 1102360 h 1752600"/>
                <a:gd name="connsiteX34" fmla="*/ 736600 w 3159760"/>
                <a:gd name="connsiteY34" fmla="*/ 1153160 h 1752600"/>
                <a:gd name="connsiteX35" fmla="*/ 995680 w 3159760"/>
                <a:gd name="connsiteY35" fmla="*/ 1158240 h 1752600"/>
                <a:gd name="connsiteX36" fmla="*/ 1000760 w 3159760"/>
                <a:gd name="connsiteY36" fmla="*/ 1224280 h 1752600"/>
                <a:gd name="connsiteX37" fmla="*/ 1071880 w 3159760"/>
                <a:gd name="connsiteY37" fmla="*/ 1214120 h 1752600"/>
                <a:gd name="connsiteX38" fmla="*/ 1076960 w 3159760"/>
                <a:gd name="connsiteY38" fmla="*/ 1330960 h 1752600"/>
                <a:gd name="connsiteX39" fmla="*/ 1280160 w 3159760"/>
                <a:gd name="connsiteY39" fmla="*/ 1325880 h 1752600"/>
                <a:gd name="connsiteX40" fmla="*/ 1275080 w 3159760"/>
                <a:gd name="connsiteY40" fmla="*/ 1386840 h 1752600"/>
                <a:gd name="connsiteX41" fmla="*/ 1412240 w 3159760"/>
                <a:gd name="connsiteY41" fmla="*/ 1381760 h 1752600"/>
                <a:gd name="connsiteX42" fmla="*/ 1397000 w 3159760"/>
                <a:gd name="connsiteY42" fmla="*/ 1437640 h 1752600"/>
                <a:gd name="connsiteX43" fmla="*/ 1422400 w 3159760"/>
                <a:gd name="connsiteY43" fmla="*/ 1442720 h 1752600"/>
                <a:gd name="connsiteX44" fmla="*/ 1437640 w 3159760"/>
                <a:gd name="connsiteY44" fmla="*/ 1493520 h 1752600"/>
                <a:gd name="connsiteX45" fmla="*/ 1808480 w 3159760"/>
                <a:gd name="connsiteY45" fmla="*/ 1498600 h 1752600"/>
                <a:gd name="connsiteX46" fmla="*/ 1813560 w 3159760"/>
                <a:gd name="connsiteY46" fmla="*/ 1549400 h 1752600"/>
                <a:gd name="connsiteX47" fmla="*/ 3159760 w 3159760"/>
                <a:gd name="connsiteY47" fmla="*/ 1544320 h 1752600"/>
                <a:gd name="connsiteX48" fmla="*/ 3149600 w 3159760"/>
                <a:gd name="connsiteY48" fmla="*/ 175260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159760" h="1752600">
                  <a:moveTo>
                    <a:pt x="0" y="0"/>
                  </a:moveTo>
                  <a:lnTo>
                    <a:pt x="218440" y="0"/>
                  </a:lnTo>
                  <a:lnTo>
                    <a:pt x="208280" y="111760"/>
                  </a:lnTo>
                  <a:lnTo>
                    <a:pt x="248920" y="111760"/>
                  </a:lnTo>
                  <a:lnTo>
                    <a:pt x="254000" y="162560"/>
                  </a:lnTo>
                  <a:lnTo>
                    <a:pt x="284480" y="157480"/>
                  </a:lnTo>
                  <a:lnTo>
                    <a:pt x="279400" y="208280"/>
                  </a:lnTo>
                  <a:lnTo>
                    <a:pt x="299720" y="208280"/>
                  </a:lnTo>
                  <a:lnTo>
                    <a:pt x="299720" y="269240"/>
                  </a:lnTo>
                  <a:lnTo>
                    <a:pt x="320040" y="274320"/>
                  </a:lnTo>
                  <a:lnTo>
                    <a:pt x="320040" y="325120"/>
                  </a:lnTo>
                  <a:lnTo>
                    <a:pt x="335280" y="325120"/>
                  </a:lnTo>
                  <a:lnTo>
                    <a:pt x="330200" y="365760"/>
                  </a:lnTo>
                  <a:lnTo>
                    <a:pt x="355600" y="355600"/>
                  </a:lnTo>
                  <a:lnTo>
                    <a:pt x="355600" y="421640"/>
                  </a:lnTo>
                  <a:lnTo>
                    <a:pt x="375920" y="431800"/>
                  </a:lnTo>
                  <a:lnTo>
                    <a:pt x="381000" y="477520"/>
                  </a:lnTo>
                  <a:lnTo>
                    <a:pt x="396240" y="487680"/>
                  </a:lnTo>
                  <a:lnTo>
                    <a:pt x="396240" y="538480"/>
                  </a:lnTo>
                  <a:lnTo>
                    <a:pt x="391160" y="604520"/>
                  </a:lnTo>
                  <a:lnTo>
                    <a:pt x="513080" y="614680"/>
                  </a:lnTo>
                  <a:lnTo>
                    <a:pt x="508000" y="665480"/>
                  </a:lnTo>
                  <a:lnTo>
                    <a:pt x="640080" y="660400"/>
                  </a:lnTo>
                  <a:lnTo>
                    <a:pt x="650240" y="756920"/>
                  </a:lnTo>
                  <a:lnTo>
                    <a:pt x="701040" y="777240"/>
                  </a:lnTo>
                  <a:lnTo>
                    <a:pt x="695960" y="843280"/>
                  </a:lnTo>
                  <a:lnTo>
                    <a:pt x="711200" y="858520"/>
                  </a:lnTo>
                  <a:lnTo>
                    <a:pt x="706120" y="909320"/>
                  </a:lnTo>
                  <a:lnTo>
                    <a:pt x="711200" y="939800"/>
                  </a:lnTo>
                  <a:lnTo>
                    <a:pt x="716280" y="980440"/>
                  </a:lnTo>
                  <a:lnTo>
                    <a:pt x="721360" y="990600"/>
                  </a:lnTo>
                  <a:lnTo>
                    <a:pt x="721360" y="990600"/>
                  </a:lnTo>
                  <a:lnTo>
                    <a:pt x="731520" y="1076960"/>
                  </a:lnTo>
                  <a:lnTo>
                    <a:pt x="741680" y="1102360"/>
                  </a:lnTo>
                  <a:lnTo>
                    <a:pt x="736600" y="1153160"/>
                  </a:lnTo>
                  <a:lnTo>
                    <a:pt x="995680" y="1158240"/>
                  </a:lnTo>
                  <a:lnTo>
                    <a:pt x="1000760" y="1224280"/>
                  </a:lnTo>
                  <a:lnTo>
                    <a:pt x="1071880" y="1214120"/>
                  </a:lnTo>
                  <a:lnTo>
                    <a:pt x="1076960" y="1330960"/>
                  </a:lnTo>
                  <a:lnTo>
                    <a:pt x="1280160" y="1325880"/>
                  </a:lnTo>
                  <a:lnTo>
                    <a:pt x="1275080" y="1386840"/>
                  </a:lnTo>
                  <a:lnTo>
                    <a:pt x="1412240" y="1381760"/>
                  </a:lnTo>
                  <a:lnTo>
                    <a:pt x="1397000" y="1437640"/>
                  </a:lnTo>
                  <a:lnTo>
                    <a:pt x="1422400" y="1442720"/>
                  </a:lnTo>
                  <a:lnTo>
                    <a:pt x="1437640" y="1493520"/>
                  </a:lnTo>
                  <a:lnTo>
                    <a:pt x="1808480" y="1498600"/>
                  </a:lnTo>
                  <a:lnTo>
                    <a:pt x="1813560" y="1549400"/>
                  </a:lnTo>
                  <a:lnTo>
                    <a:pt x="3159760" y="1544320"/>
                  </a:lnTo>
                  <a:lnTo>
                    <a:pt x="3149600" y="1752600"/>
                  </a:lnTo>
                </a:path>
              </a:pathLst>
            </a:cu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95BC994-F726-4F5F-853E-94064FFFB5E9}"/>
                </a:ext>
              </a:extLst>
            </p:cNvPr>
            <p:cNvSpPr/>
            <p:nvPr/>
          </p:nvSpPr>
          <p:spPr>
            <a:xfrm>
              <a:off x="5543160" y="3202722"/>
              <a:ext cx="72000" cy="72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3215A58-41C8-4C87-9A06-DFB16D9236B4}"/>
                </a:ext>
              </a:extLst>
            </p:cNvPr>
            <p:cNvSpPr/>
            <p:nvPr/>
          </p:nvSpPr>
          <p:spPr>
            <a:xfrm>
              <a:off x="5642653" y="3202722"/>
              <a:ext cx="72000" cy="72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AB36130-377A-4278-930B-9F601459EB78}"/>
                </a:ext>
              </a:extLst>
            </p:cNvPr>
            <p:cNvSpPr/>
            <p:nvPr/>
          </p:nvSpPr>
          <p:spPr>
            <a:xfrm>
              <a:off x="5951660" y="3202722"/>
              <a:ext cx="72000" cy="72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431079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>
            <a:off x="763411" y="636059"/>
            <a:ext cx="550334" cy="5503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C15A097F-E4F9-4110-A620-D76C3E05C9E8}"/>
              </a:ext>
            </a:extLst>
          </p:cNvPr>
          <p:cNvSpPr txBox="1">
            <a:spLocks/>
          </p:cNvSpPr>
          <p:nvPr/>
        </p:nvSpPr>
        <p:spPr>
          <a:xfrm>
            <a:off x="1416205" y="547362"/>
            <a:ext cx="9779619" cy="8654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fr-FR" sz="3600" b="1" i="0" kern="1200" dirty="0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endParaRPr lang="en-US" b="0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85C453DC-6C2E-47FA-B2C4-38401BD123DB}"/>
              </a:ext>
            </a:extLst>
          </p:cNvPr>
          <p:cNvSpPr txBox="1">
            <a:spLocks/>
          </p:cNvSpPr>
          <p:nvPr/>
        </p:nvSpPr>
        <p:spPr>
          <a:xfrm>
            <a:off x="2776538" y="4700106"/>
            <a:ext cx="7339012" cy="4258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A. Leary, et al., ESMO</a:t>
            </a:r>
            <a:r>
              <a:rPr lang="fr-FR" baseline="30000" dirty="0"/>
              <a:t>®</a:t>
            </a:r>
            <a:r>
              <a:rPr lang="fr-FR" dirty="0"/>
              <a:t> 2021, Abs </a:t>
            </a:r>
            <a:r>
              <a:rPr lang="fr-FR" i="0" dirty="0"/>
              <a:t>727P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BDDFFD6-C9E6-4286-8549-C84767AC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Phase </a:t>
            </a:r>
            <a:r>
              <a:rPr lang="en-US" dirty="0" err="1">
                <a:latin typeface="+mn-lt"/>
              </a:rPr>
              <a:t>Ib</a:t>
            </a:r>
            <a:r>
              <a:rPr lang="en-US" dirty="0">
                <a:latin typeface="+mn-lt"/>
              </a:rPr>
              <a:t> INEOV neoadjuvant trial of the anti-PDL1, durvalumab (D) +/- anti-CTLA4 </a:t>
            </a:r>
            <a:r>
              <a:rPr lang="en-US" dirty="0" err="1">
                <a:latin typeface="+mn-lt"/>
              </a:rPr>
              <a:t>tremelimumab</a:t>
            </a:r>
            <a:r>
              <a:rPr lang="en-US" dirty="0">
                <a:latin typeface="+mn-lt"/>
              </a:rPr>
              <a:t> (T) with platinum chemotherapy for patients (pts) with unresectable ovarian cancer (OC):</a:t>
            </a:r>
            <a:br>
              <a:rPr lang="en-US" dirty="0">
                <a:latin typeface="+mn-lt"/>
              </a:rPr>
            </a:br>
            <a:r>
              <a:rPr lang="en-US" b="0" dirty="0">
                <a:latin typeface="+mn-lt"/>
              </a:rPr>
              <a:t>a GINECO study</a:t>
            </a:r>
            <a:endParaRPr lang="fr-FR" dirty="0">
              <a:latin typeface="+mn-lt"/>
            </a:endParaRPr>
          </a:p>
        </p:txBody>
      </p:sp>
      <p:sp>
        <p:nvSpPr>
          <p:cNvPr id="14" name="Forme libre 12">
            <a:extLst>
              <a:ext uri="{FF2B5EF4-FFF2-40B4-BE49-F238E27FC236}">
                <a16:creationId xmlns:a16="http://schemas.microsoft.com/office/drawing/2014/main" id="{7C967298-1F41-4AEE-8AB9-4C1995C3A75D}"/>
              </a:ext>
            </a:extLst>
          </p:cNvPr>
          <p:cNvSpPr/>
          <p:nvPr/>
        </p:nvSpPr>
        <p:spPr>
          <a:xfrm>
            <a:off x="1025912" y="1319513"/>
            <a:ext cx="1628078" cy="3573763"/>
          </a:xfrm>
          <a:custGeom>
            <a:avLst/>
            <a:gdLst>
              <a:gd name="connsiteX0" fmla="*/ 0 w 914400"/>
              <a:gd name="connsiteY0" fmla="*/ 0 h 3077736"/>
              <a:gd name="connsiteX1" fmla="*/ 0 w 914400"/>
              <a:gd name="connsiteY1" fmla="*/ 3077736 h 3077736"/>
              <a:gd name="connsiteX2" fmla="*/ 914400 w 914400"/>
              <a:gd name="connsiteY2" fmla="*/ 3077736 h 307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3077736">
                <a:moveTo>
                  <a:pt x="0" y="0"/>
                </a:moveTo>
                <a:lnTo>
                  <a:pt x="0" y="3077736"/>
                </a:lnTo>
                <a:lnTo>
                  <a:pt x="914400" y="3077736"/>
                </a:lnTo>
              </a:path>
            </a:pathLst>
          </a:cu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3661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">
            <a:extLst>
              <a:ext uri="{FF2B5EF4-FFF2-40B4-BE49-F238E27FC236}">
                <a16:creationId xmlns:a16="http://schemas.microsoft.com/office/drawing/2014/main" id="{4B4045BC-0455-47E4-986D-C6E2EA6E5B54}"/>
              </a:ext>
            </a:extLst>
          </p:cNvPr>
          <p:cNvSpPr txBox="1">
            <a:spLocks/>
          </p:cNvSpPr>
          <p:nvPr/>
        </p:nvSpPr>
        <p:spPr>
          <a:xfrm>
            <a:off x="6622869" y="1203864"/>
            <a:ext cx="5067686" cy="784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t">
            <a:spAutoFit/>
          </a:bodyPr>
          <a:lstStyle>
            <a:defPPr>
              <a:defRPr lang="fr-FR"/>
            </a:defPPr>
            <a:lvl1pPr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/>
              <a:t>Résections macroscopiquement complètes (CC0) et taux de réponse pathologique après C3 chimiothérapie </a:t>
            </a:r>
            <a:r>
              <a:rPr lang="fr-FR" dirty="0" err="1"/>
              <a:t>néoadjuvante</a:t>
            </a:r>
            <a:r>
              <a:rPr lang="fr-FR" dirty="0"/>
              <a:t> NACT (CRS3)</a:t>
            </a:r>
            <a:endParaRPr lang="en-US" b="0" dirty="0"/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E0BE2F3C-80E3-40C9-A498-597A9C6197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768865"/>
              </p:ext>
            </p:extLst>
          </p:nvPr>
        </p:nvGraphicFramePr>
        <p:xfrm>
          <a:off x="6710118" y="1988695"/>
          <a:ext cx="4886706" cy="3473655"/>
        </p:xfrm>
        <a:graphic>
          <a:graphicData uri="http://schemas.openxmlformats.org/drawingml/2006/table">
            <a:tbl>
              <a:tblPr firstRow="1" bandRow="1"/>
              <a:tblGrid>
                <a:gridCol w="2102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235">
                  <a:extLst>
                    <a:ext uri="{9D8B030D-6E8A-4147-A177-3AD203B41FA5}">
                      <a16:colId xmlns:a16="http://schemas.microsoft.com/office/drawing/2014/main" val="4185042998"/>
                    </a:ext>
                  </a:extLst>
                </a:gridCol>
                <a:gridCol w="928235">
                  <a:extLst>
                    <a:ext uri="{9D8B030D-6E8A-4147-A177-3AD203B41FA5}">
                      <a16:colId xmlns:a16="http://schemas.microsoft.com/office/drawing/2014/main" val="1841824258"/>
                    </a:ext>
                  </a:extLst>
                </a:gridCol>
              </a:tblGrid>
              <a:tr h="594096">
                <a:tc>
                  <a:txBody>
                    <a:bodyPr/>
                    <a:lstStyle/>
                    <a:p>
                      <a:pPr marL="92075" marR="0" lvl="0" indent="-4763" algn="l" defTabSz="609585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Bras A</a:t>
                      </a:r>
                      <a:b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(n=33)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Bras B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(n=33)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Toutes les patientes</a:t>
                      </a:r>
                      <a:b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(n=66)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8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lvl="0" indent="-4763" algn="l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Evaluable après C3 NACT (n)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4763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IDS réalisée après C3 </a:t>
                      </a:r>
                    </a:p>
                    <a:p>
                      <a:pPr marL="92075" indent="-4763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 (%)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20/32</a:t>
                      </a:r>
                      <a:b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(62.5)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19/32</a:t>
                      </a:r>
                      <a:b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(59.4)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39/64</a:t>
                      </a:r>
                      <a:b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(60.9)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224">
                <a:tc>
                  <a:txBody>
                    <a:bodyPr/>
                    <a:lstStyle/>
                    <a:p>
                      <a:pPr marL="92075" marR="0" lvl="0" indent="-4763" algn="l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Résection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macroscopique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complete  (CC0)</a:t>
                      </a:r>
                      <a:b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 (%)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19/32</a:t>
                      </a:r>
                      <a:b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(59.4%)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18/32</a:t>
                      </a:r>
                      <a:b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(56.3%)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39/64</a:t>
                      </a:r>
                      <a:b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(60.9)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173151"/>
                  </a:ext>
                </a:extLst>
              </a:tr>
              <a:tr h="962558">
                <a:tc>
                  <a:txBody>
                    <a:bodyPr/>
                    <a:lstStyle/>
                    <a:p>
                      <a:pPr marL="92075" marR="0" lvl="0" indent="-4763" algn="l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Réponse pathologique majeure (CRS3) </a:t>
                      </a:r>
                      <a:r>
                        <a:rPr lang="fr-FR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evaluable</a:t>
                      </a: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seulement pour les pts ayant eu IDS  n (%)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8/20</a:t>
                      </a:r>
                      <a:b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(40%)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7/19</a:t>
                      </a:r>
                      <a:b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(37%)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15/39</a:t>
                      </a:r>
                      <a:b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(38.5)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InneoV</a:t>
            </a:r>
            <a:r>
              <a:rPr lang="en-GB" dirty="0"/>
              <a:t> : impact </a:t>
            </a:r>
            <a:r>
              <a:rPr lang="en-GB" dirty="0" err="1"/>
              <a:t>ajout</a:t>
            </a:r>
            <a:r>
              <a:rPr lang="en-GB" dirty="0"/>
              <a:t> antiCTLA4 (</a:t>
            </a:r>
            <a:r>
              <a:rPr lang="en-GB" dirty="0" err="1"/>
              <a:t>tremelimumab</a:t>
            </a:r>
            <a:r>
              <a:rPr lang="en-GB" dirty="0"/>
              <a:t>) à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chimiothérapie</a:t>
            </a:r>
            <a:r>
              <a:rPr lang="en-GB" dirty="0"/>
              <a:t> </a:t>
            </a:r>
            <a:r>
              <a:rPr lang="en-GB" dirty="0" err="1"/>
              <a:t>néoadjuvante</a:t>
            </a:r>
            <a:r>
              <a:rPr lang="en-GB" dirty="0"/>
              <a:t> + antiPDL1 (</a:t>
            </a:r>
            <a:r>
              <a:rPr lang="en-GB" dirty="0" err="1"/>
              <a:t>durvalumab</a:t>
            </a:r>
            <a:r>
              <a:rPr lang="en-GB" dirty="0"/>
              <a:t>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A. Leary, et al., ESMO</a:t>
            </a:r>
            <a:r>
              <a:rPr lang="fr-FR" baseline="30000" dirty="0"/>
              <a:t>®</a:t>
            </a:r>
            <a:r>
              <a:rPr lang="fr-FR" dirty="0"/>
              <a:t> 2021, Abs </a:t>
            </a:r>
            <a:r>
              <a:rPr lang="fr-FR" i="0" dirty="0"/>
              <a:t>727P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780802" y="5470496"/>
            <a:ext cx="9556947" cy="784253"/>
          </a:xfrm>
        </p:spPr>
        <p:txBody>
          <a:bodyPr/>
          <a:lstStyle/>
          <a:p>
            <a:r>
              <a:rPr lang="en-GB" sz="1800" dirty="0"/>
              <a:t>Pas </a:t>
            </a:r>
            <a:r>
              <a:rPr lang="en-GB" sz="1800" dirty="0" err="1"/>
              <a:t>d’amelioration</a:t>
            </a:r>
            <a:r>
              <a:rPr lang="en-GB" sz="1800" dirty="0"/>
              <a:t> </a:t>
            </a:r>
            <a:r>
              <a:rPr lang="en-GB" sz="1800" dirty="0" err="1"/>
              <a:t>ajout</a:t>
            </a:r>
            <a:r>
              <a:rPr lang="en-GB" sz="1800" dirty="0"/>
              <a:t> antiCTLA4 </a:t>
            </a:r>
            <a:r>
              <a:rPr lang="en-GB" sz="1800" dirty="0" err="1"/>
              <a:t>tremelimumab</a:t>
            </a:r>
            <a:r>
              <a:rPr lang="en-GB" sz="1800" dirty="0"/>
              <a:t> dans </a:t>
            </a:r>
            <a:r>
              <a:rPr lang="en-GB" sz="1800" dirty="0" err="1"/>
              <a:t>cette</a:t>
            </a:r>
            <a:r>
              <a:rPr lang="en-GB" sz="1800" dirty="0"/>
              <a:t> situation</a:t>
            </a:r>
          </a:p>
          <a:p>
            <a:pPr lvl="1"/>
            <a:r>
              <a:rPr lang="en-GB" sz="1600" dirty="0" err="1"/>
              <a:t>Contrairement</a:t>
            </a:r>
            <a:r>
              <a:rPr lang="en-GB" sz="1600" dirty="0"/>
              <a:t> au </a:t>
            </a:r>
            <a:r>
              <a:rPr lang="en-GB" sz="1600" dirty="0" err="1"/>
              <a:t>patientes</a:t>
            </a:r>
            <a:r>
              <a:rPr lang="en-GB" sz="1600" dirty="0"/>
              <a:t> </a:t>
            </a:r>
            <a:r>
              <a:rPr lang="en-GB" sz="1600" dirty="0" err="1"/>
              <a:t>résistantes</a:t>
            </a:r>
            <a:r>
              <a:rPr lang="en-GB" sz="1600" dirty="0"/>
              <a:t> au </a:t>
            </a:r>
            <a:r>
              <a:rPr lang="en-GB" sz="1600" dirty="0" err="1"/>
              <a:t>platine</a:t>
            </a:r>
            <a:r>
              <a:rPr lang="en-GB" sz="1600" dirty="0"/>
              <a:t> (</a:t>
            </a:r>
            <a:r>
              <a:rPr lang="en-GB" sz="1600" dirty="0" err="1"/>
              <a:t>Zamarin</a:t>
            </a:r>
            <a:r>
              <a:rPr lang="en-GB" sz="1600" dirty="0"/>
              <a:t> et al, JCO 2020)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B2F9E0AE-8667-4736-9845-A0BF1AE148D1}"/>
              </a:ext>
            </a:extLst>
          </p:cNvPr>
          <p:cNvSpPr txBox="1">
            <a:spLocks/>
          </p:cNvSpPr>
          <p:nvPr/>
        </p:nvSpPr>
        <p:spPr>
          <a:xfrm>
            <a:off x="501445" y="5094768"/>
            <a:ext cx="5555996" cy="32726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b="0" i="0" dirty="0">
                <a:solidFill>
                  <a:schemeClr val="tx2"/>
                </a:solidFill>
              </a:rPr>
              <a:t>*laparoscopie ou laparotomie. </a:t>
            </a:r>
            <a:r>
              <a:rPr lang="fr-FR" sz="900" i="0" dirty="0">
                <a:solidFill>
                  <a:schemeClr val="tx2"/>
                </a:solidFill>
              </a:rPr>
              <a:t>Cx:</a:t>
            </a:r>
            <a:r>
              <a:rPr lang="fr-FR" sz="900" b="0" i="0" dirty="0">
                <a:solidFill>
                  <a:schemeClr val="tx2"/>
                </a:solidFill>
              </a:rPr>
              <a:t> </a:t>
            </a:r>
            <a:r>
              <a:rPr lang="fr-FR" sz="900" b="0" i="0" dirty="0" err="1">
                <a:solidFill>
                  <a:schemeClr val="tx2"/>
                </a:solidFill>
              </a:rPr>
              <a:t>carboplatine-paclitaxel</a:t>
            </a:r>
            <a:r>
              <a:rPr lang="fr-FR" sz="900" b="0" i="0" dirty="0">
                <a:solidFill>
                  <a:schemeClr val="tx2"/>
                </a:solidFill>
              </a:rPr>
              <a:t>; </a:t>
            </a:r>
            <a:r>
              <a:rPr lang="fr-FR" sz="900" i="0" dirty="0">
                <a:solidFill>
                  <a:schemeClr val="tx2"/>
                </a:solidFill>
              </a:rPr>
              <a:t>D:</a:t>
            </a:r>
            <a:r>
              <a:rPr lang="fr-FR" sz="900" b="0" i="0" dirty="0">
                <a:solidFill>
                  <a:schemeClr val="tx2"/>
                </a:solidFill>
              </a:rPr>
              <a:t> </a:t>
            </a:r>
            <a:r>
              <a:rPr lang="fr-FR" sz="900" b="0" i="0" dirty="0" err="1">
                <a:solidFill>
                  <a:schemeClr val="tx2"/>
                </a:solidFill>
              </a:rPr>
              <a:t>Durvalumab</a:t>
            </a:r>
            <a:r>
              <a:rPr lang="fr-FR" sz="900" b="0" i="0" dirty="0">
                <a:solidFill>
                  <a:schemeClr val="tx2"/>
                </a:solidFill>
              </a:rPr>
              <a:t>; </a:t>
            </a:r>
            <a:r>
              <a:rPr lang="fr-FR" sz="900" i="0" dirty="0">
                <a:solidFill>
                  <a:schemeClr val="tx2"/>
                </a:solidFill>
              </a:rPr>
              <a:t>T:</a:t>
            </a:r>
            <a:r>
              <a:rPr lang="fr-FR" sz="900" b="0" i="0" dirty="0">
                <a:solidFill>
                  <a:schemeClr val="tx2"/>
                </a:solidFill>
              </a:rPr>
              <a:t> </a:t>
            </a:r>
            <a:r>
              <a:rPr lang="fr-FR" sz="900" b="0" i="0" dirty="0" err="1">
                <a:solidFill>
                  <a:schemeClr val="tx2"/>
                </a:solidFill>
              </a:rPr>
              <a:t>Tremelimumab</a:t>
            </a:r>
            <a:r>
              <a:rPr lang="fr-FR" sz="900" b="0" i="0" dirty="0">
                <a:solidFill>
                  <a:schemeClr val="tx2"/>
                </a:solidFill>
              </a:rPr>
              <a:t>; S3 chirurgie après 6 cycles</a:t>
            </a:r>
          </a:p>
          <a:p>
            <a:endParaRPr lang="fr-FR" sz="1050" b="0" i="0" baseline="30000" dirty="0">
              <a:solidFill>
                <a:schemeClr val="tx2"/>
              </a:solidFill>
            </a:endParaRPr>
          </a:p>
        </p:txBody>
      </p:sp>
      <p:sp>
        <p:nvSpPr>
          <p:cNvPr id="13" name="Rectangle à coins arrondis 15">
            <a:extLst>
              <a:ext uri="{FF2B5EF4-FFF2-40B4-BE49-F238E27FC236}">
                <a16:creationId xmlns:a16="http://schemas.microsoft.com/office/drawing/2014/main" id="{EF8FFF92-513A-4D1B-A0A9-9FDAA8D7FB44}"/>
              </a:ext>
            </a:extLst>
          </p:cNvPr>
          <p:cNvSpPr/>
          <p:nvPr/>
        </p:nvSpPr>
        <p:spPr>
          <a:xfrm>
            <a:off x="501445" y="1467464"/>
            <a:ext cx="5555996" cy="3864077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3630E42-1860-4DFB-A891-8A7E5AF48A16}"/>
              </a:ext>
            </a:extLst>
          </p:cNvPr>
          <p:cNvSpPr txBox="1"/>
          <p:nvPr/>
        </p:nvSpPr>
        <p:spPr>
          <a:xfrm>
            <a:off x="783155" y="1311567"/>
            <a:ext cx="148466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Design étude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7C00BDD5-FDC1-40F8-AECA-F10B7E0481DA}"/>
              </a:ext>
            </a:extLst>
          </p:cNvPr>
          <p:cNvSpPr txBox="1">
            <a:spLocks/>
          </p:cNvSpPr>
          <p:nvPr/>
        </p:nvSpPr>
        <p:spPr>
          <a:xfrm>
            <a:off x="1392035" y="1889525"/>
            <a:ext cx="1485160" cy="32726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b="0" i="0" dirty="0">
                <a:solidFill>
                  <a:schemeClr val="tx2"/>
                </a:solidFill>
              </a:rPr>
              <a:t>PHASE NEO-ADJUVANT</a:t>
            </a:r>
            <a:br>
              <a:rPr lang="fr-FR" sz="1050" b="0" i="0" dirty="0">
                <a:solidFill>
                  <a:schemeClr val="tx2"/>
                </a:solidFill>
              </a:rPr>
            </a:br>
            <a:r>
              <a:rPr lang="fr-FR" sz="1050" b="0" i="0" dirty="0">
                <a:solidFill>
                  <a:schemeClr val="tx2"/>
                </a:solidFill>
              </a:rPr>
              <a:t>3 cycles</a:t>
            </a:r>
          </a:p>
          <a:p>
            <a:endParaRPr lang="fr-FR" sz="1050" b="0" i="0" baseline="30000" dirty="0">
              <a:solidFill>
                <a:schemeClr val="tx2"/>
              </a:solidFill>
            </a:endParaRPr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735D69EA-0440-480F-8D60-44ECEC634099}"/>
              </a:ext>
            </a:extLst>
          </p:cNvPr>
          <p:cNvSpPr txBox="1">
            <a:spLocks/>
          </p:cNvSpPr>
          <p:nvPr/>
        </p:nvSpPr>
        <p:spPr>
          <a:xfrm>
            <a:off x="2975645" y="1878807"/>
            <a:ext cx="1485160" cy="32726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b="0" i="0" dirty="0">
                <a:solidFill>
                  <a:schemeClr val="tx2"/>
                </a:solidFill>
              </a:rPr>
              <a:t>PHASE  ADJUVANT</a:t>
            </a:r>
            <a:br>
              <a:rPr lang="fr-FR" sz="1050" b="0" i="0" dirty="0">
                <a:solidFill>
                  <a:schemeClr val="tx2"/>
                </a:solidFill>
              </a:rPr>
            </a:br>
            <a:r>
              <a:rPr lang="fr-FR" sz="1050" b="0" i="0" dirty="0">
                <a:solidFill>
                  <a:schemeClr val="tx2"/>
                </a:solidFill>
              </a:rPr>
              <a:t>3 cycles</a:t>
            </a:r>
          </a:p>
          <a:p>
            <a:endParaRPr lang="fr-FR" sz="1050" b="0" i="0" baseline="30000" dirty="0">
              <a:solidFill>
                <a:schemeClr val="tx2"/>
              </a:solidFill>
            </a:endParaRP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28275735-5301-4FFF-A9D1-93E6C6623296}"/>
              </a:ext>
            </a:extLst>
          </p:cNvPr>
          <p:cNvSpPr txBox="1">
            <a:spLocks/>
          </p:cNvSpPr>
          <p:nvPr/>
        </p:nvSpPr>
        <p:spPr>
          <a:xfrm>
            <a:off x="4386318" y="1878656"/>
            <a:ext cx="1485160" cy="32726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b="0" i="0" dirty="0">
                <a:solidFill>
                  <a:schemeClr val="tx2"/>
                </a:solidFill>
              </a:rPr>
              <a:t>PHASE MAINTENANCE</a:t>
            </a:r>
          </a:p>
          <a:p>
            <a:endParaRPr lang="fr-FR" sz="1050" b="0" i="0" baseline="30000" dirty="0">
              <a:solidFill>
                <a:schemeClr val="tx2"/>
              </a:solidFill>
            </a:endParaRP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FCE9A17F-41AE-4733-924E-A4F32475D5E2}"/>
              </a:ext>
            </a:extLst>
          </p:cNvPr>
          <p:cNvSpPr txBox="1">
            <a:spLocks/>
          </p:cNvSpPr>
          <p:nvPr/>
        </p:nvSpPr>
        <p:spPr>
          <a:xfrm>
            <a:off x="450052" y="3313180"/>
            <a:ext cx="741183" cy="55446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50" b="0" i="0" dirty="0">
                <a:solidFill>
                  <a:schemeClr val="tx2"/>
                </a:solidFill>
              </a:rPr>
              <a:t>Evaluation chirurgicale initiale</a:t>
            </a:r>
            <a:endParaRPr lang="fr-FR" sz="1050" b="0" i="0" baseline="30000" dirty="0">
              <a:solidFill>
                <a:schemeClr val="tx2"/>
              </a:solidFill>
            </a:endParaRPr>
          </a:p>
        </p:txBody>
      </p:sp>
      <p:sp>
        <p:nvSpPr>
          <p:cNvPr id="20" name="Espace réservé du texte 10">
            <a:extLst>
              <a:ext uri="{FF2B5EF4-FFF2-40B4-BE49-F238E27FC236}">
                <a16:creationId xmlns:a16="http://schemas.microsoft.com/office/drawing/2014/main" id="{D63F06DD-A642-43F8-BC57-50793E79EE3A}"/>
              </a:ext>
            </a:extLst>
          </p:cNvPr>
          <p:cNvSpPr txBox="1">
            <a:spLocks/>
          </p:cNvSpPr>
          <p:nvPr/>
        </p:nvSpPr>
        <p:spPr>
          <a:xfrm>
            <a:off x="1227021" y="2902481"/>
            <a:ext cx="700549" cy="2788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b="0" i="0" dirty="0">
                <a:solidFill>
                  <a:schemeClr val="tx2"/>
                </a:solidFill>
              </a:rPr>
              <a:t>Arm A</a:t>
            </a:r>
          </a:p>
          <a:p>
            <a:endParaRPr lang="fr-FR" sz="1050" b="0" i="0" baseline="30000" dirty="0">
              <a:solidFill>
                <a:schemeClr val="tx2"/>
              </a:solidFill>
            </a:endParaRPr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AE4FAD40-5573-4D40-B150-AE0EDBE77B57}"/>
              </a:ext>
            </a:extLst>
          </p:cNvPr>
          <p:cNvSpPr txBox="1">
            <a:spLocks/>
          </p:cNvSpPr>
          <p:nvPr/>
        </p:nvSpPr>
        <p:spPr>
          <a:xfrm>
            <a:off x="1227021" y="4066052"/>
            <a:ext cx="700549" cy="2788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b="0" i="0" dirty="0">
                <a:solidFill>
                  <a:schemeClr val="tx2"/>
                </a:solidFill>
              </a:rPr>
              <a:t>Arm B</a:t>
            </a:r>
          </a:p>
          <a:p>
            <a:endParaRPr lang="fr-FR" sz="1050" b="0" i="0" baseline="30000" dirty="0">
              <a:solidFill>
                <a:schemeClr val="tx2"/>
              </a:solidFill>
            </a:endParaRP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86DAFB8E-CFF2-499B-A0E9-272C7C08F4BA}"/>
              </a:ext>
            </a:extLst>
          </p:cNvPr>
          <p:cNvSpPr txBox="1">
            <a:spLocks/>
          </p:cNvSpPr>
          <p:nvPr/>
        </p:nvSpPr>
        <p:spPr>
          <a:xfrm>
            <a:off x="4421256" y="2527249"/>
            <a:ext cx="700549" cy="2788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b="0" i="0" dirty="0">
                <a:solidFill>
                  <a:schemeClr val="tx2"/>
                </a:solidFill>
              </a:rPr>
              <a:t>Choix Investigateur</a:t>
            </a:r>
            <a:endParaRPr lang="fr-FR" sz="1050" b="0" i="0" baseline="30000" dirty="0">
              <a:solidFill>
                <a:schemeClr val="tx2"/>
              </a:solidFill>
            </a:endParaRPr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1B18C0AF-A957-4748-9F61-32C04A81B745}"/>
              </a:ext>
            </a:extLst>
          </p:cNvPr>
          <p:cNvSpPr txBox="1">
            <a:spLocks/>
          </p:cNvSpPr>
          <p:nvPr/>
        </p:nvSpPr>
        <p:spPr>
          <a:xfrm>
            <a:off x="4421256" y="3832034"/>
            <a:ext cx="700549" cy="2788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b="0" i="0" dirty="0">
                <a:solidFill>
                  <a:schemeClr val="tx2"/>
                </a:solidFill>
              </a:rPr>
              <a:t>Choix investigateur</a:t>
            </a:r>
            <a:endParaRPr lang="fr-FR" sz="1050" b="0" i="0" baseline="30000" dirty="0">
              <a:solidFill>
                <a:schemeClr val="tx2"/>
              </a:solidFill>
            </a:endParaRPr>
          </a:p>
        </p:txBody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id="{F6E12D34-ED62-4853-85A9-5F8DB41DEBA5}"/>
              </a:ext>
            </a:extLst>
          </p:cNvPr>
          <p:cNvSpPr txBox="1">
            <a:spLocks/>
          </p:cNvSpPr>
          <p:nvPr/>
        </p:nvSpPr>
        <p:spPr>
          <a:xfrm>
            <a:off x="2956249" y="2311277"/>
            <a:ext cx="700549" cy="2788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b="0" i="0" dirty="0">
                <a:solidFill>
                  <a:schemeClr val="tx2"/>
                </a:solidFill>
              </a:rPr>
              <a:t>Résection Complete</a:t>
            </a:r>
          </a:p>
          <a:p>
            <a:endParaRPr lang="fr-FR" sz="1050" b="0" i="0" baseline="30000" dirty="0">
              <a:solidFill>
                <a:schemeClr val="tx2"/>
              </a:solidFill>
            </a:endParaRP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562A871C-3934-4136-8BC3-70FC54626F88}"/>
              </a:ext>
            </a:extLst>
          </p:cNvPr>
          <p:cNvGrpSpPr/>
          <p:nvPr/>
        </p:nvGrpSpPr>
        <p:grpSpPr>
          <a:xfrm>
            <a:off x="1873785" y="2454430"/>
            <a:ext cx="552361" cy="661189"/>
            <a:chOff x="1873785" y="2454430"/>
            <a:chExt cx="552361" cy="661189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DCD4070-CE10-4790-A05E-D5F27CFE7EC4}"/>
                </a:ext>
              </a:extLst>
            </p:cNvPr>
            <p:cNvSpPr/>
            <p:nvPr/>
          </p:nvSpPr>
          <p:spPr>
            <a:xfrm>
              <a:off x="1873785" y="2467872"/>
              <a:ext cx="552361" cy="6477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12EE6E0D-85B1-4930-8EC5-1F6DCA11F786}"/>
                </a:ext>
              </a:extLst>
            </p:cNvPr>
            <p:cNvGrpSpPr/>
            <p:nvPr/>
          </p:nvGrpSpPr>
          <p:grpSpPr>
            <a:xfrm>
              <a:off x="1922460" y="2454430"/>
              <a:ext cx="123112" cy="661189"/>
              <a:chOff x="1922460" y="2454430"/>
              <a:chExt cx="123112" cy="661189"/>
            </a:xfrm>
          </p:grpSpPr>
          <p:grpSp>
            <p:nvGrpSpPr>
              <p:cNvPr id="26" name="Groupe 25">
                <a:extLst>
                  <a:ext uri="{FF2B5EF4-FFF2-40B4-BE49-F238E27FC236}">
                    <a16:creationId xmlns:a16="http://schemas.microsoft.com/office/drawing/2014/main" id="{F06E6543-2D25-4237-AC38-2DA0ABC474B0}"/>
                  </a:ext>
                </a:extLst>
              </p:cNvPr>
              <p:cNvGrpSpPr/>
              <p:nvPr/>
            </p:nvGrpSpPr>
            <p:grpSpPr>
              <a:xfrm>
                <a:off x="1922460" y="2454430"/>
                <a:ext cx="123112" cy="430478"/>
                <a:chOff x="1922460" y="2454430"/>
                <a:chExt cx="123112" cy="430478"/>
              </a:xfrm>
            </p:grpSpPr>
            <p:sp>
              <p:nvSpPr>
                <p:cNvPr id="3" name="ZoneTexte 2">
                  <a:extLst>
                    <a:ext uri="{FF2B5EF4-FFF2-40B4-BE49-F238E27FC236}">
                      <a16:creationId xmlns:a16="http://schemas.microsoft.com/office/drawing/2014/main" id="{3DAC11FE-7413-4667-B97C-91651611D705}"/>
                    </a:ext>
                  </a:extLst>
                </p:cNvPr>
                <p:cNvSpPr txBox="1"/>
                <p:nvPr/>
              </p:nvSpPr>
              <p:spPr>
                <a:xfrm rot="5400000">
                  <a:off x="1868607" y="2707943"/>
                  <a:ext cx="230818" cy="123111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fr-FR" sz="800" dirty="0">
                      <a:solidFill>
                        <a:schemeClr val="bg1"/>
                      </a:solidFill>
                    </a:rPr>
                    <a:t>Cx</a:t>
                  </a:r>
                </a:p>
              </p:txBody>
            </p:sp>
            <p:sp>
              <p:nvSpPr>
                <p:cNvPr id="25" name="Espace réservé du texte 10">
                  <a:extLst>
                    <a:ext uri="{FF2B5EF4-FFF2-40B4-BE49-F238E27FC236}">
                      <a16:creationId xmlns:a16="http://schemas.microsoft.com/office/drawing/2014/main" id="{0DCB50F3-8624-496C-940E-6EC8D0501A0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922460" y="2454430"/>
                  <a:ext cx="123112" cy="327262"/>
                </a:xfrm>
                <a:prstGeom prst="rect">
                  <a:avLst/>
                </a:prstGeom>
              </p:spPr>
              <p:txBody>
                <a:bodyPr lIns="0" tIns="0" rIns="0" bIns="0" anchor="ctr"/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1200" b="1" i="1" kern="1200">
                      <a:solidFill>
                        <a:schemeClr val="bg1"/>
                      </a:solidFill>
                      <a:latin typeface="Arial Narrow" panose="020B0604020202020204" pitchFamily="34" charset="0"/>
                      <a:ea typeface="+mn-ea"/>
                      <a:cs typeface="Arial Narrow" panose="020B0604020202020204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fr-FR" sz="900" b="0" i="0" dirty="0">
                      <a:solidFill>
                        <a:schemeClr val="tx2"/>
                      </a:solidFill>
                    </a:rPr>
                    <a:t>C1</a:t>
                  </a:r>
                </a:p>
                <a:p>
                  <a:endParaRPr lang="fr-FR" sz="1050" b="0" i="0" baseline="30000" dirty="0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33" name="Espace réservé du texte 10">
                <a:extLst>
                  <a:ext uri="{FF2B5EF4-FFF2-40B4-BE49-F238E27FC236}">
                    <a16:creationId xmlns:a16="http://schemas.microsoft.com/office/drawing/2014/main" id="{95A0D2C6-76E5-4BC5-91A3-3D2F693055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22460" y="2920647"/>
                <a:ext cx="123112" cy="194972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200" b="1" i="1" kern="1200">
                    <a:solidFill>
                      <a:schemeClr val="bg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0" i="0" dirty="0">
                    <a:solidFill>
                      <a:schemeClr val="tx2"/>
                    </a:solidFill>
                  </a:rPr>
                  <a:t>*</a:t>
                </a:r>
                <a:endParaRPr lang="fr-FR" sz="900" b="0" i="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345C8BAD-5AEF-4B62-8A74-2B14995A1B14}"/>
                </a:ext>
              </a:extLst>
            </p:cNvPr>
            <p:cNvGrpSpPr/>
            <p:nvPr/>
          </p:nvGrpSpPr>
          <p:grpSpPr>
            <a:xfrm>
              <a:off x="2070684" y="2454430"/>
              <a:ext cx="144000" cy="587555"/>
              <a:chOff x="2070684" y="2454430"/>
              <a:chExt cx="144000" cy="587555"/>
            </a:xfrm>
          </p:grpSpPr>
          <p:grpSp>
            <p:nvGrpSpPr>
              <p:cNvPr id="27" name="Groupe 26">
                <a:extLst>
                  <a:ext uri="{FF2B5EF4-FFF2-40B4-BE49-F238E27FC236}">
                    <a16:creationId xmlns:a16="http://schemas.microsoft.com/office/drawing/2014/main" id="{9FE8246E-5820-4DDD-9D15-5950065F9C6A}"/>
                  </a:ext>
                </a:extLst>
              </p:cNvPr>
              <p:cNvGrpSpPr/>
              <p:nvPr/>
            </p:nvGrpSpPr>
            <p:grpSpPr>
              <a:xfrm>
                <a:off x="2083009" y="2454430"/>
                <a:ext cx="123112" cy="430478"/>
                <a:chOff x="1922460" y="2454430"/>
                <a:chExt cx="123112" cy="430478"/>
              </a:xfrm>
            </p:grpSpPr>
            <p:sp>
              <p:nvSpPr>
                <p:cNvPr id="28" name="ZoneTexte 27">
                  <a:extLst>
                    <a:ext uri="{FF2B5EF4-FFF2-40B4-BE49-F238E27FC236}">
                      <a16:creationId xmlns:a16="http://schemas.microsoft.com/office/drawing/2014/main" id="{F752983D-40F5-4C7B-BF31-05A29765DBE1}"/>
                    </a:ext>
                  </a:extLst>
                </p:cNvPr>
                <p:cNvSpPr txBox="1"/>
                <p:nvPr/>
              </p:nvSpPr>
              <p:spPr>
                <a:xfrm rot="5400000">
                  <a:off x="1868607" y="2707943"/>
                  <a:ext cx="230818" cy="123111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fr-FR" sz="800" dirty="0">
                      <a:solidFill>
                        <a:schemeClr val="bg1"/>
                      </a:solidFill>
                    </a:rPr>
                    <a:t>Cx</a:t>
                  </a:r>
                </a:p>
              </p:txBody>
            </p:sp>
            <p:sp>
              <p:nvSpPr>
                <p:cNvPr id="29" name="Espace réservé du texte 10">
                  <a:extLst>
                    <a:ext uri="{FF2B5EF4-FFF2-40B4-BE49-F238E27FC236}">
                      <a16:creationId xmlns:a16="http://schemas.microsoft.com/office/drawing/2014/main" id="{47294A6E-A936-4DE2-9DDF-C512E91D911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922460" y="2454430"/>
                  <a:ext cx="123112" cy="327262"/>
                </a:xfrm>
                <a:prstGeom prst="rect">
                  <a:avLst/>
                </a:prstGeom>
              </p:spPr>
              <p:txBody>
                <a:bodyPr lIns="0" tIns="0" rIns="0" bIns="0" anchor="ctr"/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1200" b="1" i="1" kern="1200">
                      <a:solidFill>
                        <a:schemeClr val="bg1"/>
                      </a:solidFill>
                      <a:latin typeface="Arial Narrow" panose="020B0604020202020204" pitchFamily="34" charset="0"/>
                      <a:ea typeface="+mn-ea"/>
                      <a:cs typeface="Arial Narrow" panose="020B0604020202020204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fr-FR" sz="900" b="0" i="0" dirty="0">
                      <a:solidFill>
                        <a:schemeClr val="tx2"/>
                      </a:solidFill>
                    </a:rPr>
                    <a:t>C2</a:t>
                  </a:r>
                </a:p>
                <a:p>
                  <a:endParaRPr lang="fr-FR" sz="1050" b="0" i="0" baseline="30000" dirty="0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CA3DA274-2667-41FD-8175-EB259BADC786}"/>
                  </a:ext>
                </a:extLst>
              </p:cNvPr>
              <p:cNvSpPr/>
              <p:nvPr/>
            </p:nvSpPr>
            <p:spPr>
              <a:xfrm>
                <a:off x="2070684" y="2897985"/>
                <a:ext cx="144000" cy="144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900" b="1" dirty="0">
                    <a:solidFill>
                      <a:schemeClr val="bg1"/>
                    </a:solidFill>
                  </a:rPr>
                  <a:t>D</a:t>
                </a:r>
                <a:endParaRPr lang="fr-FR" sz="11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10A525F2-2E2A-4285-9497-C5D1C9A5D099}"/>
                </a:ext>
              </a:extLst>
            </p:cNvPr>
            <p:cNvGrpSpPr/>
            <p:nvPr/>
          </p:nvGrpSpPr>
          <p:grpSpPr>
            <a:xfrm>
              <a:off x="2238863" y="2454430"/>
              <a:ext cx="144000" cy="587555"/>
              <a:chOff x="2238863" y="2454430"/>
              <a:chExt cx="144000" cy="587555"/>
            </a:xfrm>
          </p:grpSpPr>
          <p:grpSp>
            <p:nvGrpSpPr>
              <p:cNvPr id="30" name="Groupe 29">
                <a:extLst>
                  <a:ext uri="{FF2B5EF4-FFF2-40B4-BE49-F238E27FC236}">
                    <a16:creationId xmlns:a16="http://schemas.microsoft.com/office/drawing/2014/main" id="{5E4884D7-EFD0-4AAD-A15A-F7431F9E95A8}"/>
                  </a:ext>
                </a:extLst>
              </p:cNvPr>
              <p:cNvGrpSpPr/>
              <p:nvPr/>
            </p:nvGrpSpPr>
            <p:grpSpPr>
              <a:xfrm>
                <a:off x="2254964" y="2454430"/>
                <a:ext cx="123112" cy="430478"/>
                <a:chOff x="1922460" y="2454430"/>
                <a:chExt cx="123112" cy="430478"/>
              </a:xfrm>
            </p:grpSpPr>
            <p:sp>
              <p:nvSpPr>
                <p:cNvPr id="31" name="ZoneTexte 30">
                  <a:extLst>
                    <a:ext uri="{FF2B5EF4-FFF2-40B4-BE49-F238E27FC236}">
                      <a16:creationId xmlns:a16="http://schemas.microsoft.com/office/drawing/2014/main" id="{47BA2D06-6005-4C8B-859D-67C5B320DE48}"/>
                    </a:ext>
                  </a:extLst>
                </p:cNvPr>
                <p:cNvSpPr txBox="1"/>
                <p:nvPr/>
              </p:nvSpPr>
              <p:spPr>
                <a:xfrm rot="5400000">
                  <a:off x="1868607" y="2707943"/>
                  <a:ext cx="230818" cy="123111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fr-FR" sz="800" dirty="0">
                      <a:solidFill>
                        <a:schemeClr val="bg1"/>
                      </a:solidFill>
                    </a:rPr>
                    <a:t>Cx</a:t>
                  </a:r>
                </a:p>
              </p:txBody>
            </p:sp>
            <p:sp>
              <p:nvSpPr>
                <p:cNvPr id="32" name="Espace réservé du texte 10">
                  <a:extLst>
                    <a:ext uri="{FF2B5EF4-FFF2-40B4-BE49-F238E27FC236}">
                      <a16:creationId xmlns:a16="http://schemas.microsoft.com/office/drawing/2014/main" id="{10682026-846D-4355-B01F-E874AAD4BEA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922460" y="2454430"/>
                  <a:ext cx="123112" cy="327262"/>
                </a:xfrm>
                <a:prstGeom prst="rect">
                  <a:avLst/>
                </a:prstGeom>
              </p:spPr>
              <p:txBody>
                <a:bodyPr lIns="0" tIns="0" rIns="0" bIns="0" anchor="ctr"/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1200" b="1" i="1" kern="1200">
                      <a:solidFill>
                        <a:schemeClr val="bg1"/>
                      </a:solidFill>
                      <a:latin typeface="Arial Narrow" panose="020B0604020202020204" pitchFamily="34" charset="0"/>
                      <a:ea typeface="+mn-ea"/>
                      <a:cs typeface="Arial Narrow" panose="020B0604020202020204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fr-FR" sz="900" b="0" i="0" dirty="0">
                      <a:solidFill>
                        <a:schemeClr val="tx2"/>
                      </a:solidFill>
                    </a:rPr>
                    <a:t>C3</a:t>
                  </a:r>
                </a:p>
                <a:p>
                  <a:endParaRPr lang="fr-FR" sz="1050" b="0" i="0" baseline="30000" dirty="0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AC630354-3807-4561-8E7F-9EB5BEFFBCE4}"/>
                  </a:ext>
                </a:extLst>
              </p:cNvPr>
              <p:cNvSpPr/>
              <p:nvPr/>
            </p:nvSpPr>
            <p:spPr>
              <a:xfrm>
                <a:off x="2238863" y="2897985"/>
                <a:ext cx="144000" cy="144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900" b="1" dirty="0">
                    <a:solidFill>
                      <a:schemeClr val="bg1"/>
                    </a:solidFill>
                  </a:rPr>
                  <a:t>D</a:t>
                </a:r>
                <a:endParaRPr lang="fr-FR" sz="11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7" name="Ellipse 36">
            <a:extLst>
              <a:ext uri="{FF2B5EF4-FFF2-40B4-BE49-F238E27FC236}">
                <a16:creationId xmlns:a16="http://schemas.microsoft.com/office/drawing/2014/main" id="{B6F2ADB1-4F00-4DCC-972E-5C82D795CDA0}"/>
              </a:ext>
            </a:extLst>
          </p:cNvPr>
          <p:cNvSpPr/>
          <p:nvPr/>
        </p:nvSpPr>
        <p:spPr>
          <a:xfrm>
            <a:off x="1199512" y="3372722"/>
            <a:ext cx="324000" cy="32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</a:rPr>
              <a:t>S1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02D46345-03E1-40DF-A9D2-01114B5BD04A}"/>
              </a:ext>
            </a:extLst>
          </p:cNvPr>
          <p:cNvSpPr/>
          <p:nvPr/>
        </p:nvSpPr>
        <p:spPr>
          <a:xfrm>
            <a:off x="2741711" y="2740481"/>
            <a:ext cx="324000" cy="32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</a:rPr>
              <a:t>S2</a:t>
            </a:r>
            <a:endParaRPr lang="fr-FR" sz="1100" b="1" dirty="0">
              <a:solidFill>
                <a:schemeClr val="bg1"/>
              </a:solidFill>
            </a:endParaRP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BDEA1922-72AD-4EF2-AC45-DA4F946E2060}"/>
              </a:ext>
            </a:extLst>
          </p:cNvPr>
          <p:cNvCxnSpPr/>
          <p:nvPr/>
        </p:nvCxnSpPr>
        <p:spPr>
          <a:xfrm flipV="1">
            <a:off x="1464430" y="2884908"/>
            <a:ext cx="356144" cy="3578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BF5E448A-5C0D-49E1-A4A2-F17B7C9DF268}"/>
              </a:ext>
            </a:extLst>
          </p:cNvPr>
          <p:cNvCxnSpPr>
            <a:cxnSpLocks/>
          </p:cNvCxnSpPr>
          <p:nvPr/>
        </p:nvCxnSpPr>
        <p:spPr>
          <a:xfrm flipV="1">
            <a:off x="2426147" y="2884908"/>
            <a:ext cx="288000" cy="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12E34581-E27E-417E-94CC-D4F47F0A24A0}"/>
              </a:ext>
            </a:extLst>
          </p:cNvPr>
          <p:cNvCxnSpPr>
            <a:cxnSpLocks/>
          </p:cNvCxnSpPr>
          <p:nvPr/>
        </p:nvCxnSpPr>
        <p:spPr>
          <a:xfrm flipV="1">
            <a:off x="3085400" y="2664085"/>
            <a:ext cx="356144" cy="18013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E390497C-DB18-47A2-AA5E-E5FF3B81A9B8}"/>
              </a:ext>
            </a:extLst>
          </p:cNvPr>
          <p:cNvGrpSpPr/>
          <p:nvPr/>
        </p:nvGrpSpPr>
        <p:grpSpPr>
          <a:xfrm>
            <a:off x="3464275" y="2259458"/>
            <a:ext cx="552361" cy="661187"/>
            <a:chOff x="4033344" y="2259458"/>
            <a:chExt cx="552361" cy="661187"/>
          </a:xfrm>
        </p:grpSpPr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6804DF1E-A36B-468C-B06E-220AF1927248}"/>
                </a:ext>
              </a:extLst>
            </p:cNvPr>
            <p:cNvGrpSpPr/>
            <p:nvPr/>
          </p:nvGrpSpPr>
          <p:grpSpPr>
            <a:xfrm>
              <a:off x="4033344" y="2259458"/>
              <a:ext cx="552361" cy="661187"/>
              <a:chOff x="1873785" y="2454430"/>
              <a:chExt cx="552361" cy="661187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4CFB262-C8D6-4B90-8FC5-F5A7E18BB303}"/>
                  </a:ext>
                </a:extLst>
              </p:cNvPr>
              <p:cNvSpPr/>
              <p:nvPr/>
            </p:nvSpPr>
            <p:spPr>
              <a:xfrm>
                <a:off x="1873785" y="2467872"/>
                <a:ext cx="552361" cy="64774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63" name="Groupe 62">
                <a:extLst>
                  <a:ext uri="{FF2B5EF4-FFF2-40B4-BE49-F238E27FC236}">
                    <a16:creationId xmlns:a16="http://schemas.microsoft.com/office/drawing/2014/main" id="{538F3ACF-6B51-48F8-9415-43049FEFDD3D}"/>
                  </a:ext>
                </a:extLst>
              </p:cNvPr>
              <p:cNvGrpSpPr/>
              <p:nvPr/>
            </p:nvGrpSpPr>
            <p:grpSpPr>
              <a:xfrm>
                <a:off x="1922460" y="2454430"/>
                <a:ext cx="123112" cy="430478"/>
                <a:chOff x="1922460" y="2454430"/>
                <a:chExt cx="123112" cy="430478"/>
              </a:xfrm>
            </p:grpSpPr>
            <p:sp>
              <p:nvSpPr>
                <p:cNvPr id="65" name="ZoneTexte 64">
                  <a:extLst>
                    <a:ext uri="{FF2B5EF4-FFF2-40B4-BE49-F238E27FC236}">
                      <a16:creationId xmlns:a16="http://schemas.microsoft.com/office/drawing/2014/main" id="{1C81249F-2001-4A74-A3C6-EBF09ED2DEF5}"/>
                    </a:ext>
                  </a:extLst>
                </p:cNvPr>
                <p:cNvSpPr txBox="1"/>
                <p:nvPr/>
              </p:nvSpPr>
              <p:spPr>
                <a:xfrm rot="5400000">
                  <a:off x="1868607" y="2707943"/>
                  <a:ext cx="230818" cy="123111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fr-FR" sz="800" dirty="0">
                      <a:solidFill>
                        <a:schemeClr val="bg1"/>
                      </a:solidFill>
                    </a:rPr>
                    <a:t>Cx</a:t>
                  </a:r>
                </a:p>
              </p:txBody>
            </p:sp>
            <p:sp>
              <p:nvSpPr>
                <p:cNvPr id="66" name="Espace réservé du texte 10">
                  <a:extLst>
                    <a:ext uri="{FF2B5EF4-FFF2-40B4-BE49-F238E27FC236}">
                      <a16:creationId xmlns:a16="http://schemas.microsoft.com/office/drawing/2014/main" id="{0ED0AE25-B305-4F0E-B0C8-CBC78F9EDC9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922460" y="2454430"/>
                  <a:ext cx="123112" cy="327262"/>
                </a:xfrm>
                <a:prstGeom prst="rect">
                  <a:avLst/>
                </a:prstGeom>
              </p:spPr>
              <p:txBody>
                <a:bodyPr lIns="0" tIns="0" rIns="0" bIns="0" anchor="ctr"/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1200" b="1" i="1" kern="1200">
                      <a:solidFill>
                        <a:schemeClr val="bg1"/>
                      </a:solidFill>
                      <a:latin typeface="Arial Narrow" panose="020B0604020202020204" pitchFamily="34" charset="0"/>
                      <a:ea typeface="+mn-ea"/>
                      <a:cs typeface="Arial Narrow" panose="020B0604020202020204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fr-FR" sz="900" b="0" i="0" dirty="0">
                      <a:solidFill>
                        <a:schemeClr val="tx2"/>
                      </a:solidFill>
                    </a:rPr>
                    <a:t>C4</a:t>
                  </a:r>
                </a:p>
                <a:p>
                  <a:endParaRPr lang="fr-FR" sz="1050" b="0" i="0" baseline="30000" dirty="0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53" name="Groupe 52">
                <a:extLst>
                  <a:ext uri="{FF2B5EF4-FFF2-40B4-BE49-F238E27FC236}">
                    <a16:creationId xmlns:a16="http://schemas.microsoft.com/office/drawing/2014/main" id="{1DB8132E-C3D0-4D13-9310-FB67298B66BE}"/>
                  </a:ext>
                </a:extLst>
              </p:cNvPr>
              <p:cNvGrpSpPr/>
              <p:nvPr/>
            </p:nvGrpSpPr>
            <p:grpSpPr>
              <a:xfrm>
                <a:off x="2070684" y="2454430"/>
                <a:ext cx="144000" cy="587555"/>
                <a:chOff x="2070684" y="2454430"/>
                <a:chExt cx="144000" cy="587555"/>
              </a:xfrm>
            </p:grpSpPr>
            <p:grpSp>
              <p:nvGrpSpPr>
                <p:cNvPr id="59" name="Groupe 58">
                  <a:extLst>
                    <a:ext uri="{FF2B5EF4-FFF2-40B4-BE49-F238E27FC236}">
                      <a16:creationId xmlns:a16="http://schemas.microsoft.com/office/drawing/2014/main" id="{0E733128-82B2-4072-AD73-9AD104EBF606}"/>
                    </a:ext>
                  </a:extLst>
                </p:cNvPr>
                <p:cNvGrpSpPr/>
                <p:nvPr/>
              </p:nvGrpSpPr>
              <p:grpSpPr>
                <a:xfrm>
                  <a:off x="2083009" y="2454430"/>
                  <a:ext cx="123112" cy="430478"/>
                  <a:chOff x="1922460" y="2454430"/>
                  <a:chExt cx="123112" cy="430478"/>
                </a:xfrm>
              </p:grpSpPr>
              <p:sp>
                <p:nvSpPr>
                  <p:cNvPr id="61" name="ZoneTexte 60">
                    <a:extLst>
                      <a:ext uri="{FF2B5EF4-FFF2-40B4-BE49-F238E27FC236}">
                        <a16:creationId xmlns:a16="http://schemas.microsoft.com/office/drawing/2014/main" id="{B95EE235-F3E6-4E86-AB50-35EFEE05024C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1868607" y="2707943"/>
                    <a:ext cx="230818" cy="123111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fr-FR" sz="800" dirty="0">
                        <a:solidFill>
                          <a:schemeClr val="bg1"/>
                        </a:solidFill>
                      </a:rPr>
                      <a:t>Cx</a:t>
                    </a:r>
                  </a:p>
                </p:txBody>
              </p:sp>
              <p:sp>
                <p:nvSpPr>
                  <p:cNvPr id="62" name="Espace réservé du texte 10">
                    <a:extLst>
                      <a:ext uri="{FF2B5EF4-FFF2-40B4-BE49-F238E27FC236}">
                        <a16:creationId xmlns:a16="http://schemas.microsoft.com/office/drawing/2014/main" id="{CFBABDA1-EE67-425A-8A20-5976A0C9033C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922460" y="2454430"/>
                    <a:ext cx="123112" cy="327262"/>
                  </a:xfrm>
                  <a:prstGeom prst="rect">
                    <a:avLst/>
                  </a:prstGeom>
                </p:spPr>
                <p:txBody>
                  <a:bodyPr lIns="0" tIns="0" rIns="0" bIns="0" anchor="ctr"/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buFont typeface="Arial" panose="020B0604020202020204" pitchFamily="34" charset="0"/>
                      <a:buNone/>
                      <a:defRPr sz="1200" b="1" i="1" kern="1200">
                        <a:solidFill>
                          <a:schemeClr val="bg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fr-FR" sz="900" b="0" i="0" dirty="0">
                        <a:solidFill>
                          <a:schemeClr val="tx2"/>
                        </a:solidFill>
                      </a:rPr>
                      <a:t>C5</a:t>
                    </a:r>
                  </a:p>
                  <a:p>
                    <a:endParaRPr lang="fr-FR" sz="1050" b="0" i="0" baseline="30000" dirty="0">
                      <a:solidFill>
                        <a:schemeClr val="tx2"/>
                      </a:solidFill>
                    </a:endParaRPr>
                  </a:p>
                </p:txBody>
              </p:sp>
            </p:grpSp>
            <p:sp>
              <p:nvSpPr>
                <p:cNvPr id="60" name="Ellipse 59">
                  <a:extLst>
                    <a:ext uri="{FF2B5EF4-FFF2-40B4-BE49-F238E27FC236}">
                      <a16:creationId xmlns:a16="http://schemas.microsoft.com/office/drawing/2014/main" id="{5E16BC83-4880-4DBE-B13E-EC48477696D5}"/>
                    </a:ext>
                  </a:extLst>
                </p:cNvPr>
                <p:cNvSpPr/>
                <p:nvPr/>
              </p:nvSpPr>
              <p:spPr>
                <a:xfrm>
                  <a:off x="2070684" y="2897985"/>
                  <a:ext cx="144000" cy="144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900" b="1" dirty="0">
                      <a:solidFill>
                        <a:schemeClr val="bg1"/>
                      </a:solidFill>
                    </a:rPr>
                    <a:t>D</a:t>
                  </a:r>
                  <a:endParaRPr lang="fr-FR" sz="11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4" name="Groupe 53">
                <a:extLst>
                  <a:ext uri="{FF2B5EF4-FFF2-40B4-BE49-F238E27FC236}">
                    <a16:creationId xmlns:a16="http://schemas.microsoft.com/office/drawing/2014/main" id="{62C12319-B0F6-4DD9-9327-3C7B2C12BF6A}"/>
                  </a:ext>
                </a:extLst>
              </p:cNvPr>
              <p:cNvGrpSpPr/>
              <p:nvPr/>
            </p:nvGrpSpPr>
            <p:grpSpPr>
              <a:xfrm>
                <a:off x="2238863" y="2454430"/>
                <a:ext cx="144000" cy="587555"/>
                <a:chOff x="2238863" y="2454430"/>
                <a:chExt cx="144000" cy="587555"/>
              </a:xfrm>
            </p:grpSpPr>
            <p:grpSp>
              <p:nvGrpSpPr>
                <p:cNvPr id="55" name="Groupe 54">
                  <a:extLst>
                    <a:ext uri="{FF2B5EF4-FFF2-40B4-BE49-F238E27FC236}">
                      <a16:creationId xmlns:a16="http://schemas.microsoft.com/office/drawing/2014/main" id="{2D47E16C-EF2F-4462-B54B-6BE39DA2B7CB}"/>
                    </a:ext>
                  </a:extLst>
                </p:cNvPr>
                <p:cNvGrpSpPr/>
                <p:nvPr/>
              </p:nvGrpSpPr>
              <p:grpSpPr>
                <a:xfrm>
                  <a:off x="2254964" y="2454430"/>
                  <a:ext cx="123112" cy="430478"/>
                  <a:chOff x="1922460" y="2454430"/>
                  <a:chExt cx="123112" cy="430478"/>
                </a:xfrm>
              </p:grpSpPr>
              <p:sp>
                <p:nvSpPr>
                  <p:cNvPr id="57" name="ZoneTexte 56">
                    <a:extLst>
                      <a:ext uri="{FF2B5EF4-FFF2-40B4-BE49-F238E27FC236}">
                        <a16:creationId xmlns:a16="http://schemas.microsoft.com/office/drawing/2014/main" id="{0730F174-2E38-4764-B94C-367B5E1145C3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1868607" y="2707943"/>
                    <a:ext cx="230818" cy="123111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fr-FR" sz="800" dirty="0">
                        <a:solidFill>
                          <a:schemeClr val="bg1"/>
                        </a:solidFill>
                      </a:rPr>
                      <a:t>Cx</a:t>
                    </a:r>
                  </a:p>
                </p:txBody>
              </p:sp>
              <p:sp>
                <p:nvSpPr>
                  <p:cNvPr id="58" name="Espace réservé du texte 10">
                    <a:extLst>
                      <a:ext uri="{FF2B5EF4-FFF2-40B4-BE49-F238E27FC236}">
                        <a16:creationId xmlns:a16="http://schemas.microsoft.com/office/drawing/2014/main" id="{1987F476-EB0F-445F-94B3-6676B4E1C7AC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922460" y="2454430"/>
                    <a:ext cx="123112" cy="327262"/>
                  </a:xfrm>
                  <a:prstGeom prst="rect">
                    <a:avLst/>
                  </a:prstGeom>
                </p:spPr>
                <p:txBody>
                  <a:bodyPr lIns="0" tIns="0" rIns="0" bIns="0" anchor="ctr"/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buFont typeface="Arial" panose="020B0604020202020204" pitchFamily="34" charset="0"/>
                      <a:buNone/>
                      <a:defRPr sz="1200" b="1" i="1" kern="1200">
                        <a:solidFill>
                          <a:schemeClr val="bg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fr-FR" sz="900" b="0" i="0" dirty="0">
                        <a:solidFill>
                          <a:schemeClr val="tx2"/>
                        </a:solidFill>
                      </a:rPr>
                      <a:t>C6</a:t>
                    </a:r>
                  </a:p>
                  <a:p>
                    <a:endParaRPr lang="fr-FR" sz="1050" b="0" i="0" baseline="30000" dirty="0">
                      <a:solidFill>
                        <a:schemeClr val="tx2"/>
                      </a:solidFill>
                    </a:endParaRPr>
                  </a:p>
                </p:txBody>
              </p:sp>
            </p:grpSp>
            <p:sp>
              <p:nvSpPr>
                <p:cNvPr id="56" name="Ellipse 55">
                  <a:extLst>
                    <a:ext uri="{FF2B5EF4-FFF2-40B4-BE49-F238E27FC236}">
                      <a16:creationId xmlns:a16="http://schemas.microsoft.com/office/drawing/2014/main" id="{0A142CCA-F059-4BEA-B136-1AC96C0A69C6}"/>
                    </a:ext>
                  </a:extLst>
                </p:cNvPr>
                <p:cNvSpPr/>
                <p:nvPr/>
              </p:nvSpPr>
              <p:spPr>
                <a:xfrm>
                  <a:off x="2238863" y="2897985"/>
                  <a:ext cx="144000" cy="144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900" b="1" dirty="0">
                      <a:solidFill>
                        <a:schemeClr val="bg1"/>
                      </a:solidFill>
                    </a:rPr>
                    <a:t>D</a:t>
                  </a:r>
                  <a:endParaRPr lang="fr-FR" sz="11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D262EA92-2FA9-4099-9AEC-DB6BA3A177FD}"/>
                </a:ext>
              </a:extLst>
            </p:cNvPr>
            <p:cNvSpPr/>
            <p:nvPr/>
          </p:nvSpPr>
          <p:spPr>
            <a:xfrm>
              <a:off x="4077661" y="2703013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b="1" dirty="0">
                  <a:solidFill>
                    <a:schemeClr val="bg1"/>
                  </a:solidFill>
                </a:rPr>
                <a:t>D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8E569E09-34AB-41E1-BFB8-9496E59954EC}"/>
              </a:ext>
            </a:extLst>
          </p:cNvPr>
          <p:cNvCxnSpPr>
            <a:cxnSpLocks/>
          </p:cNvCxnSpPr>
          <p:nvPr/>
        </p:nvCxnSpPr>
        <p:spPr>
          <a:xfrm flipV="1">
            <a:off x="4025437" y="2618061"/>
            <a:ext cx="288000" cy="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e 106">
            <a:extLst>
              <a:ext uri="{FF2B5EF4-FFF2-40B4-BE49-F238E27FC236}">
                <a16:creationId xmlns:a16="http://schemas.microsoft.com/office/drawing/2014/main" id="{1AA185D3-EDD1-473A-BE18-8BAFA0599A9B}"/>
              </a:ext>
            </a:extLst>
          </p:cNvPr>
          <p:cNvGrpSpPr/>
          <p:nvPr/>
        </p:nvGrpSpPr>
        <p:grpSpPr>
          <a:xfrm>
            <a:off x="1886638" y="4166440"/>
            <a:ext cx="552361" cy="827771"/>
            <a:chOff x="2512267" y="3975535"/>
            <a:chExt cx="552361" cy="827771"/>
          </a:xfrm>
        </p:grpSpPr>
        <p:grpSp>
          <p:nvGrpSpPr>
            <p:cNvPr id="87" name="Groupe 86">
              <a:extLst>
                <a:ext uri="{FF2B5EF4-FFF2-40B4-BE49-F238E27FC236}">
                  <a16:creationId xmlns:a16="http://schemas.microsoft.com/office/drawing/2014/main" id="{C26ACC20-270E-4B69-B029-184111C084E7}"/>
                </a:ext>
              </a:extLst>
            </p:cNvPr>
            <p:cNvGrpSpPr/>
            <p:nvPr/>
          </p:nvGrpSpPr>
          <p:grpSpPr>
            <a:xfrm>
              <a:off x="2512267" y="3975535"/>
              <a:ext cx="552361" cy="827771"/>
              <a:chOff x="1873785" y="2454430"/>
              <a:chExt cx="552361" cy="82777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64F6E289-394F-4EF2-95E1-9E5EC679A694}"/>
                  </a:ext>
                </a:extLst>
              </p:cNvPr>
              <p:cNvSpPr/>
              <p:nvPr/>
            </p:nvSpPr>
            <p:spPr>
              <a:xfrm>
                <a:off x="1873785" y="2467872"/>
                <a:ext cx="552361" cy="8143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89" name="Groupe 88">
                <a:extLst>
                  <a:ext uri="{FF2B5EF4-FFF2-40B4-BE49-F238E27FC236}">
                    <a16:creationId xmlns:a16="http://schemas.microsoft.com/office/drawing/2014/main" id="{D381B2FA-A082-4F70-8B64-2E3AEA1B258E}"/>
                  </a:ext>
                </a:extLst>
              </p:cNvPr>
              <p:cNvGrpSpPr/>
              <p:nvPr/>
            </p:nvGrpSpPr>
            <p:grpSpPr>
              <a:xfrm>
                <a:off x="1922460" y="2454430"/>
                <a:ext cx="123112" cy="661189"/>
                <a:chOff x="1922460" y="2454430"/>
                <a:chExt cx="123112" cy="661189"/>
              </a:xfrm>
            </p:grpSpPr>
            <p:grpSp>
              <p:nvGrpSpPr>
                <p:cNvPr id="100" name="Groupe 99">
                  <a:extLst>
                    <a:ext uri="{FF2B5EF4-FFF2-40B4-BE49-F238E27FC236}">
                      <a16:creationId xmlns:a16="http://schemas.microsoft.com/office/drawing/2014/main" id="{4C83E075-9031-4F48-A9B7-BF0898DAC779}"/>
                    </a:ext>
                  </a:extLst>
                </p:cNvPr>
                <p:cNvGrpSpPr/>
                <p:nvPr/>
              </p:nvGrpSpPr>
              <p:grpSpPr>
                <a:xfrm>
                  <a:off x="1922460" y="2454430"/>
                  <a:ext cx="123112" cy="430478"/>
                  <a:chOff x="1922460" y="2454430"/>
                  <a:chExt cx="123112" cy="430478"/>
                </a:xfrm>
              </p:grpSpPr>
              <p:sp>
                <p:nvSpPr>
                  <p:cNvPr id="102" name="ZoneTexte 101">
                    <a:extLst>
                      <a:ext uri="{FF2B5EF4-FFF2-40B4-BE49-F238E27FC236}">
                        <a16:creationId xmlns:a16="http://schemas.microsoft.com/office/drawing/2014/main" id="{97DCF5FF-08A8-4294-9385-712E1FA2FC97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1868607" y="2707943"/>
                    <a:ext cx="230818" cy="123111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fr-FR" sz="800" dirty="0">
                        <a:solidFill>
                          <a:schemeClr val="bg1"/>
                        </a:solidFill>
                      </a:rPr>
                      <a:t>Cx</a:t>
                    </a:r>
                  </a:p>
                </p:txBody>
              </p:sp>
              <p:sp>
                <p:nvSpPr>
                  <p:cNvPr id="103" name="Espace réservé du texte 10">
                    <a:extLst>
                      <a:ext uri="{FF2B5EF4-FFF2-40B4-BE49-F238E27FC236}">
                        <a16:creationId xmlns:a16="http://schemas.microsoft.com/office/drawing/2014/main" id="{166A6F6C-2699-4495-92FA-B971644A757C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922460" y="2454430"/>
                    <a:ext cx="123112" cy="327262"/>
                  </a:xfrm>
                  <a:prstGeom prst="rect">
                    <a:avLst/>
                  </a:prstGeom>
                </p:spPr>
                <p:txBody>
                  <a:bodyPr lIns="0" tIns="0" rIns="0" bIns="0" anchor="ctr"/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buFont typeface="Arial" panose="020B0604020202020204" pitchFamily="34" charset="0"/>
                      <a:buNone/>
                      <a:defRPr sz="1200" b="1" i="1" kern="1200">
                        <a:solidFill>
                          <a:schemeClr val="bg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fr-FR" sz="900" b="0" i="0" dirty="0">
                        <a:solidFill>
                          <a:schemeClr val="tx2"/>
                        </a:solidFill>
                      </a:rPr>
                      <a:t>C1</a:t>
                    </a:r>
                  </a:p>
                  <a:p>
                    <a:endParaRPr lang="fr-FR" sz="1050" b="0" i="0" baseline="30000" dirty="0">
                      <a:solidFill>
                        <a:schemeClr val="tx2"/>
                      </a:solidFill>
                    </a:endParaRPr>
                  </a:p>
                </p:txBody>
              </p:sp>
            </p:grpSp>
            <p:sp>
              <p:nvSpPr>
                <p:cNvPr id="101" name="Espace réservé du texte 10">
                  <a:extLst>
                    <a:ext uri="{FF2B5EF4-FFF2-40B4-BE49-F238E27FC236}">
                      <a16:creationId xmlns:a16="http://schemas.microsoft.com/office/drawing/2014/main" id="{E2CF874C-46B8-43BF-953F-D7971ED387F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922460" y="2920647"/>
                  <a:ext cx="123112" cy="194972"/>
                </a:xfrm>
                <a:prstGeom prst="rect">
                  <a:avLst/>
                </a:prstGeom>
              </p:spPr>
              <p:txBody>
                <a:bodyPr lIns="0" tIns="0" rIns="0" bIns="0" anchor="ctr"/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1200" b="1" i="1" kern="1200">
                      <a:solidFill>
                        <a:schemeClr val="bg1"/>
                      </a:solidFill>
                      <a:latin typeface="Arial Narrow" panose="020B0604020202020204" pitchFamily="34" charset="0"/>
                      <a:ea typeface="+mn-ea"/>
                      <a:cs typeface="Arial Narrow" panose="020B0604020202020204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b="0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fr-FR" sz="1400" b="0" i="0" dirty="0">
                      <a:solidFill>
                        <a:schemeClr val="tx2"/>
                      </a:solidFill>
                    </a:rPr>
                    <a:t>*</a:t>
                  </a:r>
                  <a:endParaRPr lang="fr-FR" sz="900" b="0" i="0" dirty="0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90" name="Groupe 89">
                <a:extLst>
                  <a:ext uri="{FF2B5EF4-FFF2-40B4-BE49-F238E27FC236}">
                    <a16:creationId xmlns:a16="http://schemas.microsoft.com/office/drawing/2014/main" id="{FF121A77-9CBC-4EE2-9326-CD8C3A46D0B6}"/>
                  </a:ext>
                </a:extLst>
              </p:cNvPr>
              <p:cNvGrpSpPr/>
              <p:nvPr/>
            </p:nvGrpSpPr>
            <p:grpSpPr>
              <a:xfrm>
                <a:off x="2070684" y="2454430"/>
                <a:ext cx="144000" cy="587555"/>
                <a:chOff x="2070684" y="2454430"/>
                <a:chExt cx="144000" cy="587555"/>
              </a:xfrm>
            </p:grpSpPr>
            <p:grpSp>
              <p:nvGrpSpPr>
                <p:cNvPr id="96" name="Groupe 95">
                  <a:extLst>
                    <a:ext uri="{FF2B5EF4-FFF2-40B4-BE49-F238E27FC236}">
                      <a16:creationId xmlns:a16="http://schemas.microsoft.com/office/drawing/2014/main" id="{933D90C1-04B0-4F41-95C9-D0226A7E47D8}"/>
                    </a:ext>
                  </a:extLst>
                </p:cNvPr>
                <p:cNvGrpSpPr/>
                <p:nvPr/>
              </p:nvGrpSpPr>
              <p:grpSpPr>
                <a:xfrm>
                  <a:off x="2083009" y="2454430"/>
                  <a:ext cx="123112" cy="430478"/>
                  <a:chOff x="1922460" y="2454430"/>
                  <a:chExt cx="123112" cy="430478"/>
                </a:xfrm>
              </p:grpSpPr>
              <p:sp>
                <p:nvSpPr>
                  <p:cNvPr id="98" name="ZoneTexte 97">
                    <a:extLst>
                      <a:ext uri="{FF2B5EF4-FFF2-40B4-BE49-F238E27FC236}">
                        <a16:creationId xmlns:a16="http://schemas.microsoft.com/office/drawing/2014/main" id="{82432731-6583-4D30-B813-104266B98FA8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1868607" y="2707943"/>
                    <a:ext cx="230818" cy="123111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fr-FR" sz="800" dirty="0">
                        <a:solidFill>
                          <a:schemeClr val="bg1"/>
                        </a:solidFill>
                      </a:rPr>
                      <a:t>Cx</a:t>
                    </a:r>
                  </a:p>
                </p:txBody>
              </p:sp>
              <p:sp>
                <p:nvSpPr>
                  <p:cNvPr id="99" name="Espace réservé du texte 10">
                    <a:extLst>
                      <a:ext uri="{FF2B5EF4-FFF2-40B4-BE49-F238E27FC236}">
                        <a16:creationId xmlns:a16="http://schemas.microsoft.com/office/drawing/2014/main" id="{DF7BFB88-BA28-4350-9402-B5DCED6EA923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922460" y="2454430"/>
                    <a:ext cx="123112" cy="327262"/>
                  </a:xfrm>
                  <a:prstGeom prst="rect">
                    <a:avLst/>
                  </a:prstGeom>
                </p:spPr>
                <p:txBody>
                  <a:bodyPr lIns="0" tIns="0" rIns="0" bIns="0" anchor="ctr"/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buFont typeface="Arial" panose="020B0604020202020204" pitchFamily="34" charset="0"/>
                      <a:buNone/>
                      <a:defRPr sz="1200" b="1" i="1" kern="1200">
                        <a:solidFill>
                          <a:schemeClr val="bg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fr-FR" sz="900" b="0" i="0" dirty="0">
                        <a:solidFill>
                          <a:schemeClr val="tx2"/>
                        </a:solidFill>
                      </a:rPr>
                      <a:t>C2</a:t>
                    </a:r>
                  </a:p>
                  <a:p>
                    <a:endParaRPr lang="fr-FR" sz="1050" b="0" i="0" baseline="30000" dirty="0">
                      <a:solidFill>
                        <a:schemeClr val="tx2"/>
                      </a:solidFill>
                    </a:endParaRPr>
                  </a:p>
                </p:txBody>
              </p:sp>
            </p:grpSp>
            <p:sp>
              <p:nvSpPr>
                <p:cNvPr id="97" name="Ellipse 96">
                  <a:extLst>
                    <a:ext uri="{FF2B5EF4-FFF2-40B4-BE49-F238E27FC236}">
                      <a16:creationId xmlns:a16="http://schemas.microsoft.com/office/drawing/2014/main" id="{776BE66D-8C81-4F2B-9195-8DE3AE42E8EC}"/>
                    </a:ext>
                  </a:extLst>
                </p:cNvPr>
                <p:cNvSpPr/>
                <p:nvPr/>
              </p:nvSpPr>
              <p:spPr>
                <a:xfrm>
                  <a:off x="2070684" y="2897985"/>
                  <a:ext cx="144000" cy="144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900" b="1" dirty="0">
                      <a:solidFill>
                        <a:schemeClr val="bg1"/>
                      </a:solidFill>
                    </a:rPr>
                    <a:t>D</a:t>
                  </a:r>
                  <a:endParaRPr lang="fr-FR" sz="11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91" name="Groupe 90">
                <a:extLst>
                  <a:ext uri="{FF2B5EF4-FFF2-40B4-BE49-F238E27FC236}">
                    <a16:creationId xmlns:a16="http://schemas.microsoft.com/office/drawing/2014/main" id="{5AD3BDED-4478-47FA-879D-7C1BCD483700}"/>
                  </a:ext>
                </a:extLst>
              </p:cNvPr>
              <p:cNvGrpSpPr/>
              <p:nvPr/>
            </p:nvGrpSpPr>
            <p:grpSpPr>
              <a:xfrm>
                <a:off x="2238863" y="2454430"/>
                <a:ext cx="144000" cy="587555"/>
                <a:chOff x="2238863" y="2454430"/>
                <a:chExt cx="144000" cy="587555"/>
              </a:xfrm>
            </p:grpSpPr>
            <p:grpSp>
              <p:nvGrpSpPr>
                <p:cNvPr id="92" name="Groupe 91">
                  <a:extLst>
                    <a:ext uri="{FF2B5EF4-FFF2-40B4-BE49-F238E27FC236}">
                      <a16:creationId xmlns:a16="http://schemas.microsoft.com/office/drawing/2014/main" id="{506C76D4-4DBE-4168-9E4B-E0FC17E91B04}"/>
                    </a:ext>
                  </a:extLst>
                </p:cNvPr>
                <p:cNvGrpSpPr/>
                <p:nvPr/>
              </p:nvGrpSpPr>
              <p:grpSpPr>
                <a:xfrm>
                  <a:off x="2254964" y="2454430"/>
                  <a:ext cx="123112" cy="430478"/>
                  <a:chOff x="1922460" y="2454430"/>
                  <a:chExt cx="123112" cy="430478"/>
                </a:xfrm>
              </p:grpSpPr>
              <p:sp>
                <p:nvSpPr>
                  <p:cNvPr id="94" name="ZoneTexte 93">
                    <a:extLst>
                      <a:ext uri="{FF2B5EF4-FFF2-40B4-BE49-F238E27FC236}">
                        <a16:creationId xmlns:a16="http://schemas.microsoft.com/office/drawing/2014/main" id="{18F8C101-9496-49A5-B2D5-5E24E85267AF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1868607" y="2707943"/>
                    <a:ext cx="230818" cy="123111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fr-FR" sz="800" dirty="0">
                        <a:solidFill>
                          <a:schemeClr val="bg1"/>
                        </a:solidFill>
                      </a:rPr>
                      <a:t>Cx</a:t>
                    </a:r>
                  </a:p>
                </p:txBody>
              </p:sp>
              <p:sp>
                <p:nvSpPr>
                  <p:cNvPr id="95" name="Espace réservé du texte 10">
                    <a:extLst>
                      <a:ext uri="{FF2B5EF4-FFF2-40B4-BE49-F238E27FC236}">
                        <a16:creationId xmlns:a16="http://schemas.microsoft.com/office/drawing/2014/main" id="{25290BEB-6554-4565-90BE-6D5304CF2C53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922460" y="2454430"/>
                    <a:ext cx="123112" cy="327262"/>
                  </a:xfrm>
                  <a:prstGeom prst="rect">
                    <a:avLst/>
                  </a:prstGeom>
                </p:spPr>
                <p:txBody>
                  <a:bodyPr lIns="0" tIns="0" rIns="0" bIns="0" anchor="ctr"/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buFont typeface="Arial" panose="020B0604020202020204" pitchFamily="34" charset="0"/>
                      <a:buNone/>
                      <a:defRPr sz="1200" b="1" i="1" kern="1200">
                        <a:solidFill>
                          <a:schemeClr val="bg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fr-FR" sz="900" b="0" i="0" dirty="0">
                        <a:solidFill>
                          <a:schemeClr val="tx2"/>
                        </a:solidFill>
                      </a:rPr>
                      <a:t>C3</a:t>
                    </a:r>
                  </a:p>
                  <a:p>
                    <a:endParaRPr lang="fr-FR" sz="1050" b="0" i="0" baseline="30000" dirty="0">
                      <a:solidFill>
                        <a:schemeClr val="tx2"/>
                      </a:solidFill>
                    </a:endParaRPr>
                  </a:p>
                </p:txBody>
              </p:sp>
            </p:grpSp>
            <p:sp>
              <p:nvSpPr>
                <p:cNvPr id="93" name="Ellipse 92">
                  <a:extLst>
                    <a:ext uri="{FF2B5EF4-FFF2-40B4-BE49-F238E27FC236}">
                      <a16:creationId xmlns:a16="http://schemas.microsoft.com/office/drawing/2014/main" id="{C71E41C0-D9A2-46C6-AB86-28048915E250}"/>
                    </a:ext>
                  </a:extLst>
                </p:cNvPr>
                <p:cNvSpPr/>
                <p:nvPr/>
              </p:nvSpPr>
              <p:spPr>
                <a:xfrm>
                  <a:off x="2238863" y="2897985"/>
                  <a:ext cx="144000" cy="144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900" b="1" dirty="0">
                      <a:solidFill>
                        <a:schemeClr val="bg1"/>
                      </a:solidFill>
                    </a:rPr>
                    <a:t>D</a:t>
                  </a:r>
                  <a:endParaRPr lang="fr-FR" sz="11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06" name="Groupe 105">
              <a:extLst>
                <a:ext uri="{FF2B5EF4-FFF2-40B4-BE49-F238E27FC236}">
                  <a16:creationId xmlns:a16="http://schemas.microsoft.com/office/drawing/2014/main" id="{977D81B8-520A-419D-9B33-78F7697A8A10}"/>
                </a:ext>
              </a:extLst>
            </p:cNvPr>
            <p:cNvGrpSpPr/>
            <p:nvPr/>
          </p:nvGrpSpPr>
          <p:grpSpPr>
            <a:xfrm>
              <a:off x="2712298" y="4615778"/>
              <a:ext cx="137736" cy="138499"/>
              <a:chOff x="2258644" y="4405682"/>
              <a:chExt cx="137736" cy="138499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965EB370-7373-416C-B139-8AA3FD75EEB0}"/>
                  </a:ext>
                </a:extLst>
              </p:cNvPr>
              <p:cNvSpPr/>
              <p:nvPr/>
            </p:nvSpPr>
            <p:spPr>
              <a:xfrm rot="2700000">
                <a:off x="2281012" y="4407209"/>
                <a:ext cx="108000" cy="108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5" name="ZoneTexte 104">
                <a:extLst>
                  <a:ext uri="{FF2B5EF4-FFF2-40B4-BE49-F238E27FC236}">
                    <a16:creationId xmlns:a16="http://schemas.microsoft.com/office/drawing/2014/main" id="{16050A41-59CB-4CD8-A04C-B13EAF9D1863}"/>
                  </a:ext>
                </a:extLst>
              </p:cNvPr>
              <p:cNvSpPr txBox="1"/>
              <p:nvPr/>
            </p:nvSpPr>
            <p:spPr>
              <a:xfrm>
                <a:off x="2258644" y="4405682"/>
                <a:ext cx="137736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fr-FR" sz="900" b="1" dirty="0">
                    <a:solidFill>
                      <a:schemeClr val="bg1"/>
                    </a:solidFill>
                  </a:rPr>
                  <a:t>T</a:t>
                </a:r>
                <a:endParaRPr lang="fr-FR" dirty="0"/>
              </a:p>
            </p:txBody>
          </p:sp>
        </p:grpSp>
      </p:grpSp>
      <p:cxnSp>
        <p:nvCxnSpPr>
          <p:cNvPr id="108" name="Connecteur droit avec flèche 107">
            <a:extLst>
              <a:ext uri="{FF2B5EF4-FFF2-40B4-BE49-F238E27FC236}">
                <a16:creationId xmlns:a16="http://schemas.microsoft.com/office/drawing/2014/main" id="{48119AF7-067B-4D56-852C-E847EDF8F23A}"/>
              </a:ext>
            </a:extLst>
          </p:cNvPr>
          <p:cNvCxnSpPr>
            <a:cxnSpLocks/>
          </p:cNvCxnSpPr>
          <p:nvPr/>
        </p:nvCxnSpPr>
        <p:spPr>
          <a:xfrm>
            <a:off x="1424658" y="3830633"/>
            <a:ext cx="356144" cy="402873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Espace réservé du texte 10">
            <a:extLst>
              <a:ext uri="{FF2B5EF4-FFF2-40B4-BE49-F238E27FC236}">
                <a16:creationId xmlns:a16="http://schemas.microsoft.com/office/drawing/2014/main" id="{2DC74F32-FC44-4F77-BE6A-C0D5ECA528FE}"/>
              </a:ext>
            </a:extLst>
          </p:cNvPr>
          <p:cNvSpPr txBox="1">
            <a:spLocks/>
          </p:cNvSpPr>
          <p:nvPr/>
        </p:nvSpPr>
        <p:spPr>
          <a:xfrm>
            <a:off x="2956249" y="3912376"/>
            <a:ext cx="700549" cy="2788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b="0" i="0" dirty="0">
                <a:solidFill>
                  <a:schemeClr val="tx2"/>
                </a:solidFill>
              </a:rPr>
              <a:t>Résection complète</a:t>
            </a:r>
          </a:p>
          <a:p>
            <a:endParaRPr lang="fr-FR" sz="1050" b="0" i="0" baseline="30000" dirty="0">
              <a:solidFill>
                <a:schemeClr val="tx2"/>
              </a:solidFill>
            </a:endParaRPr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15E633CC-5256-4D3B-8AF0-0CA5CC91A312}"/>
              </a:ext>
            </a:extLst>
          </p:cNvPr>
          <p:cNvSpPr/>
          <p:nvPr/>
        </p:nvSpPr>
        <p:spPr>
          <a:xfrm>
            <a:off x="2750531" y="4341580"/>
            <a:ext cx="324000" cy="32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</a:rPr>
              <a:t>S2</a:t>
            </a:r>
            <a:endParaRPr lang="fr-FR" sz="1100" b="1" dirty="0">
              <a:solidFill>
                <a:schemeClr val="bg1"/>
              </a:solidFill>
            </a:endParaRPr>
          </a:p>
        </p:txBody>
      </p:sp>
      <p:cxnSp>
        <p:nvCxnSpPr>
          <p:cNvPr id="114" name="Connecteur droit avec flèche 113">
            <a:extLst>
              <a:ext uri="{FF2B5EF4-FFF2-40B4-BE49-F238E27FC236}">
                <a16:creationId xmlns:a16="http://schemas.microsoft.com/office/drawing/2014/main" id="{69EE2010-30BE-4D7F-B117-675DF96D69A6}"/>
              </a:ext>
            </a:extLst>
          </p:cNvPr>
          <p:cNvCxnSpPr>
            <a:cxnSpLocks/>
          </p:cNvCxnSpPr>
          <p:nvPr/>
        </p:nvCxnSpPr>
        <p:spPr>
          <a:xfrm flipV="1">
            <a:off x="2434967" y="4486007"/>
            <a:ext cx="288000" cy="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avec flèche 114">
            <a:extLst>
              <a:ext uri="{FF2B5EF4-FFF2-40B4-BE49-F238E27FC236}">
                <a16:creationId xmlns:a16="http://schemas.microsoft.com/office/drawing/2014/main" id="{66E6D3DE-217C-4C75-BDA4-5D7D391D71CD}"/>
              </a:ext>
            </a:extLst>
          </p:cNvPr>
          <p:cNvCxnSpPr>
            <a:cxnSpLocks/>
          </p:cNvCxnSpPr>
          <p:nvPr/>
        </p:nvCxnSpPr>
        <p:spPr>
          <a:xfrm flipV="1">
            <a:off x="3094220" y="4265184"/>
            <a:ext cx="356144" cy="18013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avec flèche 115">
            <a:extLst>
              <a:ext uri="{FF2B5EF4-FFF2-40B4-BE49-F238E27FC236}">
                <a16:creationId xmlns:a16="http://schemas.microsoft.com/office/drawing/2014/main" id="{4D97B857-B18B-4809-89EE-D3B1B1B51DC6}"/>
              </a:ext>
            </a:extLst>
          </p:cNvPr>
          <p:cNvCxnSpPr>
            <a:cxnSpLocks/>
          </p:cNvCxnSpPr>
          <p:nvPr/>
        </p:nvCxnSpPr>
        <p:spPr>
          <a:xfrm>
            <a:off x="3083575" y="3000978"/>
            <a:ext cx="357969" cy="24175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Espace réservé du texte 10">
            <a:extLst>
              <a:ext uri="{FF2B5EF4-FFF2-40B4-BE49-F238E27FC236}">
                <a16:creationId xmlns:a16="http://schemas.microsoft.com/office/drawing/2014/main" id="{71C309EF-4362-4C58-822A-EEDED127992D}"/>
              </a:ext>
            </a:extLst>
          </p:cNvPr>
          <p:cNvSpPr txBox="1">
            <a:spLocks/>
          </p:cNvSpPr>
          <p:nvPr/>
        </p:nvSpPr>
        <p:spPr>
          <a:xfrm>
            <a:off x="2872317" y="3339035"/>
            <a:ext cx="784482" cy="2788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b="0" i="0" dirty="0" err="1">
                <a:solidFill>
                  <a:schemeClr val="tx2"/>
                </a:solidFill>
              </a:rPr>
              <a:t>Residu</a:t>
            </a:r>
            <a:r>
              <a:rPr lang="fr-FR" sz="1050" b="0" i="0" dirty="0">
                <a:solidFill>
                  <a:schemeClr val="tx2"/>
                </a:solidFill>
              </a:rPr>
              <a:t>:</a:t>
            </a:r>
            <a:br>
              <a:rPr lang="fr-FR" sz="1050" b="0" i="0" dirty="0">
                <a:solidFill>
                  <a:schemeClr val="tx2"/>
                </a:solidFill>
              </a:rPr>
            </a:br>
            <a:r>
              <a:rPr lang="fr-FR" sz="1050" b="0" i="0" dirty="0">
                <a:solidFill>
                  <a:schemeClr val="tx2"/>
                </a:solidFill>
              </a:rPr>
              <a:t>Traitement</a:t>
            </a:r>
            <a:br>
              <a:rPr lang="fr-FR" sz="1050" b="0" i="0" dirty="0">
                <a:solidFill>
                  <a:schemeClr val="tx2"/>
                </a:solidFill>
              </a:rPr>
            </a:br>
            <a:r>
              <a:rPr lang="fr-FR" sz="1050" b="0" i="0" dirty="0">
                <a:solidFill>
                  <a:schemeClr val="tx2"/>
                </a:solidFill>
              </a:rPr>
              <a:t>sauvetage</a:t>
            </a:r>
          </a:p>
          <a:p>
            <a:endParaRPr lang="fr-FR" sz="1050" b="0" i="0" baseline="30000" dirty="0">
              <a:solidFill>
                <a:schemeClr val="tx2"/>
              </a:solidFill>
            </a:endParaRPr>
          </a:p>
        </p:txBody>
      </p:sp>
      <p:cxnSp>
        <p:nvCxnSpPr>
          <p:cNvPr id="119" name="Connecteur droit avec flèche 118">
            <a:extLst>
              <a:ext uri="{FF2B5EF4-FFF2-40B4-BE49-F238E27FC236}">
                <a16:creationId xmlns:a16="http://schemas.microsoft.com/office/drawing/2014/main" id="{531E4FBA-8C38-4EA9-A94A-D550707DC1E3}"/>
              </a:ext>
            </a:extLst>
          </p:cNvPr>
          <p:cNvCxnSpPr>
            <a:cxnSpLocks/>
          </p:cNvCxnSpPr>
          <p:nvPr/>
        </p:nvCxnSpPr>
        <p:spPr>
          <a:xfrm>
            <a:off x="3092395" y="4610380"/>
            <a:ext cx="357969" cy="24175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Espace réservé du texte 10">
            <a:extLst>
              <a:ext uri="{FF2B5EF4-FFF2-40B4-BE49-F238E27FC236}">
                <a16:creationId xmlns:a16="http://schemas.microsoft.com/office/drawing/2014/main" id="{46AF081A-4D51-4B4E-AFC4-9318EFD39365}"/>
              </a:ext>
            </a:extLst>
          </p:cNvPr>
          <p:cNvSpPr txBox="1">
            <a:spLocks/>
          </p:cNvSpPr>
          <p:nvPr/>
        </p:nvSpPr>
        <p:spPr>
          <a:xfrm>
            <a:off x="2956249" y="4838889"/>
            <a:ext cx="700549" cy="27885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b="0" i="0" dirty="0" err="1">
                <a:solidFill>
                  <a:schemeClr val="tx2"/>
                </a:solidFill>
              </a:rPr>
              <a:t>Residu</a:t>
            </a:r>
            <a:endParaRPr lang="fr-FR" sz="1050" b="0" i="0" baseline="30000" dirty="0">
              <a:solidFill>
                <a:schemeClr val="tx2"/>
              </a:solidFill>
            </a:endParaRPr>
          </a:p>
        </p:txBody>
      </p:sp>
      <p:sp>
        <p:nvSpPr>
          <p:cNvPr id="121" name="Espace réservé du texte 10">
            <a:extLst>
              <a:ext uri="{FF2B5EF4-FFF2-40B4-BE49-F238E27FC236}">
                <a16:creationId xmlns:a16="http://schemas.microsoft.com/office/drawing/2014/main" id="{27DE248B-39EE-4B4C-A889-1CF9DC97C1FE}"/>
              </a:ext>
            </a:extLst>
          </p:cNvPr>
          <p:cNvSpPr txBox="1">
            <a:spLocks/>
          </p:cNvSpPr>
          <p:nvPr/>
        </p:nvSpPr>
        <p:spPr>
          <a:xfrm>
            <a:off x="3495179" y="4806683"/>
            <a:ext cx="700549" cy="2788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b="0" i="0" dirty="0">
                <a:solidFill>
                  <a:schemeClr val="tx2"/>
                </a:solidFill>
              </a:rPr>
              <a:t>Choix investigateur</a:t>
            </a:r>
          </a:p>
          <a:p>
            <a:endParaRPr lang="fr-FR" sz="1050" b="0" i="0" baseline="30000" dirty="0">
              <a:solidFill>
                <a:schemeClr val="tx2"/>
              </a:solidFill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006CB434-1EB5-4B7A-A221-9EA639083FD2}"/>
              </a:ext>
            </a:extLst>
          </p:cNvPr>
          <p:cNvSpPr/>
          <p:nvPr/>
        </p:nvSpPr>
        <p:spPr>
          <a:xfrm>
            <a:off x="5069893" y="2974758"/>
            <a:ext cx="926703" cy="8085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Ellipse 156">
            <a:extLst>
              <a:ext uri="{FF2B5EF4-FFF2-40B4-BE49-F238E27FC236}">
                <a16:creationId xmlns:a16="http://schemas.microsoft.com/office/drawing/2014/main" id="{F276C4FD-13BF-40DD-8C96-92C8742EDD42}"/>
              </a:ext>
            </a:extLst>
          </p:cNvPr>
          <p:cNvSpPr/>
          <p:nvPr/>
        </p:nvSpPr>
        <p:spPr>
          <a:xfrm>
            <a:off x="5115179" y="3006152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</a:rPr>
              <a:t>D</a:t>
            </a:r>
            <a:endParaRPr lang="fr-FR" sz="1100" b="1" dirty="0">
              <a:solidFill>
                <a:schemeClr val="bg1"/>
              </a:solidFill>
            </a:endParaRPr>
          </a:p>
        </p:txBody>
      </p:sp>
      <p:grpSp>
        <p:nvGrpSpPr>
          <p:cNvPr id="145" name="Groupe 144">
            <a:extLst>
              <a:ext uri="{FF2B5EF4-FFF2-40B4-BE49-F238E27FC236}">
                <a16:creationId xmlns:a16="http://schemas.microsoft.com/office/drawing/2014/main" id="{975F602D-239A-4455-AFAF-990879F6FB18}"/>
              </a:ext>
            </a:extLst>
          </p:cNvPr>
          <p:cNvGrpSpPr/>
          <p:nvPr/>
        </p:nvGrpSpPr>
        <p:grpSpPr>
          <a:xfrm>
            <a:off x="5122323" y="3211537"/>
            <a:ext cx="137736" cy="138499"/>
            <a:chOff x="2258644" y="4405682"/>
            <a:chExt cx="137736" cy="138499"/>
          </a:xfrm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2A8ABC9-3D23-4EB3-ACFE-4F016BA91EF7}"/>
                </a:ext>
              </a:extLst>
            </p:cNvPr>
            <p:cNvSpPr/>
            <p:nvPr/>
          </p:nvSpPr>
          <p:spPr>
            <a:xfrm rot="2700000">
              <a:off x="2281012" y="4407209"/>
              <a:ext cx="108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7" name="ZoneTexte 146">
              <a:extLst>
                <a:ext uri="{FF2B5EF4-FFF2-40B4-BE49-F238E27FC236}">
                  <a16:creationId xmlns:a16="http://schemas.microsoft.com/office/drawing/2014/main" id="{A26765D5-AF88-445B-8E2D-5DA13D9B50E1}"/>
                </a:ext>
              </a:extLst>
            </p:cNvPr>
            <p:cNvSpPr txBox="1"/>
            <p:nvPr/>
          </p:nvSpPr>
          <p:spPr>
            <a:xfrm>
              <a:off x="2258644" y="4405682"/>
              <a:ext cx="137736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fr-FR" sz="900" b="1" dirty="0">
                  <a:solidFill>
                    <a:schemeClr val="bg1"/>
                  </a:solidFill>
                </a:rPr>
                <a:t>T</a:t>
              </a:r>
              <a:endParaRPr lang="fr-FR" dirty="0"/>
            </a:p>
          </p:txBody>
        </p:sp>
      </p:grpSp>
      <p:grpSp>
        <p:nvGrpSpPr>
          <p:cNvPr id="165" name="Groupe 164">
            <a:extLst>
              <a:ext uri="{FF2B5EF4-FFF2-40B4-BE49-F238E27FC236}">
                <a16:creationId xmlns:a16="http://schemas.microsoft.com/office/drawing/2014/main" id="{930BB0B9-F2D8-4475-9D7C-E8A2EFBD2FA2}"/>
              </a:ext>
            </a:extLst>
          </p:cNvPr>
          <p:cNvGrpSpPr/>
          <p:nvPr/>
        </p:nvGrpSpPr>
        <p:grpSpPr>
          <a:xfrm>
            <a:off x="3465677" y="3861468"/>
            <a:ext cx="552361" cy="827771"/>
            <a:chOff x="4034970" y="3892084"/>
            <a:chExt cx="552361" cy="827771"/>
          </a:xfrm>
        </p:grpSpPr>
        <p:grpSp>
          <p:nvGrpSpPr>
            <p:cNvPr id="122" name="Groupe 121">
              <a:extLst>
                <a:ext uri="{FF2B5EF4-FFF2-40B4-BE49-F238E27FC236}">
                  <a16:creationId xmlns:a16="http://schemas.microsoft.com/office/drawing/2014/main" id="{C348982D-7634-4EA9-8271-9C936727DA5F}"/>
                </a:ext>
              </a:extLst>
            </p:cNvPr>
            <p:cNvGrpSpPr/>
            <p:nvPr/>
          </p:nvGrpSpPr>
          <p:grpSpPr>
            <a:xfrm>
              <a:off x="4034970" y="3892084"/>
              <a:ext cx="552361" cy="827771"/>
              <a:chOff x="2512267" y="3975535"/>
              <a:chExt cx="552361" cy="827771"/>
            </a:xfrm>
          </p:grpSpPr>
          <p:grpSp>
            <p:nvGrpSpPr>
              <p:cNvPr id="123" name="Groupe 122">
                <a:extLst>
                  <a:ext uri="{FF2B5EF4-FFF2-40B4-BE49-F238E27FC236}">
                    <a16:creationId xmlns:a16="http://schemas.microsoft.com/office/drawing/2014/main" id="{9E04784A-18C9-4B0C-9345-DC63555CD36C}"/>
                  </a:ext>
                </a:extLst>
              </p:cNvPr>
              <p:cNvGrpSpPr/>
              <p:nvPr/>
            </p:nvGrpSpPr>
            <p:grpSpPr>
              <a:xfrm>
                <a:off x="2512267" y="3975535"/>
                <a:ext cx="552361" cy="827771"/>
                <a:chOff x="1873785" y="2454430"/>
                <a:chExt cx="552361" cy="827771"/>
              </a:xfrm>
            </p:grpSpPr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C451BA63-E7B8-429B-827E-0922E128270A}"/>
                    </a:ext>
                  </a:extLst>
                </p:cNvPr>
                <p:cNvSpPr/>
                <p:nvPr/>
              </p:nvSpPr>
              <p:spPr>
                <a:xfrm>
                  <a:off x="1873785" y="2467872"/>
                  <a:ext cx="552361" cy="81432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139" name="Groupe 138">
                  <a:extLst>
                    <a:ext uri="{FF2B5EF4-FFF2-40B4-BE49-F238E27FC236}">
                      <a16:creationId xmlns:a16="http://schemas.microsoft.com/office/drawing/2014/main" id="{841677C7-7947-45CE-A3B7-818A182FD3B8}"/>
                    </a:ext>
                  </a:extLst>
                </p:cNvPr>
                <p:cNvGrpSpPr/>
                <p:nvPr/>
              </p:nvGrpSpPr>
              <p:grpSpPr>
                <a:xfrm>
                  <a:off x="1922460" y="2454430"/>
                  <a:ext cx="123112" cy="430478"/>
                  <a:chOff x="1922460" y="2454430"/>
                  <a:chExt cx="123112" cy="430478"/>
                </a:xfrm>
              </p:grpSpPr>
              <p:sp>
                <p:nvSpPr>
                  <p:cNvPr id="141" name="ZoneTexte 140">
                    <a:extLst>
                      <a:ext uri="{FF2B5EF4-FFF2-40B4-BE49-F238E27FC236}">
                        <a16:creationId xmlns:a16="http://schemas.microsoft.com/office/drawing/2014/main" id="{164DC381-7E2A-4140-8E84-5E63A863DE78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1868607" y="2707943"/>
                    <a:ext cx="230818" cy="123111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fr-FR" sz="800" dirty="0">
                        <a:solidFill>
                          <a:schemeClr val="bg1"/>
                        </a:solidFill>
                      </a:rPr>
                      <a:t>Cx</a:t>
                    </a:r>
                  </a:p>
                </p:txBody>
              </p:sp>
              <p:sp>
                <p:nvSpPr>
                  <p:cNvPr id="142" name="Espace réservé du texte 10">
                    <a:extLst>
                      <a:ext uri="{FF2B5EF4-FFF2-40B4-BE49-F238E27FC236}">
                        <a16:creationId xmlns:a16="http://schemas.microsoft.com/office/drawing/2014/main" id="{09C706E3-6B72-460B-B92C-FE2A9561C730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922460" y="2454430"/>
                    <a:ext cx="123112" cy="327262"/>
                  </a:xfrm>
                  <a:prstGeom prst="rect">
                    <a:avLst/>
                  </a:prstGeom>
                </p:spPr>
                <p:txBody>
                  <a:bodyPr lIns="0" tIns="0" rIns="0" bIns="0" anchor="ctr"/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buFont typeface="Arial" panose="020B0604020202020204" pitchFamily="34" charset="0"/>
                      <a:buNone/>
                      <a:defRPr sz="1200" b="1" i="1" kern="1200">
                        <a:solidFill>
                          <a:schemeClr val="bg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fr-FR" sz="900" b="0" i="0" dirty="0">
                        <a:solidFill>
                          <a:schemeClr val="tx2"/>
                        </a:solidFill>
                      </a:rPr>
                      <a:t>C4</a:t>
                    </a:r>
                  </a:p>
                  <a:p>
                    <a:endParaRPr lang="fr-FR" sz="1050" b="0" i="0" baseline="30000" dirty="0">
                      <a:solidFill>
                        <a:schemeClr val="tx2"/>
                      </a:solidFill>
                    </a:endParaRPr>
                  </a:p>
                </p:txBody>
              </p:sp>
            </p:grpSp>
            <p:grpSp>
              <p:nvGrpSpPr>
                <p:cNvPr id="129" name="Groupe 128">
                  <a:extLst>
                    <a:ext uri="{FF2B5EF4-FFF2-40B4-BE49-F238E27FC236}">
                      <a16:creationId xmlns:a16="http://schemas.microsoft.com/office/drawing/2014/main" id="{89EE2FB5-EED0-4768-9483-DE15E82FA5B8}"/>
                    </a:ext>
                  </a:extLst>
                </p:cNvPr>
                <p:cNvGrpSpPr/>
                <p:nvPr/>
              </p:nvGrpSpPr>
              <p:grpSpPr>
                <a:xfrm>
                  <a:off x="2070684" y="2454430"/>
                  <a:ext cx="144000" cy="587555"/>
                  <a:chOff x="2070684" y="2454430"/>
                  <a:chExt cx="144000" cy="587555"/>
                </a:xfrm>
              </p:grpSpPr>
              <p:grpSp>
                <p:nvGrpSpPr>
                  <p:cNvPr id="135" name="Groupe 134">
                    <a:extLst>
                      <a:ext uri="{FF2B5EF4-FFF2-40B4-BE49-F238E27FC236}">
                        <a16:creationId xmlns:a16="http://schemas.microsoft.com/office/drawing/2014/main" id="{F4E247C1-3A19-407D-936A-B194FC6ED75A}"/>
                      </a:ext>
                    </a:extLst>
                  </p:cNvPr>
                  <p:cNvGrpSpPr/>
                  <p:nvPr/>
                </p:nvGrpSpPr>
                <p:grpSpPr>
                  <a:xfrm>
                    <a:off x="2083009" y="2454430"/>
                    <a:ext cx="123112" cy="430478"/>
                    <a:chOff x="1922460" y="2454430"/>
                    <a:chExt cx="123112" cy="430478"/>
                  </a:xfrm>
                </p:grpSpPr>
                <p:sp>
                  <p:nvSpPr>
                    <p:cNvPr id="137" name="ZoneTexte 136">
                      <a:extLst>
                        <a:ext uri="{FF2B5EF4-FFF2-40B4-BE49-F238E27FC236}">
                          <a16:creationId xmlns:a16="http://schemas.microsoft.com/office/drawing/2014/main" id="{E51E5201-5FA8-4B7B-ABCC-09440134E551}"/>
                        </a:ext>
                      </a:extLst>
                    </p:cNvPr>
                    <p:cNvSpPr txBox="1"/>
                    <p:nvPr/>
                  </p:nvSpPr>
                  <p:spPr>
                    <a:xfrm rot="5400000">
                      <a:off x="1868607" y="2707943"/>
                      <a:ext cx="230818" cy="123111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bg1"/>
                          </a:solidFill>
                        </a:rPr>
                        <a:t>Cx</a:t>
                      </a:r>
                    </a:p>
                  </p:txBody>
                </p:sp>
                <p:sp>
                  <p:nvSpPr>
                    <p:cNvPr id="138" name="Espace réservé du texte 10">
                      <a:extLst>
                        <a:ext uri="{FF2B5EF4-FFF2-40B4-BE49-F238E27FC236}">
                          <a16:creationId xmlns:a16="http://schemas.microsoft.com/office/drawing/2014/main" id="{6FC8AA62-3D7A-41B4-9989-D7E1F9D58324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1922460" y="2454430"/>
                      <a:ext cx="123112" cy="327262"/>
                    </a:xfrm>
                    <a:prstGeom prst="rect">
                      <a:avLst/>
                    </a:prstGeom>
                  </p:spPr>
                  <p:txBody>
                    <a:bodyPr lIns="0" tIns="0" rIns="0" bIns="0" anchor="ctr"/>
                    <a:lstStyle>
                      <a:lvl1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  <a:defRPr sz="1200" b="1" i="1" kern="1200">
                          <a:solidFill>
                            <a:schemeClr val="bg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defRPr>
                      </a:lvl1pPr>
                      <a:lvl2pPr marL="685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 b="0" i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 b="0" i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b="0" i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b="0" i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fr-FR" sz="900" b="0" i="0" dirty="0">
                          <a:solidFill>
                            <a:schemeClr val="tx2"/>
                          </a:solidFill>
                        </a:rPr>
                        <a:t>C5</a:t>
                      </a:r>
                    </a:p>
                    <a:p>
                      <a:endParaRPr lang="fr-FR" sz="1050" b="0" i="0" baseline="30000" dirty="0">
                        <a:solidFill>
                          <a:schemeClr val="tx2"/>
                        </a:solidFill>
                      </a:endParaRPr>
                    </a:p>
                  </p:txBody>
                </p:sp>
              </p:grpSp>
              <p:sp>
                <p:nvSpPr>
                  <p:cNvPr id="136" name="Ellipse 135">
                    <a:extLst>
                      <a:ext uri="{FF2B5EF4-FFF2-40B4-BE49-F238E27FC236}">
                        <a16:creationId xmlns:a16="http://schemas.microsoft.com/office/drawing/2014/main" id="{AFF20E81-86D1-4DF3-ABF9-6FC06F882E37}"/>
                      </a:ext>
                    </a:extLst>
                  </p:cNvPr>
                  <p:cNvSpPr/>
                  <p:nvPr/>
                </p:nvSpPr>
                <p:spPr>
                  <a:xfrm>
                    <a:off x="2070684" y="2897985"/>
                    <a:ext cx="144000" cy="144000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sz="900" b="1" dirty="0">
                        <a:solidFill>
                          <a:schemeClr val="bg1"/>
                        </a:solidFill>
                      </a:rPr>
                      <a:t>D</a:t>
                    </a:r>
                    <a:endParaRPr lang="fr-FR" sz="11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30" name="Groupe 129">
                  <a:extLst>
                    <a:ext uri="{FF2B5EF4-FFF2-40B4-BE49-F238E27FC236}">
                      <a16:creationId xmlns:a16="http://schemas.microsoft.com/office/drawing/2014/main" id="{CFB7CB18-9BEE-4299-84BC-B2B216779205}"/>
                    </a:ext>
                  </a:extLst>
                </p:cNvPr>
                <p:cNvGrpSpPr/>
                <p:nvPr/>
              </p:nvGrpSpPr>
              <p:grpSpPr>
                <a:xfrm>
                  <a:off x="2238863" y="2454430"/>
                  <a:ext cx="144000" cy="587555"/>
                  <a:chOff x="2238863" y="2454430"/>
                  <a:chExt cx="144000" cy="587555"/>
                </a:xfrm>
              </p:grpSpPr>
              <p:grpSp>
                <p:nvGrpSpPr>
                  <p:cNvPr id="131" name="Groupe 130">
                    <a:extLst>
                      <a:ext uri="{FF2B5EF4-FFF2-40B4-BE49-F238E27FC236}">
                        <a16:creationId xmlns:a16="http://schemas.microsoft.com/office/drawing/2014/main" id="{63BDF943-3357-4629-93F6-EF333F427E51}"/>
                      </a:ext>
                    </a:extLst>
                  </p:cNvPr>
                  <p:cNvGrpSpPr/>
                  <p:nvPr/>
                </p:nvGrpSpPr>
                <p:grpSpPr>
                  <a:xfrm>
                    <a:off x="2254964" y="2454430"/>
                    <a:ext cx="123112" cy="430478"/>
                    <a:chOff x="1922460" y="2454430"/>
                    <a:chExt cx="123112" cy="430478"/>
                  </a:xfrm>
                </p:grpSpPr>
                <p:sp>
                  <p:nvSpPr>
                    <p:cNvPr id="133" name="ZoneTexte 132">
                      <a:extLst>
                        <a:ext uri="{FF2B5EF4-FFF2-40B4-BE49-F238E27FC236}">
                          <a16:creationId xmlns:a16="http://schemas.microsoft.com/office/drawing/2014/main" id="{01C8D40A-79FC-4DF9-B7B1-915BACFF167C}"/>
                        </a:ext>
                      </a:extLst>
                    </p:cNvPr>
                    <p:cNvSpPr txBox="1"/>
                    <p:nvPr/>
                  </p:nvSpPr>
                  <p:spPr>
                    <a:xfrm rot="5400000">
                      <a:off x="1868607" y="2707943"/>
                      <a:ext cx="230818" cy="123111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bg1"/>
                          </a:solidFill>
                        </a:rPr>
                        <a:t>Cx</a:t>
                      </a:r>
                    </a:p>
                  </p:txBody>
                </p:sp>
                <p:sp>
                  <p:nvSpPr>
                    <p:cNvPr id="134" name="Espace réservé du texte 10">
                      <a:extLst>
                        <a:ext uri="{FF2B5EF4-FFF2-40B4-BE49-F238E27FC236}">
                          <a16:creationId xmlns:a16="http://schemas.microsoft.com/office/drawing/2014/main" id="{564274BC-24B8-41C0-A4AF-07D701164149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1922460" y="2454430"/>
                      <a:ext cx="123112" cy="327262"/>
                    </a:xfrm>
                    <a:prstGeom prst="rect">
                      <a:avLst/>
                    </a:prstGeom>
                  </p:spPr>
                  <p:txBody>
                    <a:bodyPr lIns="0" tIns="0" rIns="0" bIns="0" anchor="ctr"/>
                    <a:lstStyle>
                      <a:lvl1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  <a:defRPr sz="1200" b="1" i="1" kern="1200">
                          <a:solidFill>
                            <a:schemeClr val="bg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defRPr>
                      </a:lvl1pPr>
                      <a:lvl2pPr marL="685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 b="0" i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 b="0" i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b="0" i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b="0" i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fr-FR" sz="900" b="0" i="0" dirty="0">
                          <a:solidFill>
                            <a:schemeClr val="tx2"/>
                          </a:solidFill>
                        </a:rPr>
                        <a:t>C6</a:t>
                      </a:r>
                    </a:p>
                    <a:p>
                      <a:endParaRPr lang="fr-FR" sz="1050" b="0" i="0" baseline="30000" dirty="0">
                        <a:solidFill>
                          <a:schemeClr val="tx2"/>
                        </a:solidFill>
                      </a:endParaRPr>
                    </a:p>
                  </p:txBody>
                </p:sp>
              </p:grpSp>
              <p:sp>
                <p:nvSpPr>
                  <p:cNvPr id="132" name="Ellipse 131">
                    <a:extLst>
                      <a:ext uri="{FF2B5EF4-FFF2-40B4-BE49-F238E27FC236}">
                        <a16:creationId xmlns:a16="http://schemas.microsoft.com/office/drawing/2014/main" id="{E7BD078D-0ECB-4012-B64B-927751E8F945}"/>
                      </a:ext>
                    </a:extLst>
                  </p:cNvPr>
                  <p:cNvSpPr/>
                  <p:nvPr/>
                </p:nvSpPr>
                <p:spPr>
                  <a:xfrm>
                    <a:off x="2238863" y="2897985"/>
                    <a:ext cx="144000" cy="144000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sz="900" b="1" dirty="0">
                        <a:solidFill>
                          <a:schemeClr val="bg1"/>
                        </a:solidFill>
                      </a:rPr>
                      <a:t>D</a:t>
                    </a:r>
                    <a:endParaRPr lang="fr-FR" sz="11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grpSp>
            <p:nvGrpSpPr>
              <p:cNvPr id="124" name="Groupe 123">
                <a:extLst>
                  <a:ext uri="{FF2B5EF4-FFF2-40B4-BE49-F238E27FC236}">
                    <a16:creationId xmlns:a16="http://schemas.microsoft.com/office/drawing/2014/main" id="{5A2492A4-117A-4F2C-AC65-05A2B868005A}"/>
                  </a:ext>
                </a:extLst>
              </p:cNvPr>
              <p:cNvGrpSpPr/>
              <p:nvPr/>
            </p:nvGrpSpPr>
            <p:grpSpPr>
              <a:xfrm>
                <a:off x="2712298" y="4615778"/>
                <a:ext cx="137736" cy="138499"/>
                <a:chOff x="2258644" y="4405682"/>
                <a:chExt cx="137736" cy="138499"/>
              </a:xfrm>
            </p:grpSpPr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4C54F74D-789E-4D4C-AB5C-B999E0728EBC}"/>
                    </a:ext>
                  </a:extLst>
                </p:cNvPr>
                <p:cNvSpPr/>
                <p:nvPr/>
              </p:nvSpPr>
              <p:spPr>
                <a:xfrm rot="2700000">
                  <a:off x="2281012" y="4407209"/>
                  <a:ext cx="108000" cy="1080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6" name="ZoneTexte 125">
                  <a:extLst>
                    <a:ext uri="{FF2B5EF4-FFF2-40B4-BE49-F238E27FC236}">
                      <a16:creationId xmlns:a16="http://schemas.microsoft.com/office/drawing/2014/main" id="{80C345D2-60AA-41E4-979C-069FF035FFF8}"/>
                    </a:ext>
                  </a:extLst>
                </p:cNvPr>
                <p:cNvSpPr txBox="1"/>
                <p:nvPr/>
              </p:nvSpPr>
              <p:spPr>
                <a:xfrm>
                  <a:off x="2258644" y="4405682"/>
                  <a:ext cx="137736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fr-FR" sz="900" b="1" dirty="0">
                      <a:solidFill>
                        <a:schemeClr val="bg1"/>
                      </a:solidFill>
                    </a:rPr>
                    <a:t>T</a:t>
                  </a:r>
                  <a:endParaRPr lang="fr-FR" dirty="0"/>
                </a:p>
              </p:txBody>
            </p:sp>
          </p:grpSp>
        </p:grpSp>
        <p:sp>
          <p:nvSpPr>
            <p:cNvPr id="164" name="Ellipse 163">
              <a:extLst>
                <a:ext uri="{FF2B5EF4-FFF2-40B4-BE49-F238E27FC236}">
                  <a16:creationId xmlns:a16="http://schemas.microsoft.com/office/drawing/2014/main" id="{DB18B314-F0B0-4F31-93E6-DBF1F5AC8A6D}"/>
                </a:ext>
              </a:extLst>
            </p:cNvPr>
            <p:cNvSpPr/>
            <p:nvPr/>
          </p:nvSpPr>
          <p:spPr>
            <a:xfrm>
              <a:off x="4071372" y="4335639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b="1" dirty="0">
                  <a:solidFill>
                    <a:schemeClr val="bg1"/>
                  </a:solidFill>
                </a:rPr>
                <a:t>D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6" name="Groupe 165">
            <a:extLst>
              <a:ext uri="{FF2B5EF4-FFF2-40B4-BE49-F238E27FC236}">
                <a16:creationId xmlns:a16="http://schemas.microsoft.com/office/drawing/2014/main" id="{C724A6D4-5BEF-4DAE-A118-0D48E98F9060}"/>
              </a:ext>
            </a:extLst>
          </p:cNvPr>
          <p:cNvGrpSpPr/>
          <p:nvPr/>
        </p:nvGrpSpPr>
        <p:grpSpPr>
          <a:xfrm>
            <a:off x="3464274" y="2971540"/>
            <a:ext cx="552361" cy="827771"/>
            <a:chOff x="4034970" y="3892084"/>
            <a:chExt cx="552361" cy="827771"/>
          </a:xfrm>
        </p:grpSpPr>
        <p:grpSp>
          <p:nvGrpSpPr>
            <p:cNvPr id="167" name="Groupe 166">
              <a:extLst>
                <a:ext uri="{FF2B5EF4-FFF2-40B4-BE49-F238E27FC236}">
                  <a16:creationId xmlns:a16="http://schemas.microsoft.com/office/drawing/2014/main" id="{7D49854A-1EBB-4796-BC92-9E8D01A7C299}"/>
                </a:ext>
              </a:extLst>
            </p:cNvPr>
            <p:cNvGrpSpPr/>
            <p:nvPr/>
          </p:nvGrpSpPr>
          <p:grpSpPr>
            <a:xfrm>
              <a:off x="4034970" y="3892084"/>
              <a:ext cx="552361" cy="827771"/>
              <a:chOff x="2512267" y="3975535"/>
              <a:chExt cx="552361" cy="827771"/>
            </a:xfrm>
          </p:grpSpPr>
          <p:grpSp>
            <p:nvGrpSpPr>
              <p:cNvPr id="169" name="Groupe 168">
                <a:extLst>
                  <a:ext uri="{FF2B5EF4-FFF2-40B4-BE49-F238E27FC236}">
                    <a16:creationId xmlns:a16="http://schemas.microsoft.com/office/drawing/2014/main" id="{24B55A2C-D5A6-4000-BC75-33C676541565}"/>
                  </a:ext>
                </a:extLst>
              </p:cNvPr>
              <p:cNvGrpSpPr/>
              <p:nvPr/>
            </p:nvGrpSpPr>
            <p:grpSpPr>
              <a:xfrm>
                <a:off x="2512267" y="3975535"/>
                <a:ext cx="552361" cy="827771"/>
                <a:chOff x="1873785" y="2454430"/>
                <a:chExt cx="552361" cy="827771"/>
              </a:xfrm>
            </p:grpSpPr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1FC7B8AB-AA14-4ED0-A69B-8677911D975E}"/>
                    </a:ext>
                  </a:extLst>
                </p:cNvPr>
                <p:cNvSpPr/>
                <p:nvPr/>
              </p:nvSpPr>
              <p:spPr>
                <a:xfrm>
                  <a:off x="1873785" y="2467872"/>
                  <a:ext cx="552361" cy="81432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174" name="Groupe 173">
                  <a:extLst>
                    <a:ext uri="{FF2B5EF4-FFF2-40B4-BE49-F238E27FC236}">
                      <a16:creationId xmlns:a16="http://schemas.microsoft.com/office/drawing/2014/main" id="{EB08BC23-54DD-44A9-9BBA-274AA4BEDFA0}"/>
                    </a:ext>
                  </a:extLst>
                </p:cNvPr>
                <p:cNvGrpSpPr/>
                <p:nvPr/>
              </p:nvGrpSpPr>
              <p:grpSpPr>
                <a:xfrm>
                  <a:off x="1922460" y="2454430"/>
                  <a:ext cx="123112" cy="430478"/>
                  <a:chOff x="1922460" y="2454430"/>
                  <a:chExt cx="123112" cy="430478"/>
                </a:xfrm>
              </p:grpSpPr>
              <p:sp>
                <p:nvSpPr>
                  <p:cNvPr id="185" name="ZoneTexte 184">
                    <a:extLst>
                      <a:ext uri="{FF2B5EF4-FFF2-40B4-BE49-F238E27FC236}">
                        <a16:creationId xmlns:a16="http://schemas.microsoft.com/office/drawing/2014/main" id="{AEAAB71A-2A77-4D7C-98B8-74D38912F0C6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1868607" y="2707943"/>
                    <a:ext cx="230818" cy="123111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fr-FR" sz="800" dirty="0">
                        <a:solidFill>
                          <a:schemeClr val="bg1"/>
                        </a:solidFill>
                      </a:rPr>
                      <a:t>Cx</a:t>
                    </a:r>
                  </a:p>
                </p:txBody>
              </p:sp>
              <p:sp>
                <p:nvSpPr>
                  <p:cNvPr id="186" name="Espace réservé du texte 10">
                    <a:extLst>
                      <a:ext uri="{FF2B5EF4-FFF2-40B4-BE49-F238E27FC236}">
                        <a16:creationId xmlns:a16="http://schemas.microsoft.com/office/drawing/2014/main" id="{339B6E5E-603F-478A-9190-0B4884D78367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922460" y="2454430"/>
                    <a:ext cx="123112" cy="327262"/>
                  </a:xfrm>
                  <a:prstGeom prst="rect">
                    <a:avLst/>
                  </a:prstGeom>
                </p:spPr>
                <p:txBody>
                  <a:bodyPr lIns="0" tIns="0" rIns="0" bIns="0" anchor="ctr"/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buFont typeface="Arial" panose="020B0604020202020204" pitchFamily="34" charset="0"/>
                      <a:buNone/>
                      <a:defRPr sz="1200" b="1" i="1" kern="1200">
                        <a:solidFill>
                          <a:schemeClr val="bg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fr-FR" sz="900" b="0" i="0" dirty="0">
                        <a:solidFill>
                          <a:schemeClr val="tx2"/>
                        </a:solidFill>
                      </a:rPr>
                      <a:t>C4</a:t>
                    </a:r>
                  </a:p>
                  <a:p>
                    <a:endParaRPr lang="fr-FR" sz="1050" b="0" i="0" baseline="30000" dirty="0">
                      <a:solidFill>
                        <a:schemeClr val="tx2"/>
                      </a:solidFill>
                    </a:endParaRPr>
                  </a:p>
                </p:txBody>
              </p:sp>
            </p:grpSp>
            <p:grpSp>
              <p:nvGrpSpPr>
                <p:cNvPr id="175" name="Groupe 174">
                  <a:extLst>
                    <a:ext uri="{FF2B5EF4-FFF2-40B4-BE49-F238E27FC236}">
                      <a16:creationId xmlns:a16="http://schemas.microsoft.com/office/drawing/2014/main" id="{F0BC237C-8E08-4245-BC43-66F932F8159E}"/>
                    </a:ext>
                  </a:extLst>
                </p:cNvPr>
                <p:cNvGrpSpPr/>
                <p:nvPr/>
              </p:nvGrpSpPr>
              <p:grpSpPr>
                <a:xfrm>
                  <a:off x="2070684" y="2454430"/>
                  <a:ext cx="144000" cy="587555"/>
                  <a:chOff x="2070684" y="2454430"/>
                  <a:chExt cx="144000" cy="587555"/>
                </a:xfrm>
              </p:grpSpPr>
              <p:grpSp>
                <p:nvGrpSpPr>
                  <p:cNvPr id="181" name="Groupe 180">
                    <a:extLst>
                      <a:ext uri="{FF2B5EF4-FFF2-40B4-BE49-F238E27FC236}">
                        <a16:creationId xmlns:a16="http://schemas.microsoft.com/office/drawing/2014/main" id="{C01E6904-6B9A-4EE9-B2DF-89300C84E496}"/>
                      </a:ext>
                    </a:extLst>
                  </p:cNvPr>
                  <p:cNvGrpSpPr/>
                  <p:nvPr/>
                </p:nvGrpSpPr>
                <p:grpSpPr>
                  <a:xfrm>
                    <a:off x="2083009" y="2454430"/>
                    <a:ext cx="123112" cy="430478"/>
                    <a:chOff x="1922460" y="2454430"/>
                    <a:chExt cx="123112" cy="430478"/>
                  </a:xfrm>
                </p:grpSpPr>
                <p:sp>
                  <p:nvSpPr>
                    <p:cNvPr id="183" name="ZoneTexte 182">
                      <a:extLst>
                        <a:ext uri="{FF2B5EF4-FFF2-40B4-BE49-F238E27FC236}">
                          <a16:creationId xmlns:a16="http://schemas.microsoft.com/office/drawing/2014/main" id="{909EA75D-20B2-46D5-B6F0-59C36B9DECA1}"/>
                        </a:ext>
                      </a:extLst>
                    </p:cNvPr>
                    <p:cNvSpPr txBox="1"/>
                    <p:nvPr/>
                  </p:nvSpPr>
                  <p:spPr>
                    <a:xfrm rot="5400000">
                      <a:off x="1868607" y="2707943"/>
                      <a:ext cx="230818" cy="123111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bg1"/>
                          </a:solidFill>
                        </a:rPr>
                        <a:t>Cx</a:t>
                      </a:r>
                    </a:p>
                  </p:txBody>
                </p:sp>
                <p:sp>
                  <p:nvSpPr>
                    <p:cNvPr id="184" name="Espace réservé du texte 10">
                      <a:extLst>
                        <a:ext uri="{FF2B5EF4-FFF2-40B4-BE49-F238E27FC236}">
                          <a16:creationId xmlns:a16="http://schemas.microsoft.com/office/drawing/2014/main" id="{EA5E4766-673B-475B-A5C8-3235C17B2742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1922460" y="2454430"/>
                      <a:ext cx="123112" cy="327262"/>
                    </a:xfrm>
                    <a:prstGeom prst="rect">
                      <a:avLst/>
                    </a:prstGeom>
                  </p:spPr>
                  <p:txBody>
                    <a:bodyPr lIns="0" tIns="0" rIns="0" bIns="0" anchor="ctr"/>
                    <a:lstStyle>
                      <a:lvl1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  <a:defRPr sz="1200" b="1" i="1" kern="1200">
                          <a:solidFill>
                            <a:schemeClr val="bg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defRPr>
                      </a:lvl1pPr>
                      <a:lvl2pPr marL="685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 b="0" i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 b="0" i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b="0" i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b="0" i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fr-FR" sz="900" b="0" i="0" dirty="0">
                          <a:solidFill>
                            <a:schemeClr val="tx2"/>
                          </a:solidFill>
                        </a:rPr>
                        <a:t>C5</a:t>
                      </a:r>
                    </a:p>
                    <a:p>
                      <a:endParaRPr lang="fr-FR" sz="1050" b="0" i="0" baseline="30000" dirty="0">
                        <a:solidFill>
                          <a:schemeClr val="tx2"/>
                        </a:solidFill>
                      </a:endParaRPr>
                    </a:p>
                  </p:txBody>
                </p:sp>
              </p:grpSp>
              <p:sp>
                <p:nvSpPr>
                  <p:cNvPr id="182" name="Ellipse 181">
                    <a:extLst>
                      <a:ext uri="{FF2B5EF4-FFF2-40B4-BE49-F238E27FC236}">
                        <a16:creationId xmlns:a16="http://schemas.microsoft.com/office/drawing/2014/main" id="{1865D630-D2A3-4BC8-BA0F-3D0616A087D4}"/>
                      </a:ext>
                    </a:extLst>
                  </p:cNvPr>
                  <p:cNvSpPr/>
                  <p:nvPr/>
                </p:nvSpPr>
                <p:spPr>
                  <a:xfrm>
                    <a:off x="2070684" y="2897985"/>
                    <a:ext cx="144000" cy="144000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sz="900" b="1" dirty="0">
                        <a:solidFill>
                          <a:schemeClr val="bg1"/>
                        </a:solidFill>
                      </a:rPr>
                      <a:t>D</a:t>
                    </a:r>
                    <a:endParaRPr lang="fr-FR" sz="11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76" name="Groupe 175">
                  <a:extLst>
                    <a:ext uri="{FF2B5EF4-FFF2-40B4-BE49-F238E27FC236}">
                      <a16:creationId xmlns:a16="http://schemas.microsoft.com/office/drawing/2014/main" id="{301162A0-F7F7-4E65-8057-11C3C91BB042}"/>
                    </a:ext>
                  </a:extLst>
                </p:cNvPr>
                <p:cNvGrpSpPr/>
                <p:nvPr/>
              </p:nvGrpSpPr>
              <p:grpSpPr>
                <a:xfrm>
                  <a:off x="2238863" y="2454430"/>
                  <a:ext cx="144000" cy="587555"/>
                  <a:chOff x="2238863" y="2454430"/>
                  <a:chExt cx="144000" cy="587555"/>
                </a:xfrm>
              </p:grpSpPr>
              <p:grpSp>
                <p:nvGrpSpPr>
                  <p:cNvPr id="177" name="Groupe 176">
                    <a:extLst>
                      <a:ext uri="{FF2B5EF4-FFF2-40B4-BE49-F238E27FC236}">
                        <a16:creationId xmlns:a16="http://schemas.microsoft.com/office/drawing/2014/main" id="{38CB61AC-A0B6-40DE-A42F-4AD13DEC4A75}"/>
                      </a:ext>
                    </a:extLst>
                  </p:cNvPr>
                  <p:cNvGrpSpPr/>
                  <p:nvPr/>
                </p:nvGrpSpPr>
                <p:grpSpPr>
                  <a:xfrm>
                    <a:off x="2254964" y="2454430"/>
                    <a:ext cx="123112" cy="430478"/>
                    <a:chOff x="1922460" y="2454430"/>
                    <a:chExt cx="123112" cy="430478"/>
                  </a:xfrm>
                </p:grpSpPr>
                <p:sp>
                  <p:nvSpPr>
                    <p:cNvPr id="179" name="ZoneTexte 178">
                      <a:extLst>
                        <a:ext uri="{FF2B5EF4-FFF2-40B4-BE49-F238E27FC236}">
                          <a16:creationId xmlns:a16="http://schemas.microsoft.com/office/drawing/2014/main" id="{A05E48B3-8E7D-488F-88EE-422D1A909844}"/>
                        </a:ext>
                      </a:extLst>
                    </p:cNvPr>
                    <p:cNvSpPr txBox="1"/>
                    <p:nvPr/>
                  </p:nvSpPr>
                  <p:spPr>
                    <a:xfrm rot="5400000">
                      <a:off x="1868607" y="2707943"/>
                      <a:ext cx="230818" cy="123111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bg1"/>
                          </a:solidFill>
                        </a:rPr>
                        <a:t>Cx</a:t>
                      </a:r>
                    </a:p>
                  </p:txBody>
                </p:sp>
                <p:sp>
                  <p:nvSpPr>
                    <p:cNvPr id="180" name="Espace réservé du texte 10">
                      <a:extLst>
                        <a:ext uri="{FF2B5EF4-FFF2-40B4-BE49-F238E27FC236}">
                          <a16:creationId xmlns:a16="http://schemas.microsoft.com/office/drawing/2014/main" id="{5CA83F28-15E0-422F-AE56-D55434C59707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1922460" y="2454430"/>
                      <a:ext cx="123112" cy="327262"/>
                    </a:xfrm>
                    <a:prstGeom prst="rect">
                      <a:avLst/>
                    </a:prstGeom>
                  </p:spPr>
                  <p:txBody>
                    <a:bodyPr lIns="0" tIns="0" rIns="0" bIns="0" anchor="ctr"/>
                    <a:lstStyle>
                      <a:lvl1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  <a:defRPr sz="1200" b="1" i="1" kern="1200">
                          <a:solidFill>
                            <a:schemeClr val="bg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defRPr>
                      </a:lvl1pPr>
                      <a:lvl2pPr marL="685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 b="0" i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 b="0" i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b="0" i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b="0" i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fr-FR" sz="900" b="0" i="0" dirty="0">
                          <a:solidFill>
                            <a:schemeClr val="tx2"/>
                          </a:solidFill>
                        </a:rPr>
                        <a:t>C6</a:t>
                      </a:r>
                    </a:p>
                    <a:p>
                      <a:endParaRPr lang="fr-FR" sz="1050" b="0" i="0" baseline="30000" dirty="0">
                        <a:solidFill>
                          <a:schemeClr val="tx2"/>
                        </a:solidFill>
                      </a:endParaRPr>
                    </a:p>
                  </p:txBody>
                </p:sp>
              </p:grpSp>
              <p:sp>
                <p:nvSpPr>
                  <p:cNvPr id="178" name="Ellipse 177">
                    <a:extLst>
                      <a:ext uri="{FF2B5EF4-FFF2-40B4-BE49-F238E27FC236}">
                        <a16:creationId xmlns:a16="http://schemas.microsoft.com/office/drawing/2014/main" id="{FF859B53-6DB9-4B9C-B597-43CAA47C1300}"/>
                      </a:ext>
                    </a:extLst>
                  </p:cNvPr>
                  <p:cNvSpPr/>
                  <p:nvPr/>
                </p:nvSpPr>
                <p:spPr>
                  <a:xfrm>
                    <a:off x="2238863" y="2897985"/>
                    <a:ext cx="144000" cy="144000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sz="900" b="1" dirty="0">
                        <a:solidFill>
                          <a:schemeClr val="bg1"/>
                        </a:solidFill>
                      </a:rPr>
                      <a:t>D</a:t>
                    </a:r>
                    <a:endParaRPr lang="fr-FR" sz="11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grpSp>
            <p:nvGrpSpPr>
              <p:cNvPr id="170" name="Groupe 169">
                <a:extLst>
                  <a:ext uri="{FF2B5EF4-FFF2-40B4-BE49-F238E27FC236}">
                    <a16:creationId xmlns:a16="http://schemas.microsoft.com/office/drawing/2014/main" id="{A8A4EBC1-4459-48F6-A19F-F5F91B12F8B2}"/>
                  </a:ext>
                </a:extLst>
              </p:cNvPr>
              <p:cNvGrpSpPr/>
              <p:nvPr/>
            </p:nvGrpSpPr>
            <p:grpSpPr>
              <a:xfrm>
                <a:off x="2712298" y="4615778"/>
                <a:ext cx="137736" cy="138499"/>
                <a:chOff x="2258644" y="4405682"/>
                <a:chExt cx="137736" cy="138499"/>
              </a:xfrm>
            </p:grpSpPr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110B9412-EE0C-435E-9010-E5F51BDA5CAD}"/>
                    </a:ext>
                  </a:extLst>
                </p:cNvPr>
                <p:cNvSpPr/>
                <p:nvPr/>
              </p:nvSpPr>
              <p:spPr>
                <a:xfrm rot="2700000">
                  <a:off x="2281012" y="4407209"/>
                  <a:ext cx="108000" cy="1080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2" name="ZoneTexte 171">
                  <a:extLst>
                    <a:ext uri="{FF2B5EF4-FFF2-40B4-BE49-F238E27FC236}">
                      <a16:creationId xmlns:a16="http://schemas.microsoft.com/office/drawing/2014/main" id="{1C6F3DC3-25B1-4C40-9B2E-901C16964F78}"/>
                    </a:ext>
                  </a:extLst>
                </p:cNvPr>
                <p:cNvSpPr txBox="1"/>
                <p:nvPr/>
              </p:nvSpPr>
              <p:spPr>
                <a:xfrm>
                  <a:off x="2258644" y="4405682"/>
                  <a:ext cx="137736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fr-FR" sz="900" b="1" dirty="0">
                      <a:solidFill>
                        <a:schemeClr val="bg1"/>
                      </a:solidFill>
                    </a:rPr>
                    <a:t>T</a:t>
                  </a:r>
                  <a:endParaRPr lang="fr-FR" dirty="0"/>
                </a:p>
              </p:txBody>
            </p:sp>
          </p:grpSp>
        </p:grpSp>
        <p:sp>
          <p:nvSpPr>
            <p:cNvPr id="168" name="Ellipse 167">
              <a:extLst>
                <a:ext uri="{FF2B5EF4-FFF2-40B4-BE49-F238E27FC236}">
                  <a16:creationId xmlns:a16="http://schemas.microsoft.com/office/drawing/2014/main" id="{FD52642D-C670-468C-9973-C2FF5DBA898A}"/>
                </a:ext>
              </a:extLst>
            </p:cNvPr>
            <p:cNvSpPr/>
            <p:nvPr/>
          </p:nvSpPr>
          <p:spPr>
            <a:xfrm>
              <a:off x="4071372" y="4335639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b="1" dirty="0">
                  <a:solidFill>
                    <a:schemeClr val="bg1"/>
                  </a:solidFill>
                </a:rPr>
                <a:t>D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7" name="Ellipse 186">
            <a:extLst>
              <a:ext uri="{FF2B5EF4-FFF2-40B4-BE49-F238E27FC236}">
                <a16:creationId xmlns:a16="http://schemas.microsoft.com/office/drawing/2014/main" id="{B99419C3-C519-4F1E-9963-4326D6BC29DE}"/>
              </a:ext>
            </a:extLst>
          </p:cNvPr>
          <p:cNvSpPr/>
          <p:nvPr/>
        </p:nvSpPr>
        <p:spPr>
          <a:xfrm>
            <a:off x="4372997" y="3193372"/>
            <a:ext cx="324000" cy="32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</a:rPr>
              <a:t>S3</a:t>
            </a:r>
            <a:endParaRPr lang="fr-FR" sz="1100" b="1" dirty="0">
              <a:solidFill>
                <a:schemeClr val="bg1"/>
              </a:solidFill>
            </a:endParaRPr>
          </a:p>
        </p:txBody>
      </p:sp>
      <p:cxnSp>
        <p:nvCxnSpPr>
          <p:cNvPr id="188" name="Connecteur droit avec flèche 187">
            <a:extLst>
              <a:ext uri="{FF2B5EF4-FFF2-40B4-BE49-F238E27FC236}">
                <a16:creationId xmlns:a16="http://schemas.microsoft.com/office/drawing/2014/main" id="{28FECF35-FAEB-4A8E-A8FA-73F56A8683D8}"/>
              </a:ext>
            </a:extLst>
          </p:cNvPr>
          <p:cNvCxnSpPr>
            <a:cxnSpLocks/>
          </p:cNvCxnSpPr>
          <p:nvPr/>
        </p:nvCxnSpPr>
        <p:spPr>
          <a:xfrm flipV="1">
            <a:off x="4057433" y="3337799"/>
            <a:ext cx="288000" cy="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cteur droit avec flèche 188">
            <a:extLst>
              <a:ext uri="{FF2B5EF4-FFF2-40B4-BE49-F238E27FC236}">
                <a16:creationId xmlns:a16="http://schemas.microsoft.com/office/drawing/2014/main" id="{E764EB36-FEAD-49F1-930D-128C91B1E093}"/>
              </a:ext>
            </a:extLst>
          </p:cNvPr>
          <p:cNvCxnSpPr>
            <a:cxnSpLocks/>
          </p:cNvCxnSpPr>
          <p:nvPr/>
        </p:nvCxnSpPr>
        <p:spPr>
          <a:xfrm flipV="1">
            <a:off x="4059466" y="3912376"/>
            <a:ext cx="288000" cy="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necteur droit avec flèche 189">
            <a:extLst>
              <a:ext uri="{FF2B5EF4-FFF2-40B4-BE49-F238E27FC236}">
                <a16:creationId xmlns:a16="http://schemas.microsoft.com/office/drawing/2014/main" id="{B41AE963-3325-49F5-B587-2CD4D08D06AA}"/>
              </a:ext>
            </a:extLst>
          </p:cNvPr>
          <p:cNvCxnSpPr>
            <a:cxnSpLocks/>
          </p:cNvCxnSpPr>
          <p:nvPr/>
        </p:nvCxnSpPr>
        <p:spPr>
          <a:xfrm flipV="1">
            <a:off x="4724561" y="3334999"/>
            <a:ext cx="288000" cy="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Ellipse 190">
            <a:extLst>
              <a:ext uri="{FF2B5EF4-FFF2-40B4-BE49-F238E27FC236}">
                <a16:creationId xmlns:a16="http://schemas.microsoft.com/office/drawing/2014/main" id="{37B0199B-9B6D-4DFE-A9DA-DAEB71D5B838}"/>
              </a:ext>
            </a:extLst>
          </p:cNvPr>
          <p:cNvSpPr/>
          <p:nvPr/>
        </p:nvSpPr>
        <p:spPr>
          <a:xfrm>
            <a:off x="5286634" y="3005167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</a:rPr>
              <a:t>D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192" name="Ellipse 191">
            <a:extLst>
              <a:ext uri="{FF2B5EF4-FFF2-40B4-BE49-F238E27FC236}">
                <a16:creationId xmlns:a16="http://schemas.microsoft.com/office/drawing/2014/main" id="{1F4BEC36-B3D8-41E7-B6F0-1796DB6F8F10}"/>
              </a:ext>
            </a:extLst>
          </p:cNvPr>
          <p:cNvSpPr/>
          <p:nvPr/>
        </p:nvSpPr>
        <p:spPr>
          <a:xfrm>
            <a:off x="5456067" y="30006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</a:rPr>
              <a:t>D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193" name="Ellipse 192">
            <a:extLst>
              <a:ext uri="{FF2B5EF4-FFF2-40B4-BE49-F238E27FC236}">
                <a16:creationId xmlns:a16="http://schemas.microsoft.com/office/drawing/2014/main" id="{1B277159-060E-4A58-952A-6C55F99F77C9}"/>
              </a:ext>
            </a:extLst>
          </p:cNvPr>
          <p:cNvSpPr/>
          <p:nvPr/>
        </p:nvSpPr>
        <p:spPr>
          <a:xfrm>
            <a:off x="5752159" y="30006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</a:rPr>
              <a:t>D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194" name="Flèche : droite 193">
            <a:extLst>
              <a:ext uri="{FF2B5EF4-FFF2-40B4-BE49-F238E27FC236}">
                <a16:creationId xmlns:a16="http://schemas.microsoft.com/office/drawing/2014/main" id="{15F90913-4C89-4F1D-82BC-FC1B92C3B7DF}"/>
              </a:ext>
            </a:extLst>
          </p:cNvPr>
          <p:cNvSpPr/>
          <p:nvPr/>
        </p:nvSpPr>
        <p:spPr>
          <a:xfrm>
            <a:off x="5624612" y="3027109"/>
            <a:ext cx="109263" cy="10093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5" name="Espace réservé du texte 10">
            <a:extLst>
              <a:ext uri="{FF2B5EF4-FFF2-40B4-BE49-F238E27FC236}">
                <a16:creationId xmlns:a16="http://schemas.microsoft.com/office/drawing/2014/main" id="{D7313CFC-055E-4A9B-B269-2A97C73B4627}"/>
              </a:ext>
            </a:extLst>
          </p:cNvPr>
          <p:cNvSpPr txBox="1">
            <a:spLocks/>
          </p:cNvSpPr>
          <p:nvPr/>
        </p:nvSpPr>
        <p:spPr>
          <a:xfrm>
            <a:off x="5316236" y="3211537"/>
            <a:ext cx="622422" cy="432517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700" b="0" i="0" dirty="0">
                <a:solidFill>
                  <a:schemeClr val="tx2"/>
                </a:solidFill>
              </a:rPr>
              <a:t>Jusqu’à 12 mois, progression tumorale ou toxicité inacceptable</a:t>
            </a:r>
            <a:endParaRPr lang="fr-FR" sz="1050" b="0" i="0" baseline="30000" dirty="0">
              <a:solidFill>
                <a:schemeClr val="tx2"/>
              </a:solidFill>
            </a:endParaRPr>
          </a:p>
        </p:txBody>
      </p:sp>
      <p:grpSp>
        <p:nvGrpSpPr>
          <p:cNvPr id="198" name="Groupe 197">
            <a:extLst>
              <a:ext uri="{FF2B5EF4-FFF2-40B4-BE49-F238E27FC236}">
                <a16:creationId xmlns:a16="http://schemas.microsoft.com/office/drawing/2014/main" id="{960207E1-AA60-46D3-B78E-2AE993B0609E}"/>
              </a:ext>
            </a:extLst>
          </p:cNvPr>
          <p:cNvGrpSpPr/>
          <p:nvPr/>
        </p:nvGrpSpPr>
        <p:grpSpPr>
          <a:xfrm>
            <a:off x="1972316" y="3227517"/>
            <a:ext cx="918158" cy="900000"/>
            <a:chOff x="1972316" y="3227517"/>
            <a:chExt cx="918158" cy="900000"/>
          </a:xfrm>
        </p:grpSpPr>
        <p:sp>
          <p:nvSpPr>
            <p:cNvPr id="197" name="Ellipse 196">
              <a:extLst>
                <a:ext uri="{FF2B5EF4-FFF2-40B4-BE49-F238E27FC236}">
                  <a16:creationId xmlns:a16="http://schemas.microsoft.com/office/drawing/2014/main" id="{3B4A87F5-1DAF-4BDF-BBA8-73CBBE79779B}"/>
                </a:ext>
              </a:extLst>
            </p:cNvPr>
            <p:cNvSpPr/>
            <p:nvPr/>
          </p:nvSpPr>
          <p:spPr>
            <a:xfrm>
              <a:off x="1972316" y="3227517"/>
              <a:ext cx="900000" cy="90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6" name="Espace réservé du texte 10">
              <a:extLst>
                <a:ext uri="{FF2B5EF4-FFF2-40B4-BE49-F238E27FC236}">
                  <a16:creationId xmlns:a16="http://schemas.microsoft.com/office/drawing/2014/main" id="{14388943-DB6E-4875-9130-7662D874D2ED}"/>
                </a:ext>
              </a:extLst>
            </p:cNvPr>
            <p:cNvSpPr txBox="1">
              <a:spLocks/>
            </p:cNvSpPr>
            <p:nvPr/>
          </p:nvSpPr>
          <p:spPr>
            <a:xfrm>
              <a:off x="1980834" y="3421742"/>
              <a:ext cx="909640" cy="58483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200" b="1" i="1" kern="1200">
                  <a:solidFill>
                    <a:schemeClr val="bg1"/>
                  </a:solidFill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50" b="0" i="0" dirty="0">
                  <a:solidFill>
                    <a:schemeClr val="tx2"/>
                  </a:solidFill>
                </a:rPr>
                <a:t>S2: IDS chirurgie intervallaire</a:t>
              </a:r>
              <a:br>
                <a:rPr lang="fr-FR" sz="1050" b="0" i="0" dirty="0">
                  <a:solidFill>
                    <a:schemeClr val="tx2"/>
                  </a:solidFill>
                </a:rPr>
              </a:br>
              <a:r>
                <a:rPr lang="fr-FR" sz="1050" b="0" i="0" dirty="0">
                  <a:solidFill>
                    <a:schemeClr val="tx2"/>
                  </a:solidFill>
                </a:rPr>
                <a:t>(après 3 cycles)</a:t>
              </a:r>
            </a:p>
            <a:p>
              <a:endParaRPr lang="fr-FR" sz="1050" b="0" i="0" baseline="300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49592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>
            <a:off x="763411" y="636059"/>
            <a:ext cx="550334" cy="5503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B3817DC9-4AA5-4D3F-BD7D-E8DF5B137A6B}"/>
              </a:ext>
            </a:extLst>
          </p:cNvPr>
          <p:cNvSpPr txBox="1">
            <a:spLocks/>
          </p:cNvSpPr>
          <p:nvPr/>
        </p:nvSpPr>
        <p:spPr>
          <a:xfrm>
            <a:off x="1416205" y="547362"/>
            <a:ext cx="9779619" cy="8654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fr-FR" sz="3600" b="1" i="0" kern="1200" dirty="0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endParaRPr lang="en-US" b="0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E3414510-E6B9-4BF0-928F-D80FA0D57335}"/>
              </a:ext>
            </a:extLst>
          </p:cNvPr>
          <p:cNvSpPr txBox="1">
            <a:spLocks/>
          </p:cNvSpPr>
          <p:nvPr/>
        </p:nvSpPr>
        <p:spPr>
          <a:xfrm>
            <a:off x="2776538" y="3531725"/>
            <a:ext cx="7339012" cy="4258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G. </a:t>
            </a:r>
            <a:r>
              <a:rPr lang="fr-FR" dirty="0" err="1"/>
              <a:t>Freyer</a:t>
            </a:r>
            <a:r>
              <a:rPr lang="fr-FR" dirty="0"/>
              <a:t>, et al., ESMO</a:t>
            </a:r>
            <a:r>
              <a:rPr lang="fr-FR" baseline="30000" dirty="0"/>
              <a:t>®</a:t>
            </a:r>
            <a:r>
              <a:rPr lang="fr-FR" dirty="0"/>
              <a:t> 2021, Abs </a:t>
            </a:r>
            <a:r>
              <a:rPr lang="fr-FR" i="0" dirty="0"/>
              <a:t>733P</a:t>
            </a:r>
          </a:p>
        </p:txBody>
      </p:sp>
      <p:sp>
        <p:nvSpPr>
          <p:cNvPr id="8" name="Forme libre 12">
            <a:extLst>
              <a:ext uri="{FF2B5EF4-FFF2-40B4-BE49-F238E27FC236}">
                <a16:creationId xmlns:a16="http://schemas.microsoft.com/office/drawing/2014/main" id="{CD6B645E-FB13-4214-8DA7-96CBD0130CF2}"/>
              </a:ext>
            </a:extLst>
          </p:cNvPr>
          <p:cNvSpPr/>
          <p:nvPr/>
        </p:nvSpPr>
        <p:spPr>
          <a:xfrm>
            <a:off x="1025912" y="1319514"/>
            <a:ext cx="1628078" cy="2384385"/>
          </a:xfrm>
          <a:custGeom>
            <a:avLst/>
            <a:gdLst>
              <a:gd name="connsiteX0" fmla="*/ 0 w 914400"/>
              <a:gd name="connsiteY0" fmla="*/ 0 h 3077736"/>
              <a:gd name="connsiteX1" fmla="*/ 0 w 914400"/>
              <a:gd name="connsiteY1" fmla="*/ 3077736 h 3077736"/>
              <a:gd name="connsiteX2" fmla="*/ 914400 w 914400"/>
              <a:gd name="connsiteY2" fmla="*/ 3077736 h 307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3077736">
                <a:moveTo>
                  <a:pt x="0" y="0"/>
                </a:moveTo>
                <a:lnTo>
                  <a:pt x="0" y="3077736"/>
                </a:lnTo>
                <a:lnTo>
                  <a:pt x="914400" y="3077736"/>
                </a:lnTo>
              </a:path>
            </a:pathLst>
          </a:cu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F4E31DB-4B2F-4C06-A5D1-8A0AF6429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Bevacizumab (Bev), Olaparib (Ola) and Durvalumab (</a:t>
            </a:r>
            <a:r>
              <a:rPr lang="en-US" dirty="0" err="1">
                <a:latin typeface="Arial" panose="020B0604020202020204" pitchFamily="34" charset="0"/>
              </a:rPr>
              <a:t>Durva</a:t>
            </a:r>
            <a:r>
              <a:rPr lang="en-US" dirty="0">
                <a:latin typeface="Arial" panose="020B0604020202020204" pitchFamily="34" charset="0"/>
              </a:rPr>
              <a:t>) in patients with recurrent Advanced Ovarian Cancer (AOC): </a:t>
            </a:r>
            <a:br>
              <a:rPr lang="en-US" dirty="0">
                <a:latin typeface="Arial" panose="020B0604020202020204" pitchFamily="34" charset="0"/>
              </a:rPr>
            </a:br>
            <a:r>
              <a:rPr lang="en-US" b="0" dirty="0">
                <a:latin typeface="Arial" panose="020B0604020202020204" pitchFamily="34" charset="0"/>
              </a:rPr>
              <a:t>the GINECO BOLD study.</a:t>
            </a:r>
            <a:endParaRPr 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541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Essai</a:t>
            </a:r>
            <a:r>
              <a:rPr lang="en-GB" dirty="0"/>
              <a:t> BOLD : association bevacizumab + </a:t>
            </a:r>
            <a:r>
              <a:rPr lang="en-GB" dirty="0" err="1"/>
              <a:t>olaparib</a:t>
            </a:r>
            <a:r>
              <a:rPr lang="en-GB" dirty="0"/>
              <a:t> + </a:t>
            </a:r>
            <a:r>
              <a:rPr lang="en-GB" dirty="0" err="1"/>
              <a:t>durvalumab</a:t>
            </a:r>
            <a:r>
              <a:rPr lang="en-GB" dirty="0"/>
              <a:t> </a:t>
            </a:r>
            <a:r>
              <a:rPr lang="en-GB" dirty="0" err="1"/>
              <a:t>dans</a:t>
            </a:r>
            <a:r>
              <a:rPr lang="en-GB" dirty="0"/>
              <a:t> les cancers de </a:t>
            </a:r>
            <a:r>
              <a:rPr lang="en-GB" dirty="0" err="1"/>
              <a:t>l’ovaire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rechute</a:t>
            </a:r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G. </a:t>
            </a:r>
            <a:r>
              <a:rPr lang="fr-FR" dirty="0" err="1"/>
              <a:t>Freyer</a:t>
            </a:r>
            <a:r>
              <a:rPr lang="fr-FR" dirty="0"/>
              <a:t>, et al., ESMO</a:t>
            </a:r>
            <a:r>
              <a:rPr lang="fr-FR" baseline="30000" dirty="0"/>
              <a:t>®</a:t>
            </a:r>
            <a:r>
              <a:rPr lang="fr-FR" dirty="0"/>
              <a:t> 2021, Abs </a:t>
            </a:r>
            <a:r>
              <a:rPr lang="fr-FR" i="0" dirty="0"/>
              <a:t>733P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2464111" y="5432473"/>
            <a:ext cx="8713818" cy="1014742"/>
          </a:xfrm>
        </p:spPr>
        <p:txBody>
          <a:bodyPr/>
          <a:lstStyle/>
          <a:p>
            <a:r>
              <a:rPr lang="en-GB" sz="1800" dirty="0" err="1"/>
              <a:t>Résultats</a:t>
            </a:r>
            <a:r>
              <a:rPr lang="en-GB" sz="1800" dirty="0"/>
              <a:t> </a:t>
            </a:r>
            <a:r>
              <a:rPr lang="en-GB" sz="1800" dirty="0" err="1"/>
              <a:t>interessants</a:t>
            </a:r>
            <a:r>
              <a:rPr lang="en-GB" sz="1800" dirty="0"/>
              <a:t> pour </a:t>
            </a:r>
            <a:r>
              <a:rPr lang="en-GB" sz="1800" dirty="0" err="1"/>
              <a:t>platine</a:t>
            </a:r>
            <a:r>
              <a:rPr lang="en-GB" sz="1800" dirty="0"/>
              <a:t>-R, </a:t>
            </a:r>
            <a:r>
              <a:rPr lang="en-GB" sz="1800" dirty="0" err="1"/>
              <a:t>comme</a:t>
            </a:r>
            <a:r>
              <a:rPr lang="en-GB" sz="1800" dirty="0"/>
              <a:t> </a:t>
            </a:r>
            <a:r>
              <a:rPr lang="en-GB" sz="1800" dirty="0" err="1"/>
              <a:t>mediola</a:t>
            </a:r>
            <a:r>
              <a:rPr lang="en-GB" sz="1800" dirty="0"/>
              <a:t>.</a:t>
            </a:r>
          </a:p>
          <a:p>
            <a:pPr lvl="1"/>
            <a:r>
              <a:rPr lang="en-GB" sz="1600" dirty="0" err="1"/>
              <a:t>Mauvais</a:t>
            </a:r>
            <a:r>
              <a:rPr lang="en-GB" sz="1600" dirty="0"/>
              <a:t> </a:t>
            </a:r>
            <a:r>
              <a:rPr lang="en-GB" sz="1600" dirty="0" err="1"/>
              <a:t>efficacité</a:t>
            </a:r>
            <a:r>
              <a:rPr lang="en-GB" sz="1600" dirty="0"/>
              <a:t> </a:t>
            </a:r>
            <a:r>
              <a:rPr lang="en-GB" sz="1600" dirty="0" err="1"/>
              <a:t>en</a:t>
            </a:r>
            <a:r>
              <a:rPr lang="en-GB" sz="1600" dirty="0"/>
              <a:t> </a:t>
            </a:r>
            <a:r>
              <a:rPr lang="en-GB" sz="1600" dirty="0" err="1"/>
              <a:t>platine</a:t>
            </a:r>
            <a:r>
              <a:rPr lang="en-GB" sz="1600" dirty="0"/>
              <a:t> sensible </a:t>
            </a:r>
            <a:r>
              <a:rPr lang="en-GB" sz="1600" dirty="0" err="1"/>
              <a:t>surprenante</a:t>
            </a:r>
            <a:endParaRPr lang="en-GB" sz="1600" dirty="0"/>
          </a:p>
          <a:p>
            <a:r>
              <a:rPr lang="en-GB" sz="1800" dirty="0" err="1"/>
              <a:t>Confirme</a:t>
            </a:r>
            <a:r>
              <a:rPr lang="en-GB" sz="1800" dirty="0"/>
              <a:t> </a:t>
            </a:r>
            <a:r>
              <a:rPr lang="en-GB" sz="1800" dirty="0" err="1"/>
              <a:t>l’interet</a:t>
            </a:r>
            <a:r>
              <a:rPr lang="en-GB" sz="1800" dirty="0"/>
              <a:t> potential </a:t>
            </a:r>
            <a:r>
              <a:rPr lang="en-GB" sz="1800" dirty="0" err="1"/>
              <a:t>beva</a:t>
            </a:r>
            <a:r>
              <a:rPr lang="en-GB" sz="1800" dirty="0"/>
              <a:t> + immune </a:t>
            </a:r>
            <a:r>
              <a:rPr lang="en-GB" sz="1800" dirty="0" err="1"/>
              <a:t>dans</a:t>
            </a:r>
            <a:r>
              <a:rPr lang="en-GB" sz="1800" dirty="0"/>
              <a:t> les </a:t>
            </a:r>
            <a:r>
              <a:rPr lang="en-GB" sz="1800" dirty="0" err="1"/>
              <a:t>platine</a:t>
            </a:r>
            <a:r>
              <a:rPr lang="en-GB" sz="1800" dirty="0"/>
              <a:t>-R ?  </a:t>
            </a:r>
          </a:p>
          <a:p>
            <a:endParaRPr lang="en-GB" sz="1800" dirty="0"/>
          </a:p>
        </p:txBody>
      </p:sp>
      <p:sp>
        <p:nvSpPr>
          <p:cNvPr id="12" name="Espace réservé du texte 1">
            <a:extLst>
              <a:ext uri="{FF2B5EF4-FFF2-40B4-BE49-F238E27FC236}">
                <a16:creationId xmlns:a16="http://schemas.microsoft.com/office/drawing/2014/main" id="{266856A3-95BF-4BF5-8E0B-0CBCACE65D7F}"/>
              </a:ext>
            </a:extLst>
          </p:cNvPr>
          <p:cNvSpPr txBox="1">
            <a:spLocks/>
          </p:cNvSpPr>
          <p:nvPr/>
        </p:nvSpPr>
        <p:spPr>
          <a:xfrm>
            <a:off x="6945432" y="1293432"/>
            <a:ext cx="488670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t">
            <a:spAutoFit/>
          </a:bodyPr>
          <a:lstStyle>
            <a:defPPr>
              <a:defRPr lang="fr-FR"/>
            </a:defPPr>
            <a:lvl1pPr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/>
              <a:t>Principaux Résultats</a:t>
            </a:r>
            <a:endParaRPr lang="en-US" b="0" dirty="0"/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6E73337A-C549-4F9A-92F5-B1869235CF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214444"/>
              </p:ext>
            </p:extLst>
          </p:nvPr>
        </p:nvGraphicFramePr>
        <p:xfrm>
          <a:off x="6812280" y="1629629"/>
          <a:ext cx="5073168" cy="1412754"/>
        </p:xfrm>
        <a:graphic>
          <a:graphicData uri="http://schemas.openxmlformats.org/drawingml/2006/table">
            <a:tbl>
              <a:tblPr firstRow="1" bandRow="1"/>
              <a:tblGrid>
                <a:gridCol w="694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290">
                  <a:extLst>
                    <a:ext uri="{9D8B030D-6E8A-4147-A177-3AD203B41FA5}">
                      <a16:colId xmlns:a16="http://schemas.microsoft.com/office/drawing/2014/main" val="4185042998"/>
                    </a:ext>
                  </a:extLst>
                </a:gridCol>
                <a:gridCol w="1090290">
                  <a:extLst>
                    <a:ext uri="{9D8B030D-6E8A-4147-A177-3AD203B41FA5}">
                      <a16:colId xmlns:a16="http://schemas.microsoft.com/office/drawing/2014/main" val="3459632839"/>
                    </a:ext>
                  </a:extLst>
                </a:gridCol>
                <a:gridCol w="1090290">
                  <a:extLst>
                    <a:ext uri="{9D8B030D-6E8A-4147-A177-3AD203B41FA5}">
                      <a16:colId xmlns:a16="http://schemas.microsoft.com/office/drawing/2014/main" val="1841824258"/>
                    </a:ext>
                  </a:extLst>
                </a:gridCol>
              </a:tblGrid>
              <a:tr h="506754">
                <a:tc>
                  <a:txBody>
                    <a:bodyPr/>
                    <a:lstStyle/>
                    <a:p>
                      <a:pPr marL="92075" marR="0" lvl="0" indent="-4763" algn="l" defTabSz="609585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Cohorte</a:t>
                      </a:r>
                      <a:endParaRPr lang="en-US" sz="12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Durée maximum de suivi (mois)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Taux de non progression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SSP </a:t>
                      </a:r>
                      <a:b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(mois)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SG </a:t>
                      </a:r>
                      <a:br>
                        <a:rPr lang="fr-FR" sz="12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2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(mois)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0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lvl="0" indent="-4763" algn="l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PRR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0.693 </a:t>
                      </a:r>
                      <a:b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[0.56-0.8]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4.1 </a:t>
                      </a:r>
                      <a:b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[3.5-5.9]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18.8 </a:t>
                      </a:r>
                      <a:b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[9.6-NR]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169">
                <a:tc>
                  <a:txBody>
                    <a:bodyPr/>
                    <a:lstStyle/>
                    <a:p>
                      <a:pPr marL="92075" marR="0" lvl="0" indent="-4763" algn="l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PSR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0.438 </a:t>
                      </a:r>
                      <a:b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[0.29-0.57]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4.9 </a:t>
                      </a:r>
                      <a:b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[2.9-7]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4.1 </a:t>
                      </a:r>
                      <a:b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[15.6-NR]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Espace réservé du texte 1">
            <a:extLst>
              <a:ext uri="{FF2B5EF4-FFF2-40B4-BE49-F238E27FC236}">
                <a16:creationId xmlns:a16="http://schemas.microsoft.com/office/drawing/2014/main" id="{A02A340A-E929-43C0-B77D-E63EE74317A2}"/>
              </a:ext>
            </a:extLst>
          </p:cNvPr>
          <p:cNvSpPr txBox="1">
            <a:spLocks/>
          </p:cNvSpPr>
          <p:nvPr/>
        </p:nvSpPr>
        <p:spPr>
          <a:xfrm>
            <a:off x="6951914" y="3264882"/>
            <a:ext cx="488670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t">
            <a:spAutoFit/>
          </a:bodyPr>
          <a:lstStyle>
            <a:defPPr>
              <a:defRPr lang="fr-FR"/>
            </a:defPPr>
            <a:lvl1pPr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/>
              <a:t>Réponses tumorales</a:t>
            </a:r>
            <a:endParaRPr lang="en-US" b="0" dirty="0"/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284C7229-7A1A-46CF-B56F-8B9EDC0CD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346595"/>
              </p:ext>
            </p:extLst>
          </p:nvPr>
        </p:nvGraphicFramePr>
        <p:xfrm>
          <a:off x="6951913" y="3601079"/>
          <a:ext cx="4857446" cy="1673683"/>
        </p:xfrm>
        <a:graphic>
          <a:graphicData uri="http://schemas.openxmlformats.org/drawingml/2006/table">
            <a:tbl>
              <a:tblPr firstRow="1" bandRow="1"/>
              <a:tblGrid>
                <a:gridCol w="949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6756">
                  <a:extLst>
                    <a:ext uri="{9D8B030D-6E8A-4147-A177-3AD203B41FA5}">
                      <a16:colId xmlns:a16="http://schemas.microsoft.com/office/drawing/2014/main" val="3459632839"/>
                    </a:ext>
                  </a:extLst>
                </a:gridCol>
                <a:gridCol w="1646756">
                  <a:extLst>
                    <a:ext uri="{9D8B030D-6E8A-4147-A177-3AD203B41FA5}">
                      <a16:colId xmlns:a16="http://schemas.microsoft.com/office/drawing/2014/main" val="1841824258"/>
                    </a:ext>
                  </a:extLst>
                </a:gridCol>
              </a:tblGrid>
              <a:tr h="318914">
                <a:tc rowSpan="2" gridSpan="2">
                  <a:txBody>
                    <a:bodyPr/>
                    <a:lstStyle/>
                    <a:p>
                      <a:pPr marL="92075" marR="0" lvl="0" indent="-4763" algn="l" defTabSz="609585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Meilleures réponses selon RECIST</a:t>
                      </a:r>
                      <a:endParaRPr lang="fr-FR" sz="1200" b="0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Maximum </a:t>
                      </a:r>
                      <a:b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Follow-up (</a:t>
                      </a:r>
                      <a:r>
                        <a:rPr lang="fr-FR" sz="1200" b="0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months</a:t>
                      </a:r>
                      <a: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Cohorte</a:t>
                      </a:r>
                      <a:endParaRPr lang="fr-FR" sz="12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OS </a:t>
                      </a:r>
                      <a:br>
                        <a:rPr lang="fr-FR" sz="12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2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FR" sz="1200" b="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months</a:t>
                      </a:r>
                      <a:r>
                        <a:rPr lang="fr-FR" sz="12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823">
                <a:tc gridSpan="2" vMerge="1">
                  <a:txBody>
                    <a:bodyPr/>
                    <a:lstStyle/>
                    <a:p>
                      <a:pPr marL="92075" marR="0" lvl="0" indent="-4763" algn="l" defTabSz="609585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PRR </a:t>
                      </a:r>
                      <a:endParaRPr lang="fr-FR" sz="1200" b="0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PSR 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265464"/>
                  </a:ext>
                </a:extLst>
              </a:tr>
              <a:tr h="2040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lvl="0" indent="-4763" algn="l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(0%)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(3%)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081">
                <a:tc>
                  <a:txBody>
                    <a:bodyPr/>
                    <a:lstStyle/>
                    <a:p>
                      <a:pPr marL="92075" marR="0" lvl="0" indent="-4763" algn="l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 (28%)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 (34%)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830060"/>
                  </a:ext>
                </a:extLst>
              </a:tr>
              <a:tr h="204081">
                <a:tc>
                  <a:txBody>
                    <a:bodyPr/>
                    <a:lstStyle/>
                    <a:p>
                      <a:pPr marL="92075" marR="0" lvl="0" indent="-4763" algn="l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SD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(46%)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(50%)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3266667"/>
                  </a:ext>
                </a:extLst>
              </a:tr>
              <a:tr h="330169">
                <a:tc>
                  <a:txBody>
                    <a:bodyPr/>
                    <a:lstStyle/>
                    <a:p>
                      <a:pPr marL="92075" marR="0" lvl="0" indent="-4763" algn="l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PD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(26%)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(13%)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" name="Rectangle à coins arrondis 15">
            <a:extLst>
              <a:ext uri="{FF2B5EF4-FFF2-40B4-BE49-F238E27FC236}">
                <a16:creationId xmlns:a16="http://schemas.microsoft.com/office/drawing/2014/main" id="{F1B756A2-53C1-4CA5-93C5-F81CCE3D6856}"/>
              </a:ext>
            </a:extLst>
          </p:cNvPr>
          <p:cNvSpPr/>
          <p:nvPr/>
        </p:nvSpPr>
        <p:spPr>
          <a:xfrm>
            <a:off x="501445" y="1467464"/>
            <a:ext cx="5915258" cy="3864077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05BEC91-756B-4912-9300-DEA57BD09C63}"/>
              </a:ext>
            </a:extLst>
          </p:cNvPr>
          <p:cNvSpPr txBox="1"/>
          <p:nvPr/>
        </p:nvSpPr>
        <p:spPr>
          <a:xfrm>
            <a:off x="783154" y="1311567"/>
            <a:ext cx="223834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Methodes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et design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83D6DD80-EE05-4854-BEFC-4BC38519C0AD}"/>
              </a:ext>
            </a:extLst>
          </p:cNvPr>
          <p:cNvSpPr txBox="1">
            <a:spLocks/>
          </p:cNvSpPr>
          <p:nvPr/>
        </p:nvSpPr>
        <p:spPr>
          <a:xfrm>
            <a:off x="575752" y="1823368"/>
            <a:ext cx="5840951" cy="32726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300" b="0" i="0" dirty="0">
                <a:solidFill>
                  <a:schemeClr val="tx2"/>
                </a:solidFill>
              </a:rPr>
              <a:t>Phase 2 multicentrique en ouvert, </a:t>
            </a:r>
            <a:r>
              <a:rPr lang="fr-FR" sz="1300" b="0" i="0" dirty="0" err="1">
                <a:solidFill>
                  <a:schemeClr val="tx2"/>
                </a:solidFill>
              </a:rPr>
              <a:t>monobras</a:t>
            </a:r>
            <a:r>
              <a:rPr lang="fr-FR" sz="1300" b="0" i="0" dirty="0">
                <a:solidFill>
                  <a:schemeClr val="tx2"/>
                </a:solidFill>
              </a:rPr>
              <a:t>, évaluant l’efficacité et la toxicité de la combinaison de </a:t>
            </a:r>
            <a:r>
              <a:rPr lang="fr-FR" sz="1300" b="0" i="0" dirty="0" err="1">
                <a:solidFill>
                  <a:schemeClr val="tx2"/>
                </a:solidFill>
              </a:rPr>
              <a:t>durvalumab</a:t>
            </a:r>
            <a:r>
              <a:rPr lang="fr-FR" sz="1300" b="0" i="0" dirty="0">
                <a:solidFill>
                  <a:schemeClr val="tx2"/>
                </a:solidFill>
              </a:rPr>
              <a:t> 1120 mg q3w + </a:t>
            </a:r>
            <a:r>
              <a:rPr lang="fr-FR" sz="1300" b="0" i="0" dirty="0" err="1">
                <a:solidFill>
                  <a:schemeClr val="tx2"/>
                </a:solidFill>
              </a:rPr>
              <a:t>bevacizumab</a:t>
            </a:r>
            <a:r>
              <a:rPr lang="fr-FR" sz="1300" b="0" i="0" dirty="0">
                <a:solidFill>
                  <a:schemeClr val="tx2"/>
                </a:solidFill>
              </a:rPr>
              <a:t> 15 mg/kg q3w + </a:t>
            </a:r>
            <a:r>
              <a:rPr lang="fr-FR" sz="1300" b="0" i="0" dirty="0" err="1">
                <a:solidFill>
                  <a:schemeClr val="tx2"/>
                </a:solidFill>
              </a:rPr>
              <a:t>oloparib</a:t>
            </a:r>
            <a:r>
              <a:rPr lang="fr-FR" sz="1300" b="0" i="0" dirty="0">
                <a:solidFill>
                  <a:schemeClr val="tx2"/>
                </a:solidFill>
              </a:rPr>
              <a:t> 300 mg </a:t>
            </a:r>
            <a:r>
              <a:rPr lang="fr-FR" sz="1300" b="0" i="0" dirty="0" err="1">
                <a:solidFill>
                  <a:schemeClr val="tx2"/>
                </a:solidFill>
              </a:rPr>
              <a:t>bid</a:t>
            </a:r>
            <a:endParaRPr lang="fr-FR" sz="1300" b="0" i="0" dirty="0">
              <a:solidFill>
                <a:schemeClr val="tx2"/>
              </a:solidFill>
            </a:endParaRPr>
          </a:p>
          <a:p>
            <a:endParaRPr lang="fr-FR" sz="1300" b="0" i="0" baseline="30000" dirty="0">
              <a:solidFill>
                <a:schemeClr val="tx2"/>
              </a:solidFill>
            </a:endParaRPr>
          </a:p>
        </p:txBody>
      </p:sp>
      <p:sp>
        <p:nvSpPr>
          <p:cNvPr id="20" name="Freeform 41">
            <a:extLst>
              <a:ext uri="{FF2B5EF4-FFF2-40B4-BE49-F238E27FC236}">
                <a16:creationId xmlns:a16="http://schemas.microsoft.com/office/drawing/2014/main" id="{646F8AA5-60CB-4E33-BD53-BCB56168F5F1}"/>
              </a:ext>
            </a:extLst>
          </p:cNvPr>
          <p:cNvSpPr/>
          <p:nvPr/>
        </p:nvSpPr>
        <p:spPr>
          <a:xfrm>
            <a:off x="4176296" y="3297349"/>
            <a:ext cx="2074536" cy="503916"/>
          </a:xfrm>
          <a:prstGeom prst="roundRect">
            <a:avLst>
              <a:gd name="adj" fmla="val 9151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defTabSz="514350">
              <a:defRPr/>
            </a:pPr>
            <a:r>
              <a:rPr lang="fr-FR" sz="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Durvalumab</a:t>
            </a:r>
            <a:r>
              <a:rPr lang="fr-FR" sz="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1.12 g IV J1 q3w</a:t>
            </a:r>
          </a:p>
          <a:p>
            <a:pPr defTabSz="514350">
              <a:defRPr/>
            </a:pPr>
            <a:r>
              <a:rPr lang="fr-FR" sz="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Bevacizumab</a:t>
            </a:r>
            <a:r>
              <a:rPr lang="fr-FR" sz="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mg/kg J1 q3wks</a:t>
            </a:r>
          </a:p>
          <a:p>
            <a:pPr defTabSz="514350">
              <a:defRPr/>
            </a:pPr>
            <a:r>
              <a:rPr lang="fr-FR" sz="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Olaparib</a:t>
            </a:r>
            <a:r>
              <a:rPr lang="fr-FR" sz="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300 mg x2/j po, en continu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41">
            <a:extLst>
              <a:ext uri="{FF2B5EF4-FFF2-40B4-BE49-F238E27FC236}">
                <a16:creationId xmlns:a16="http://schemas.microsoft.com/office/drawing/2014/main" id="{0C23B790-119C-4455-80DE-597416556F00}"/>
              </a:ext>
            </a:extLst>
          </p:cNvPr>
          <p:cNvSpPr/>
          <p:nvPr/>
        </p:nvSpPr>
        <p:spPr>
          <a:xfrm>
            <a:off x="2978123" y="2882603"/>
            <a:ext cx="798748" cy="29632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fr-FR" sz="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Cohorte PRR</a:t>
            </a:r>
            <a:br>
              <a:rPr lang="fr-FR" sz="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N=23</a:t>
            </a:r>
            <a:endParaRPr lang="en-US" sz="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 41">
            <a:extLst>
              <a:ext uri="{FF2B5EF4-FFF2-40B4-BE49-F238E27FC236}">
                <a16:creationId xmlns:a16="http://schemas.microsoft.com/office/drawing/2014/main" id="{BB6F6929-5C0F-4E5E-AA02-9E179A069BF2}"/>
              </a:ext>
            </a:extLst>
          </p:cNvPr>
          <p:cNvSpPr/>
          <p:nvPr/>
        </p:nvSpPr>
        <p:spPr>
          <a:xfrm>
            <a:off x="3012921" y="3904833"/>
            <a:ext cx="798748" cy="29632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 cap="flat" cmpd="sng" algn="ctr">
            <a:solidFill>
              <a:schemeClr val="accent5"/>
            </a:solidFill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fr-FR" sz="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Cohorte PSR</a:t>
            </a:r>
            <a:br>
              <a:rPr lang="fr-FR" sz="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N=40</a:t>
            </a:r>
            <a:endParaRPr lang="en-US" sz="8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41">
            <a:extLst>
              <a:ext uri="{FF2B5EF4-FFF2-40B4-BE49-F238E27FC236}">
                <a16:creationId xmlns:a16="http://schemas.microsoft.com/office/drawing/2014/main" id="{9BAF2BFD-299B-4457-B7BA-84D1B097E011}"/>
              </a:ext>
            </a:extLst>
          </p:cNvPr>
          <p:cNvSpPr/>
          <p:nvPr/>
        </p:nvSpPr>
        <p:spPr>
          <a:xfrm>
            <a:off x="4405337" y="2334876"/>
            <a:ext cx="1616455" cy="43710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n=5 + 3 mois:</a:t>
            </a:r>
            <a:br>
              <a:rPr lang="fr-FR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évaluation efficacité et toxicité par IDMC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41">
            <a:extLst>
              <a:ext uri="{FF2B5EF4-FFF2-40B4-BE49-F238E27FC236}">
                <a16:creationId xmlns:a16="http://schemas.microsoft.com/office/drawing/2014/main" id="{48A31BFF-A891-4E75-9C26-C243CB65D842}"/>
              </a:ext>
            </a:extLst>
          </p:cNvPr>
          <p:cNvSpPr/>
          <p:nvPr/>
        </p:nvSpPr>
        <p:spPr>
          <a:xfrm>
            <a:off x="4405337" y="4737378"/>
            <a:ext cx="1616455" cy="43710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n=10 + 6 mois:</a:t>
            </a:r>
            <a:br>
              <a:rPr lang="fr-FR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efficacité et toxicité par IDMC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41">
            <a:extLst>
              <a:ext uri="{FF2B5EF4-FFF2-40B4-BE49-F238E27FC236}">
                <a16:creationId xmlns:a16="http://schemas.microsoft.com/office/drawing/2014/main" id="{66FD16FD-A0DD-458C-8EEF-AC453A0D1EAF}"/>
              </a:ext>
            </a:extLst>
          </p:cNvPr>
          <p:cNvSpPr/>
          <p:nvPr/>
        </p:nvSpPr>
        <p:spPr>
          <a:xfrm>
            <a:off x="575752" y="2886317"/>
            <a:ext cx="798748" cy="59072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fr-FR" sz="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Patientes résistantes au platine (PRR)</a:t>
            </a:r>
            <a:endParaRPr lang="en-US" sz="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41">
            <a:extLst>
              <a:ext uri="{FF2B5EF4-FFF2-40B4-BE49-F238E27FC236}">
                <a16:creationId xmlns:a16="http://schemas.microsoft.com/office/drawing/2014/main" id="{1DDEF1EE-D1C5-47EA-AD0C-211AAFA06172}"/>
              </a:ext>
            </a:extLst>
          </p:cNvPr>
          <p:cNvSpPr/>
          <p:nvPr/>
        </p:nvSpPr>
        <p:spPr>
          <a:xfrm>
            <a:off x="575752" y="3632940"/>
            <a:ext cx="798748" cy="59072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 cap="flat" cmpd="sng" algn="ctr">
            <a:solidFill>
              <a:schemeClr val="accent5"/>
            </a:solidFill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fr-FR" sz="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sensibles au platine (PSR)</a:t>
            </a:r>
            <a:endParaRPr lang="en-US" sz="8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41">
            <a:extLst>
              <a:ext uri="{FF2B5EF4-FFF2-40B4-BE49-F238E27FC236}">
                <a16:creationId xmlns:a16="http://schemas.microsoft.com/office/drawing/2014/main" id="{BEF8DF0F-726D-4AEF-A1D1-6D3285C6C9B3}"/>
              </a:ext>
            </a:extLst>
          </p:cNvPr>
          <p:cNvSpPr/>
          <p:nvPr/>
        </p:nvSpPr>
        <p:spPr>
          <a:xfrm rot="16200000">
            <a:off x="1737456" y="3401146"/>
            <a:ext cx="1749634" cy="29632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fr-F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14563996-2875-4D35-AD6C-752DC4188307}"/>
              </a:ext>
            </a:extLst>
          </p:cNvPr>
          <p:cNvGrpSpPr/>
          <p:nvPr/>
        </p:nvGrpSpPr>
        <p:grpSpPr>
          <a:xfrm>
            <a:off x="4208935" y="3864552"/>
            <a:ext cx="524787" cy="441745"/>
            <a:chOff x="3021495" y="4733842"/>
            <a:chExt cx="524787" cy="441745"/>
          </a:xfrm>
        </p:grpSpPr>
        <p:sp>
          <p:nvSpPr>
            <p:cNvPr id="29" name="Espace réservé du texte 10">
              <a:extLst>
                <a:ext uri="{FF2B5EF4-FFF2-40B4-BE49-F238E27FC236}">
                  <a16:creationId xmlns:a16="http://schemas.microsoft.com/office/drawing/2014/main" id="{0217BD95-DCDD-474A-911F-28D820412974}"/>
                </a:ext>
              </a:extLst>
            </p:cNvPr>
            <p:cNvSpPr txBox="1">
              <a:spLocks/>
            </p:cNvSpPr>
            <p:nvPr/>
          </p:nvSpPr>
          <p:spPr>
            <a:xfrm>
              <a:off x="3021495" y="4898229"/>
              <a:ext cx="524787" cy="277358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200" b="1" i="1" kern="1200">
                  <a:solidFill>
                    <a:schemeClr val="bg1"/>
                  </a:solidFill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b="0" i="0" dirty="0">
                  <a:solidFill>
                    <a:schemeClr val="tx2"/>
                  </a:solidFill>
                </a:rPr>
                <a:t>C3J1</a:t>
              </a:r>
            </a:p>
          </p:txBody>
        </p:sp>
        <p:sp>
          <p:nvSpPr>
            <p:cNvPr id="2" name="Triangle isocèle 1">
              <a:extLst>
                <a:ext uri="{FF2B5EF4-FFF2-40B4-BE49-F238E27FC236}">
                  <a16:creationId xmlns:a16="http://schemas.microsoft.com/office/drawing/2014/main" id="{4120466E-33F7-42B6-ABCC-DE1B6DF272E9}"/>
                </a:ext>
              </a:extLst>
            </p:cNvPr>
            <p:cNvSpPr/>
            <p:nvPr/>
          </p:nvSpPr>
          <p:spPr>
            <a:xfrm>
              <a:off x="3188472" y="4733842"/>
              <a:ext cx="190831" cy="16450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30E7F309-DD05-4738-9217-DA72AC1695C5}"/>
              </a:ext>
            </a:extLst>
          </p:cNvPr>
          <p:cNvGrpSpPr/>
          <p:nvPr/>
        </p:nvGrpSpPr>
        <p:grpSpPr>
          <a:xfrm>
            <a:off x="4842369" y="3847863"/>
            <a:ext cx="524787" cy="441745"/>
            <a:chOff x="3021495" y="4733842"/>
            <a:chExt cx="524787" cy="441745"/>
          </a:xfrm>
        </p:grpSpPr>
        <p:sp>
          <p:nvSpPr>
            <p:cNvPr id="31" name="Espace réservé du texte 10">
              <a:extLst>
                <a:ext uri="{FF2B5EF4-FFF2-40B4-BE49-F238E27FC236}">
                  <a16:creationId xmlns:a16="http://schemas.microsoft.com/office/drawing/2014/main" id="{FBF5A6D1-AC9B-490A-B445-40CD6CEEA4F6}"/>
                </a:ext>
              </a:extLst>
            </p:cNvPr>
            <p:cNvSpPr txBox="1">
              <a:spLocks/>
            </p:cNvSpPr>
            <p:nvPr/>
          </p:nvSpPr>
          <p:spPr>
            <a:xfrm>
              <a:off x="3021495" y="4898229"/>
              <a:ext cx="524787" cy="277358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200" b="1" i="1" kern="1200">
                  <a:solidFill>
                    <a:schemeClr val="bg1"/>
                  </a:solidFill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b="0" i="0" dirty="0">
                  <a:solidFill>
                    <a:schemeClr val="tx2"/>
                  </a:solidFill>
                </a:rPr>
                <a:t>C6J1</a:t>
              </a:r>
            </a:p>
          </p:txBody>
        </p:sp>
        <p:sp>
          <p:nvSpPr>
            <p:cNvPr id="32" name="Triangle isocèle 31">
              <a:extLst>
                <a:ext uri="{FF2B5EF4-FFF2-40B4-BE49-F238E27FC236}">
                  <a16:creationId xmlns:a16="http://schemas.microsoft.com/office/drawing/2014/main" id="{9ACBB148-4E96-45B5-BEC4-E4EC9B1E0EF0}"/>
                </a:ext>
              </a:extLst>
            </p:cNvPr>
            <p:cNvSpPr/>
            <p:nvPr/>
          </p:nvSpPr>
          <p:spPr>
            <a:xfrm>
              <a:off x="3188472" y="4733842"/>
              <a:ext cx="190831" cy="16450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C0CBAE7E-48F0-4732-AC44-AAA14299CA0B}"/>
              </a:ext>
            </a:extLst>
          </p:cNvPr>
          <p:cNvGrpSpPr/>
          <p:nvPr/>
        </p:nvGrpSpPr>
        <p:grpSpPr>
          <a:xfrm>
            <a:off x="629466" y="4525337"/>
            <a:ext cx="1408524" cy="491344"/>
            <a:chOff x="828248" y="4684363"/>
            <a:chExt cx="1408524" cy="491344"/>
          </a:xfrm>
        </p:grpSpPr>
        <p:sp>
          <p:nvSpPr>
            <p:cNvPr id="27" name="Espace réservé du texte 10">
              <a:extLst>
                <a:ext uri="{FF2B5EF4-FFF2-40B4-BE49-F238E27FC236}">
                  <a16:creationId xmlns:a16="http://schemas.microsoft.com/office/drawing/2014/main" id="{DFF1C904-3BEE-4F55-8892-1D21ECB1C923}"/>
                </a:ext>
              </a:extLst>
            </p:cNvPr>
            <p:cNvSpPr txBox="1">
              <a:spLocks/>
            </p:cNvSpPr>
            <p:nvPr/>
          </p:nvSpPr>
          <p:spPr>
            <a:xfrm>
              <a:off x="975126" y="4848445"/>
              <a:ext cx="1261646" cy="327262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200" b="1" i="1" kern="1200">
                  <a:solidFill>
                    <a:schemeClr val="bg1"/>
                  </a:solidFill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b="0" i="0" dirty="0">
                  <a:solidFill>
                    <a:schemeClr val="tx2"/>
                  </a:solidFill>
                </a:rPr>
                <a:t>Biopsie</a:t>
              </a:r>
              <a:br>
                <a:rPr lang="fr-FR" b="0" i="0" dirty="0">
                  <a:solidFill>
                    <a:schemeClr val="tx2"/>
                  </a:solidFill>
                </a:rPr>
              </a:br>
              <a:endParaRPr lang="fr-FR" b="0" i="0" dirty="0">
                <a:solidFill>
                  <a:schemeClr val="tx2"/>
                </a:solidFill>
              </a:endParaRPr>
            </a:p>
            <a:p>
              <a:r>
                <a:rPr lang="fr-FR" b="0" i="0" dirty="0">
                  <a:solidFill>
                    <a:schemeClr val="tx2"/>
                  </a:solidFill>
                </a:rPr>
                <a:t>Collection sérique</a:t>
              </a:r>
            </a:p>
            <a:p>
              <a:endParaRPr lang="fr-FR" sz="1050" b="0" i="0" baseline="30000" dirty="0">
                <a:solidFill>
                  <a:schemeClr val="tx2"/>
                </a:solidFill>
              </a:endParaRPr>
            </a:p>
          </p:txBody>
        </p:sp>
        <p:sp>
          <p:nvSpPr>
            <p:cNvPr id="35" name="Triangle isocèle 34">
              <a:extLst>
                <a:ext uri="{FF2B5EF4-FFF2-40B4-BE49-F238E27FC236}">
                  <a16:creationId xmlns:a16="http://schemas.microsoft.com/office/drawing/2014/main" id="{73D71C58-73BC-4D85-818C-530436D4C600}"/>
                </a:ext>
              </a:extLst>
            </p:cNvPr>
            <p:cNvSpPr/>
            <p:nvPr/>
          </p:nvSpPr>
          <p:spPr>
            <a:xfrm>
              <a:off x="828248" y="5009971"/>
              <a:ext cx="190831" cy="16450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Étoile : 5 branches 3">
              <a:extLst>
                <a:ext uri="{FF2B5EF4-FFF2-40B4-BE49-F238E27FC236}">
                  <a16:creationId xmlns:a16="http://schemas.microsoft.com/office/drawing/2014/main" id="{84C0CE64-3433-49B4-9D27-897E28C076BF}"/>
                </a:ext>
              </a:extLst>
            </p:cNvPr>
            <p:cNvSpPr/>
            <p:nvPr/>
          </p:nvSpPr>
          <p:spPr>
            <a:xfrm>
              <a:off x="840120" y="4684363"/>
              <a:ext cx="178959" cy="165123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C514A6F6-6FE0-4FE2-98F9-50ABDEFC2F17}"/>
              </a:ext>
            </a:extLst>
          </p:cNvPr>
          <p:cNvGrpSpPr/>
          <p:nvPr/>
        </p:nvGrpSpPr>
        <p:grpSpPr>
          <a:xfrm>
            <a:off x="5557901" y="3861964"/>
            <a:ext cx="677316" cy="417410"/>
            <a:chOff x="5502244" y="3861964"/>
            <a:chExt cx="677316" cy="417410"/>
          </a:xfrm>
        </p:grpSpPr>
        <p:sp>
          <p:nvSpPr>
            <p:cNvPr id="37" name="Espace réservé du texte 10">
              <a:extLst>
                <a:ext uri="{FF2B5EF4-FFF2-40B4-BE49-F238E27FC236}">
                  <a16:creationId xmlns:a16="http://schemas.microsoft.com/office/drawing/2014/main" id="{B631A5A4-711A-4AD8-BEDE-01109B67B62D}"/>
                </a:ext>
              </a:extLst>
            </p:cNvPr>
            <p:cNvSpPr txBox="1">
              <a:spLocks/>
            </p:cNvSpPr>
            <p:nvPr/>
          </p:nvSpPr>
          <p:spPr>
            <a:xfrm>
              <a:off x="5502244" y="3869596"/>
              <a:ext cx="677316" cy="4097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lIns="36000" tIns="36000" rIns="36000" bIns="3600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200" b="1" i="1" kern="1200">
                  <a:solidFill>
                    <a:schemeClr val="bg1"/>
                  </a:solidFill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b="0" i="0" dirty="0">
                  <a:solidFill>
                    <a:schemeClr val="tx2"/>
                  </a:solidFill>
                </a:rPr>
                <a:t>PD ou toxicité</a:t>
              </a:r>
            </a:p>
          </p:txBody>
        </p:sp>
        <p:sp>
          <p:nvSpPr>
            <p:cNvPr id="36" name="Étoile : 5 branches 35">
              <a:extLst>
                <a:ext uri="{FF2B5EF4-FFF2-40B4-BE49-F238E27FC236}">
                  <a16:creationId xmlns:a16="http://schemas.microsoft.com/office/drawing/2014/main" id="{3CC56A3D-5AD6-4E41-BB81-76F452155B06}"/>
                </a:ext>
              </a:extLst>
            </p:cNvPr>
            <p:cNvSpPr/>
            <p:nvPr/>
          </p:nvSpPr>
          <p:spPr>
            <a:xfrm>
              <a:off x="5515564" y="3861964"/>
              <a:ext cx="178959" cy="165123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8" name="Freeform 41">
            <a:extLst>
              <a:ext uri="{FF2B5EF4-FFF2-40B4-BE49-F238E27FC236}">
                <a16:creationId xmlns:a16="http://schemas.microsoft.com/office/drawing/2014/main" id="{1B111B34-2D8F-4FE4-85D3-1B3D9740D353}"/>
              </a:ext>
            </a:extLst>
          </p:cNvPr>
          <p:cNvSpPr/>
          <p:nvPr/>
        </p:nvSpPr>
        <p:spPr>
          <a:xfrm>
            <a:off x="1448807" y="2883303"/>
            <a:ext cx="732508" cy="133200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fr-FR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des critères d’inclusion et d’exclusion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Étoile : 5 branches 38">
            <a:extLst>
              <a:ext uri="{FF2B5EF4-FFF2-40B4-BE49-F238E27FC236}">
                <a16:creationId xmlns:a16="http://schemas.microsoft.com/office/drawing/2014/main" id="{835C98D4-B850-468A-8B6E-20BB5667D858}"/>
              </a:ext>
            </a:extLst>
          </p:cNvPr>
          <p:cNvSpPr/>
          <p:nvPr/>
        </p:nvSpPr>
        <p:spPr>
          <a:xfrm>
            <a:off x="2236772" y="3466746"/>
            <a:ext cx="178959" cy="165123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364E65D1-6F44-4150-8DFF-3D32744200DA}"/>
              </a:ext>
            </a:extLst>
          </p:cNvPr>
          <p:cNvCxnSpPr>
            <a:cxnSpLocks/>
          </p:cNvCxnSpPr>
          <p:nvPr/>
        </p:nvCxnSpPr>
        <p:spPr>
          <a:xfrm flipV="1">
            <a:off x="2760444" y="3030765"/>
            <a:ext cx="216000" cy="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7498DE86-1CE6-4AB9-B8E8-540696752B9F}"/>
              </a:ext>
            </a:extLst>
          </p:cNvPr>
          <p:cNvCxnSpPr>
            <a:cxnSpLocks/>
          </p:cNvCxnSpPr>
          <p:nvPr/>
        </p:nvCxnSpPr>
        <p:spPr>
          <a:xfrm flipV="1">
            <a:off x="2760444" y="4061890"/>
            <a:ext cx="216000" cy="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34BE3AB2-9F46-4BDA-96F1-937522CC39F9}"/>
              </a:ext>
            </a:extLst>
          </p:cNvPr>
          <p:cNvCxnSpPr>
            <a:cxnSpLocks/>
          </p:cNvCxnSpPr>
          <p:nvPr/>
        </p:nvCxnSpPr>
        <p:spPr>
          <a:xfrm flipV="1">
            <a:off x="3865766" y="3813625"/>
            <a:ext cx="279492" cy="248266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D1A965B6-33DA-4788-85D9-461173D2929E}"/>
              </a:ext>
            </a:extLst>
          </p:cNvPr>
          <p:cNvCxnSpPr>
            <a:cxnSpLocks/>
          </p:cNvCxnSpPr>
          <p:nvPr/>
        </p:nvCxnSpPr>
        <p:spPr>
          <a:xfrm>
            <a:off x="5213564" y="2825157"/>
            <a:ext cx="0" cy="4397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6F64F97D-7980-4D61-9FA3-F95166A5AE0A}"/>
              </a:ext>
            </a:extLst>
          </p:cNvPr>
          <p:cNvCxnSpPr>
            <a:cxnSpLocks/>
          </p:cNvCxnSpPr>
          <p:nvPr/>
        </p:nvCxnSpPr>
        <p:spPr>
          <a:xfrm>
            <a:off x="5213564" y="4257898"/>
            <a:ext cx="0" cy="4397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CB0926BB-04A4-4B8C-8298-8D238F1FB01F}"/>
              </a:ext>
            </a:extLst>
          </p:cNvPr>
          <p:cNvCxnSpPr>
            <a:cxnSpLocks/>
          </p:cNvCxnSpPr>
          <p:nvPr/>
        </p:nvCxnSpPr>
        <p:spPr>
          <a:xfrm>
            <a:off x="3839730" y="3036778"/>
            <a:ext cx="279492" cy="248266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4956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633365DC-197D-C643-A086-CD9D7AD4F4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200" dirty="0"/>
              <a:t>Compte-rendu </a:t>
            </a:r>
            <a:br>
              <a:rPr lang="fr-FR" sz="3200" dirty="0"/>
            </a:br>
            <a:r>
              <a:rPr lang="fr-FR" dirty="0"/>
              <a:t>Congrès Européen de </a:t>
            </a:r>
            <a:r>
              <a:rPr lang="fr-FR"/>
              <a:t>Cancérologie </a:t>
            </a:r>
            <a:endParaRPr lang="fr-FR" dirty="0"/>
          </a:p>
          <a:p>
            <a:pPr algn="l"/>
            <a:endParaRPr lang="fr-FR" sz="32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53C036-208F-7A45-969C-41B7B8DB13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Highlights</a:t>
            </a:r>
            <a:endParaRPr lang="fr-FR" dirty="0"/>
          </a:p>
          <a:p>
            <a:r>
              <a:rPr lang="fr-FR" dirty="0"/>
              <a:t>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59564C-0436-844A-8E3F-6DEED438BFF6}"/>
              </a:ext>
            </a:extLst>
          </p:cNvPr>
          <p:cNvSpPr/>
          <p:nvPr/>
        </p:nvSpPr>
        <p:spPr>
          <a:xfrm>
            <a:off x="325805" y="5839870"/>
            <a:ext cx="11263681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Ce contenu est un un rapport et/ou un résumé de communications d’un congrès dont l'objectif est de fournir des informations sur l'état actuel de la recherche </a:t>
            </a: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; </a:t>
            </a:r>
            <a:b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les 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données présentées ici sont susceptibles de ne pas être validées par les autorités sanitaires et, à ce titre, ne doivent pas être mises en pratique.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25805" y="386444"/>
            <a:ext cx="11824504" cy="1325563"/>
          </a:xfrm>
        </p:spPr>
        <p:txBody>
          <a:bodyPr/>
          <a:lstStyle/>
          <a:p>
            <a:r>
              <a:rPr lang="fr-FR" sz="4300" dirty="0"/>
              <a:t>Dernières actualités </a:t>
            </a:r>
            <a:r>
              <a:rPr lang="fr-FR" sz="4300" dirty="0">
                <a:solidFill>
                  <a:srgbClr val="9B11C7"/>
                </a:solidFill>
              </a:rPr>
              <a:t>Focus Immunothérapie</a:t>
            </a:r>
            <a:br>
              <a:rPr lang="fr-FR" dirty="0"/>
            </a:br>
            <a:r>
              <a:rPr lang="fr-FR" sz="2800" i="1" dirty="0"/>
              <a:t>Cancers du sein et gynécologiques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264063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3E89EA06-F4FB-804A-B5D4-B643E1A6C6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FR" dirty="0"/>
              <a:t>Pr Jean-Yves PIERGA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Cancer du sein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415B80C-573E-D44D-9413-CF6C3676DF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fr-FR" dirty="0"/>
              <a:t>Institut Curie St Cloud &amp; Paris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EE0D211-7C3E-0143-853C-A6F94D741B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Highlights</a:t>
            </a:r>
            <a:endParaRPr lang="fr-FR" dirty="0"/>
          </a:p>
          <a:p>
            <a:r>
              <a:rPr lang="fr-FR" dirty="0"/>
              <a:t>2021</a:t>
            </a:r>
          </a:p>
        </p:txBody>
      </p:sp>
      <p:pic>
        <p:nvPicPr>
          <p:cNvPr id="11" name="Image 10" descr="Une image contenant personne, homme, posant, mâle&#10;&#10;Description générée automatiquement">
            <a:extLst>
              <a:ext uri="{FF2B5EF4-FFF2-40B4-BE49-F238E27FC236}">
                <a16:creationId xmlns:a16="http://schemas.microsoft.com/office/drawing/2014/main" id="{A0FDEF93-839F-2C4F-8402-BE096DB19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643" y="3357803"/>
            <a:ext cx="2484000" cy="248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86023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F5C10A-BE2D-4D05-9EDC-01633D2F36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76538" y="4267448"/>
            <a:ext cx="7339012" cy="425884"/>
          </a:xfrm>
        </p:spPr>
        <p:txBody>
          <a:bodyPr/>
          <a:lstStyle/>
          <a:p>
            <a:r>
              <a:rPr lang="fr-FR" dirty="0"/>
              <a:t>N. Colombo, et al., ESMO</a:t>
            </a:r>
            <a:r>
              <a:rPr lang="fr-FR" baseline="30000" dirty="0"/>
              <a:t>®</a:t>
            </a:r>
            <a:r>
              <a:rPr lang="fr-FR" dirty="0"/>
              <a:t> 2021, Abs# </a:t>
            </a:r>
            <a:r>
              <a:rPr lang="fr-FR" i="0" dirty="0"/>
              <a:t>LBA2_PR</a:t>
            </a:r>
          </a:p>
        </p:txBody>
      </p:sp>
      <p:sp>
        <p:nvSpPr>
          <p:cNvPr id="9" name="Ellipse 8"/>
          <p:cNvSpPr/>
          <p:nvPr/>
        </p:nvSpPr>
        <p:spPr>
          <a:xfrm>
            <a:off x="763411" y="636059"/>
            <a:ext cx="550334" cy="5503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1025912" y="1319514"/>
            <a:ext cx="1628078" cy="3160876"/>
          </a:xfrm>
          <a:custGeom>
            <a:avLst/>
            <a:gdLst>
              <a:gd name="connsiteX0" fmla="*/ 0 w 914400"/>
              <a:gd name="connsiteY0" fmla="*/ 0 h 3077736"/>
              <a:gd name="connsiteX1" fmla="*/ 0 w 914400"/>
              <a:gd name="connsiteY1" fmla="*/ 3077736 h 3077736"/>
              <a:gd name="connsiteX2" fmla="*/ 914400 w 914400"/>
              <a:gd name="connsiteY2" fmla="*/ 3077736 h 307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3077736">
                <a:moveTo>
                  <a:pt x="0" y="0"/>
                </a:moveTo>
                <a:lnTo>
                  <a:pt x="0" y="3077736"/>
                </a:lnTo>
                <a:lnTo>
                  <a:pt x="914400" y="3077736"/>
                </a:lnTo>
              </a:path>
            </a:pathLst>
          </a:cu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6205" y="543023"/>
            <a:ext cx="10320524" cy="3160876"/>
          </a:xfrm>
        </p:spPr>
        <p:txBody>
          <a:bodyPr/>
          <a:lstStyle/>
          <a:p>
            <a:r>
              <a:rPr lang="fr-FR" dirty="0" err="1">
                <a:latin typeface="+mn-lt"/>
              </a:rPr>
              <a:t>Pembrolizumab</a:t>
            </a:r>
            <a:r>
              <a:rPr lang="fr-FR" dirty="0">
                <a:latin typeface="+mn-lt"/>
              </a:rPr>
              <a:t> plus </a:t>
            </a:r>
            <a:r>
              <a:rPr lang="fr-FR" dirty="0" err="1">
                <a:latin typeface="+mn-lt"/>
              </a:rPr>
              <a:t>chemotherapy</a:t>
            </a:r>
            <a:r>
              <a:rPr lang="fr-FR" dirty="0">
                <a:latin typeface="+mn-lt"/>
              </a:rPr>
              <a:t> versus placebo plus </a:t>
            </a:r>
            <a:r>
              <a:rPr lang="fr-FR" dirty="0" err="1">
                <a:latin typeface="+mn-lt"/>
              </a:rPr>
              <a:t>chemotherapy</a:t>
            </a:r>
            <a:r>
              <a:rPr lang="fr-FR" dirty="0">
                <a:latin typeface="+mn-lt"/>
              </a:rPr>
              <a:t> for persistent, </a:t>
            </a:r>
            <a:r>
              <a:rPr lang="fr-FR" dirty="0" err="1">
                <a:latin typeface="+mn-lt"/>
              </a:rPr>
              <a:t>recurrent</a:t>
            </a:r>
            <a:r>
              <a:rPr lang="fr-FR" dirty="0">
                <a:latin typeface="+mn-lt"/>
              </a:rPr>
              <a:t>, or </a:t>
            </a:r>
            <a:r>
              <a:rPr lang="fr-FR" dirty="0" err="1">
                <a:latin typeface="+mn-lt"/>
              </a:rPr>
              <a:t>metastatic</a:t>
            </a:r>
            <a:r>
              <a:rPr lang="fr-FR" dirty="0">
                <a:latin typeface="+mn-lt"/>
              </a:rPr>
              <a:t> cervical cancer : </a:t>
            </a:r>
            <a:br>
              <a:rPr lang="fr-FR" dirty="0">
                <a:latin typeface="+mn-lt"/>
              </a:rPr>
            </a:br>
            <a:r>
              <a:rPr lang="fr-FR" b="0" dirty="0" err="1">
                <a:latin typeface="+mn-lt"/>
              </a:rPr>
              <a:t>randomized</a:t>
            </a:r>
            <a:r>
              <a:rPr lang="fr-FR" b="0" dirty="0">
                <a:latin typeface="+mn-lt"/>
              </a:rPr>
              <a:t>, double-</a:t>
            </a:r>
            <a:r>
              <a:rPr lang="fr-FR" b="0" dirty="0" err="1">
                <a:latin typeface="+mn-lt"/>
              </a:rPr>
              <a:t>blind</a:t>
            </a:r>
            <a:r>
              <a:rPr lang="fr-FR" b="0" dirty="0">
                <a:latin typeface="+mn-lt"/>
              </a:rPr>
              <a:t>, </a:t>
            </a:r>
            <a:br>
              <a:rPr lang="fr-FR" b="0" dirty="0">
                <a:latin typeface="+mn-lt"/>
              </a:rPr>
            </a:br>
            <a:r>
              <a:rPr lang="fr-FR" b="0" dirty="0">
                <a:latin typeface="+mn-lt"/>
              </a:rPr>
              <a:t>phase 3 KEYNOTE-826 </a:t>
            </a:r>
            <a:r>
              <a:rPr lang="fr-FR" b="0" dirty="0" err="1">
                <a:latin typeface="+mn-lt"/>
              </a:rPr>
              <a:t>study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66076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527042" y="636059"/>
            <a:ext cx="10124631" cy="4139076"/>
          </a:xfrm>
        </p:spPr>
        <p:txBody>
          <a:bodyPr/>
          <a:lstStyle/>
          <a:p>
            <a:r>
              <a:rPr lang="fr-FR" dirty="0"/>
              <a:t>KEYNOTE-522 : Etude de phase 3 de pembrolizumab néoadjuvant + chimiothérapie contre placebo + chimiothérapie suivi par pembrolizumab adjuvant contre placebo dans le cancer du sein triple négatif au stade précoce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F5C10A-BE2D-4D05-9EDC-01633D2F36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42792" y="4775135"/>
            <a:ext cx="7339012" cy="425884"/>
          </a:xfrm>
        </p:spPr>
        <p:txBody>
          <a:bodyPr/>
          <a:lstStyle/>
          <a:p>
            <a:r>
              <a:rPr lang="fr-FR" dirty="0"/>
              <a:t>P. Schmid, et al., ESMO</a:t>
            </a:r>
            <a:r>
              <a:rPr lang="fr-FR" baseline="30000" dirty="0"/>
              <a:t>®</a:t>
            </a:r>
            <a:r>
              <a:rPr lang="fr-FR" dirty="0"/>
              <a:t> 2021, Abs VP 7-2021</a:t>
            </a:r>
            <a:br>
              <a:rPr lang="fr-FR" dirty="0"/>
            </a:br>
            <a:endParaRPr lang="fr-FR" b="1" dirty="0"/>
          </a:p>
        </p:txBody>
      </p:sp>
      <p:sp>
        <p:nvSpPr>
          <p:cNvPr id="9" name="Ellipse 8"/>
          <p:cNvSpPr/>
          <p:nvPr/>
        </p:nvSpPr>
        <p:spPr>
          <a:xfrm>
            <a:off x="763411" y="636059"/>
            <a:ext cx="550334" cy="5503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1025912" y="1550020"/>
            <a:ext cx="1628078" cy="3429483"/>
          </a:xfrm>
          <a:custGeom>
            <a:avLst/>
            <a:gdLst>
              <a:gd name="connsiteX0" fmla="*/ 0 w 914400"/>
              <a:gd name="connsiteY0" fmla="*/ 0 h 3077736"/>
              <a:gd name="connsiteX1" fmla="*/ 0 w 914400"/>
              <a:gd name="connsiteY1" fmla="*/ 3077736 h 3077736"/>
              <a:gd name="connsiteX2" fmla="*/ 914400 w 914400"/>
              <a:gd name="connsiteY2" fmla="*/ 3077736 h 307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3077736">
                <a:moveTo>
                  <a:pt x="0" y="0"/>
                </a:moveTo>
                <a:lnTo>
                  <a:pt x="0" y="3077736"/>
                </a:lnTo>
                <a:lnTo>
                  <a:pt x="914400" y="3077736"/>
                </a:lnTo>
              </a:path>
            </a:pathLst>
          </a:cu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230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23"/>
          <p:cNvSpPr>
            <a:spLocks noGrp="1"/>
          </p:cNvSpPr>
          <p:nvPr>
            <p:ph type="title"/>
          </p:nvPr>
        </p:nvSpPr>
        <p:spPr>
          <a:xfrm>
            <a:off x="391045" y="210209"/>
            <a:ext cx="12244299" cy="756746"/>
          </a:xfrm>
        </p:spPr>
        <p:txBody>
          <a:bodyPr/>
          <a:lstStyle/>
          <a:p>
            <a:r>
              <a:rPr lang="da-DK" dirty="0"/>
              <a:t>KEYNOTE-522 : </a:t>
            </a:r>
            <a:r>
              <a:rPr lang="da-DK" dirty="0" err="1"/>
              <a:t>Pembrolizumab</a:t>
            </a:r>
            <a:r>
              <a:rPr lang="da-DK" dirty="0"/>
              <a:t> ou placebo avec la </a:t>
            </a:r>
            <a:r>
              <a:rPr lang="da-DK" dirty="0" err="1"/>
              <a:t>chimiothérapie</a:t>
            </a:r>
            <a:r>
              <a:rPr lang="da-DK" dirty="0"/>
              <a:t> </a:t>
            </a:r>
            <a:r>
              <a:rPr lang="da-DK" dirty="0" err="1"/>
              <a:t>néoadjuvante</a:t>
            </a:r>
            <a:r>
              <a:rPr lang="da-DK" dirty="0"/>
              <a:t>  et en </a:t>
            </a:r>
            <a:r>
              <a:rPr lang="da-DK" dirty="0" err="1"/>
              <a:t>adjuvant</a:t>
            </a:r>
            <a:r>
              <a:rPr lang="da-DK" dirty="0"/>
              <a:t> dans les cancers du </a:t>
            </a:r>
            <a:r>
              <a:rPr lang="da-DK" dirty="0" err="1"/>
              <a:t>sein</a:t>
            </a:r>
            <a:r>
              <a:rPr lang="da-DK" dirty="0"/>
              <a:t> TNBC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924DE9-F961-734A-9CD7-0ED35F4F3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P. Schmid, et al., ESMO</a:t>
            </a:r>
            <a:r>
              <a:rPr lang="fr-FR" baseline="30000" dirty="0"/>
              <a:t>®</a:t>
            </a:r>
            <a:r>
              <a:rPr lang="fr-FR" dirty="0"/>
              <a:t> 2021, Abs VP 7-2021</a:t>
            </a:r>
          </a:p>
        </p:txBody>
      </p:sp>
      <p:grpSp>
        <p:nvGrpSpPr>
          <p:cNvPr id="32" name="Groupe 31"/>
          <p:cNvGrpSpPr/>
          <p:nvPr/>
        </p:nvGrpSpPr>
        <p:grpSpPr>
          <a:xfrm>
            <a:off x="2161954" y="5680688"/>
            <a:ext cx="7868092" cy="373766"/>
            <a:chOff x="1453707" y="5679392"/>
            <a:chExt cx="7868092" cy="373766"/>
          </a:xfrm>
        </p:grpSpPr>
        <p:sp>
          <p:nvSpPr>
            <p:cNvPr id="30" name="ZoneTexte 29"/>
            <p:cNvSpPr txBox="1"/>
            <p:nvPr/>
          </p:nvSpPr>
          <p:spPr>
            <a:xfrm>
              <a:off x="1453707" y="5679392"/>
              <a:ext cx="7868092" cy="37376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A00C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Double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C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objectif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A00C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C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primaire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A00C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 pCR et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C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Survie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A00C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Sans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C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Evenement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A00C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Chevron 30"/>
            <p:cNvSpPr/>
            <p:nvPr/>
          </p:nvSpPr>
          <p:spPr>
            <a:xfrm>
              <a:off x="1659507" y="5730949"/>
              <a:ext cx="253522" cy="253522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9CAB620D-AF1A-44CC-B563-69D3D7EA3B79}"/>
              </a:ext>
            </a:extLst>
          </p:cNvPr>
          <p:cNvSpPr txBox="1">
            <a:spLocks/>
          </p:cNvSpPr>
          <p:nvPr/>
        </p:nvSpPr>
        <p:spPr>
          <a:xfrm>
            <a:off x="486006" y="1883300"/>
            <a:ext cx="2717501" cy="2017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5527" indent="-245527" algn="l" defTabSz="609585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38" indent="-342891" algn="l" defTabSz="609585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anose="05000000000000000000" pitchFamily="2" charset="2"/>
              <a:buChar char="à"/>
              <a:defRPr sz="2133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0056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Critères d’éligibilités</a:t>
            </a:r>
          </a:p>
          <a:p>
            <a:pPr marL="138113" marR="0" lvl="0" indent="-138113" algn="l" defTabSz="45005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≥ 18 ans</a:t>
            </a:r>
          </a:p>
          <a:p>
            <a:pPr marL="138113" marR="0" lvl="0" indent="-138113" algn="l" defTabSz="45005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TNBC nouvellement diagnostiqué</a:t>
            </a:r>
          </a:p>
          <a:p>
            <a:pPr marL="138113" marR="0" lvl="0" indent="-138113" algn="l" defTabSz="45005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(T1c N1-2 ou T2-4 N0-2)</a:t>
            </a:r>
          </a:p>
          <a:p>
            <a:pPr marL="138113" marR="0" lvl="0" indent="-138113" algn="l" defTabSz="45005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ECOG PS 0-1</a:t>
            </a:r>
          </a:p>
          <a:p>
            <a:pPr marL="138113" marR="0" lvl="0" indent="-138113" algn="l" defTabSz="45005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Tissue disponible pour évaluation </a:t>
            </a: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PD-L1 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à coins arrondis 6">
            <a:extLst>
              <a:ext uri="{FF2B5EF4-FFF2-40B4-BE49-F238E27FC236}">
                <a16:creationId xmlns:a16="http://schemas.microsoft.com/office/drawing/2014/main" id="{FA1F107C-027F-497B-9A38-C1B582496DAB}"/>
              </a:ext>
            </a:extLst>
          </p:cNvPr>
          <p:cNvSpPr/>
          <p:nvPr/>
        </p:nvSpPr>
        <p:spPr>
          <a:xfrm>
            <a:off x="4147089" y="2140257"/>
            <a:ext cx="1663431" cy="477481"/>
          </a:xfrm>
          <a:prstGeom prst="roundRect">
            <a:avLst>
              <a:gd name="adj" fmla="val 111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Carboplatine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 </a:t>
            </a: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Paclitaxel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951E7BA2-6A92-46CB-A1EE-B3C6F0B17069}"/>
              </a:ext>
            </a:extLst>
          </p:cNvPr>
          <p:cNvSpPr txBox="1">
            <a:spLocks/>
          </p:cNvSpPr>
          <p:nvPr/>
        </p:nvSpPr>
        <p:spPr>
          <a:xfrm>
            <a:off x="2626090" y="4478499"/>
            <a:ext cx="3968673" cy="817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5527" indent="-245527" algn="l" defTabSz="609585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38" indent="-342891" algn="l" defTabSz="609585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anose="05000000000000000000" pitchFamily="2" charset="2"/>
              <a:buChar char="à"/>
              <a:defRPr sz="2133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Facteurs de stratification </a:t>
            </a:r>
          </a:p>
          <a:p>
            <a:pPr marL="0" marR="0" lvl="0" indent="-138113" algn="l" defTabSz="450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N+ vs -</a:t>
            </a:r>
            <a:endParaRPr kumimoji="0" lang="fr-FR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8113" marR="0" lvl="0" indent="-138113" algn="l" defTabSz="450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Taille tumorale (T1/T2 vs T3/T4)</a:t>
            </a:r>
          </a:p>
          <a:p>
            <a:pPr marL="138113" marR="0" lvl="0" indent="-138113" algn="l" defTabSz="450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Schéma de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carboplatine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(Hebdo vs 3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sem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Parenthèse ouvrante 14">
            <a:extLst>
              <a:ext uri="{FF2B5EF4-FFF2-40B4-BE49-F238E27FC236}">
                <a16:creationId xmlns:a16="http://schemas.microsoft.com/office/drawing/2014/main" id="{03C6CD90-660F-4B39-9B81-4940DA7F5914}"/>
              </a:ext>
            </a:extLst>
          </p:cNvPr>
          <p:cNvSpPr/>
          <p:nvPr/>
        </p:nvSpPr>
        <p:spPr>
          <a:xfrm>
            <a:off x="3366283" y="2656651"/>
            <a:ext cx="498703" cy="1245140"/>
          </a:xfrm>
          <a:prstGeom prst="leftBracket">
            <a:avLst>
              <a:gd name="adj" fmla="val 0"/>
            </a:avLst>
          </a:prstGeom>
          <a:ln w="12700">
            <a:solidFill>
              <a:schemeClr val="bg2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142F2BF-C4A7-44EC-88F9-9375A42B2FE8}"/>
              </a:ext>
            </a:extLst>
          </p:cNvPr>
          <p:cNvSpPr/>
          <p:nvPr/>
        </p:nvSpPr>
        <p:spPr>
          <a:xfrm>
            <a:off x="3145141" y="2987389"/>
            <a:ext cx="535022" cy="52042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2:1</a:t>
            </a:r>
            <a:endParaRPr kumimoji="0" lang="en-US" altLang="zh-CN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à coins arrondis 11">
            <a:extLst>
              <a:ext uri="{FF2B5EF4-FFF2-40B4-BE49-F238E27FC236}">
                <a16:creationId xmlns:a16="http://schemas.microsoft.com/office/drawing/2014/main" id="{2DDF9D1F-997E-4DBD-98FA-56509E9E2546}"/>
              </a:ext>
            </a:extLst>
          </p:cNvPr>
          <p:cNvSpPr/>
          <p:nvPr/>
        </p:nvSpPr>
        <p:spPr>
          <a:xfrm>
            <a:off x="5937325" y="2140257"/>
            <a:ext cx="1778320" cy="477481"/>
          </a:xfrm>
          <a:prstGeom prst="roundRect">
            <a:avLst>
              <a:gd name="adj" fmla="val 111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Doxo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Epirubicine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Cyclophosphamide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à coins arrondis 12">
            <a:extLst>
              <a:ext uri="{FF2B5EF4-FFF2-40B4-BE49-F238E27FC236}">
                <a16:creationId xmlns:a16="http://schemas.microsoft.com/office/drawing/2014/main" id="{1BB1AAB3-4950-4CFD-87D9-2428A6845173}"/>
              </a:ext>
            </a:extLst>
          </p:cNvPr>
          <p:cNvSpPr/>
          <p:nvPr/>
        </p:nvSpPr>
        <p:spPr>
          <a:xfrm>
            <a:off x="4147089" y="2665549"/>
            <a:ext cx="3600000" cy="477481"/>
          </a:xfrm>
          <a:prstGeom prst="roundRect">
            <a:avLst>
              <a:gd name="adj" fmla="val 11167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Pembrolizumab 200 mg/3sem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à coins arrondis 13">
            <a:extLst>
              <a:ext uri="{FF2B5EF4-FFF2-40B4-BE49-F238E27FC236}">
                <a16:creationId xmlns:a16="http://schemas.microsoft.com/office/drawing/2014/main" id="{487F74CA-80F7-4164-A20F-55A8AB0679DA}"/>
              </a:ext>
            </a:extLst>
          </p:cNvPr>
          <p:cNvSpPr/>
          <p:nvPr/>
        </p:nvSpPr>
        <p:spPr>
          <a:xfrm>
            <a:off x="4147089" y="3472948"/>
            <a:ext cx="1663431" cy="477481"/>
          </a:xfrm>
          <a:prstGeom prst="roundRect">
            <a:avLst>
              <a:gd name="adj" fmla="val 111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Carboplatine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 Paclitaxel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à coins arrondis 14">
            <a:extLst>
              <a:ext uri="{FF2B5EF4-FFF2-40B4-BE49-F238E27FC236}">
                <a16:creationId xmlns:a16="http://schemas.microsoft.com/office/drawing/2014/main" id="{71361DBC-FF83-4228-B32D-C96D93B9B04B}"/>
              </a:ext>
            </a:extLst>
          </p:cNvPr>
          <p:cNvSpPr/>
          <p:nvPr/>
        </p:nvSpPr>
        <p:spPr>
          <a:xfrm>
            <a:off x="5937325" y="3472948"/>
            <a:ext cx="1778320" cy="477481"/>
          </a:xfrm>
          <a:prstGeom prst="roundRect">
            <a:avLst>
              <a:gd name="adj" fmla="val 111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Doxo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Epirubicine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Cyclophosphamide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à coins arrondis 15">
            <a:extLst>
              <a:ext uri="{FF2B5EF4-FFF2-40B4-BE49-F238E27FC236}">
                <a16:creationId xmlns:a16="http://schemas.microsoft.com/office/drawing/2014/main" id="{4CF6D5AB-D29D-4332-AB3F-D8622549D4E7}"/>
              </a:ext>
            </a:extLst>
          </p:cNvPr>
          <p:cNvSpPr/>
          <p:nvPr/>
        </p:nvSpPr>
        <p:spPr>
          <a:xfrm>
            <a:off x="4147089" y="3998240"/>
            <a:ext cx="3600000" cy="477481"/>
          </a:xfrm>
          <a:prstGeom prst="roundRect">
            <a:avLst>
              <a:gd name="adj" fmla="val 1116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Placebo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à coins arrondis 16">
            <a:extLst>
              <a:ext uri="{FF2B5EF4-FFF2-40B4-BE49-F238E27FC236}">
                <a16:creationId xmlns:a16="http://schemas.microsoft.com/office/drawing/2014/main" id="{CEC87B50-A9D4-4984-BC96-D9F444AC1311}"/>
              </a:ext>
            </a:extLst>
          </p:cNvPr>
          <p:cNvSpPr/>
          <p:nvPr/>
        </p:nvSpPr>
        <p:spPr>
          <a:xfrm>
            <a:off x="8421574" y="2490451"/>
            <a:ext cx="2838636" cy="477481"/>
          </a:xfrm>
          <a:prstGeom prst="roundRect">
            <a:avLst>
              <a:gd name="adj" fmla="val 11167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Pembrolizumab 200 mg /3sem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à coins arrondis 17">
            <a:extLst>
              <a:ext uri="{FF2B5EF4-FFF2-40B4-BE49-F238E27FC236}">
                <a16:creationId xmlns:a16="http://schemas.microsoft.com/office/drawing/2014/main" id="{E02607FE-B164-499A-9E02-BEEE89E33162}"/>
              </a:ext>
            </a:extLst>
          </p:cNvPr>
          <p:cNvSpPr/>
          <p:nvPr/>
        </p:nvSpPr>
        <p:spPr>
          <a:xfrm>
            <a:off x="8421574" y="3502129"/>
            <a:ext cx="2838636" cy="477481"/>
          </a:xfrm>
          <a:prstGeom prst="roundRect">
            <a:avLst>
              <a:gd name="adj" fmla="val 1116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Placebo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à coins arrondis 18">
            <a:extLst>
              <a:ext uri="{FF2B5EF4-FFF2-40B4-BE49-F238E27FC236}">
                <a16:creationId xmlns:a16="http://schemas.microsoft.com/office/drawing/2014/main" id="{B6818729-2D10-40CF-B00E-D4760BBDD7C5}"/>
              </a:ext>
            </a:extLst>
          </p:cNvPr>
          <p:cNvSpPr/>
          <p:nvPr/>
        </p:nvSpPr>
        <p:spPr>
          <a:xfrm>
            <a:off x="7901965" y="2121626"/>
            <a:ext cx="379379" cy="235409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8" name="Espace réservé du contenu 4">
            <a:extLst>
              <a:ext uri="{FF2B5EF4-FFF2-40B4-BE49-F238E27FC236}">
                <a16:creationId xmlns:a16="http://schemas.microsoft.com/office/drawing/2014/main" id="{E298F63D-DDC6-4F82-8642-9F4CE707CED9}"/>
              </a:ext>
            </a:extLst>
          </p:cNvPr>
          <p:cNvSpPr txBox="1">
            <a:spLocks/>
          </p:cNvSpPr>
          <p:nvPr/>
        </p:nvSpPr>
        <p:spPr>
          <a:xfrm>
            <a:off x="3676678" y="1715721"/>
            <a:ext cx="2552130" cy="418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5527" indent="-245527" algn="l" defTabSz="609585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38" indent="-342891" algn="l" defTabSz="609585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anose="05000000000000000000" pitchFamily="2" charset="2"/>
              <a:buChar char="à"/>
              <a:defRPr sz="2133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Traitement néo-adjuvant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(cycles 1-4; 12 semaines)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Espace réservé du contenu 4">
            <a:extLst>
              <a:ext uri="{FF2B5EF4-FFF2-40B4-BE49-F238E27FC236}">
                <a16:creationId xmlns:a16="http://schemas.microsoft.com/office/drawing/2014/main" id="{7DE9695E-347D-48D7-965C-765CA9B6DCC3}"/>
              </a:ext>
            </a:extLst>
          </p:cNvPr>
          <p:cNvSpPr txBox="1">
            <a:spLocks/>
          </p:cNvSpPr>
          <p:nvPr/>
        </p:nvSpPr>
        <p:spPr>
          <a:xfrm>
            <a:off x="5563844" y="1715721"/>
            <a:ext cx="2552130" cy="418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5527" indent="-245527" algn="l" defTabSz="609585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38" indent="-342891" algn="l" defTabSz="609585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anose="05000000000000000000" pitchFamily="2" charset="2"/>
              <a:buChar char="à"/>
              <a:defRPr sz="2133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Traitement néo-adjuvant </a:t>
            </a: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(cycles 5-6; 12 semaines)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Espace réservé du contenu 4">
            <a:extLst>
              <a:ext uri="{FF2B5EF4-FFF2-40B4-BE49-F238E27FC236}">
                <a16:creationId xmlns:a16="http://schemas.microsoft.com/office/drawing/2014/main" id="{65E8C848-E95D-47CD-83E8-75D11BC15742}"/>
              </a:ext>
            </a:extLst>
          </p:cNvPr>
          <p:cNvSpPr txBox="1">
            <a:spLocks/>
          </p:cNvSpPr>
          <p:nvPr/>
        </p:nvSpPr>
        <p:spPr>
          <a:xfrm>
            <a:off x="8564827" y="1715721"/>
            <a:ext cx="2552130" cy="418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5527" indent="-245527" algn="l" defTabSz="609585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38" indent="-342891" algn="l" defTabSz="609585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anose="05000000000000000000" pitchFamily="2" charset="2"/>
              <a:buChar char="à"/>
              <a:defRPr sz="2133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Traitement adjuvant </a:t>
            </a:r>
            <a:br>
              <a:rPr kumimoji="0" lang="fr-FR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(cycles 1-9; 27 semaines)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Espace réservé du contenu 4">
            <a:extLst>
              <a:ext uri="{FF2B5EF4-FFF2-40B4-BE49-F238E27FC236}">
                <a16:creationId xmlns:a16="http://schemas.microsoft.com/office/drawing/2014/main" id="{DC203D8E-B5B2-4ABF-A669-7583176F23D6}"/>
              </a:ext>
            </a:extLst>
          </p:cNvPr>
          <p:cNvSpPr txBox="1">
            <a:spLocks/>
          </p:cNvSpPr>
          <p:nvPr/>
        </p:nvSpPr>
        <p:spPr>
          <a:xfrm>
            <a:off x="4338159" y="1381743"/>
            <a:ext cx="3174700" cy="418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5527" indent="-245527" algn="l" defTabSz="609585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38" indent="-342891" algn="l" defTabSz="609585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anose="05000000000000000000" pitchFamily="2" charset="2"/>
              <a:buChar char="à"/>
              <a:defRPr sz="2133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PHASE NÉO-ADJUVANTE</a:t>
            </a:r>
          </a:p>
        </p:txBody>
      </p:sp>
      <p:sp>
        <p:nvSpPr>
          <p:cNvPr id="35" name="Espace réservé du contenu 4">
            <a:extLst>
              <a:ext uri="{FF2B5EF4-FFF2-40B4-BE49-F238E27FC236}">
                <a16:creationId xmlns:a16="http://schemas.microsoft.com/office/drawing/2014/main" id="{37EBB810-634E-421B-92F3-D881896E6525}"/>
              </a:ext>
            </a:extLst>
          </p:cNvPr>
          <p:cNvSpPr txBox="1">
            <a:spLocks/>
          </p:cNvSpPr>
          <p:nvPr/>
        </p:nvSpPr>
        <p:spPr>
          <a:xfrm>
            <a:off x="8564827" y="1381743"/>
            <a:ext cx="2552130" cy="418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5527" indent="-245527" algn="l" defTabSz="609585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38" indent="-342891" algn="l" defTabSz="609585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anose="05000000000000000000" pitchFamily="2" charset="2"/>
              <a:buChar char="à"/>
              <a:defRPr sz="2133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PHASE ADJUVANTE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BBB13200-FFF8-403B-A4AC-1429579BF3E3}"/>
              </a:ext>
            </a:extLst>
          </p:cNvPr>
          <p:cNvCxnSpPr/>
          <p:nvPr/>
        </p:nvCxnSpPr>
        <p:spPr>
          <a:xfrm>
            <a:off x="4273549" y="1668263"/>
            <a:ext cx="3375498" cy="0"/>
          </a:xfrm>
          <a:prstGeom prst="line">
            <a:avLst/>
          </a:prstGeom>
          <a:ln w="12700">
            <a:solidFill>
              <a:schemeClr val="bg2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21CA0F82-3094-44BF-A8CD-1D081118E0B1}"/>
              </a:ext>
            </a:extLst>
          </p:cNvPr>
          <p:cNvCxnSpPr/>
          <p:nvPr/>
        </p:nvCxnSpPr>
        <p:spPr>
          <a:xfrm>
            <a:off x="8449837" y="1668263"/>
            <a:ext cx="2782111" cy="0"/>
          </a:xfrm>
          <a:prstGeom prst="line">
            <a:avLst/>
          </a:prstGeom>
          <a:ln w="12700">
            <a:solidFill>
              <a:schemeClr val="bg2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39790C75-2368-4D6C-AD45-573EDD3C3760}"/>
              </a:ext>
            </a:extLst>
          </p:cNvPr>
          <p:cNvSpPr txBox="1">
            <a:spLocks/>
          </p:cNvSpPr>
          <p:nvPr/>
        </p:nvSpPr>
        <p:spPr>
          <a:xfrm>
            <a:off x="8407583" y="4472946"/>
            <a:ext cx="5510283" cy="971561"/>
          </a:xfrm>
          <a:prstGeom prst="rect">
            <a:avLst/>
          </a:prstGeom>
        </p:spPr>
        <p:txBody>
          <a:bodyPr vert="horz" lIns="121920" tIns="60960" rIns="121920" bIns="60960" numCol="2" rtlCol="0" anchor="b" anchorCtr="0">
            <a:noAutofit/>
          </a:bodyPr>
          <a:lstStyle>
            <a:lvl1pPr marL="0" indent="0" algn="l" defTabSz="3429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95000"/>
              <a:buFont typeface="Arial Black" panose="020B0A04020102020204" pitchFamily="34" charset="0"/>
              <a:buNone/>
              <a:defRPr sz="700" kern="600" spc="23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0282" indent="0" algn="l" defTabSz="3429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Arial Narrow" panose="020B0606020202030204" pitchFamily="34" charset="0"/>
              <a:buNone/>
              <a:defRPr sz="900" kern="600" spc="23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5327" indent="0" algn="l" defTabSz="3429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95000"/>
              <a:buFont typeface="Wingdings" panose="05000000000000000000" pitchFamily="2" charset="2"/>
              <a:buNone/>
              <a:defRPr sz="900" kern="600" spc="23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609" indent="0" algn="l" defTabSz="3429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Arial Narrow" panose="020B0606020202030204" pitchFamily="34" charset="0"/>
              <a:buNone/>
              <a:tabLst/>
              <a:defRPr sz="900" kern="600" spc="23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5891" indent="0" algn="l" defTabSz="3429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90000"/>
              <a:buFont typeface="Arial Black" panose="020B0A04020102020204" pitchFamily="34" charset="0"/>
              <a:buNone/>
              <a:defRPr sz="900" kern="600" spc="23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6201" indent="-171473" algn="l" defTabSz="34294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147" indent="-171473" algn="l" defTabSz="34294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093" indent="-171473" algn="l" defTabSz="34294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039" indent="-171473" algn="l" defTabSz="34294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877C">
                  <a:lumMod val="75000"/>
                </a:srgbClr>
              </a:buClr>
              <a:buSzPct val="95000"/>
              <a:buFont typeface="Arial Black" panose="020B0A04020102020204" pitchFamily="34" charset="0"/>
              <a:buNone/>
              <a:tabLst/>
              <a:defRPr/>
            </a:pPr>
            <a:r>
              <a:rPr kumimoji="0" lang="en-US" sz="1067" b="0" i="0" u="none" strike="noStrike" kern="600" cap="none" spc="2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Carboplatine  AUC 5 /3sem </a:t>
            </a:r>
            <a:r>
              <a:rPr kumimoji="0" lang="en-US" sz="1067" b="0" i="0" u="none" strike="noStrike" kern="600" cap="none" spc="2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</a:t>
            </a:r>
            <a:r>
              <a:rPr kumimoji="0" lang="en-US" sz="1067" b="0" i="0" u="none" strike="noStrike" kern="600" cap="none" spc="2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AUC 1,5 </a:t>
            </a:r>
            <a:r>
              <a:rPr kumimoji="0" lang="en-US" sz="1067" b="0" i="0" u="none" strike="noStrike" kern="600" cap="none" spc="2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hebdo</a:t>
            </a:r>
            <a:r>
              <a:rPr kumimoji="0" lang="en-US" sz="1067" b="0" i="0" u="none" strike="noStrike" kern="600" cap="none" spc="2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3429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877C">
                  <a:lumMod val="75000"/>
                </a:srgbClr>
              </a:buClr>
              <a:buSzPct val="95000"/>
              <a:buFont typeface="Arial Black" panose="020B0A04020102020204" pitchFamily="34" charset="0"/>
              <a:buNone/>
              <a:tabLst/>
              <a:defRPr/>
            </a:pPr>
            <a:r>
              <a:rPr kumimoji="0" lang="en-US" sz="1067" b="0" i="0" u="none" strike="noStrike" kern="600" cap="none" spc="2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Paclitaxel  80 mg/m</a:t>
            </a:r>
            <a:r>
              <a:rPr kumimoji="0" lang="en-US" sz="1067" b="0" i="0" u="none" strike="noStrike" kern="600" cap="none" spc="23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067" b="0" i="0" u="none" strike="noStrike" kern="600" cap="none" spc="2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067" b="0" i="0" u="none" strike="noStrike" kern="600" cap="none" spc="2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hebdo</a:t>
            </a:r>
            <a:endParaRPr kumimoji="0" lang="en-US" sz="1067" b="0" i="0" u="none" strike="noStrike" kern="600" cap="none" spc="2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3429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877C">
                  <a:lumMod val="75000"/>
                </a:srgbClr>
              </a:buClr>
              <a:buSzPct val="95000"/>
              <a:buFont typeface="Arial Black" panose="020B0A04020102020204" pitchFamily="34" charset="0"/>
              <a:buNone/>
              <a:tabLst/>
              <a:defRPr/>
            </a:pPr>
            <a:r>
              <a:rPr kumimoji="0" lang="en-US" sz="1067" b="0" i="0" u="none" strike="noStrike" kern="600" cap="none" spc="2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Doxorubicin 60 mg/m</a:t>
            </a:r>
            <a:r>
              <a:rPr kumimoji="0" lang="en-US" sz="1067" b="0" i="0" u="none" strike="noStrike" kern="600" cap="none" spc="23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067" b="0" i="0" u="none" strike="noStrike" kern="600" cap="none" spc="2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/3sem</a:t>
            </a:r>
          </a:p>
          <a:p>
            <a:pPr marL="0" marR="0" lvl="0" indent="0" algn="l" defTabSz="3429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877C">
                  <a:lumMod val="75000"/>
                </a:srgbClr>
              </a:buClr>
              <a:buSzPct val="95000"/>
              <a:buFont typeface="Arial Black" panose="020B0A04020102020204" pitchFamily="34" charset="0"/>
              <a:buNone/>
              <a:tabLst/>
              <a:defRPr/>
            </a:pPr>
            <a:r>
              <a:rPr kumimoji="0" lang="en-US" sz="1067" b="0" i="0" u="none" strike="noStrike" kern="600" cap="none" spc="2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Epirubicine</a:t>
            </a:r>
            <a:r>
              <a:rPr kumimoji="0" lang="en-US" sz="1067" b="0" i="0" u="none" strike="noStrike" kern="600" cap="none" spc="2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90 mg/m</a:t>
            </a:r>
            <a:r>
              <a:rPr kumimoji="0" lang="en-US" sz="1067" b="0" i="0" u="none" strike="noStrike" kern="600" cap="none" spc="23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067" b="0" i="0" u="none" strike="noStrike" kern="600" cap="none" spc="2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/3sem</a:t>
            </a:r>
          </a:p>
          <a:p>
            <a:pPr marL="0" marR="0" lvl="0" indent="0" algn="l" defTabSz="3429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877C">
                  <a:lumMod val="75000"/>
                </a:srgbClr>
              </a:buClr>
              <a:buSzPct val="95000"/>
              <a:buFont typeface="Arial Black" panose="020B0A04020102020204" pitchFamily="34" charset="0"/>
              <a:buNone/>
              <a:tabLst/>
              <a:defRPr/>
            </a:pPr>
            <a:r>
              <a:rPr kumimoji="0" lang="en-US" sz="1067" b="0" i="0" u="none" strike="noStrike" kern="600" cap="none" spc="2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Cyclophosphamide 600 mg/m</a:t>
            </a:r>
            <a:r>
              <a:rPr kumimoji="0" lang="en-US" sz="1067" b="0" i="0" u="none" strike="noStrike" kern="600" cap="none" spc="23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067" b="0" i="0" u="none" strike="noStrike" kern="600" cap="none" spc="2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/3sem</a:t>
            </a:r>
          </a:p>
          <a:p>
            <a:pPr marL="0" marR="0" lvl="0" indent="0" algn="l" defTabSz="3429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877C">
                  <a:lumMod val="75000"/>
                </a:srgbClr>
              </a:buClr>
              <a:buSzPct val="95000"/>
              <a:buFont typeface="Arial Black" panose="020B0A04020102020204" pitchFamily="34" charset="0"/>
              <a:buNone/>
              <a:tabLst/>
              <a:defRPr/>
            </a:pPr>
            <a:endParaRPr kumimoji="0" lang="en-US" sz="1067" b="0" i="0" u="none" strike="noStrike" kern="600" cap="none" spc="2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3429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877C">
                  <a:lumMod val="75000"/>
                </a:srgbClr>
              </a:buClr>
              <a:buSzPct val="95000"/>
              <a:buFont typeface="Arial Black" panose="020B0A04020102020204" pitchFamily="34" charset="0"/>
              <a:buNone/>
              <a:tabLst/>
              <a:defRPr/>
            </a:pPr>
            <a:endParaRPr kumimoji="0" lang="en-US" sz="1067" b="0" i="0" u="none" strike="noStrike" kern="600" cap="none" spc="2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3429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877C">
                  <a:lumMod val="75000"/>
                </a:srgbClr>
              </a:buClr>
              <a:buSzPct val="95000"/>
              <a:buFont typeface="Arial Black" panose="020B0A04020102020204" pitchFamily="34" charset="0"/>
              <a:buNone/>
              <a:tabLst/>
              <a:defRPr/>
            </a:pPr>
            <a:endParaRPr kumimoji="0" lang="en-US" sz="1067" b="0" i="0" u="none" strike="noStrike" kern="600" cap="none" spc="2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3429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877C">
                  <a:lumMod val="75000"/>
                </a:srgbClr>
              </a:buClr>
              <a:buSzPct val="95000"/>
              <a:buFont typeface="Arial Black" panose="020B0A04020102020204" pitchFamily="34" charset="0"/>
              <a:buNone/>
              <a:tabLst/>
              <a:defRPr/>
            </a:pPr>
            <a:endParaRPr kumimoji="0" lang="en-US" sz="1067" b="0" i="0" u="none" strike="noStrike" kern="600" cap="none" spc="2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3429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877C">
                  <a:lumMod val="75000"/>
                </a:srgbClr>
              </a:buClr>
              <a:buSzPct val="95000"/>
              <a:buFont typeface="Arial Black" panose="020B0A04020102020204" pitchFamily="34" charset="0"/>
              <a:buNone/>
              <a:tabLst/>
              <a:defRPr/>
            </a:pPr>
            <a:r>
              <a:rPr kumimoji="0" lang="en-US" sz="1067" b="0" i="0" u="none" strike="noStrike" kern="600" cap="none" spc="2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sz="1067" b="0" i="0" u="none" strike="noStrike" kern="600" cap="none" spc="3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Rectangle à coins arrondis 33">
            <a:extLst>
              <a:ext uri="{FF2B5EF4-FFF2-40B4-BE49-F238E27FC236}">
                <a16:creationId xmlns:a16="http://schemas.microsoft.com/office/drawing/2014/main" id="{A9242A71-E499-DB46-B447-7978E928547A}"/>
              </a:ext>
            </a:extLst>
          </p:cNvPr>
          <p:cNvSpPr/>
          <p:nvPr/>
        </p:nvSpPr>
        <p:spPr>
          <a:xfrm>
            <a:off x="417243" y="1372632"/>
            <a:ext cx="11409680" cy="408170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145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23"/>
          <p:cNvSpPr>
            <a:spLocks noGrp="1"/>
          </p:cNvSpPr>
          <p:nvPr>
            <p:ph type="title"/>
          </p:nvPr>
        </p:nvSpPr>
        <p:spPr>
          <a:xfrm>
            <a:off x="391046" y="210209"/>
            <a:ext cx="11648554" cy="483477"/>
          </a:xfrm>
        </p:spPr>
        <p:txBody>
          <a:bodyPr/>
          <a:lstStyle/>
          <a:p>
            <a:r>
              <a:rPr lang="fr-FR" dirty="0"/>
              <a:t>KEYNOTE-522 </a:t>
            </a:r>
            <a:endParaRPr lang="da-DK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924DE9-F961-734A-9CD7-0ED35F4F3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P. Schmid, et al., ESMO</a:t>
            </a:r>
            <a:r>
              <a:rPr lang="fr-FR" baseline="30000" dirty="0"/>
              <a:t>®</a:t>
            </a:r>
            <a:r>
              <a:rPr lang="fr-FR" dirty="0"/>
              <a:t> 2021, Abs VP 7-2021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Caractéristiques de la population en ITT</a:t>
            </a:r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059A021E-2556-49B7-85D9-0911EAF9BFC8}"/>
              </a:ext>
            </a:extLst>
          </p:cNvPr>
          <p:cNvGraphicFramePr>
            <a:graphicFrameLocks/>
          </p:cNvGraphicFramePr>
          <p:nvPr/>
        </p:nvGraphicFramePr>
        <p:xfrm>
          <a:off x="1199788" y="1380098"/>
          <a:ext cx="9792425" cy="4468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9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500">
                  <a:extLst>
                    <a:ext uri="{9D8B030D-6E8A-4147-A177-3AD203B41FA5}">
                      <a16:colId xmlns:a16="http://schemas.microsoft.com/office/drawing/2014/main" val="2723093810"/>
                    </a:ext>
                  </a:extLst>
                </a:gridCol>
                <a:gridCol w="2806028">
                  <a:extLst>
                    <a:ext uri="{9D8B030D-6E8A-4147-A177-3AD203B41FA5}">
                      <a16:colId xmlns:a16="http://schemas.microsoft.com/office/drawing/2014/main" val="279392134"/>
                    </a:ext>
                  </a:extLst>
                </a:gridCol>
              </a:tblGrid>
              <a:tr h="286098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400" b="1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Tous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 patients, N = 1174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348161"/>
                  </a:ext>
                </a:extLst>
              </a:tr>
              <a:tr h="457181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Caractéristiques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 (%)</a:t>
                      </a: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Pembro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Chimio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784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 +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Chimio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390</a:t>
                      </a: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756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médian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(rang),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années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249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(22-80)</a:t>
                      </a:r>
                    </a:p>
                  </a:txBody>
                  <a:tcPr marL="121920" marR="121920" marT="60960" marB="249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6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(24-79)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249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200516"/>
                  </a:ext>
                </a:extLst>
              </a:tr>
              <a:tr h="306756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ECOG PS 1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2496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 (13,5)</a:t>
                      </a:r>
                    </a:p>
                  </a:txBody>
                  <a:tcPr marL="121920" marR="121920" marT="60960" marB="2496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(12,6)</a:t>
                      </a:r>
                    </a:p>
                  </a:txBody>
                  <a:tcPr marL="121920" marR="121920" marT="60960" marB="2496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756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PD-L1–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positif</a:t>
                      </a:r>
                      <a:endParaRPr lang="en-US" sz="15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2496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656 (83,7)</a:t>
                      </a:r>
                    </a:p>
                  </a:txBody>
                  <a:tcPr marL="121920" marR="121920" marT="60960" marB="2496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 (81,3)</a:t>
                      </a:r>
                    </a:p>
                  </a:txBody>
                  <a:tcPr marL="121920" marR="121920" marT="60960" marB="2496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756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Schéma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Carboplatine</a:t>
                      </a:r>
                    </a:p>
                  </a:txBody>
                  <a:tcPr marL="121920" marR="121920" marT="60960" marB="2496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2496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2496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586235"/>
                  </a:ext>
                </a:extLst>
              </a:tr>
              <a:tr h="306756">
                <a:tc>
                  <a:txBody>
                    <a:bodyPr/>
                    <a:lstStyle/>
                    <a:p>
                      <a:pPr marL="230188" indent="-7938">
                        <a:lnSpc>
                          <a:spcPts val="1280"/>
                        </a:lnSpc>
                        <a:tabLst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Toutes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 3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semaines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449 (57,3)</a:t>
                      </a:r>
                    </a:p>
                  </a:txBody>
                  <a:tcPr marL="121920" marR="121920" marT="60960" marB="2496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 (57,2)</a:t>
                      </a:r>
                    </a:p>
                  </a:txBody>
                  <a:tcPr marL="121920" marR="121920" marT="60960" marB="2496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651066"/>
                  </a:ext>
                </a:extLst>
              </a:tr>
              <a:tr h="306756">
                <a:tc>
                  <a:txBody>
                    <a:bodyPr/>
                    <a:lstStyle/>
                    <a:p>
                      <a:pPr marL="180975" indent="41275">
                        <a:lnSpc>
                          <a:spcPts val="1280"/>
                        </a:lnSpc>
                        <a:tabLst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Hebdomadaire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335 (42,7)</a:t>
                      </a:r>
                    </a:p>
                  </a:txBody>
                  <a:tcPr marL="121920" marR="121920" marT="60960" marB="2496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 (42,8)</a:t>
                      </a:r>
                    </a:p>
                  </a:txBody>
                  <a:tcPr marL="121920" marR="121920" marT="60960" marB="2496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59795"/>
                  </a:ext>
                </a:extLst>
              </a:tr>
              <a:tr h="306756">
                <a:tc>
                  <a:txBody>
                    <a:bodyPr/>
                    <a:lstStyle/>
                    <a:p>
                      <a:pPr marL="0" marR="0" lvl="0" indent="0" algn="l" defTabSz="342946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Taille </a:t>
                      </a: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tumorale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2496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2496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2496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154493"/>
                  </a:ext>
                </a:extLst>
              </a:tr>
              <a:tr h="306756">
                <a:tc>
                  <a:txBody>
                    <a:bodyPr/>
                    <a:lstStyle/>
                    <a:p>
                      <a:pPr marL="230188" indent="0">
                        <a:lnSpc>
                          <a:spcPct val="85000"/>
                        </a:lnSpc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T1/T2</a:t>
                      </a:r>
                    </a:p>
                  </a:txBody>
                  <a:tcPr marL="121920" marR="121920" marT="60960" marB="2496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580 (74,0)</a:t>
                      </a:r>
                    </a:p>
                  </a:txBody>
                  <a:tcPr marL="121920" marR="121920" marT="60960" marB="2496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 (74,4)</a:t>
                      </a:r>
                    </a:p>
                  </a:txBody>
                  <a:tcPr marL="121920" marR="121920" marT="60960" marB="2496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983621"/>
                  </a:ext>
                </a:extLst>
              </a:tr>
              <a:tr h="306756">
                <a:tc>
                  <a:txBody>
                    <a:bodyPr/>
                    <a:lstStyle/>
                    <a:p>
                      <a:pPr marL="230188" indent="0">
                        <a:lnSpc>
                          <a:spcPct val="85000"/>
                        </a:lnSpc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T3/T4</a:t>
                      </a:r>
                    </a:p>
                  </a:txBody>
                  <a:tcPr marL="121920" marR="121920" marT="60960" marB="2496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 (26,0)</a:t>
                      </a:r>
                    </a:p>
                  </a:txBody>
                  <a:tcPr marL="121920" marR="121920" marT="60960" marB="2496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(25,6)</a:t>
                      </a:r>
                    </a:p>
                  </a:txBody>
                  <a:tcPr marL="121920" marR="121920" marT="60960" marB="2496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944113"/>
                  </a:ext>
                </a:extLst>
              </a:tr>
              <a:tr h="306756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Atteinte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ganglionnaire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2496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2496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2496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234270"/>
                  </a:ext>
                </a:extLst>
              </a:tr>
              <a:tr h="306756">
                <a:tc>
                  <a:txBody>
                    <a:bodyPr/>
                    <a:lstStyle/>
                    <a:p>
                      <a:pPr marL="230188" indent="0">
                        <a:lnSpc>
                          <a:spcPct val="85000"/>
                        </a:lnSpc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</a:t>
                      </a:r>
                    </a:p>
                  </a:txBody>
                  <a:tcPr marL="121920" marR="121920" marT="60960" marB="2496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405 (51,7)</a:t>
                      </a:r>
                    </a:p>
                  </a:txBody>
                  <a:tcPr marL="121920" marR="121920" marT="60960" marB="2496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(51,3)</a:t>
                      </a:r>
                    </a:p>
                  </a:txBody>
                  <a:tcPr marL="121920" marR="121920" marT="60960" marB="2496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07025"/>
                  </a:ext>
                </a:extLst>
              </a:tr>
              <a:tr h="306756">
                <a:tc>
                  <a:txBody>
                    <a:bodyPr/>
                    <a:lstStyle/>
                    <a:p>
                      <a:pPr marL="230188" indent="0">
                        <a:lnSpc>
                          <a:spcPct val="85000"/>
                        </a:lnSpc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Négative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24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379 (48,3)</a:t>
                      </a:r>
                    </a:p>
                  </a:txBody>
                  <a:tcPr marL="121920" marR="121920" marT="60960" marB="24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 (48,7)</a:t>
                      </a:r>
                    </a:p>
                  </a:txBody>
                  <a:tcPr marL="121920" marR="121920" marT="60960" marB="24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990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72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4" name="Graphique 313">
            <a:extLst>
              <a:ext uri="{FF2B5EF4-FFF2-40B4-BE49-F238E27FC236}">
                <a16:creationId xmlns:a16="http://schemas.microsoft.com/office/drawing/2014/main" id="{3FCB5CF9-BFD0-384A-866F-38B74ADC3AEF}"/>
              </a:ext>
            </a:extLst>
          </p:cNvPr>
          <p:cNvGraphicFramePr/>
          <p:nvPr/>
        </p:nvGraphicFramePr>
        <p:xfrm>
          <a:off x="5403765" y="1681691"/>
          <a:ext cx="6284362" cy="3120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itr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KEYNOTE-522 : Analyses antérieures  </a:t>
            </a:r>
            <a:endParaRPr lang="da-DK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924DE9-F961-734A-9CD7-0ED35F4F3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P. Schmid, et al., ESMO</a:t>
            </a:r>
            <a:r>
              <a:rPr lang="fr-FR" baseline="30000" dirty="0"/>
              <a:t>®</a:t>
            </a:r>
            <a:r>
              <a:rPr lang="fr-FR" dirty="0"/>
              <a:t> 2021, Abs VP 7-2021</a:t>
            </a:r>
          </a:p>
        </p:txBody>
      </p:sp>
      <p:graphicFrame>
        <p:nvGraphicFramePr>
          <p:cNvPr id="13" name="Chart 9">
            <a:extLst>
              <a:ext uri="{FF2B5EF4-FFF2-40B4-BE49-F238E27FC236}">
                <a16:creationId xmlns:a16="http://schemas.microsoft.com/office/drawing/2014/main" id="{E15D70D4-346F-4B72-9C62-9CFC1FE372CC}"/>
              </a:ext>
            </a:extLst>
          </p:cNvPr>
          <p:cNvGraphicFramePr/>
          <p:nvPr/>
        </p:nvGraphicFramePr>
        <p:xfrm>
          <a:off x="704914" y="1969920"/>
          <a:ext cx="3489685" cy="3813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31">
            <a:extLst>
              <a:ext uri="{FF2B5EF4-FFF2-40B4-BE49-F238E27FC236}">
                <a16:creationId xmlns:a16="http://schemas.microsoft.com/office/drawing/2014/main" id="{0C886442-DD5F-4150-8104-12CDA941ECA6}"/>
              </a:ext>
            </a:extLst>
          </p:cNvPr>
          <p:cNvSpPr txBox="1"/>
          <p:nvPr/>
        </p:nvSpPr>
        <p:spPr>
          <a:xfrm>
            <a:off x="1886739" y="2868729"/>
            <a:ext cx="607538" cy="2462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marL="0" marR="0" lvl="0" indent="0" algn="ctr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6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64.8%</a:t>
            </a:r>
          </a:p>
        </p:txBody>
      </p:sp>
      <p:sp>
        <p:nvSpPr>
          <p:cNvPr id="15" name="TextBox 32">
            <a:extLst>
              <a:ext uri="{FF2B5EF4-FFF2-40B4-BE49-F238E27FC236}">
                <a16:creationId xmlns:a16="http://schemas.microsoft.com/office/drawing/2014/main" id="{1207D199-3A24-4B1C-A2D5-C95A7880903F}"/>
              </a:ext>
            </a:extLst>
          </p:cNvPr>
          <p:cNvSpPr txBox="1"/>
          <p:nvPr/>
        </p:nvSpPr>
        <p:spPr>
          <a:xfrm>
            <a:off x="3172286" y="3231232"/>
            <a:ext cx="607538" cy="2462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marL="0" marR="0" lvl="0" indent="0" algn="ctr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6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51.2%</a:t>
            </a:r>
          </a:p>
        </p:txBody>
      </p:sp>
      <p:grpSp>
        <p:nvGrpSpPr>
          <p:cNvPr id="16" name="Group 25">
            <a:extLst>
              <a:ext uri="{FF2B5EF4-FFF2-40B4-BE49-F238E27FC236}">
                <a16:creationId xmlns:a16="http://schemas.microsoft.com/office/drawing/2014/main" id="{97EFB180-15D7-4072-A9CA-4106197FC2C4}"/>
              </a:ext>
            </a:extLst>
          </p:cNvPr>
          <p:cNvGrpSpPr/>
          <p:nvPr/>
        </p:nvGrpSpPr>
        <p:grpSpPr>
          <a:xfrm>
            <a:off x="2055683" y="2774151"/>
            <a:ext cx="1435714" cy="470572"/>
            <a:chOff x="2082188" y="2974554"/>
            <a:chExt cx="1408323" cy="604954"/>
          </a:xfrm>
        </p:grpSpPr>
        <p:cxnSp>
          <p:nvCxnSpPr>
            <p:cNvPr id="17" name="Straight Connector 17">
              <a:extLst>
                <a:ext uri="{FF2B5EF4-FFF2-40B4-BE49-F238E27FC236}">
                  <a16:creationId xmlns:a16="http://schemas.microsoft.com/office/drawing/2014/main" id="{11D5FB32-CBFB-4AC1-ACEC-E7C9558F1B12}"/>
                </a:ext>
              </a:extLst>
            </p:cNvPr>
            <p:cNvCxnSpPr/>
            <p:nvPr/>
          </p:nvCxnSpPr>
          <p:spPr>
            <a:xfrm flipV="1">
              <a:off x="2082188" y="2974554"/>
              <a:ext cx="0" cy="224351"/>
            </a:xfrm>
            <a:prstGeom prst="line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54">
              <a:extLst>
                <a:ext uri="{FF2B5EF4-FFF2-40B4-BE49-F238E27FC236}">
                  <a16:creationId xmlns:a16="http://schemas.microsoft.com/office/drawing/2014/main" id="{8EB65708-59D8-4F9C-8C52-9C9F610561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0511" y="2974554"/>
              <a:ext cx="0" cy="604954"/>
            </a:xfrm>
            <a:prstGeom prst="line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0">
              <a:extLst>
                <a:ext uri="{FF2B5EF4-FFF2-40B4-BE49-F238E27FC236}">
                  <a16:creationId xmlns:a16="http://schemas.microsoft.com/office/drawing/2014/main" id="{1EB78A96-6D98-4FD9-961E-B620D541F05B}"/>
                </a:ext>
              </a:extLst>
            </p:cNvPr>
            <p:cNvCxnSpPr/>
            <p:nvPr/>
          </p:nvCxnSpPr>
          <p:spPr>
            <a:xfrm>
              <a:off x="2082188" y="2974554"/>
              <a:ext cx="1408323" cy="0"/>
            </a:xfrm>
            <a:prstGeom prst="line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56">
            <a:extLst>
              <a:ext uri="{FF2B5EF4-FFF2-40B4-BE49-F238E27FC236}">
                <a16:creationId xmlns:a16="http://schemas.microsoft.com/office/drawing/2014/main" id="{FE0DD106-D2FC-41B2-A098-1356484EDAA7}"/>
              </a:ext>
            </a:extLst>
          </p:cNvPr>
          <p:cNvSpPr txBox="1"/>
          <p:nvPr/>
        </p:nvSpPr>
        <p:spPr>
          <a:xfrm>
            <a:off x="1713020" y="2227003"/>
            <a:ext cx="2121040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6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Δ </a:t>
            </a:r>
            <a:r>
              <a:rPr kumimoji="0" lang="en-US" sz="1600" b="1" i="0" u="none" strike="noStrike" kern="6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13.6 (5.4–21.8)</a:t>
            </a:r>
            <a:r>
              <a:rPr kumimoji="0" lang="en-US" sz="1600" b="1" i="0" u="none" strike="noStrike" kern="600" cap="none" spc="4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  <a:endParaRPr kumimoji="0" lang="en-US" sz="1600" b="1" i="0" u="none" strike="noStrike" kern="600" cap="none" spc="4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6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</a:t>
            </a:r>
            <a:r>
              <a:rPr kumimoji="0" lang="en-US" sz="1600" b="1" i="0" u="none" strike="noStrike" kern="6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=0.00055</a:t>
            </a:r>
            <a:endParaRPr kumimoji="0" lang="en-US" sz="1600" b="1" i="0" u="none" strike="noStrike" kern="600" cap="none" spc="4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69C42917-5D7C-42B2-9718-5B7FB5E85A58}"/>
              </a:ext>
            </a:extLst>
          </p:cNvPr>
          <p:cNvSpPr txBox="1"/>
          <p:nvPr/>
        </p:nvSpPr>
        <p:spPr>
          <a:xfrm>
            <a:off x="1833237" y="5163462"/>
            <a:ext cx="579966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6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260/401</a:t>
            </a:r>
          </a:p>
        </p:txBody>
      </p:sp>
      <p:sp>
        <p:nvSpPr>
          <p:cNvPr id="22" name="TextBox 37">
            <a:extLst>
              <a:ext uri="{FF2B5EF4-FFF2-40B4-BE49-F238E27FC236}">
                <a16:creationId xmlns:a16="http://schemas.microsoft.com/office/drawing/2014/main" id="{11DF8C77-7035-4CB5-B871-276DBFB88562}"/>
              </a:ext>
            </a:extLst>
          </p:cNvPr>
          <p:cNvSpPr txBox="1"/>
          <p:nvPr/>
        </p:nvSpPr>
        <p:spPr>
          <a:xfrm>
            <a:off x="3124189" y="5163462"/>
            <a:ext cx="579967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6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103/201</a:t>
            </a:r>
          </a:p>
        </p:txBody>
      </p:sp>
      <p:grpSp>
        <p:nvGrpSpPr>
          <p:cNvPr id="23" name="Group 40">
            <a:extLst>
              <a:ext uri="{FF2B5EF4-FFF2-40B4-BE49-F238E27FC236}">
                <a16:creationId xmlns:a16="http://schemas.microsoft.com/office/drawing/2014/main" id="{6AD13EB2-DE7A-4F3F-8EB7-1D2C56E2E0F7}"/>
              </a:ext>
            </a:extLst>
          </p:cNvPr>
          <p:cNvGrpSpPr/>
          <p:nvPr/>
        </p:nvGrpSpPr>
        <p:grpSpPr>
          <a:xfrm>
            <a:off x="2034347" y="1639932"/>
            <a:ext cx="1500256" cy="483766"/>
            <a:chOff x="3761088" y="5773604"/>
            <a:chExt cx="1500256" cy="483766"/>
          </a:xfrm>
        </p:grpSpPr>
        <p:sp>
          <p:nvSpPr>
            <p:cNvPr id="27" name="TextBox 41">
              <a:extLst>
                <a:ext uri="{FF2B5EF4-FFF2-40B4-BE49-F238E27FC236}">
                  <a16:creationId xmlns:a16="http://schemas.microsoft.com/office/drawing/2014/main" id="{906B1906-C21F-4CAE-9E61-E102FEB2195B}"/>
                </a:ext>
              </a:extLst>
            </p:cNvPr>
            <p:cNvSpPr txBox="1"/>
            <p:nvPr/>
          </p:nvSpPr>
          <p:spPr>
            <a:xfrm>
              <a:off x="3761088" y="5773604"/>
              <a:ext cx="1500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9A00C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Pembro +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C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Chimio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9A00C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8" name="TextBox 42">
              <a:extLst>
                <a:ext uri="{FF2B5EF4-FFF2-40B4-BE49-F238E27FC236}">
                  <a16:creationId xmlns:a16="http://schemas.microsoft.com/office/drawing/2014/main" id="{645C207A-A397-40D8-AA66-02889D1CEFEE}"/>
                </a:ext>
              </a:extLst>
            </p:cNvPr>
            <p:cNvSpPr txBox="1"/>
            <p:nvPr/>
          </p:nvSpPr>
          <p:spPr>
            <a:xfrm>
              <a:off x="3761088" y="5980371"/>
              <a:ext cx="1471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1999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Placebo +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999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Chimio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1999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2C864089-FA16-42F3-909C-CE2E341FA82B}"/>
              </a:ext>
            </a:extLst>
          </p:cNvPr>
          <p:cNvSpPr/>
          <p:nvPr/>
        </p:nvSpPr>
        <p:spPr>
          <a:xfrm>
            <a:off x="2037879" y="5419027"/>
            <a:ext cx="14357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600" cap="none" spc="3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ypT0/Tis ypN0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8">
            <a:extLst>
              <a:ext uri="{FF2B5EF4-FFF2-40B4-BE49-F238E27FC236}">
                <a16:creationId xmlns:a16="http://schemas.microsoft.com/office/drawing/2014/main" id="{D17E46B4-D743-4643-942F-B591EE8432D4}"/>
              </a:ext>
            </a:extLst>
          </p:cNvPr>
          <p:cNvSpPr txBox="1"/>
          <p:nvPr/>
        </p:nvSpPr>
        <p:spPr>
          <a:xfrm>
            <a:off x="11133177" y="1936336"/>
            <a:ext cx="533800" cy="43088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600" cap="none" spc="40" normalizeH="0" baseline="0" noProof="0" dirty="0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91.3%</a:t>
            </a:r>
          </a:p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600" cap="none" spc="40" normalizeH="0" baseline="0" noProof="0" dirty="0">
                <a:ln>
                  <a:noFill/>
                </a:ln>
                <a:solidFill>
                  <a:srgbClr val="0199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85.3%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0A8ADDB-E1C2-4CBA-B340-585EBFAD4F3C}"/>
              </a:ext>
            </a:extLst>
          </p:cNvPr>
          <p:cNvSpPr txBox="1"/>
          <p:nvPr/>
        </p:nvSpPr>
        <p:spPr>
          <a:xfrm>
            <a:off x="10447068" y="3959000"/>
            <a:ext cx="1316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 = 0,0089</a:t>
            </a:r>
            <a:r>
              <a:rPr kumimoji="0" lang="fr-FR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255E1A2-A6E0-4798-A7BF-0593C821BF88}"/>
              </a:ext>
            </a:extLst>
          </p:cNvPr>
          <p:cNvSpPr txBox="1"/>
          <p:nvPr/>
        </p:nvSpPr>
        <p:spPr>
          <a:xfrm>
            <a:off x="438647" y="5939888"/>
            <a:ext cx="836227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a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limite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préspécifiée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valeur de p de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0,000051 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n’a pas été 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atteinte à cette analyse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(première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analyse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intermédiaire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 pour la SSE).</a:t>
            </a:r>
            <a:endParaRPr kumimoji="0" lang="en-US" sz="105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B3ED06E-53B2-4362-BFC2-E69FE69E92B7}"/>
              </a:ext>
            </a:extLst>
          </p:cNvPr>
          <p:cNvSpPr txBox="1"/>
          <p:nvPr/>
        </p:nvSpPr>
        <p:spPr>
          <a:xfrm>
            <a:off x="6100660" y="3989778"/>
            <a:ext cx="4119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Suivi médian de 15,5 mois</a:t>
            </a:r>
          </a:p>
        </p:txBody>
      </p:sp>
      <p:sp>
        <p:nvSpPr>
          <p:cNvPr id="30" name="Rectangle à coins arrondis 10">
            <a:extLst>
              <a:ext uri="{FF2B5EF4-FFF2-40B4-BE49-F238E27FC236}">
                <a16:creationId xmlns:a16="http://schemas.microsoft.com/office/drawing/2014/main" id="{762AB7A1-5B97-1344-A57E-2BCAC763FEB4}"/>
              </a:ext>
            </a:extLst>
          </p:cNvPr>
          <p:cNvSpPr/>
          <p:nvPr/>
        </p:nvSpPr>
        <p:spPr>
          <a:xfrm>
            <a:off x="565453" y="1150766"/>
            <a:ext cx="3753515" cy="4721862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C5486E8-EB43-574D-A621-82D74764286C}"/>
              </a:ext>
            </a:extLst>
          </p:cNvPr>
          <p:cNvSpPr txBox="1"/>
          <p:nvPr/>
        </p:nvSpPr>
        <p:spPr>
          <a:xfrm>
            <a:off x="1114800" y="852201"/>
            <a:ext cx="2691888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Taux de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pCR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à AI1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Analyse Intermédiaire)</a:t>
            </a:r>
          </a:p>
        </p:txBody>
      </p:sp>
      <p:sp>
        <p:nvSpPr>
          <p:cNvPr id="39" name="Rectangle à coins arrondis 44">
            <a:extLst>
              <a:ext uri="{FF2B5EF4-FFF2-40B4-BE49-F238E27FC236}">
                <a16:creationId xmlns:a16="http://schemas.microsoft.com/office/drawing/2014/main" id="{33BA6991-6D8F-EA44-BA51-A73C4596EB9C}"/>
              </a:ext>
            </a:extLst>
          </p:cNvPr>
          <p:cNvSpPr/>
          <p:nvPr/>
        </p:nvSpPr>
        <p:spPr>
          <a:xfrm>
            <a:off x="4743946" y="1150766"/>
            <a:ext cx="7121990" cy="4721862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869D0BA5-5621-6F4A-9586-8F8796C4A62F}"/>
              </a:ext>
            </a:extLst>
          </p:cNvPr>
          <p:cNvSpPr txBox="1"/>
          <p:nvPr/>
        </p:nvSpPr>
        <p:spPr>
          <a:xfrm>
            <a:off x="5304029" y="852201"/>
            <a:ext cx="3241917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Survie sans événement à AI2 (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Analyse Intermédiaire)</a:t>
            </a:r>
          </a:p>
        </p:txBody>
      </p:sp>
      <p:graphicFrame>
        <p:nvGraphicFramePr>
          <p:cNvPr id="41" name="Tableau 40">
            <a:extLst>
              <a:ext uri="{FF2B5EF4-FFF2-40B4-BE49-F238E27FC236}">
                <a16:creationId xmlns:a16="http://schemas.microsoft.com/office/drawing/2014/main" id="{22F88CEC-079F-5B42-AD7E-7D60FE30A3BC}"/>
              </a:ext>
            </a:extLst>
          </p:cNvPr>
          <p:cNvGraphicFramePr>
            <a:graphicFrameLocks noGrp="1"/>
          </p:cNvGraphicFramePr>
          <p:nvPr/>
        </p:nvGraphicFramePr>
        <p:xfrm>
          <a:off x="7475187" y="2610439"/>
          <a:ext cx="3739299" cy="834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4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fr-FR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" marR="1200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Évènements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</a:t>
                      </a:r>
                      <a:b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1050" b="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valeur-p</a:t>
                      </a:r>
                      <a:endParaRPr lang="fr-FR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033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Pembro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Chimio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7,4%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0,63</a:t>
                      </a:r>
                      <a:r>
                        <a:rPr lang="fr-FR" sz="12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br>
                        <a:rPr lang="fr-FR" sz="12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(0,43-0,93)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0,0089</a:t>
                      </a:r>
                      <a:r>
                        <a:rPr lang="fr-FR" sz="12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0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Placebo +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Chimio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11,8%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fr-FR" sz="11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fr-FR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0" name="Tableau 49">
            <a:extLst>
              <a:ext uri="{FF2B5EF4-FFF2-40B4-BE49-F238E27FC236}">
                <a16:creationId xmlns:a16="http://schemas.microsoft.com/office/drawing/2014/main" id="{6E1DB607-48B5-C847-919C-6A0B188294A1}"/>
              </a:ext>
            </a:extLst>
          </p:cNvPr>
          <p:cNvGraphicFramePr>
            <a:graphicFrameLocks noGrp="1"/>
          </p:cNvGraphicFramePr>
          <p:nvPr/>
        </p:nvGraphicFramePr>
        <p:xfrm>
          <a:off x="5093256" y="4726614"/>
          <a:ext cx="6747980" cy="717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11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1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11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1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11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11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11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1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11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14611">
                <a:tc gridSpan="1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Nb à risque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98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784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780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765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666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519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376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242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73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342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390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386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380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337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264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186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116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DDB51666-5428-0147-A33C-25AD0322AE19}"/>
              </a:ext>
            </a:extLst>
          </p:cNvPr>
          <p:cNvCxnSpPr/>
          <p:nvPr/>
        </p:nvCxnSpPr>
        <p:spPr>
          <a:xfrm>
            <a:off x="6042176" y="4913055"/>
            <a:ext cx="5415202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268401E5-BFAF-8C4D-8ACD-59AB86E1FDC0}"/>
              </a:ext>
            </a:extLst>
          </p:cNvPr>
          <p:cNvGrpSpPr/>
          <p:nvPr/>
        </p:nvGrpSpPr>
        <p:grpSpPr>
          <a:xfrm>
            <a:off x="6029812" y="1749675"/>
            <a:ext cx="5039957" cy="553294"/>
            <a:chOff x="2904565" y="1612762"/>
            <a:chExt cx="5039957" cy="553294"/>
          </a:xfrm>
        </p:grpSpPr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144F5B2B-5352-6246-A3A3-BB5EDAC799C4}"/>
                </a:ext>
              </a:extLst>
            </p:cNvPr>
            <p:cNvSpPr/>
            <p:nvPr/>
          </p:nvSpPr>
          <p:spPr>
            <a:xfrm>
              <a:off x="2904565" y="1651299"/>
              <a:ext cx="4996927" cy="494852"/>
            </a:xfrm>
            <a:custGeom>
              <a:avLst/>
              <a:gdLst>
                <a:gd name="connsiteX0" fmla="*/ 0 w 4996927"/>
                <a:gd name="connsiteY0" fmla="*/ 0 h 494852"/>
                <a:gd name="connsiteX1" fmla="*/ 629322 w 4996927"/>
                <a:gd name="connsiteY1" fmla="*/ 43030 h 494852"/>
                <a:gd name="connsiteX2" fmla="*/ 876748 w 4996927"/>
                <a:gd name="connsiteY2" fmla="*/ 37652 h 494852"/>
                <a:gd name="connsiteX3" fmla="*/ 1247887 w 4996927"/>
                <a:gd name="connsiteY3" fmla="*/ 43030 h 494852"/>
                <a:gd name="connsiteX4" fmla="*/ 1387736 w 4996927"/>
                <a:gd name="connsiteY4" fmla="*/ 102197 h 494852"/>
                <a:gd name="connsiteX5" fmla="*/ 1602889 w 4996927"/>
                <a:gd name="connsiteY5" fmla="*/ 118334 h 494852"/>
                <a:gd name="connsiteX6" fmla="*/ 1742739 w 4996927"/>
                <a:gd name="connsiteY6" fmla="*/ 145228 h 494852"/>
                <a:gd name="connsiteX7" fmla="*/ 1925619 w 4996927"/>
                <a:gd name="connsiteY7" fmla="*/ 155986 h 494852"/>
                <a:gd name="connsiteX8" fmla="*/ 2210696 w 4996927"/>
                <a:gd name="connsiteY8" fmla="*/ 172122 h 494852"/>
                <a:gd name="connsiteX9" fmla="*/ 2468880 w 4996927"/>
                <a:gd name="connsiteY9" fmla="*/ 204395 h 494852"/>
                <a:gd name="connsiteX10" fmla="*/ 2888428 w 4996927"/>
                <a:gd name="connsiteY10" fmla="*/ 279699 h 494852"/>
                <a:gd name="connsiteX11" fmla="*/ 2958353 w 4996927"/>
                <a:gd name="connsiteY11" fmla="*/ 295835 h 494852"/>
                <a:gd name="connsiteX12" fmla="*/ 3141233 w 4996927"/>
                <a:gd name="connsiteY12" fmla="*/ 311972 h 494852"/>
                <a:gd name="connsiteX13" fmla="*/ 3334870 w 4996927"/>
                <a:gd name="connsiteY13" fmla="*/ 344245 h 494852"/>
                <a:gd name="connsiteX14" fmla="*/ 3463962 w 4996927"/>
                <a:gd name="connsiteY14" fmla="*/ 355002 h 494852"/>
                <a:gd name="connsiteX15" fmla="*/ 3576917 w 4996927"/>
                <a:gd name="connsiteY15" fmla="*/ 381896 h 494852"/>
                <a:gd name="connsiteX16" fmla="*/ 3679115 w 4996927"/>
                <a:gd name="connsiteY16" fmla="*/ 376517 h 494852"/>
                <a:gd name="connsiteX17" fmla="*/ 3754419 w 4996927"/>
                <a:gd name="connsiteY17" fmla="*/ 387275 h 494852"/>
                <a:gd name="connsiteX18" fmla="*/ 3808207 w 4996927"/>
                <a:gd name="connsiteY18" fmla="*/ 435685 h 494852"/>
                <a:gd name="connsiteX19" fmla="*/ 3991087 w 4996927"/>
                <a:gd name="connsiteY19" fmla="*/ 435685 h 494852"/>
                <a:gd name="connsiteX20" fmla="*/ 4034117 w 4996927"/>
                <a:gd name="connsiteY20" fmla="*/ 494852 h 494852"/>
                <a:gd name="connsiteX21" fmla="*/ 4996927 w 4996927"/>
                <a:gd name="connsiteY21" fmla="*/ 494852 h 49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96927" h="494852">
                  <a:moveTo>
                    <a:pt x="0" y="0"/>
                  </a:moveTo>
                  <a:lnTo>
                    <a:pt x="629322" y="43030"/>
                  </a:lnTo>
                  <a:lnTo>
                    <a:pt x="876748" y="37652"/>
                  </a:lnTo>
                  <a:lnTo>
                    <a:pt x="1247887" y="43030"/>
                  </a:lnTo>
                  <a:lnTo>
                    <a:pt x="1387736" y="102197"/>
                  </a:lnTo>
                  <a:lnTo>
                    <a:pt x="1602889" y="118334"/>
                  </a:lnTo>
                  <a:lnTo>
                    <a:pt x="1742739" y="145228"/>
                  </a:lnTo>
                  <a:lnTo>
                    <a:pt x="1925619" y="155986"/>
                  </a:lnTo>
                  <a:lnTo>
                    <a:pt x="2210696" y="172122"/>
                  </a:lnTo>
                  <a:lnTo>
                    <a:pt x="2468880" y="204395"/>
                  </a:lnTo>
                  <a:lnTo>
                    <a:pt x="2888428" y="279699"/>
                  </a:lnTo>
                  <a:lnTo>
                    <a:pt x="2958353" y="295835"/>
                  </a:lnTo>
                  <a:lnTo>
                    <a:pt x="3141233" y="311972"/>
                  </a:lnTo>
                  <a:lnTo>
                    <a:pt x="3334870" y="344245"/>
                  </a:lnTo>
                  <a:lnTo>
                    <a:pt x="3463962" y="355002"/>
                  </a:lnTo>
                  <a:lnTo>
                    <a:pt x="3576917" y="381896"/>
                  </a:lnTo>
                  <a:lnTo>
                    <a:pt x="3679115" y="376517"/>
                  </a:lnTo>
                  <a:lnTo>
                    <a:pt x="3754419" y="387275"/>
                  </a:lnTo>
                  <a:lnTo>
                    <a:pt x="3808207" y="435685"/>
                  </a:lnTo>
                  <a:lnTo>
                    <a:pt x="3991087" y="435685"/>
                  </a:lnTo>
                  <a:lnTo>
                    <a:pt x="4034117" y="494852"/>
                  </a:lnTo>
                  <a:lnTo>
                    <a:pt x="4996927" y="494852"/>
                  </a:lnTo>
                </a:path>
              </a:pathLst>
            </a:cu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13F297F2-6597-7541-8DA7-E4EECE83419F}"/>
                </a:ext>
              </a:extLst>
            </p:cNvPr>
            <p:cNvSpPr/>
            <p:nvPr/>
          </p:nvSpPr>
          <p:spPr>
            <a:xfrm>
              <a:off x="2904565" y="1667435"/>
              <a:ext cx="5039957" cy="247426"/>
            </a:xfrm>
            <a:custGeom>
              <a:avLst/>
              <a:gdLst>
                <a:gd name="connsiteX0" fmla="*/ 0 w 5039957"/>
                <a:gd name="connsiteY0" fmla="*/ 0 h 247426"/>
                <a:gd name="connsiteX1" fmla="*/ 597049 w 5039957"/>
                <a:gd name="connsiteY1" fmla="*/ 0 h 247426"/>
                <a:gd name="connsiteX2" fmla="*/ 1108037 w 5039957"/>
                <a:gd name="connsiteY2" fmla="*/ 32273 h 247426"/>
                <a:gd name="connsiteX3" fmla="*/ 1393115 w 5039957"/>
                <a:gd name="connsiteY3" fmla="*/ 43031 h 247426"/>
                <a:gd name="connsiteX4" fmla="*/ 1651299 w 5039957"/>
                <a:gd name="connsiteY4" fmla="*/ 75304 h 247426"/>
                <a:gd name="connsiteX5" fmla="*/ 2060089 w 5039957"/>
                <a:gd name="connsiteY5" fmla="*/ 118334 h 247426"/>
                <a:gd name="connsiteX6" fmla="*/ 2232211 w 5039957"/>
                <a:gd name="connsiteY6" fmla="*/ 150607 h 247426"/>
                <a:gd name="connsiteX7" fmla="*/ 2468880 w 5039957"/>
                <a:gd name="connsiteY7" fmla="*/ 155986 h 247426"/>
                <a:gd name="connsiteX8" fmla="*/ 2861534 w 5039957"/>
                <a:gd name="connsiteY8" fmla="*/ 166744 h 247426"/>
                <a:gd name="connsiteX9" fmla="*/ 2985247 w 5039957"/>
                <a:gd name="connsiteY9" fmla="*/ 177501 h 247426"/>
                <a:gd name="connsiteX10" fmla="*/ 3151990 w 5039957"/>
                <a:gd name="connsiteY10" fmla="*/ 193638 h 247426"/>
                <a:gd name="connsiteX11" fmla="*/ 3383280 w 5039957"/>
                <a:gd name="connsiteY11" fmla="*/ 225911 h 247426"/>
                <a:gd name="connsiteX12" fmla="*/ 3948056 w 5039957"/>
                <a:gd name="connsiteY12" fmla="*/ 215153 h 247426"/>
                <a:gd name="connsiteX13" fmla="*/ 3985708 w 5039957"/>
                <a:gd name="connsiteY13" fmla="*/ 247426 h 247426"/>
                <a:gd name="connsiteX14" fmla="*/ 5039957 w 5039957"/>
                <a:gd name="connsiteY14" fmla="*/ 247426 h 24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39957" h="247426">
                  <a:moveTo>
                    <a:pt x="0" y="0"/>
                  </a:moveTo>
                  <a:lnTo>
                    <a:pt x="597049" y="0"/>
                  </a:lnTo>
                  <a:lnTo>
                    <a:pt x="1108037" y="32273"/>
                  </a:lnTo>
                  <a:lnTo>
                    <a:pt x="1393115" y="43031"/>
                  </a:lnTo>
                  <a:lnTo>
                    <a:pt x="1651299" y="75304"/>
                  </a:lnTo>
                  <a:lnTo>
                    <a:pt x="2060089" y="118334"/>
                  </a:lnTo>
                  <a:lnTo>
                    <a:pt x="2232211" y="150607"/>
                  </a:lnTo>
                  <a:lnTo>
                    <a:pt x="2468880" y="155986"/>
                  </a:lnTo>
                  <a:lnTo>
                    <a:pt x="2861534" y="166744"/>
                  </a:lnTo>
                  <a:lnTo>
                    <a:pt x="2985247" y="177501"/>
                  </a:lnTo>
                  <a:lnTo>
                    <a:pt x="3151990" y="193638"/>
                  </a:lnTo>
                  <a:lnTo>
                    <a:pt x="3383280" y="225911"/>
                  </a:lnTo>
                  <a:lnTo>
                    <a:pt x="3948056" y="215153"/>
                  </a:lnTo>
                  <a:lnTo>
                    <a:pt x="3985708" y="247426"/>
                  </a:lnTo>
                  <a:lnTo>
                    <a:pt x="5039957" y="247426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C0A97A0D-FDF5-C148-9E26-76FE726B9316}"/>
                </a:ext>
              </a:extLst>
            </p:cNvPr>
            <p:cNvCxnSpPr>
              <a:cxnSpLocks/>
            </p:cNvCxnSpPr>
            <p:nvPr/>
          </p:nvCxnSpPr>
          <p:spPr>
            <a:xfrm>
              <a:off x="2916929" y="1612762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6EDA7647-6F94-194E-A27E-E5BBD2B28288}"/>
                </a:ext>
              </a:extLst>
            </p:cNvPr>
            <p:cNvCxnSpPr>
              <a:cxnSpLocks/>
            </p:cNvCxnSpPr>
            <p:nvPr/>
          </p:nvCxnSpPr>
          <p:spPr>
            <a:xfrm>
              <a:off x="3452957" y="1612762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CF552960-CD09-944E-A3DD-7EE9A1C1D37A}"/>
                </a:ext>
              </a:extLst>
            </p:cNvPr>
            <p:cNvCxnSpPr>
              <a:cxnSpLocks/>
            </p:cNvCxnSpPr>
            <p:nvPr/>
          </p:nvCxnSpPr>
          <p:spPr>
            <a:xfrm>
              <a:off x="3558060" y="1612762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196F9D61-1B05-6F4C-A705-84156799952F}"/>
                </a:ext>
              </a:extLst>
            </p:cNvPr>
            <p:cNvCxnSpPr>
              <a:cxnSpLocks/>
            </p:cNvCxnSpPr>
            <p:nvPr/>
          </p:nvCxnSpPr>
          <p:spPr>
            <a:xfrm>
              <a:off x="3666667" y="1612762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0E30074F-5313-4D43-87C8-6A41A160B599}"/>
                </a:ext>
              </a:extLst>
            </p:cNvPr>
            <p:cNvCxnSpPr>
              <a:cxnSpLocks/>
            </p:cNvCxnSpPr>
            <p:nvPr/>
          </p:nvCxnSpPr>
          <p:spPr>
            <a:xfrm>
              <a:off x="4041536" y="1623271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BD5E70F4-33A3-4F4C-809C-A19D61993DCF}"/>
                </a:ext>
              </a:extLst>
            </p:cNvPr>
            <p:cNvCxnSpPr>
              <a:cxnSpLocks/>
            </p:cNvCxnSpPr>
            <p:nvPr/>
          </p:nvCxnSpPr>
          <p:spPr>
            <a:xfrm>
              <a:off x="4122115" y="1623271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E5FDABCA-C550-0346-91D1-B561D3B6999B}"/>
                </a:ext>
              </a:extLst>
            </p:cNvPr>
            <p:cNvCxnSpPr>
              <a:cxnSpLocks/>
            </p:cNvCxnSpPr>
            <p:nvPr/>
          </p:nvCxnSpPr>
          <p:spPr>
            <a:xfrm>
              <a:off x="4199191" y="16419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B1A1CFF4-456D-1547-A455-2069113239E8}"/>
                </a:ext>
              </a:extLst>
            </p:cNvPr>
            <p:cNvCxnSpPr>
              <a:cxnSpLocks/>
            </p:cNvCxnSpPr>
            <p:nvPr/>
          </p:nvCxnSpPr>
          <p:spPr>
            <a:xfrm>
              <a:off x="4234226" y="16419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63E24E30-7BFB-E646-A2CC-7760B1CEFF14}"/>
                </a:ext>
              </a:extLst>
            </p:cNvPr>
            <p:cNvCxnSpPr>
              <a:cxnSpLocks/>
            </p:cNvCxnSpPr>
            <p:nvPr/>
          </p:nvCxnSpPr>
          <p:spPr>
            <a:xfrm>
              <a:off x="4269151" y="16514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F8AA5D1D-D3CE-A845-BC63-0BFBB456249C}"/>
                </a:ext>
              </a:extLst>
            </p:cNvPr>
            <p:cNvCxnSpPr>
              <a:cxnSpLocks/>
            </p:cNvCxnSpPr>
            <p:nvPr/>
          </p:nvCxnSpPr>
          <p:spPr>
            <a:xfrm>
              <a:off x="4304076" y="16514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E925326E-70BB-1642-BD0F-1FB404459269}"/>
                </a:ext>
              </a:extLst>
            </p:cNvPr>
            <p:cNvCxnSpPr>
              <a:cxnSpLocks/>
            </p:cNvCxnSpPr>
            <p:nvPr/>
          </p:nvCxnSpPr>
          <p:spPr>
            <a:xfrm>
              <a:off x="4339001" y="16546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16DAC709-6221-7247-88F6-BFC6F183C3AD}"/>
                </a:ext>
              </a:extLst>
            </p:cNvPr>
            <p:cNvCxnSpPr>
              <a:cxnSpLocks/>
            </p:cNvCxnSpPr>
            <p:nvPr/>
          </p:nvCxnSpPr>
          <p:spPr>
            <a:xfrm>
              <a:off x="4288091" y="166101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A0194BC5-2B1F-5141-931B-9626D04D02F6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26" y="166101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2A8E6896-859A-0643-A01A-37449833C15F}"/>
                </a:ext>
              </a:extLst>
            </p:cNvPr>
            <p:cNvCxnSpPr>
              <a:cxnSpLocks/>
            </p:cNvCxnSpPr>
            <p:nvPr/>
          </p:nvCxnSpPr>
          <p:spPr>
            <a:xfrm>
              <a:off x="4358051" y="167053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15D61567-7635-9F4F-8C46-5BDD5B14AA14}"/>
                </a:ext>
              </a:extLst>
            </p:cNvPr>
            <p:cNvCxnSpPr>
              <a:cxnSpLocks/>
            </p:cNvCxnSpPr>
            <p:nvPr/>
          </p:nvCxnSpPr>
          <p:spPr>
            <a:xfrm>
              <a:off x="4392976" y="167053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282EBA5F-24EC-3A48-9E6C-CFAA9DCF146C}"/>
                </a:ext>
              </a:extLst>
            </p:cNvPr>
            <p:cNvCxnSpPr>
              <a:cxnSpLocks/>
            </p:cNvCxnSpPr>
            <p:nvPr/>
          </p:nvCxnSpPr>
          <p:spPr>
            <a:xfrm>
              <a:off x="4427901" y="167371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23881160-5A1B-964C-9495-ADE61FD9F8AB}"/>
                </a:ext>
              </a:extLst>
            </p:cNvPr>
            <p:cNvCxnSpPr>
              <a:cxnSpLocks/>
            </p:cNvCxnSpPr>
            <p:nvPr/>
          </p:nvCxnSpPr>
          <p:spPr>
            <a:xfrm>
              <a:off x="4415091" y="16673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1B864C5A-A8F9-B347-9858-64F4C407E59C}"/>
                </a:ext>
              </a:extLst>
            </p:cNvPr>
            <p:cNvCxnSpPr>
              <a:cxnSpLocks/>
            </p:cNvCxnSpPr>
            <p:nvPr/>
          </p:nvCxnSpPr>
          <p:spPr>
            <a:xfrm>
              <a:off x="4450126" y="16673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546283DD-1CB8-4149-B90E-E89487B4867D}"/>
                </a:ext>
              </a:extLst>
            </p:cNvPr>
            <p:cNvCxnSpPr>
              <a:cxnSpLocks/>
            </p:cNvCxnSpPr>
            <p:nvPr/>
          </p:nvCxnSpPr>
          <p:spPr>
            <a:xfrm>
              <a:off x="4485051" y="16768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89E9AECE-F6EB-AC4B-893E-8DF2628C7534}"/>
                </a:ext>
              </a:extLst>
            </p:cNvPr>
            <p:cNvCxnSpPr>
              <a:cxnSpLocks/>
            </p:cNvCxnSpPr>
            <p:nvPr/>
          </p:nvCxnSpPr>
          <p:spPr>
            <a:xfrm>
              <a:off x="4519976" y="16768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1F7244D3-1D8F-7E4A-8A0F-7FEBF7D6447A}"/>
                </a:ext>
              </a:extLst>
            </p:cNvPr>
            <p:cNvCxnSpPr>
              <a:cxnSpLocks/>
            </p:cNvCxnSpPr>
            <p:nvPr/>
          </p:nvCxnSpPr>
          <p:spPr>
            <a:xfrm>
              <a:off x="4554901" y="16800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E78BFB0F-6A78-3F48-9CF2-7994FEEB16FA}"/>
                </a:ext>
              </a:extLst>
            </p:cNvPr>
            <p:cNvCxnSpPr>
              <a:cxnSpLocks/>
            </p:cNvCxnSpPr>
            <p:nvPr/>
          </p:nvCxnSpPr>
          <p:spPr>
            <a:xfrm>
              <a:off x="4500816" y="16800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58F73FDD-69C8-F142-B13E-D8663365538E}"/>
                </a:ext>
              </a:extLst>
            </p:cNvPr>
            <p:cNvCxnSpPr>
              <a:cxnSpLocks/>
            </p:cNvCxnSpPr>
            <p:nvPr/>
          </p:nvCxnSpPr>
          <p:spPr>
            <a:xfrm>
              <a:off x="4535851" y="16800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5C193954-F6C1-EB45-817B-9F27862E6F4C}"/>
                </a:ext>
              </a:extLst>
            </p:cNvPr>
            <p:cNvCxnSpPr>
              <a:cxnSpLocks/>
            </p:cNvCxnSpPr>
            <p:nvPr/>
          </p:nvCxnSpPr>
          <p:spPr>
            <a:xfrm>
              <a:off x="4570776" y="16895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AB99A0CF-AC13-4A47-852E-C114A061864B}"/>
                </a:ext>
              </a:extLst>
            </p:cNvPr>
            <p:cNvCxnSpPr>
              <a:cxnSpLocks/>
            </p:cNvCxnSpPr>
            <p:nvPr/>
          </p:nvCxnSpPr>
          <p:spPr>
            <a:xfrm>
              <a:off x="4605701" y="16895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>
              <a:extLst>
                <a:ext uri="{FF2B5EF4-FFF2-40B4-BE49-F238E27FC236}">
                  <a16:creationId xmlns:a16="http://schemas.microsoft.com/office/drawing/2014/main" id="{1EA94BA7-1258-2642-B1F4-E297E2F6791F}"/>
                </a:ext>
              </a:extLst>
            </p:cNvPr>
            <p:cNvCxnSpPr>
              <a:cxnSpLocks/>
            </p:cNvCxnSpPr>
            <p:nvPr/>
          </p:nvCxnSpPr>
          <p:spPr>
            <a:xfrm>
              <a:off x="4640626" y="16927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D9F8CF94-4044-0644-9973-0DB15539FFE8}"/>
                </a:ext>
              </a:extLst>
            </p:cNvPr>
            <p:cNvCxnSpPr>
              <a:cxnSpLocks/>
            </p:cNvCxnSpPr>
            <p:nvPr/>
          </p:nvCxnSpPr>
          <p:spPr>
            <a:xfrm>
              <a:off x="4624641" y="169911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F0701221-C98D-4143-9259-8D826ED68405}"/>
                </a:ext>
              </a:extLst>
            </p:cNvPr>
            <p:cNvCxnSpPr>
              <a:cxnSpLocks/>
            </p:cNvCxnSpPr>
            <p:nvPr/>
          </p:nvCxnSpPr>
          <p:spPr>
            <a:xfrm>
              <a:off x="4659676" y="169911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464B26E2-D2BB-3C4C-8FE0-236BCD6C638F}"/>
                </a:ext>
              </a:extLst>
            </p:cNvPr>
            <p:cNvCxnSpPr>
              <a:cxnSpLocks/>
            </p:cNvCxnSpPr>
            <p:nvPr/>
          </p:nvCxnSpPr>
          <p:spPr>
            <a:xfrm>
              <a:off x="4694601" y="170863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C0A92126-A6EA-D04C-BEEC-E067DD1E2BBA}"/>
                </a:ext>
              </a:extLst>
            </p:cNvPr>
            <p:cNvCxnSpPr>
              <a:cxnSpLocks/>
            </p:cNvCxnSpPr>
            <p:nvPr/>
          </p:nvCxnSpPr>
          <p:spPr>
            <a:xfrm>
              <a:off x="4729526" y="170863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736053AA-1E67-7B47-9B5B-4EDBFC6FF57C}"/>
                </a:ext>
              </a:extLst>
            </p:cNvPr>
            <p:cNvCxnSpPr>
              <a:cxnSpLocks/>
            </p:cNvCxnSpPr>
            <p:nvPr/>
          </p:nvCxnSpPr>
          <p:spPr>
            <a:xfrm>
              <a:off x="4764451" y="171181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98611E92-B01C-F74E-9F80-9BC6883C3B04}"/>
                </a:ext>
              </a:extLst>
            </p:cNvPr>
            <p:cNvCxnSpPr>
              <a:cxnSpLocks/>
            </p:cNvCxnSpPr>
            <p:nvPr/>
          </p:nvCxnSpPr>
          <p:spPr>
            <a:xfrm>
              <a:off x="4694491" y="17022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01F90A69-BC7A-E746-9B18-6EF36C03AFD7}"/>
                </a:ext>
              </a:extLst>
            </p:cNvPr>
            <p:cNvCxnSpPr>
              <a:cxnSpLocks/>
            </p:cNvCxnSpPr>
            <p:nvPr/>
          </p:nvCxnSpPr>
          <p:spPr>
            <a:xfrm>
              <a:off x="4729526" y="17022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330E6047-B1A3-FC48-8B21-D78DD0464F4A}"/>
                </a:ext>
              </a:extLst>
            </p:cNvPr>
            <p:cNvCxnSpPr>
              <a:cxnSpLocks/>
            </p:cNvCxnSpPr>
            <p:nvPr/>
          </p:nvCxnSpPr>
          <p:spPr>
            <a:xfrm>
              <a:off x="4764451" y="171181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5EAA86F9-BBFD-9D44-AB50-A98D3E90B3FE}"/>
                </a:ext>
              </a:extLst>
            </p:cNvPr>
            <p:cNvCxnSpPr>
              <a:cxnSpLocks/>
            </p:cNvCxnSpPr>
            <p:nvPr/>
          </p:nvCxnSpPr>
          <p:spPr>
            <a:xfrm>
              <a:off x="4799376" y="171181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F0DEEEB2-636C-B548-8137-AEE2EB36ACEB}"/>
                </a:ext>
              </a:extLst>
            </p:cNvPr>
            <p:cNvCxnSpPr>
              <a:cxnSpLocks/>
            </p:cNvCxnSpPr>
            <p:nvPr/>
          </p:nvCxnSpPr>
          <p:spPr>
            <a:xfrm>
              <a:off x="4834301" y="17149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2C9F417E-A25F-4E43-A688-2C94D1998074}"/>
                </a:ext>
              </a:extLst>
            </p:cNvPr>
            <p:cNvCxnSpPr>
              <a:cxnSpLocks/>
            </p:cNvCxnSpPr>
            <p:nvPr/>
          </p:nvCxnSpPr>
          <p:spPr>
            <a:xfrm>
              <a:off x="4786566" y="17181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BCB11BF1-8BED-474C-B73F-B85BAD0FB61E}"/>
                </a:ext>
              </a:extLst>
            </p:cNvPr>
            <p:cNvCxnSpPr>
              <a:cxnSpLocks/>
            </p:cNvCxnSpPr>
            <p:nvPr/>
          </p:nvCxnSpPr>
          <p:spPr>
            <a:xfrm>
              <a:off x="4821601" y="17181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960904F2-DACC-2049-8AE4-7DA6CFA65E08}"/>
                </a:ext>
              </a:extLst>
            </p:cNvPr>
            <p:cNvCxnSpPr>
              <a:cxnSpLocks/>
            </p:cNvCxnSpPr>
            <p:nvPr/>
          </p:nvCxnSpPr>
          <p:spPr>
            <a:xfrm>
              <a:off x="4856526" y="17276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405B0E50-5074-8640-98E8-C0A0BD24E170}"/>
                </a:ext>
              </a:extLst>
            </p:cNvPr>
            <p:cNvCxnSpPr>
              <a:cxnSpLocks/>
            </p:cNvCxnSpPr>
            <p:nvPr/>
          </p:nvCxnSpPr>
          <p:spPr>
            <a:xfrm>
              <a:off x="4891451" y="17276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11231BAF-D28E-404A-BDD2-7811E91F5360}"/>
                </a:ext>
              </a:extLst>
            </p:cNvPr>
            <p:cNvCxnSpPr>
              <a:cxnSpLocks/>
            </p:cNvCxnSpPr>
            <p:nvPr/>
          </p:nvCxnSpPr>
          <p:spPr>
            <a:xfrm>
              <a:off x="4926376" y="17308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>
              <a:extLst>
                <a:ext uri="{FF2B5EF4-FFF2-40B4-BE49-F238E27FC236}">
                  <a16:creationId xmlns:a16="http://schemas.microsoft.com/office/drawing/2014/main" id="{0819A335-161B-4A44-B020-57017B10251E}"/>
                </a:ext>
              </a:extLst>
            </p:cNvPr>
            <p:cNvCxnSpPr>
              <a:cxnSpLocks/>
            </p:cNvCxnSpPr>
            <p:nvPr/>
          </p:nvCxnSpPr>
          <p:spPr>
            <a:xfrm>
              <a:off x="4875466" y="170863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>
              <a:extLst>
                <a:ext uri="{FF2B5EF4-FFF2-40B4-BE49-F238E27FC236}">
                  <a16:creationId xmlns:a16="http://schemas.microsoft.com/office/drawing/2014/main" id="{D9E33D5D-6558-6C43-99FA-7EDAFA0C1C05}"/>
                </a:ext>
              </a:extLst>
            </p:cNvPr>
            <p:cNvCxnSpPr>
              <a:cxnSpLocks/>
            </p:cNvCxnSpPr>
            <p:nvPr/>
          </p:nvCxnSpPr>
          <p:spPr>
            <a:xfrm>
              <a:off x="4910501" y="170863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>
              <a:extLst>
                <a:ext uri="{FF2B5EF4-FFF2-40B4-BE49-F238E27FC236}">
                  <a16:creationId xmlns:a16="http://schemas.microsoft.com/office/drawing/2014/main" id="{505AE19E-E0D5-9143-81E6-11CC67416B73}"/>
                </a:ext>
              </a:extLst>
            </p:cNvPr>
            <p:cNvCxnSpPr>
              <a:cxnSpLocks/>
            </p:cNvCxnSpPr>
            <p:nvPr/>
          </p:nvCxnSpPr>
          <p:spPr>
            <a:xfrm>
              <a:off x="4945426" y="17181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32011432-9760-2147-8C3E-978293822C95}"/>
                </a:ext>
              </a:extLst>
            </p:cNvPr>
            <p:cNvCxnSpPr>
              <a:cxnSpLocks/>
            </p:cNvCxnSpPr>
            <p:nvPr/>
          </p:nvCxnSpPr>
          <p:spPr>
            <a:xfrm>
              <a:off x="4980351" y="17181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>
              <a:extLst>
                <a:ext uri="{FF2B5EF4-FFF2-40B4-BE49-F238E27FC236}">
                  <a16:creationId xmlns:a16="http://schemas.microsoft.com/office/drawing/2014/main" id="{D995D667-A2C9-F842-9338-9404C6B764DA}"/>
                </a:ext>
              </a:extLst>
            </p:cNvPr>
            <p:cNvCxnSpPr>
              <a:cxnSpLocks/>
            </p:cNvCxnSpPr>
            <p:nvPr/>
          </p:nvCxnSpPr>
          <p:spPr>
            <a:xfrm>
              <a:off x="5015276" y="172133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>
              <a:extLst>
                <a:ext uri="{FF2B5EF4-FFF2-40B4-BE49-F238E27FC236}">
                  <a16:creationId xmlns:a16="http://schemas.microsoft.com/office/drawing/2014/main" id="{73366789-E094-A143-855F-D52B002DE455}"/>
                </a:ext>
              </a:extLst>
            </p:cNvPr>
            <p:cNvCxnSpPr>
              <a:cxnSpLocks/>
            </p:cNvCxnSpPr>
            <p:nvPr/>
          </p:nvCxnSpPr>
          <p:spPr>
            <a:xfrm>
              <a:off x="4977066" y="17308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>
              <a:extLst>
                <a:ext uri="{FF2B5EF4-FFF2-40B4-BE49-F238E27FC236}">
                  <a16:creationId xmlns:a16="http://schemas.microsoft.com/office/drawing/2014/main" id="{77473A59-EDB3-FD4B-9F20-A7AAB9BC9118}"/>
                </a:ext>
              </a:extLst>
            </p:cNvPr>
            <p:cNvCxnSpPr>
              <a:cxnSpLocks/>
            </p:cNvCxnSpPr>
            <p:nvPr/>
          </p:nvCxnSpPr>
          <p:spPr>
            <a:xfrm>
              <a:off x="5012101" y="17308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102">
              <a:extLst>
                <a:ext uri="{FF2B5EF4-FFF2-40B4-BE49-F238E27FC236}">
                  <a16:creationId xmlns:a16="http://schemas.microsoft.com/office/drawing/2014/main" id="{BB84B034-71AC-C440-AE64-FD5511BFA70A}"/>
                </a:ext>
              </a:extLst>
            </p:cNvPr>
            <p:cNvCxnSpPr>
              <a:cxnSpLocks/>
            </p:cNvCxnSpPr>
            <p:nvPr/>
          </p:nvCxnSpPr>
          <p:spPr>
            <a:xfrm>
              <a:off x="5047026" y="17403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>
              <a:extLst>
                <a:ext uri="{FF2B5EF4-FFF2-40B4-BE49-F238E27FC236}">
                  <a16:creationId xmlns:a16="http://schemas.microsoft.com/office/drawing/2014/main" id="{8D0CD5CF-EA5E-AD4B-B9CA-DB8554F914A5}"/>
                </a:ext>
              </a:extLst>
            </p:cNvPr>
            <p:cNvCxnSpPr>
              <a:cxnSpLocks/>
            </p:cNvCxnSpPr>
            <p:nvPr/>
          </p:nvCxnSpPr>
          <p:spPr>
            <a:xfrm>
              <a:off x="5081951" y="17403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>
              <a:extLst>
                <a:ext uri="{FF2B5EF4-FFF2-40B4-BE49-F238E27FC236}">
                  <a16:creationId xmlns:a16="http://schemas.microsoft.com/office/drawing/2014/main" id="{4265042B-8F76-DA40-9CD9-46B758FC20BF}"/>
                </a:ext>
              </a:extLst>
            </p:cNvPr>
            <p:cNvCxnSpPr>
              <a:cxnSpLocks/>
            </p:cNvCxnSpPr>
            <p:nvPr/>
          </p:nvCxnSpPr>
          <p:spPr>
            <a:xfrm>
              <a:off x="5116876" y="17435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>
              <a:extLst>
                <a:ext uri="{FF2B5EF4-FFF2-40B4-BE49-F238E27FC236}">
                  <a16:creationId xmlns:a16="http://schemas.microsoft.com/office/drawing/2014/main" id="{C4B7723D-DC0F-E045-94A0-3BE934BDF4EF}"/>
                </a:ext>
              </a:extLst>
            </p:cNvPr>
            <p:cNvCxnSpPr>
              <a:cxnSpLocks/>
            </p:cNvCxnSpPr>
            <p:nvPr/>
          </p:nvCxnSpPr>
          <p:spPr>
            <a:xfrm>
              <a:off x="5015166" y="174673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106">
              <a:extLst>
                <a:ext uri="{FF2B5EF4-FFF2-40B4-BE49-F238E27FC236}">
                  <a16:creationId xmlns:a16="http://schemas.microsoft.com/office/drawing/2014/main" id="{7181EEA8-D1B5-794D-B7DC-980E72547C99}"/>
                </a:ext>
              </a:extLst>
            </p:cNvPr>
            <p:cNvCxnSpPr>
              <a:cxnSpLocks/>
            </p:cNvCxnSpPr>
            <p:nvPr/>
          </p:nvCxnSpPr>
          <p:spPr>
            <a:xfrm>
              <a:off x="5050201" y="174673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>
              <a:extLst>
                <a:ext uri="{FF2B5EF4-FFF2-40B4-BE49-F238E27FC236}">
                  <a16:creationId xmlns:a16="http://schemas.microsoft.com/office/drawing/2014/main" id="{70652DA2-CD9D-F74F-B86C-32B218508C41}"/>
                </a:ext>
              </a:extLst>
            </p:cNvPr>
            <p:cNvCxnSpPr>
              <a:cxnSpLocks/>
            </p:cNvCxnSpPr>
            <p:nvPr/>
          </p:nvCxnSpPr>
          <p:spPr>
            <a:xfrm>
              <a:off x="5085126" y="17562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>
              <a:extLst>
                <a:ext uri="{FF2B5EF4-FFF2-40B4-BE49-F238E27FC236}">
                  <a16:creationId xmlns:a16="http://schemas.microsoft.com/office/drawing/2014/main" id="{917D6D3A-3865-AD40-B8E9-5E2B3BCB7AA2}"/>
                </a:ext>
              </a:extLst>
            </p:cNvPr>
            <p:cNvCxnSpPr>
              <a:cxnSpLocks/>
            </p:cNvCxnSpPr>
            <p:nvPr/>
          </p:nvCxnSpPr>
          <p:spPr>
            <a:xfrm>
              <a:off x="5120051" y="17562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E45BC534-EBCD-A64C-AEC0-7387326DC405}"/>
                </a:ext>
              </a:extLst>
            </p:cNvPr>
            <p:cNvCxnSpPr>
              <a:cxnSpLocks/>
            </p:cNvCxnSpPr>
            <p:nvPr/>
          </p:nvCxnSpPr>
          <p:spPr>
            <a:xfrm>
              <a:off x="5154976" y="175943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41AE35B2-2C16-C941-8414-06B7F392FF21}"/>
                </a:ext>
              </a:extLst>
            </p:cNvPr>
            <p:cNvCxnSpPr>
              <a:cxnSpLocks/>
            </p:cNvCxnSpPr>
            <p:nvPr/>
          </p:nvCxnSpPr>
          <p:spPr>
            <a:xfrm>
              <a:off x="5208841" y="17530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>
              <a:extLst>
                <a:ext uri="{FF2B5EF4-FFF2-40B4-BE49-F238E27FC236}">
                  <a16:creationId xmlns:a16="http://schemas.microsoft.com/office/drawing/2014/main" id="{4C3BBFD3-9ED4-644F-9531-E9ED6B3487DC}"/>
                </a:ext>
              </a:extLst>
            </p:cNvPr>
            <p:cNvCxnSpPr>
              <a:cxnSpLocks/>
            </p:cNvCxnSpPr>
            <p:nvPr/>
          </p:nvCxnSpPr>
          <p:spPr>
            <a:xfrm>
              <a:off x="5243876" y="17530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ABCC5A98-37B3-0548-A28F-A689F9E5041C}"/>
                </a:ext>
              </a:extLst>
            </p:cNvPr>
            <p:cNvCxnSpPr>
              <a:cxnSpLocks/>
            </p:cNvCxnSpPr>
            <p:nvPr/>
          </p:nvCxnSpPr>
          <p:spPr>
            <a:xfrm>
              <a:off x="5278801" y="176261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2BFCFA52-990C-AE4F-87E8-FE31F568E81E}"/>
                </a:ext>
              </a:extLst>
            </p:cNvPr>
            <p:cNvCxnSpPr>
              <a:cxnSpLocks/>
            </p:cNvCxnSpPr>
            <p:nvPr/>
          </p:nvCxnSpPr>
          <p:spPr>
            <a:xfrm>
              <a:off x="5313726" y="176261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ED1E704F-1836-BD43-A802-00174767332F}"/>
                </a:ext>
              </a:extLst>
            </p:cNvPr>
            <p:cNvCxnSpPr>
              <a:cxnSpLocks/>
            </p:cNvCxnSpPr>
            <p:nvPr/>
          </p:nvCxnSpPr>
          <p:spPr>
            <a:xfrm>
              <a:off x="5348651" y="17657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4D9323A0-961A-474F-9BDB-89C2637DAA8F}"/>
                </a:ext>
              </a:extLst>
            </p:cNvPr>
            <p:cNvCxnSpPr>
              <a:cxnSpLocks/>
            </p:cNvCxnSpPr>
            <p:nvPr/>
          </p:nvCxnSpPr>
          <p:spPr>
            <a:xfrm>
              <a:off x="5227891" y="17530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4559BEE4-0A0D-554E-9545-9DC4CA08DA6C}"/>
                </a:ext>
              </a:extLst>
            </p:cNvPr>
            <p:cNvCxnSpPr>
              <a:cxnSpLocks/>
            </p:cNvCxnSpPr>
            <p:nvPr/>
          </p:nvCxnSpPr>
          <p:spPr>
            <a:xfrm>
              <a:off x="5262926" y="17530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>
              <a:extLst>
                <a:ext uri="{FF2B5EF4-FFF2-40B4-BE49-F238E27FC236}">
                  <a16:creationId xmlns:a16="http://schemas.microsoft.com/office/drawing/2014/main" id="{FBD8E1A4-0D97-074B-9046-F7446328DC1D}"/>
                </a:ext>
              </a:extLst>
            </p:cNvPr>
            <p:cNvCxnSpPr>
              <a:cxnSpLocks/>
            </p:cNvCxnSpPr>
            <p:nvPr/>
          </p:nvCxnSpPr>
          <p:spPr>
            <a:xfrm>
              <a:off x="5297851" y="176261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C65A2390-1517-B34E-A616-8E916E45A1D5}"/>
                </a:ext>
              </a:extLst>
            </p:cNvPr>
            <p:cNvCxnSpPr>
              <a:cxnSpLocks/>
            </p:cNvCxnSpPr>
            <p:nvPr/>
          </p:nvCxnSpPr>
          <p:spPr>
            <a:xfrm>
              <a:off x="5332776" y="176261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60790D4B-8F93-BC4D-BAF1-43E8054682DE}"/>
                </a:ext>
              </a:extLst>
            </p:cNvPr>
            <p:cNvCxnSpPr>
              <a:cxnSpLocks/>
            </p:cNvCxnSpPr>
            <p:nvPr/>
          </p:nvCxnSpPr>
          <p:spPr>
            <a:xfrm>
              <a:off x="5367701" y="17657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120">
              <a:extLst>
                <a:ext uri="{FF2B5EF4-FFF2-40B4-BE49-F238E27FC236}">
                  <a16:creationId xmlns:a16="http://schemas.microsoft.com/office/drawing/2014/main" id="{9D3E4CE7-56F8-CF49-8127-665470570E28}"/>
                </a:ext>
              </a:extLst>
            </p:cNvPr>
            <p:cNvCxnSpPr>
              <a:cxnSpLocks/>
            </p:cNvCxnSpPr>
            <p:nvPr/>
          </p:nvCxnSpPr>
          <p:spPr>
            <a:xfrm>
              <a:off x="5443791" y="175943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121">
              <a:extLst>
                <a:ext uri="{FF2B5EF4-FFF2-40B4-BE49-F238E27FC236}">
                  <a16:creationId xmlns:a16="http://schemas.microsoft.com/office/drawing/2014/main" id="{D8B68A6A-22C2-0245-BED1-8595F97E94C3}"/>
                </a:ext>
              </a:extLst>
            </p:cNvPr>
            <p:cNvCxnSpPr>
              <a:cxnSpLocks/>
            </p:cNvCxnSpPr>
            <p:nvPr/>
          </p:nvCxnSpPr>
          <p:spPr>
            <a:xfrm>
              <a:off x="5478826" y="175943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3F18E042-1BD4-884D-9C14-7F427B6EAE4A}"/>
                </a:ext>
              </a:extLst>
            </p:cNvPr>
            <p:cNvCxnSpPr>
              <a:cxnSpLocks/>
            </p:cNvCxnSpPr>
            <p:nvPr/>
          </p:nvCxnSpPr>
          <p:spPr>
            <a:xfrm>
              <a:off x="5513751" y="17689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>
              <a:extLst>
                <a:ext uri="{FF2B5EF4-FFF2-40B4-BE49-F238E27FC236}">
                  <a16:creationId xmlns:a16="http://schemas.microsoft.com/office/drawing/2014/main" id="{C63BA23F-6B14-094C-8E8F-809D8D03646F}"/>
                </a:ext>
              </a:extLst>
            </p:cNvPr>
            <p:cNvCxnSpPr>
              <a:cxnSpLocks/>
            </p:cNvCxnSpPr>
            <p:nvPr/>
          </p:nvCxnSpPr>
          <p:spPr>
            <a:xfrm>
              <a:off x="5548676" y="17689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>
              <a:extLst>
                <a:ext uri="{FF2B5EF4-FFF2-40B4-BE49-F238E27FC236}">
                  <a16:creationId xmlns:a16="http://schemas.microsoft.com/office/drawing/2014/main" id="{DE9D9706-F835-D64F-97E6-166E151D3C9E}"/>
                </a:ext>
              </a:extLst>
            </p:cNvPr>
            <p:cNvCxnSpPr>
              <a:cxnSpLocks/>
            </p:cNvCxnSpPr>
            <p:nvPr/>
          </p:nvCxnSpPr>
          <p:spPr>
            <a:xfrm>
              <a:off x="5583601" y="177213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125">
              <a:extLst>
                <a:ext uri="{FF2B5EF4-FFF2-40B4-BE49-F238E27FC236}">
                  <a16:creationId xmlns:a16="http://schemas.microsoft.com/office/drawing/2014/main" id="{937FCD39-2B08-C24E-937E-B0A9AD18F9A6}"/>
                </a:ext>
              </a:extLst>
            </p:cNvPr>
            <p:cNvCxnSpPr>
              <a:cxnSpLocks/>
            </p:cNvCxnSpPr>
            <p:nvPr/>
          </p:nvCxnSpPr>
          <p:spPr>
            <a:xfrm>
              <a:off x="5535866" y="17657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126">
              <a:extLst>
                <a:ext uri="{FF2B5EF4-FFF2-40B4-BE49-F238E27FC236}">
                  <a16:creationId xmlns:a16="http://schemas.microsoft.com/office/drawing/2014/main" id="{0CE80EC9-8EE2-A447-8349-0978005A60FA}"/>
                </a:ext>
              </a:extLst>
            </p:cNvPr>
            <p:cNvCxnSpPr>
              <a:cxnSpLocks/>
            </p:cNvCxnSpPr>
            <p:nvPr/>
          </p:nvCxnSpPr>
          <p:spPr>
            <a:xfrm>
              <a:off x="5570901" y="17657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127">
              <a:extLst>
                <a:ext uri="{FF2B5EF4-FFF2-40B4-BE49-F238E27FC236}">
                  <a16:creationId xmlns:a16="http://schemas.microsoft.com/office/drawing/2014/main" id="{01CBDFC3-61F4-B640-B6E0-57946B7594AC}"/>
                </a:ext>
              </a:extLst>
            </p:cNvPr>
            <p:cNvCxnSpPr>
              <a:cxnSpLocks/>
            </p:cNvCxnSpPr>
            <p:nvPr/>
          </p:nvCxnSpPr>
          <p:spPr>
            <a:xfrm>
              <a:off x="5605826" y="177531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cteur droit 128">
              <a:extLst>
                <a:ext uri="{FF2B5EF4-FFF2-40B4-BE49-F238E27FC236}">
                  <a16:creationId xmlns:a16="http://schemas.microsoft.com/office/drawing/2014/main" id="{4D6201DB-602D-0845-B910-D1016E26F9E3}"/>
                </a:ext>
              </a:extLst>
            </p:cNvPr>
            <p:cNvCxnSpPr>
              <a:cxnSpLocks/>
            </p:cNvCxnSpPr>
            <p:nvPr/>
          </p:nvCxnSpPr>
          <p:spPr>
            <a:xfrm>
              <a:off x="5640751" y="177531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eur droit 129">
              <a:extLst>
                <a:ext uri="{FF2B5EF4-FFF2-40B4-BE49-F238E27FC236}">
                  <a16:creationId xmlns:a16="http://schemas.microsoft.com/office/drawing/2014/main" id="{016D9975-C41F-0A46-B51D-7A110D70DF27}"/>
                </a:ext>
              </a:extLst>
            </p:cNvPr>
            <p:cNvCxnSpPr>
              <a:cxnSpLocks/>
            </p:cNvCxnSpPr>
            <p:nvPr/>
          </p:nvCxnSpPr>
          <p:spPr>
            <a:xfrm>
              <a:off x="5675676" y="17784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130">
              <a:extLst>
                <a:ext uri="{FF2B5EF4-FFF2-40B4-BE49-F238E27FC236}">
                  <a16:creationId xmlns:a16="http://schemas.microsoft.com/office/drawing/2014/main" id="{40258B82-0C2D-0C48-89AB-0A986F6C33A2}"/>
                </a:ext>
              </a:extLst>
            </p:cNvPr>
            <p:cNvCxnSpPr>
              <a:cxnSpLocks/>
            </p:cNvCxnSpPr>
            <p:nvPr/>
          </p:nvCxnSpPr>
          <p:spPr>
            <a:xfrm>
              <a:off x="5605716" y="177213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131">
              <a:extLst>
                <a:ext uri="{FF2B5EF4-FFF2-40B4-BE49-F238E27FC236}">
                  <a16:creationId xmlns:a16="http://schemas.microsoft.com/office/drawing/2014/main" id="{108EFE8A-FF7C-334D-A007-7A1915FACF0D}"/>
                </a:ext>
              </a:extLst>
            </p:cNvPr>
            <p:cNvCxnSpPr>
              <a:cxnSpLocks/>
            </p:cNvCxnSpPr>
            <p:nvPr/>
          </p:nvCxnSpPr>
          <p:spPr>
            <a:xfrm>
              <a:off x="5640751" y="177213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132">
              <a:extLst>
                <a:ext uri="{FF2B5EF4-FFF2-40B4-BE49-F238E27FC236}">
                  <a16:creationId xmlns:a16="http://schemas.microsoft.com/office/drawing/2014/main" id="{DDCCDC55-D690-0141-B27D-B72749E78B2E}"/>
                </a:ext>
              </a:extLst>
            </p:cNvPr>
            <p:cNvCxnSpPr>
              <a:cxnSpLocks/>
            </p:cNvCxnSpPr>
            <p:nvPr/>
          </p:nvCxnSpPr>
          <p:spPr>
            <a:xfrm>
              <a:off x="5675676" y="17816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5F77B73D-86D6-4A49-B468-37FE64655785}"/>
                </a:ext>
              </a:extLst>
            </p:cNvPr>
            <p:cNvCxnSpPr>
              <a:cxnSpLocks/>
            </p:cNvCxnSpPr>
            <p:nvPr/>
          </p:nvCxnSpPr>
          <p:spPr>
            <a:xfrm>
              <a:off x="5710601" y="17816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134">
              <a:extLst>
                <a:ext uri="{FF2B5EF4-FFF2-40B4-BE49-F238E27FC236}">
                  <a16:creationId xmlns:a16="http://schemas.microsoft.com/office/drawing/2014/main" id="{DE2FB585-AD64-644D-9CA3-C417934B27F6}"/>
                </a:ext>
              </a:extLst>
            </p:cNvPr>
            <p:cNvCxnSpPr>
              <a:cxnSpLocks/>
            </p:cNvCxnSpPr>
            <p:nvPr/>
          </p:nvCxnSpPr>
          <p:spPr>
            <a:xfrm>
              <a:off x="5745526" y="178483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135">
              <a:extLst>
                <a:ext uri="{FF2B5EF4-FFF2-40B4-BE49-F238E27FC236}">
                  <a16:creationId xmlns:a16="http://schemas.microsoft.com/office/drawing/2014/main" id="{6BEE3764-1847-2C43-8724-BAB5DC01FC3F}"/>
                </a:ext>
              </a:extLst>
            </p:cNvPr>
            <p:cNvCxnSpPr>
              <a:cxnSpLocks/>
            </p:cNvCxnSpPr>
            <p:nvPr/>
          </p:nvCxnSpPr>
          <p:spPr>
            <a:xfrm>
              <a:off x="5688266" y="177213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F2B549B8-7F82-1345-85FA-B4BA7AC4257A}"/>
                </a:ext>
              </a:extLst>
            </p:cNvPr>
            <p:cNvCxnSpPr>
              <a:cxnSpLocks/>
            </p:cNvCxnSpPr>
            <p:nvPr/>
          </p:nvCxnSpPr>
          <p:spPr>
            <a:xfrm>
              <a:off x="5723301" y="177213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cteur droit 137">
              <a:extLst>
                <a:ext uri="{FF2B5EF4-FFF2-40B4-BE49-F238E27FC236}">
                  <a16:creationId xmlns:a16="http://schemas.microsoft.com/office/drawing/2014/main" id="{DAEAB836-51D3-9B4E-8048-027AF8655EF9}"/>
                </a:ext>
              </a:extLst>
            </p:cNvPr>
            <p:cNvCxnSpPr>
              <a:cxnSpLocks/>
            </p:cNvCxnSpPr>
            <p:nvPr/>
          </p:nvCxnSpPr>
          <p:spPr>
            <a:xfrm>
              <a:off x="5758226" y="17816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cteur droit 138">
              <a:extLst>
                <a:ext uri="{FF2B5EF4-FFF2-40B4-BE49-F238E27FC236}">
                  <a16:creationId xmlns:a16="http://schemas.microsoft.com/office/drawing/2014/main" id="{42F9B589-055D-9A4C-B5F0-77DFB182C7B7}"/>
                </a:ext>
              </a:extLst>
            </p:cNvPr>
            <p:cNvCxnSpPr>
              <a:cxnSpLocks/>
            </p:cNvCxnSpPr>
            <p:nvPr/>
          </p:nvCxnSpPr>
          <p:spPr>
            <a:xfrm>
              <a:off x="5793151" y="17816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139">
              <a:extLst>
                <a:ext uri="{FF2B5EF4-FFF2-40B4-BE49-F238E27FC236}">
                  <a16:creationId xmlns:a16="http://schemas.microsoft.com/office/drawing/2014/main" id="{29C3239B-A4FB-BB41-9969-9226BFB98003}"/>
                </a:ext>
              </a:extLst>
            </p:cNvPr>
            <p:cNvCxnSpPr>
              <a:cxnSpLocks/>
            </p:cNvCxnSpPr>
            <p:nvPr/>
          </p:nvCxnSpPr>
          <p:spPr>
            <a:xfrm>
              <a:off x="5828076" y="178483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cteur droit 140">
              <a:extLst>
                <a:ext uri="{FF2B5EF4-FFF2-40B4-BE49-F238E27FC236}">
                  <a16:creationId xmlns:a16="http://schemas.microsoft.com/office/drawing/2014/main" id="{7D65B10E-058B-BF46-B449-B67479914D49}"/>
                </a:ext>
              </a:extLst>
            </p:cNvPr>
            <p:cNvCxnSpPr>
              <a:cxnSpLocks/>
            </p:cNvCxnSpPr>
            <p:nvPr/>
          </p:nvCxnSpPr>
          <p:spPr>
            <a:xfrm>
              <a:off x="5872526" y="17816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eur droit 141">
              <a:extLst>
                <a:ext uri="{FF2B5EF4-FFF2-40B4-BE49-F238E27FC236}">
                  <a16:creationId xmlns:a16="http://schemas.microsoft.com/office/drawing/2014/main" id="{750A6825-B1F3-8E40-B34B-0749EC08AB7D}"/>
                </a:ext>
              </a:extLst>
            </p:cNvPr>
            <p:cNvCxnSpPr>
              <a:cxnSpLocks/>
            </p:cNvCxnSpPr>
            <p:nvPr/>
          </p:nvCxnSpPr>
          <p:spPr>
            <a:xfrm>
              <a:off x="5907451" y="178483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cteur droit 142">
              <a:extLst>
                <a:ext uri="{FF2B5EF4-FFF2-40B4-BE49-F238E27FC236}">
                  <a16:creationId xmlns:a16="http://schemas.microsoft.com/office/drawing/2014/main" id="{371AAD7D-8203-CD48-ACAE-441561FA6325}"/>
                </a:ext>
              </a:extLst>
            </p:cNvPr>
            <p:cNvCxnSpPr>
              <a:cxnSpLocks/>
            </p:cNvCxnSpPr>
            <p:nvPr/>
          </p:nvCxnSpPr>
          <p:spPr>
            <a:xfrm>
              <a:off x="5891576" y="17816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cteur droit 143">
              <a:extLst>
                <a:ext uri="{FF2B5EF4-FFF2-40B4-BE49-F238E27FC236}">
                  <a16:creationId xmlns:a16="http://schemas.microsoft.com/office/drawing/2014/main" id="{FA3596DD-0630-6242-AA56-CBF809D2281C}"/>
                </a:ext>
              </a:extLst>
            </p:cNvPr>
            <p:cNvCxnSpPr>
              <a:cxnSpLocks/>
            </p:cNvCxnSpPr>
            <p:nvPr/>
          </p:nvCxnSpPr>
          <p:spPr>
            <a:xfrm>
              <a:off x="5926501" y="178483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cteur droit 144">
              <a:extLst>
                <a:ext uri="{FF2B5EF4-FFF2-40B4-BE49-F238E27FC236}">
                  <a16:creationId xmlns:a16="http://schemas.microsoft.com/office/drawing/2014/main" id="{B9C723F8-63FE-8E46-85CB-9C95BBCF43B6}"/>
                </a:ext>
              </a:extLst>
            </p:cNvPr>
            <p:cNvCxnSpPr>
              <a:cxnSpLocks/>
            </p:cNvCxnSpPr>
            <p:nvPr/>
          </p:nvCxnSpPr>
          <p:spPr>
            <a:xfrm>
              <a:off x="6002591" y="17784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145">
              <a:extLst>
                <a:ext uri="{FF2B5EF4-FFF2-40B4-BE49-F238E27FC236}">
                  <a16:creationId xmlns:a16="http://schemas.microsoft.com/office/drawing/2014/main" id="{1560C307-A6E6-794B-945D-5CF66B4E902F}"/>
                </a:ext>
              </a:extLst>
            </p:cNvPr>
            <p:cNvCxnSpPr>
              <a:cxnSpLocks/>
            </p:cNvCxnSpPr>
            <p:nvPr/>
          </p:nvCxnSpPr>
          <p:spPr>
            <a:xfrm>
              <a:off x="6037626" y="18070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cteur droit 146">
              <a:extLst>
                <a:ext uri="{FF2B5EF4-FFF2-40B4-BE49-F238E27FC236}">
                  <a16:creationId xmlns:a16="http://schemas.microsoft.com/office/drawing/2014/main" id="{4F46B3AC-C6C1-5540-AB36-40D6C138806B}"/>
                </a:ext>
              </a:extLst>
            </p:cNvPr>
            <p:cNvCxnSpPr>
              <a:cxnSpLocks/>
            </p:cNvCxnSpPr>
            <p:nvPr/>
          </p:nvCxnSpPr>
          <p:spPr>
            <a:xfrm>
              <a:off x="6072551" y="18165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cteur droit 147">
              <a:extLst>
                <a:ext uri="{FF2B5EF4-FFF2-40B4-BE49-F238E27FC236}">
                  <a16:creationId xmlns:a16="http://schemas.microsoft.com/office/drawing/2014/main" id="{BF0FDDBA-6B28-DA44-9737-79D0678AD6E2}"/>
                </a:ext>
              </a:extLst>
            </p:cNvPr>
            <p:cNvCxnSpPr>
              <a:cxnSpLocks/>
            </p:cNvCxnSpPr>
            <p:nvPr/>
          </p:nvCxnSpPr>
          <p:spPr>
            <a:xfrm>
              <a:off x="6107476" y="18165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eur droit 148">
              <a:extLst>
                <a:ext uri="{FF2B5EF4-FFF2-40B4-BE49-F238E27FC236}">
                  <a16:creationId xmlns:a16="http://schemas.microsoft.com/office/drawing/2014/main" id="{45DEC975-1836-A64A-8CE2-96F3F55F58B4}"/>
                </a:ext>
              </a:extLst>
            </p:cNvPr>
            <p:cNvCxnSpPr>
              <a:cxnSpLocks/>
            </p:cNvCxnSpPr>
            <p:nvPr/>
          </p:nvCxnSpPr>
          <p:spPr>
            <a:xfrm>
              <a:off x="6142401" y="18197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cteur droit 149">
              <a:extLst>
                <a:ext uri="{FF2B5EF4-FFF2-40B4-BE49-F238E27FC236}">
                  <a16:creationId xmlns:a16="http://schemas.microsoft.com/office/drawing/2014/main" id="{4AAD4611-E1DC-5B47-827C-BD5B9962DA70}"/>
                </a:ext>
              </a:extLst>
            </p:cNvPr>
            <p:cNvCxnSpPr>
              <a:cxnSpLocks/>
            </p:cNvCxnSpPr>
            <p:nvPr/>
          </p:nvCxnSpPr>
          <p:spPr>
            <a:xfrm>
              <a:off x="6094666" y="181341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cteur droit 150">
              <a:extLst>
                <a:ext uri="{FF2B5EF4-FFF2-40B4-BE49-F238E27FC236}">
                  <a16:creationId xmlns:a16="http://schemas.microsoft.com/office/drawing/2014/main" id="{9759A31F-7151-5947-B2AB-F12F1D3810D8}"/>
                </a:ext>
              </a:extLst>
            </p:cNvPr>
            <p:cNvCxnSpPr>
              <a:cxnSpLocks/>
            </p:cNvCxnSpPr>
            <p:nvPr/>
          </p:nvCxnSpPr>
          <p:spPr>
            <a:xfrm>
              <a:off x="6129701" y="181341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cteur droit 151">
              <a:extLst>
                <a:ext uri="{FF2B5EF4-FFF2-40B4-BE49-F238E27FC236}">
                  <a16:creationId xmlns:a16="http://schemas.microsoft.com/office/drawing/2014/main" id="{6D7931F6-D49B-EB47-A6EF-92FD2A02CA74}"/>
                </a:ext>
              </a:extLst>
            </p:cNvPr>
            <p:cNvCxnSpPr>
              <a:cxnSpLocks/>
            </p:cNvCxnSpPr>
            <p:nvPr/>
          </p:nvCxnSpPr>
          <p:spPr>
            <a:xfrm>
              <a:off x="6164626" y="182293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cteur droit 152">
              <a:extLst>
                <a:ext uri="{FF2B5EF4-FFF2-40B4-BE49-F238E27FC236}">
                  <a16:creationId xmlns:a16="http://schemas.microsoft.com/office/drawing/2014/main" id="{5D661AD4-432B-B54B-8A75-EEE5136458FE}"/>
                </a:ext>
              </a:extLst>
            </p:cNvPr>
            <p:cNvCxnSpPr>
              <a:cxnSpLocks/>
            </p:cNvCxnSpPr>
            <p:nvPr/>
          </p:nvCxnSpPr>
          <p:spPr>
            <a:xfrm>
              <a:off x="6199551" y="182293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cteur droit 153">
              <a:extLst>
                <a:ext uri="{FF2B5EF4-FFF2-40B4-BE49-F238E27FC236}">
                  <a16:creationId xmlns:a16="http://schemas.microsoft.com/office/drawing/2014/main" id="{0CE9BEBA-F08A-DA4C-8F94-8440A7CFEE81}"/>
                </a:ext>
              </a:extLst>
            </p:cNvPr>
            <p:cNvCxnSpPr>
              <a:cxnSpLocks/>
            </p:cNvCxnSpPr>
            <p:nvPr/>
          </p:nvCxnSpPr>
          <p:spPr>
            <a:xfrm>
              <a:off x="6234476" y="182611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cteur droit 154">
              <a:extLst>
                <a:ext uri="{FF2B5EF4-FFF2-40B4-BE49-F238E27FC236}">
                  <a16:creationId xmlns:a16="http://schemas.microsoft.com/office/drawing/2014/main" id="{0D62A314-39D8-0A4D-9798-C89E79B0E655}"/>
                </a:ext>
              </a:extLst>
            </p:cNvPr>
            <p:cNvCxnSpPr>
              <a:cxnSpLocks/>
            </p:cNvCxnSpPr>
            <p:nvPr/>
          </p:nvCxnSpPr>
          <p:spPr>
            <a:xfrm>
              <a:off x="6164516" y="18197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cteur droit 155">
              <a:extLst>
                <a:ext uri="{FF2B5EF4-FFF2-40B4-BE49-F238E27FC236}">
                  <a16:creationId xmlns:a16="http://schemas.microsoft.com/office/drawing/2014/main" id="{70D0BF7E-3074-5F46-810C-2E287D5F3BD5}"/>
                </a:ext>
              </a:extLst>
            </p:cNvPr>
            <p:cNvCxnSpPr>
              <a:cxnSpLocks/>
            </p:cNvCxnSpPr>
            <p:nvPr/>
          </p:nvCxnSpPr>
          <p:spPr>
            <a:xfrm>
              <a:off x="6199551" y="18197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cteur droit 156">
              <a:extLst>
                <a:ext uri="{FF2B5EF4-FFF2-40B4-BE49-F238E27FC236}">
                  <a16:creationId xmlns:a16="http://schemas.microsoft.com/office/drawing/2014/main" id="{AE6B1B34-D29B-B644-8D5D-2D8A2BF9580D}"/>
                </a:ext>
              </a:extLst>
            </p:cNvPr>
            <p:cNvCxnSpPr>
              <a:cxnSpLocks/>
            </p:cNvCxnSpPr>
            <p:nvPr/>
          </p:nvCxnSpPr>
          <p:spPr>
            <a:xfrm>
              <a:off x="6234476" y="18292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cteur droit 157">
              <a:extLst>
                <a:ext uri="{FF2B5EF4-FFF2-40B4-BE49-F238E27FC236}">
                  <a16:creationId xmlns:a16="http://schemas.microsoft.com/office/drawing/2014/main" id="{1A6E912A-F822-7C41-8060-E0331D157F11}"/>
                </a:ext>
              </a:extLst>
            </p:cNvPr>
            <p:cNvCxnSpPr>
              <a:cxnSpLocks/>
            </p:cNvCxnSpPr>
            <p:nvPr/>
          </p:nvCxnSpPr>
          <p:spPr>
            <a:xfrm>
              <a:off x="6269401" y="18292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cteur droit 158">
              <a:extLst>
                <a:ext uri="{FF2B5EF4-FFF2-40B4-BE49-F238E27FC236}">
                  <a16:creationId xmlns:a16="http://schemas.microsoft.com/office/drawing/2014/main" id="{E194A83D-949A-CC41-A42B-5BA8FBEB9022}"/>
                </a:ext>
              </a:extLst>
            </p:cNvPr>
            <p:cNvCxnSpPr>
              <a:cxnSpLocks/>
            </p:cNvCxnSpPr>
            <p:nvPr/>
          </p:nvCxnSpPr>
          <p:spPr>
            <a:xfrm>
              <a:off x="6304326" y="18324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cteur droit 159">
              <a:extLst>
                <a:ext uri="{FF2B5EF4-FFF2-40B4-BE49-F238E27FC236}">
                  <a16:creationId xmlns:a16="http://schemas.microsoft.com/office/drawing/2014/main" id="{A8E9C0A8-21B5-1D42-B222-120A95EFC6D2}"/>
                </a:ext>
              </a:extLst>
            </p:cNvPr>
            <p:cNvCxnSpPr>
              <a:cxnSpLocks/>
            </p:cNvCxnSpPr>
            <p:nvPr/>
          </p:nvCxnSpPr>
          <p:spPr>
            <a:xfrm>
              <a:off x="6247066" y="18197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cteur droit 160">
              <a:extLst>
                <a:ext uri="{FF2B5EF4-FFF2-40B4-BE49-F238E27FC236}">
                  <a16:creationId xmlns:a16="http://schemas.microsoft.com/office/drawing/2014/main" id="{75233525-42B2-9249-8F9E-6E71EF722C6C}"/>
                </a:ext>
              </a:extLst>
            </p:cNvPr>
            <p:cNvCxnSpPr>
              <a:cxnSpLocks/>
            </p:cNvCxnSpPr>
            <p:nvPr/>
          </p:nvCxnSpPr>
          <p:spPr>
            <a:xfrm>
              <a:off x="6282101" y="18197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cteur droit 161">
              <a:extLst>
                <a:ext uri="{FF2B5EF4-FFF2-40B4-BE49-F238E27FC236}">
                  <a16:creationId xmlns:a16="http://schemas.microsoft.com/office/drawing/2014/main" id="{0CA9D27B-8C9C-C345-B1D5-0676BF151994}"/>
                </a:ext>
              </a:extLst>
            </p:cNvPr>
            <p:cNvCxnSpPr>
              <a:cxnSpLocks/>
            </p:cNvCxnSpPr>
            <p:nvPr/>
          </p:nvCxnSpPr>
          <p:spPr>
            <a:xfrm>
              <a:off x="6317026" y="18292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cteur droit 162">
              <a:extLst>
                <a:ext uri="{FF2B5EF4-FFF2-40B4-BE49-F238E27FC236}">
                  <a16:creationId xmlns:a16="http://schemas.microsoft.com/office/drawing/2014/main" id="{06E3E33A-5A6B-B24B-92E7-3A2E88B94D1D}"/>
                </a:ext>
              </a:extLst>
            </p:cNvPr>
            <p:cNvCxnSpPr>
              <a:cxnSpLocks/>
            </p:cNvCxnSpPr>
            <p:nvPr/>
          </p:nvCxnSpPr>
          <p:spPr>
            <a:xfrm>
              <a:off x="6351951" y="18292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cteur droit 163">
              <a:extLst>
                <a:ext uri="{FF2B5EF4-FFF2-40B4-BE49-F238E27FC236}">
                  <a16:creationId xmlns:a16="http://schemas.microsoft.com/office/drawing/2014/main" id="{0EDCD79D-1124-5A42-9C50-189CFD9B446D}"/>
                </a:ext>
              </a:extLst>
            </p:cNvPr>
            <p:cNvCxnSpPr>
              <a:cxnSpLocks/>
            </p:cNvCxnSpPr>
            <p:nvPr/>
          </p:nvCxnSpPr>
          <p:spPr>
            <a:xfrm>
              <a:off x="6386876" y="18324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cteur droit 164">
              <a:extLst>
                <a:ext uri="{FF2B5EF4-FFF2-40B4-BE49-F238E27FC236}">
                  <a16:creationId xmlns:a16="http://schemas.microsoft.com/office/drawing/2014/main" id="{74C51DFC-B0DF-9A43-B08D-3F1BEDB0E439}"/>
                </a:ext>
              </a:extLst>
            </p:cNvPr>
            <p:cNvCxnSpPr>
              <a:cxnSpLocks/>
            </p:cNvCxnSpPr>
            <p:nvPr/>
          </p:nvCxnSpPr>
          <p:spPr>
            <a:xfrm>
              <a:off x="6437676" y="18292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cteur droit 165">
              <a:extLst>
                <a:ext uri="{FF2B5EF4-FFF2-40B4-BE49-F238E27FC236}">
                  <a16:creationId xmlns:a16="http://schemas.microsoft.com/office/drawing/2014/main" id="{3685DC62-1D18-DB40-ACF6-C632379947F8}"/>
                </a:ext>
              </a:extLst>
            </p:cNvPr>
            <p:cNvCxnSpPr>
              <a:cxnSpLocks/>
            </p:cNvCxnSpPr>
            <p:nvPr/>
          </p:nvCxnSpPr>
          <p:spPr>
            <a:xfrm>
              <a:off x="6424976" y="182293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cteur droit 166">
              <a:extLst>
                <a:ext uri="{FF2B5EF4-FFF2-40B4-BE49-F238E27FC236}">
                  <a16:creationId xmlns:a16="http://schemas.microsoft.com/office/drawing/2014/main" id="{D6D265D4-4140-A44C-AB9B-FB2B6B0E55DA}"/>
                </a:ext>
              </a:extLst>
            </p:cNvPr>
            <p:cNvCxnSpPr>
              <a:cxnSpLocks/>
            </p:cNvCxnSpPr>
            <p:nvPr/>
          </p:nvCxnSpPr>
          <p:spPr>
            <a:xfrm>
              <a:off x="6459901" y="18324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cteur droit 167">
              <a:extLst>
                <a:ext uri="{FF2B5EF4-FFF2-40B4-BE49-F238E27FC236}">
                  <a16:creationId xmlns:a16="http://schemas.microsoft.com/office/drawing/2014/main" id="{5D156FBE-FDCB-6642-9C3B-76B8D02F9671}"/>
                </a:ext>
              </a:extLst>
            </p:cNvPr>
            <p:cNvCxnSpPr>
              <a:cxnSpLocks/>
            </p:cNvCxnSpPr>
            <p:nvPr/>
          </p:nvCxnSpPr>
          <p:spPr>
            <a:xfrm>
              <a:off x="6494826" y="18324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cteur droit 168">
              <a:extLst>
                <a:ext uri="{FF2B5EF4-FFF2-40B4-BE49-F238E27FC236}">
                  <a16:creationId xmlns:a16="http://schemas.microsoft.com/office/drawing/2014/main" id="{15CE5129-1DEC-E847-A80D-A7FD23DB26B9}"/>
                </a:ext>
              </a:extLst>
            </p:cNvPr>
            <p:cNvCxnSpPr>
              <a:cxnSpLocks/>
            </p:cNvCxnSpPr>
            <p:nvPr/>
          </p:nvCxnSpPr>
          <p:spPr>
            <a:xfrm>
              <a:off x="6529751" y="183563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cteur droit 169">
              <a:extLst>
                <a:ext uri="{FF2B5EF4-FFF2-40B4-BE49-F238E27FC236}">
                  <a16:creationId xmlns:a16="http://schemas.microsoft.com/office/drawing/2014/main" id="{CDBF54F4-4F78-BE45-AB2C-ECB0D92DA8DA}"/>
                </a:ext>
              </a:extLst>
            </p:cNvPr>
            <p:cNvCxnSpPr>
              <a:cxnSpLocks/>
            </p:cNvCxnSpPr>
            <p:nvPr/>
          </p:nvCxnSpPr>
          <p:spPr>
            <a:xfrm>
              <a:off x="6459791" y="18292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cteur droit 170">
              <a:extLst>
                <a:ext uri="{FF2B5EF4-FFF2-40B4-BE49-F238E27FC236}">
                  <a16:creationId xmlns:a16="http://schemas.microsoft.com/office/drawing/2014/main" id="{1677F394-D21E-634A-9CD0-A1E9CE2BC5EB}"/>
                </a:ext>
              </a:extLst>
            </p:cNvPr>
            <p:cNvCxnSpPr>
              <a:cxnSpLocks/>
            </p:cNvCxnSpPr>
            <p:nvPr/>
          </p:nvCxnSpPr>
          <p:spPr>
            <a:xfrm>
              <a:off x="6494826" y="18292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cteur droit 171">
              <a:extLst>
                <a:ext uri="{FF2B5EF4-FFF2-40B4-BE49-F238E27FC236}">
                  <a16:creationId xmlns:a16="http://schemas.microsoft.com/office/drawing/2014/main" id="{EFA6B838-0566-C040-8B2F-1ADA1B627704}"/>
                </a:ext>
              </a:extLst>
            </p:cNvPr>
            <p:cNvCxnSpPr>
              <a:cxnSpLocks/>
            </p:cNvCxnSpPr>
            <p:nvPr/>
          </p:nvCxnSpPr>
          <p:spPr>
            <a:xfrm>
              <a:off x="6529751" y="183881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cteur droit 172">
              <a:extLst>
                <a:ext uri="{FF2B5EF4-FFF2-40B4-BE49-F238E27FC236}">
                  <a16:creationId xmlns:a16="http://schemas.microsoft.com/office/drawing/2014/main" id="{0C0D4EE1-95C4-8140-84EF-C2FA8B5B0362}"/>
                </a:ext>
              </a:extLst>
            </p:cNvPr>
            <p:cNvCxnSpPr>
              <a:cxnSpLocks/>
            </p:cNvCxnSpPr>
            <p:nvPr/>
          </p:nvCxnSpPr>
          <p:spPr>
            <a:xfrm>
              <a:off x="6564676" y="183881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cteur droit 173">
              <a:extLst>
                <a:ext uri="{FF2B5EF4-FFF2-40B4-BE49-F238E27FC236}">
                  <a16:creationId xmlns:a16="http://schemas.microsoft.com/office/drawing/2014/main" id="{9140BFCB-573A-6C4C-891F-E840DF88CB01}"/>
                </a:ext>
              </a:extLst>
            </p:cNvPr>
            <p:cNvCxnSpPr>
              <a:cxnSpLocks/>
            </p:cNvCxnSpPr>
            <p:nvPr/>
          </p:nvCxnSpPr>
          <p:spPr>
            <a:xfrm>
              <a:off x="6599601" y="18419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cteur droit 174">
              <a:extLst>
                <a:ext uri="{FF2B5EF4-FFF2-40B4-BE49-F238E27FC236}">
                  <a16:creationId xmlns:a16="http://schemas.microsoft.com/office/drawing/2014/main" id="{2FFD0AF0-C3C8-6845-A681-FAC61B1A4350}"/>
                </a:ext>
              </a:extLst>
            </p:cNvPr>
            <p:cNvCxnSpPr>
              <a:cxnSpLocks/>
            </p:cNvCxnSpPr>
            <p:nvPr/>
          </p:nvCxnSpPr>
          <p:spPr>
            <a:xfrm>
              <a:off x="6542341" y="18292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cteur droit 175">
              <a:extLst>
                <a:ext uri="{FF2B5EF4-FFF2-40B4-BE49-F238E27FC236}">
                  <a16:creationId xmlns:a16="http://schemas.microsoft.com/office/drawing/2014/main" id="{6092D962-2A27-2847-8D89-7449986F92ED}"/>
                </a:ext>
              </a:extLst>
            </p:cNvPr>
            <p:cNvCxnSpPr>
              <a:cxnSpLocks/>
            </p:cNvCxnSpPr>
            <p:nvPr/>
          </p:nvCxnSpPr>
          <p:spPr>
            <a:xfrm>
              <a:off x="6577376" y="18292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cteur droit 176">
              <a:extLst>
                <a:ext uri="{FF2B5EF4-FFF2-40B4-BE49-F238E27FC236}">
                  <a16:creationId xmlns:a16="http://schemas.microsoft.com/office/drawing/2014/main" id="{9EC20664-549D-FA40-B60A-BEC99E6DDB97}"/>
                </a:ext>
              </a:extLst>
            </p:cNvPr>
            <p:cNvCxnSpPr>
              <a:cxnSpLocks/>
            </p:cNvCxnSpPr>
            <p:nvPr/>
          </p:nvCxnSpPr>
          <p:spPr>
            <a:xfrm>
              <a:off x="6612301" y="183881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cteur droit 177">
              <a:extLst>
                <a:ext uri="{FF2B5EF4-FFF2-40B4-BE49-F238E27FC236}">
                  <a16:creationId xmlns:a16="http://schemas.microsoft.com/office/drawing/2014/main" id="{8E369363-0843-5A49-9697-0C1104C1FA24}"/>
                </a:ext>
              </a:extLst>
            </p:cNvPr>
            <p:cNvCxnSpPr>
              <a:cxnSpLocks/>
            </p:cNvCxnSpPr>
            <p:nvPr/>
          </p:nvCxnSpPr>
          <p:spPr>
            <a:xfrm>
              <a:off x="6647226" y="183881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cteur droit 178">
              <a:extLst>
                <a:ext uri="{FF2B5EF4-FFF2-40B4-BE49-F238E27FC236}">
                  <a16:creationId xmlns:a16="http://schemas.microsoft.com/office/drawing/2014/main" id="{5891FB5F-9FDE-DC40-AA9F-40986E4F93F2}"/>
                </a:ext>
              </a:extLst>
            </p:cNvPr>
            <p:cNvCxnSpPr>
              <a:cxnSpLocks/>
            </p:cNvCxnSpPr>
            <p:nvPr/>
          </p:nvCxnSpPr>
          <p:spPr>
            <a:xfrm>
              <a:off x="6682151" y="18419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cteur droit 179">
              <a:extLst>
                <a:ext uri="{FF2B5EF4-FFF2-40B4-BE49-F238E27FC236}">
                  <a16:creationId xmlns:a16="http://schemas.microsoft.com/office/drawing/2014/main" id="{31D05F50-7EA3-D047-B084-77B91FA4AE58}"/>
                </a:ext>
              </a:extLst>
            </p:cNvPr>
            <p:cNvCxnSpPr>
              <a:cxnSpLocks/>
            </p:cNvCxnSpPr>
            <p:nvPr/>
          </p:nvCxnSpPr>
          <p:spPr>
            <a:xfrm>
              <a:off x="6694851" y="182293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cteur droit 180">
              <a:extLst>
                <a:ext uri="{FF2B5EF4-FFF2-40B4-BE49-F238E27FC236}">
                  <a16:creationId xmlns:a16="http://schemas.microsoft.com/office/drawing/2014/main" id="{2D82B388-7F7E-7647-A386-34D8550C6CF0}"/>
                </a:ext>
              </a:extLst>
            </p:cNvPr>
            <p:cNvCxnSpPr>
              <a:cxnSpLocks/>
            </p:cNvCxnSpPr>
            <p:nvPr/>
          </p:nvCxnSpPr>
          <p:spPr>
            <a:xfrm>
              <a:off x="6682151" y="18165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cteur droit 181">
              <a:extLst>
                <a:ext uri="{FF2B5EF4-FFF2-40B4-BE49-F238E27FC236}">
                  <a16:creationId xmlns:a16="http://schemas.microsoft.com/office/drawing/2014/main" id="{C41D524A-00C9-EB4A-8254-18A7AEE4903A}"/>
                </a:ext>
              </a:extLst>
            </p:cNvPr>
            <p:cNvCxnSpPr>
              <a:cxnSpLocks/>
            </p:cNvCxnSpPr>
            <p:nvPr/>
          </p:nvCxnSpPr>
          <p:spPr>
            <a:xfrm>
              <a:off x="6717076" y="182611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cteur droit 182">
              <a:extLst>
                <a:ext uri="{FF2B5EF4-FFF2-40B4-BE49-F238E27FC236}">
                  <a16:creationId xmlns:a16="http://schemas.microsoft.com/office/drawing/2014/main" id="{8A06513A-404D-4543-B1AC-4D17688114A4}"/>
                </a:ext>
              </a:extLst>
            </p:cNvPr>
            <p:cNvCxnSpPr>
              <a:cxnSpLocks/>
            </p:cNvCxnSpPr>
            <p:nvPr/>
          </p:nvCxnSpPr>
          <p:spPr>
            <a:xfrm>
              <a:off x="6752001" y="182611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cteur droit 183">
              <a:extLst>
                <a:ext uri="{FF2B5EF4-FFF2-40B4-BE49-F238E27FC236}">
                  <a16:creationId xmlns:a16="http://schemas.microsoft.com/office/drawing/2014/main" id="{952C36A0-54BD-B241-B8AD-F1913884A740}"/>
                </a:ext>
              </a:extLst>
            </p:cNvPr>
            <p:cNvCxnSpPr>
              <a:cxnSpLocks/>
            </p:cNvCxnSpPr>
            <p:nvPr/>
          </p:nvCxnSpPr>
          <p:spPr>
            <a:xfrm>
              <a:off x="6786926" y="18292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cteur droit 184">
              <a:extLst>
                <a:ext uri="{FF2B5EF4-FFF2-40B4-BE49-F238E27FC236}">
                  <a16:creationId xmlns:a16="http://schemas.microsoft.com/office/drawing/2014/main" id="{00339A9D-CDFD-BC41-AB3C-F4A16897BAEB}"/>
                </a:ext>
              </a:extLst>
            </p:cNvPr>
            <p:cNvCxnSpPr>
              <a:cxnSpLocks/>
            </p:cNvCxnSpPr>
            <p:nvPr/>
          </p:nvCxnSpPr>
          <p:spPr>
            <a:xfrm>
              <a:off x="6716966" y="182293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cteur droit 185">
              <a:extLst>
                <a:ext uri="{FF2B5EF4-FFF2-40B4-BE49-F238E27FC236}">
                  <a16:creationId xmlns:a16="http://schemas.microsoft.com/office/drawing/2014/main" id="{459A3EDD-B38E-1842-BADD-798C534D33D6}"/>
                </a:ext>
              </a:extLst>
            </p:cNvPr>
            <p:cNvCxnSpPr>
              <a:cxnSpLocks/>
            </p:cNvCxnSpPr>
            <p:nvPr/>
          </p:nvCxnSpPr>
          <p:spPr>
            <a:xfrm>
              <a:off x="6752001" y="182293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cteur droit 186">
              <a:extLst>
                <a:ext uri="{FF2B5EF4-FFF2-40B4-BE49-F238E27FC236}">
                  <a16:creationId xmlns:a16="http://schemas.microsoft.com/office/drawing/2014/main" id="{E049F268-EC65-1D4F-9E0A-E9F79DAB6EB3}"/>
                </a:ext>
              </a:extLst>
            </p:cNvPr>
            <p:cNvCxnSpPr>
              <a:cxnSpLocks/>
            </p:cNvCxnSpPr>
            <p:nvPr/>
          </p:nvCxnSpPr>
          <p:spPr>
            <a:xfrm>
              <a:off x="6786926" y="18324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cteur droit 187">
              <a:extLst>
                <a:ext uri="{FF2B5EF4-FFF2-40B4-BE49-F238E27FC236}">
                  <a16:creationId xmlns:a16="http://schemas.microsoft.com/office/drawing/2014/main" id="{833288EF-021B-1741-9007-57468636A4E4}"/>
                </a:ext>
              </a:extLst>
            </p:cNvPr>
            <p:cNvCxnSpPr>
              <a:cxnSpLocks/>
            </p:cNvCxnSpPr>
            <p:nvPr/>
          </p:nvCxnSpPr>
          <p:spPr>
            <a:xfrm>
              <a:off x="6821851" y="18324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cteur droit 188">
              <a:extLst>
                <a:ext uri="{FF2B5EF4-FFF2-40B4-BE49-F238E27FC236}">
                  <a16:creationId xmlns:a16="http://schemas.microsoft.com/office/drawing/2014/main" id="{AFC22FE1-1094-FE40-B7E6-034CCCACEDFC}"/>
                </a:ext>
              </a:extLst>
            </p:cNvPr>
            <p:cNvCxnSpPr>
              <a:cxnSpLocks/>
            </p:cNvCxnSpPr>
            <p:nvPr/>
          </p:nvCxnSpPr>
          <p:spPr>
            <a:xfrm>
              <a:off x="6856776" y="183563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cteur droit 189">
              <a:extLst>
                <a:ext uri="{FF2B5EF4-FFF2-40B4-BE49-F238E27FC236}">
                  <a16:creationId xmlns:a16="http://schemas.microsoft.com/office/drawing/2014/main" id="{327C6B7C-E617-C941-A52E-FC4522959A23}"/>
                </a:ext>
              </a:extLst>
            </p:cNvPr>
            <p:cNvCxnSpPr>
              <a:cxnSpLocks/>
            </p:cNvCxnSpPr>
            <p:nvPr/>
          </p:nvCxnSpPr>
          <p:spPr>
            <a:xfrm>
              <a:off x="6799516" y="182293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cteur droit 190">
              <a:extLst>
                <a:ext uri="{FF2B5EF4-FFF2-40B4-BE49-F238E27FC236}">
                  <a16:creationId xmlns:a16="http://schemas.microsoft.com/office/drawing/2014/main" id="{B701DD69-9C53-9149-9308-5FE73C2E312A}"/>
                </a:ext>
              </a:extLst>
            </p:cNvPr>
            <p:cNvCxnSpPr>
              <a:cxnSpLocks/>
            </p:cNvCxnSpPr>
            <p:nvPr/>
          </p:nvCxnSpPr>
          <p:spPr>
            <a:xfrm>
              <a:off x="6834551" y="182293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cteur droit 191">
              <a:extLst>
                <a:ext uri="{FF2B5EF4-FFF2-40B4-BE49-F238E27FC236}">
                  <a16:creationId xmlns:a16="http://schemas.microsoft.com/office/drawing/2014/main" id="{A802CC6E-CC00-FB4A-921E-F89F1DE4B754}"/>
                </a:ext>
              </a:extLst>
            </p:cNvPr>
            <p:cNvCxnSpPr>
              <a:cxnSpLocks/>
            </p:cNvCxnSpPr>
            <p:nvPr/>
          </p:nvCxnSpPr>
          <p:spPr>
            <a:xfrm>
              <a:off x="6869476" y="18324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cteur droit 192">
              <a:extLst>
                <a:ext uri="{FF2B5EF4-FFF2-40B4-BE49-F238E27FC236}">
                  <a16:creationId xmlns:a16="http://schemas.microsoft.com/office/drawing/2014/main" id="{C77CE4F6-714A-EF44-AE81-BBC447107DAC}"/>
                </a:ext>
              </a:extLst>
            </p:cNvPr>
            <p:cNvCxnSpPr>
              <a:cxnSpLocks/>
            </p:cNvCxnSpPr>
            <p:nvPr/>
          </p:nvCxnSpPr>
          <p:spPr>
            <a:xfrm>
              <a:off x="6904401" y="18324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cteur droit 193">
              <a:extLst>
                <a:ext uri="{FF2B5EF4-FFF2-40B4-BE49-F238E27FC236}">
                  <a16:creationId xmlns:a16="http://schemas.microsoft.com/office/drawing/2014/main" id="{DF47989A-974D-7546-9D74-A2A5FBC5F444}"/>
                </a:ext>
              </a:extLst>
            </p:cNvPr>
            <p:cNvCxnSpPr>
              <a:cxnSpLocks/>
            </p:cNvCxnSpPr>
            <p:nvPr/>
          </p:nvCxnSpPr>
          <p:spPr>
            <a:xfrm>
              <a:off x="6939326" y="183563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cteur droit 194">
              <a:extLst>
                <a:ext uri="{FF2B5EF4-FFF2-40B4-BE49-F238E27FC236}">
                  <a16:creationId xmlns:a16="http://schemas.microsoft.com/office/drawing/2014/main" id="{34A5F59C-3CC8-8D41-A55C-1BC786A031E3}"/>
                </a:ext>
              </a:extLst>
            </p:cNvPr>
            <p:cNvCxnSpPr>
              <a:cxnSpLocks/>
            </p:cNvCxnSpPr>
            <p:nvPr/>
          </p:nvCxnSpPr>
          <p:spPr>
            <a:xfrm>
              <a:off x="6948851" y="18451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cteur droit 195">
              <a:extLst>
                <a:ext uri="{FF2B5EF4-FFF2-40B4-BE49-F238E27FC236}">
                  <a16:creationId xmlns:a16="http://schemas.microsoft.com/office/drawing/2014/main" id="{E6D091F9-02CA-9448-92CF-4DC286B8DC33}"/>
                </a:ext>
              </a:extLst>
            </p:cNvPr>
            <p:cNvCxnSpPr>
              <a:cxnSpLocks/>
            </p:cNvCxnSpPr>
            <p:nvPr/>
          </p:nvCxnSpPr>
          <p:spPr>
            <a:xfrm>
              <a:off x="6936151" y="183881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cteur droit 196">
              <a:extLst>
                <a:ext uri="{FF2B5EF4-FFF2-40B4-BE49-F238E27FC236}">
                  <a16:creationId xmlns:a16="http://schemas.microsoft.com/office/drawing/2014/main" id="{E6F2583F-23BE-194B-A28B-A5DCA46913AB}"/>
                </a:ext>
              </a:extLst>
            </p:cNvPr>
            <p:cNvCxnSpPr>
              <a:cxnSpLocks/>
            </p:cNvCxnSpPr>
            <p:nvPr/>
          </p:nvCxnSpPr>
          <p:spPr>
            <a:xfrm>
              <a:off x="6971076" y="184833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cteur droit 197">
              <a:extLst>
                <a:ext uri="{FF2B5EF4-FFF2-40B4-BE49-F238E27FC236}">
                  <a16:creationId xmlns:a16="http://schemas.microsoft.com/office/drawing/2014/main" id="{44738C42-4940-FA4F-B065-9703D6DBF7B0}"/>
                </a:ext>
              </a:extLst>
            </p:cNvPr>
            <p:cNvCxnSpPr>
              <a:cxnSpLocks/>
            </p:cNvCxnSpPr>
            <p:nvPr/>
          </p:nvCxnSpPr>
          <p:spPr>
            <a:xfrm>
              <a:off x="7006001" y="184833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cteur droit 198">
              <a:extLst>
                <a:ext uri="{FF2B5EF4-FFF2-40B4-BE49-F238E27FC236}">
                  <a16:creationId xmlns:a16="http://schemas.microsoft.com/office/drawing/2014/main" id="{9FB667A0-5AC4-444D-A98B-585F6BA4EBCC}"/>
                </a:ext>
              </a:extLst>
            </p:cNvPr>
            <p:cNvCxnSpPr>
              <a:cxnSpLocks/>
            </p:cNvCxnSpPr>
            <p:nvPr/>
          </p:nvCxnSpPr>
          <p:spPr>
            <a:xfrm>
              <a:off x="7040926" y="185151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cteur droit 199">
              <a:extLst>
                <a:ext uri="{FF2B5EF4-FFF2-40B4-BE49-F238E27FC236}">
                  <a16:creationId xmlns:a16="http://schemas.microsoft.com/office/drawing/2014/main" id="{84E9627B-7C6F-9B4B-9F55-C33CE605D30F}"/>
                </a:ext>
              </a:extLst>
            </p:cNvPr>
            <p:cNvCxnSpPr>
              <a:cxnSpLocks/>
            </p:cNvCxnSpPr>
            <p:nvPr/>
          </p:nvCxnSpPr>
          <p:spPr>
            <a:xfrm>
              <a:off x="6970966" y="18451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cteur droit 200">
              <a:extLst>
                <a:ext uri="{FF2B5EF4-FFF2-40B4-BE49-F238E27FC236}">
                  <a16:creationId xmlns:a16="http://schemas.microsoft.com/office/drawing/2014/main" id="{AFE79BD0-4722-354B-9C77-EF184F329C16}"/>
                </a:ext>
              </a:extLst>
            </p:cNvPr>
            <p:cNvCxnSpPr>
              <a:cxnSpLocks/>
            </p:cNvCxnSpPr>
            <p:nvPr/>
          </p:nvCxnSpPr>
          <p:spPr>
            <a:xfrm>
              <a:off x="7006001" y="18451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cteur droit 201">
              <a:extLst>
                <a:ext uri="{FF2B5EF4-FFF2-40B4-BE49-F238E27FC236}">
                  <a16:creationId xmlns:a16="http://schemas.microsoft.com/office/drawing/2014/main" id="{4C026A58-C979-4D42-BF01-CB1391734386}"/>
                </a:ext>
              </a:extLst>
            </p:cNvPr>
            <p:cNvCxnSpPr>
              <a:cxnSpLocks/>
            </p:cNvCxnSpPr>
            <p:nvPr/>
          </p:nvCxnSpPr>
          <p:spPr>
            <a:xfrm>
              <a:off x="7040926" y="18546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cteur droit 202">
              <a:extLst>
                <a:ext uri="{FF2B5EF4-FFF2-40B4-BE49-F238E27FC236}">
                  <a16:creationId xmlns:a16="http://schemas.microsoft.com/office/drawing/2014/main" id="{6F0EF2E7-3C9C-2848-999D-B8A12C407CE7}"/>
                </a:ext>
              </a:extLst>
            </p:cNvPr>
            <p:cNvCxnSpPr>
              <a:cxnSpLocks/>
            </p:cNvCxnSpPr>
            <p:nvPr/>
          </p:nvCxnSpPr>
          <p:spPr>
            <a:xfrm>
              <a:off x="7075851" y="18546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cteur droit 203">
              <a:extLst>
                <a:ext uri="{FF2B5EF4-FFF2-40B4-BE49-F238E27FC236}">
                  <a16:creationId xmlns:a16="http://schemas.microsoft.com/office/drawing/2014/main" id="{C25E9240-85A0-D04F-81E3-06751FF5FDDE}"/>
                </a:ext>
              </a:extLst>
            </p:cNvPr>
            <p:cNvCxnSpPr>
              <a:cxnSpLocks/>
            </p:cNvCxnSpPr>
            <p:nvPr/>
          </p:nvCxnSpPr>
          <p:spPr>
            <a:xfrm>
              <a:off x="7110776" y="18578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cteur droit 204">
              <a:extLst>
                <a:ext uri="{FF2B5EF4-FFF2-40B4-BE49-F238E27FC236}">
                  <a16:creationId xmlns:a16="http://schemas.microsoft.com/office/drawing/2014/main" id="{3B363A2E-33DA-414F-99F8-C7C36570AFC2}"/>
                </a:ext>
              </a:extLst>
            </p:cNvPr>
            <p:cNvCxnSpPr>
              <a:cxnSpLocks/>
            </p:cNvCxnSpPr>
            <p:nvPr/>
          </p:nvCxnSpPr>
          <p:spPr>
            <a:xfrm>
              <a:off x="7053516" y="18451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cteur droit 205">
              <a:extLst>
                <a:ext uri="{FF2B5EF4-FFF2-40B4-BE49-F238E27FC236}">
                  <a16:creationId xmlns:a16="http://schemas.microsoft.com/office/drawing/2014/main" id="{9B456B18-305B-7C46-BB75-107CD1C85658}"/>
                </a:ext>
              </a:extLst>
            </p:cNvPr>
            <p:cNvCxnSpPr>
              <a:cxnSpLocks/>
            </p:cNvCxnSpPr>
            <p:nvPr/>
          </p:nvCxnSpPr>
          <p:spPr>
            <a:xfrm>
              <a:off x="7088551" y="18451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cteur droit 206">
              <a:extLst>
                <a:ext uri="{FF2B5EF4-FFF2-40B4-BE49-F238E27FC236}">
                  <a16:creationId xmlns:a16="http://schemas.microsoft.com/office/drawing/2014/main" id="{1C16FC5F-5403-6A46-8B23-CF2A8CED0DE1}"/>
                </a:ext>
              </a:extLst>
            </p:cNvPr>
            <p:cNvCxnSpPr>
              <a:cxnSpLocks/>
            </p:cNvCxnSpPr>
            <p:nvPr/>
          </p:nvCxnSpPr>
          <p:spPr>
            <a:xfrm>
              <a:off x="7123476" y="18546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cteur droit 207">
              <a:extLst>
                <a:ext uri="{FF2B5EF4-FFF2-40B4-BE49-F238E27FC236}">
                  <a16:creationId xmlns:a16="http://schemas.microsoft.com/office/drawing/2014/main" id="{D16C6DB2-7180-8A4F-9A89-3BA402C379DD}"/>
                </a:ext>
              </a:extLst>
            </p:cNvPr>
            <p:cNvCxnSpPr>
              <a:cxnSpLocks/>
            </p:cNvCxnSpPr>
            <p:nvPr/>
          </p:nvCxnSpPr>
          <p:spPr>
            <a:xfrm>
              <a:off x="7158401" y="18546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cteur droit 208">
              <a:extLst>
                <a:ext uri="{FF2B5EF4-FFF2-40B4-BE49-F238E27FC236}">
                  <a16:creationId xmlns:a16="http://schemas.microsoft.com/office/drawing/2014/main" id="{314079D9-C9F6-924A-A946-A062F4BC9370}"/>
                </a:ext>
              </a:extLst>
            </p:cNvPr>
            <p:cNvCxnSpPr>
              <a:cxnSpLocks/>
            </p:cNvCxnSpPr>
            <p:nvPr/>
          </p:nvCxnSpPr>
          <p:spPr>
            <a:xfrm>
              <a:off x="7193326" y="18578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cteur droit 209">
              <a:extLst>
                <a:ext uri="{FF2B5EF4-FFF2-40B4-BE49-F238E27FC236}">
                  <a16:creationId xmlns:a16="http://schemas.microsoft.com/office/drawing/2014/main" id="{03A98FC5-1F0B-3F47-88A1-3394343AB77F}"/>
                </a:ext>
              </a:extLst>
            </p:cNvPr>
            <p:cNvCxnSpPr>
              <a:cxnSpLocks/>
            </p:cNvCxnSpPr>
            <p:nvPr/>
          </p:nvCxnSpPr>
          <p:spPr>
            <a:xfrm>
              <a:off x="7155226" y="18419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cteur droit 210">
              <a:extLst>
                <a:ext uri="{FF2B5EF4-FFF2-40B4-BE49-F238E27FC236}">
                  <a16:creationId xmlns:a16="http://schemas.microsoft.com/office/drawing/2014/main" id="{49AEB064-CB21-474E-888A-2FD3E7F2FE91}"/>
                </a:ext>
              </a:extLst>
            </p:cNvPr>
            <p:cNvCxnSpPr>
              <a:cxnSpLocks/>
            </p:cNvCxnSpPr>
            <p:nvPr/>
          </p:nvCxnSpPr>
          <p:spPr>
            <a:xfrm>
              <a:off x="7142526" y="183563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cteur droit 211">
              <a:extLst>
                <a:ext uri="{FF2B5EF4-FFF2-40B4-BE49-F238E27FC236}">
                  <a16:creationId xmlns:a16="http://schemas.microsoft.com/office/drawing/2014/main" id="{E23AAEB9-600C-C741-A651-6C77010E7E8F}"/>
                </a:ext>
              </a:extLst>
            </p:cNvPr>
            <p:cNvCxnSpPr>
              <a:cxnSpLocks/>
            </p:cNvCxnSpPr>
            <p:nvPr/>
          </p:nvCxnSpPr>
          <p:spPr>
            <a:xfrm>
              <a:off x="7177451" y="18451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cteur droit 212">
              <a:extLst>
                <a:ext uri="{FF2B5EF4-FFF2-40B4-BE49-F238E27FC236}">
                  <a16:creationId xmlns:a16="http://schemas.microsoft.com/office/drawing/2014/main" id="{214A3DEF-26C6-3E4E-B560-F0BA663E966F}"/>
                </a:ext>
              </a:extLst>
            </p:cNvPr>
            <p:cNvCxnSpPr>
              <a:cxnSpLocks/>
            </p:cNvCxnSpPr>
            <p:nvPr/>
          </p:nvCxnSpPr>
          <p:spPr>
            <a:xfrm>
              <a:off x="7212376" y="18451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cteur droit 213">
              <a:extLst>
                <a:ext uri="{FF2B5EF4-FFF2-40B4-BE49-F238E27FC236}">
                  <a16:creationId xmlns:a16="http://schemas.microsoft.com/office/drawing/2014/main" id="{34B3BD55-9EAF-B348-8C5D-4F513FF7A568}"/>
                </a:ext>
              </a:extLst>
            </p:cNvPr>
            <p:cNvCxnSpPr>
              <a:cxnSpLocks/>
            </p:cNvCxnSpPr>
            <p:nvPr/>
          </p:nvCxnSpPr>
          <p:spPr>
            <a:xfrm>
              <a:off x="7247301" y="184833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cteur droit 214">
              <a:extLst>
                <a:ext uri="{FF2B5EF4-FFF2-40B4-BE49-F238E27FC236}">
                  <a16:creationId xmlns:a16="http://schemas.microsoft.com/office/drawing/2014/main" id="{A877DFFF-59B5-304D-8D82-657679BA3001}"/>
                </a:ext>
              </a:extLst>
            </p:cNvPr>
            <p:cNvCxnSpPr>
              <a:cxnSpLocks/>
            </p:cNvCxnSpPr>
            <p:nvPr/>
          </p:nvCxnSpPr>
          <p:spPr>
            <a:xfrm>
              <a:off x="7177341" y="18419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cteur droit 215">
              <a:extLst>
                <a:ext uri="{FF2B5EF4-FFF2-40B4-BE49-F238E27FC236}">
                  <a16:creationId xmlns:a16="http://schemas.microsoft.com/office/drawing/2014/main" id="{1680F7F6-B48D-B44D-BBB2-043456BFCD29}"/>
                </a:ext>
              </a:extLst>
            </p:cNvPr>
            <p:cNvCxnSpPr>
              <a:cxnSpLocks/>
            </p:cNvCxnSpPr>
            <p:nvPr/>
          </p:nvCxnSpPr>
          <p:spPr>
            <a:xfrm>
              <a:off x="7212376" y="18419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cteur droit 216">
              <a:extLst>
                <a:ext uri="{FF2B5EF4-FFF2-40B4-BE49-F238E27FC236}">
                  <a16:creationId xmlns:a16="http://schemas.microsoft.com/office/drawing/2014/main" id="{8B14EBDF-3673-3F43-A178-30AF34AB15F8}"/>
                </a:ext>
              </a:extLst>
            </p:cNvPr>
            <p:cNvCxnSpPr>
              <a:cxnSpLocks/>
            </p:cNvCxnSpPr>
            <p:nvPr/>
          </p:nvCxnSpPr>
          <p:spPr>
            <a:xfrm>
              <a:off x="7247301" y="185151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cteur droit 217">
              <a:extLst>
                <a:ext uri="{FF2B5EF4-FFF2-40B4-BE49-F238E27FC236}">
                  <a16:creationId xmlns:a16="http://schemas.microsoft.com/office/drawing/2014/main" id="{60B47201-088D-934D-BFF0-06FB8EDB5FFD}"/>
                </a:ext>
              </a:extLst>
            </p:cNvPr>
            <p:cNvCxnSpPr>
              <a:cxnSpLocks/>
            </p:cNvCxnSpPr>
            <p:nvPr/>
          </p:nvCxnSpPr>
          <p:spPr>
            <a:xfrm>
              <a:off x="7282226" y="185151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cteur droit 218">
              <a:extLst>
                <a:ext uri="{FF2B5EF4-FFF2-40B4-BE49-F238E27FC236}">
                  <a16:creationId xmlns:a16="http://schemas.microsoft.com/office/drawing/2014/main" id="{0DCA4AB3-7CAF-F441-A874-6D94076AAA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7151" y="1917700"/>
              <a:ext cx="163149" cy="705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cteur droit 219">
              <a:extLst>
                <a:ext uri="{FF2B5EF4-FFF2-40B4-BE49-F238E27FC236}">
                  <a16:creationId xmlns:a16="http://schemas.microsoft.com/office/drawing/2014/main" id="{0A8FA04A-6746-D748-995C-933750F70A56}"/>
                </a:ext>
              </a:extLst>
            </p:cNvPr>
            <p:cNvCxnSpPr>
              <a:cxnSpLocks/>
            </p:cNvCxnSpPr>
            <p:nvPr/>
          </p:nvCxnSpPr>
          <p:spPr>
            <a:xfrm>
              <a:off x="7259891" y="18419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cteur droit 220">
              <a:extLst>
                <a:ext uri="{FF2B5EF4-FFF2-40B4-BE49-F238E27FC236}">
                  <a16:creationId xmlns:a16="http://schemas.microsoft.com/office/drawing/2014/main" id="{DDA48F5A-EE57-ED4B-BD73-806B8B7B35DE}"/>
                </a:ext>
              </a:extLst>
            </p:cNvPr>
            <p:cNvCxnSpPr>
              <a:cxnSpLocks/>
            </p:cNvCxnSpPr>
            <p:nvPr/>
          </p:nvCxnSpPr>
          <p:spPr>
            <a:xfrm>
              <a:off x="7294926" y="1841988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cteur droit 221">
              <a:extLst>
                <a:ext uri="{FF2B5EF4-FFF2-40B4-BE49-F238E27FC236}">
                  <a16:creationId xmlns:a16="http://schemas.microsoft.com/office/drawing/2014/main" id="{4789877D-824D-4B41-B1D3-0B9B4E480E98}"/>
                </a:ext>
              </a:extLst>
            </p:cNvPr>
            <p:cNvCxnSpPr>
              <a:cxnSpLocks/>
            </p:cNvCxnSpPr>
            <p:nvPr/>
          </p:nvCxnSpPr>
          <p:spPr>
            <a:xfrm>
              <a:off x="7329851" y="185151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cteur droit 222">
              <a:extLst>
                <a:ext uri="{FF2B5EF4-FFF2-40B4-BE49-F238E27FC236}">
                  <a16:creationId xmlns:a16="http://schemas.microsoft.com/office/drawing/2014/main" id="{ACB0B8E8-619B-7E49-8C31-27D179380841}"/>
                </a:ext>
              </a:extLst>
            </p:cNvPr>
            <p:cNvCxnSpPr>
              <a:cxnSpLocks/>
            </p:cNvCxnSpPr>
            <p:nvPr/>
          </p:nvCxnSpPr>
          <p:spPr>
            <a:xfrm>
              <a:off x="7364776" y="185151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cteur droit 223">
              <a:extLst>
                <a:ext uri="{FF2B5EF4-FFF2-40B4-BE49-F238E27FC236}">
                  <a16:creationId xmlns:a16="http://schemas.microsoft.com/office/drawing/2014/main" id="{31B90D31-3BE6-8F49-A263-8564846C56C4}"/>
                </a:ext>
              </a:extLst>
            </p:cNvPr>
            <p:cNvCxnSpPr>
              <a:cxnSpLocks/>
            </p:cNvCxnSpPr>
            <p:nvPr/>
          </p:nvCxnSpPr>
          <p:spPr>
            <a:xfrm>
              <a:off x="7329851" y="185151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cteur droit 224">
              <a:extLst>
                <a:ext uri="{FF2B5EF4-FFF2-40B4-BE49-F238E27FC236}">
                  <a16:creationId xmlns:a16="http://schemas.microsoft.com/office/drawing/2014/main" id="{4C646DF8-070C-1F49-AEDC-7842C1FB4FF5}"/>
                </a:ext>
              </a:extLst>
            </p:cNvPr>
            <p:cNvCxnSpPr>
              <a:cxnSpLocks/>
            </p:cNvCxnSpPr>
            <p:nvPr/>
          </p:nvCxnSpPr>
          <p:spPr>
            <a:xfrm>
              <a:off x="7399701" y="1846805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cteur droit 225">
              <a:extLst>
                <a:ext uri="{FF2B5EF4-FFF2-40B4-BE49-F238E27FC236}">
                  <a16:creationId xmlns:a16="http://schemas.microsoft.com/office/drawing/2014/main" id="{CB93E0AB-CEC3-1442-9F11-ED671F77BFFE}"/>
                </a:ext>
              </a:extLst>
            </p:cNvPr>
            <p:cNvCxnSpPr>
              <a:cxnSpLocks/>
            </p:cNvCxnSpPr>
            <p:nvPr/>
          </p:nvCxnSpPr>
          <p:spPr>
            <a:xfrm>
              <a:off x="7488601" y="1846805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cteur droit 226">
              <a:extLst>
                <a:ext uri="{FF2B5EF4-FFF2-40B4-BE49-F238E27FC236}">
                  <a16:creationId xmlns:a16="http://schemas.microsoft.com/office/drawing/2014/main" id="{CBC586D2-C4CF-2846-B694-6BA358BA8B14}"/>
                </a:ext>
              </a:extLst>
            </p:cNvPr>
            <p:cNvCxnSpPr>
              <a:cxnSpLocks/>
            </p:cNvCxnSpPr>
            <p:nvPr/>
          </p:nvCxnSpPr>
          <p:spPr>
            <a:xfrm>
              <a:off x="7494951" y="1846805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cteur droit 227">
              <a:extLst>
                <a:ext uri="{FF2B5EF4-FFF2-40B4-BE49-F238E27FC236}">
                  <a16:creationId xmlns:a16="http://schemas.microsoft.com/office/drawing/2014/main" id="{1C7BDFBA-7965-3343-B9B0-47F0FAC98C30}"/>
                </a:ext>
              </a:extLst>
            </p:cNvPr>
            <p:cNvCxnSpPr>
              <a:cxnSpLocks/>
            </p:cNvCxnSpPr>
            <p:nvPr/>
          </p:nvCxnSpPr>
          <p:spPr>
            <a:xfrm>
              <a:off x="7514001" y="1846805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cteur droit 228">
              <a:extLst>
                <a:ext uri="{FF2B5EF4-FFF2-40B4-BE49-F238E27FC236}">
                  <a16:creationId xmlns:a16="http://schemas.microsoft.com/office/drawing/2014/main" id="{CA2C23A3-ABA7-9943-9353-D6C46609A870}"/>
                </a:ext>
              </a:extLst>
            </p:cNvPr>
            <p:cNvCxnSpPr>
              <a:cxnSpLocks/>
            </p:cNvCxnSpPr>
            <p:nvPr/>
          </p:nvCxnSpPr>
          <p:spPr>
            <a:xfrm>
              <a:off x="7548926" y="1846805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cteur droit 229">
              <a:extLst>
                <a:ext uri="{FF2B5EF4-FFF2-40B4-BE49-F238E27FC236}">
                  <a16:creationId xmlns:a16="http://schemas.microsoft.com/office/drawing/2014/main" id="{B531DCF5-A154-1A4E-949A-522F15F698D4}"/>
                </a:ext>
              </a:extLst>
            </p:cNvPr>
            <p:cNvCxnSpPr>
              <a:cxnSpLocks/>
            </p:cNvCxnSpPr>
            <p:nvPr/>
          </p:nvCxnSpPr>
          <p:spPr>
            <a:xfrm>
              <a:off x="7514001" y="1846805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cteur droit 230">
              <a:extLst>
                <a:ext uri="{FF2B5EF4-FFF2-40B4-BE49-F238E27FC236}">
                  <a16:creationId xmlns:a16="http://schemas.microsoft.com/office/drawing/2014/main" id="{EC083F91-5C62-4A44-9A49-C7DEEA17E0D9}"/>
                </a:ext>
              </a:extLst>
            </p:cNvPr>
            <p:cNvCxnSpPr>
              <a:cxnSpLocks/>
            </p:cNvCxnSpPr>
            <p:nvPr/>
          </p:nvCxnSpPr>
          <p:spPr>
            <a:xfrm>
              <a:off x="7609251" y="1846805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cteur droit 231">
              <a:extLst>
                <a:ext uri="{FF2B5EF4-FFF2-40B4-BE49-F238E27FC236}">
                  <a16:creationId xmlns:a16="http://schemas.microsoft.com/office/drawing/2014/main" id="{A7E42664-9607-0A40-A17B-B27FA3E140FB}"/>
                </a:ext>
              </a:extLst>
            </p:cNvPr>
            <p:cNvCxnSpPr>
              <a:cxnSpLocks/>
            </p:cNvCxnSpPr>
            <p:nvPr/>
          </p:nvCxnSpPr>
          <p:spPr>
            <a:xfrm>
              <a:off x="7653701" y="1846805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cteur droit 232">
              <a:extLst>
                <a:ext uri="{FF2B5EF4-FFF2-40B4-BE49-F238E27FC236}">
                  <a16:creationId xmlns:a16="http://schemas.microsoft.com/office/drawing/2014/main" id="{ADC7C50F-D30A-7247-B309-946BD0D62E9F}"/>
                </a:ext>
              </a:extLst>
            </p:cNvPr>
            <p:cNvCxnSpPr>
              <a:cxnSpLocks/>
            </p:cNvCxnSpPr>
            <p:nvPr/>
          </p:nvCxnSpPr>
          <p:spPr>
            <a:xfrm>
              <a:off x="7453566" y="1846805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cteur droit 233">
              <a:extLst>
                <a:ext uri="{FF2B5EF4-FFF2-40B4-BE49-F238E27FC236}">
                  <a16:creationId xmlns:a16="http://schemas.microsoft.com/office/drawing/2014/main" id="{AE7D1AC3-CF73-B346-A111-5DC4F6A59F69}"/>
                </a:ext>
              </a:extLst>
            </p:cNvPr>
            <p:cNvCxnSpPr>
              <a:cxnSpLocks/>
            </p:cNvCxnSpPr>
            <p:nvPr/>
          </p:nvCxnSpPr>
          <p:spPr>
            <a:xfrm>
              <a:off x="7666401" y="1846805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cteur droit 234">
              <a:extLst>
                <a:ext uri="{FF2B5EF4-FFF2-40B4-BE49-F238E27FC236}">
                  <a16:creationId xmlns:a16="http://schemas.microsoft.com/office/drawing/2014/main" id="{9D688752-8509-3840-B4E0-DE18A279B6B5}"/>
                </a:ext>
              </a:extLst>
            </p:cNvPr>
            <p:cNvCxnSpPr>
              <a:cxnSpLocks/>
            </p:cNvCxnSpPr>
            <p:nvPr/>
          </p:nvCxnSpPr>
          <p:spPr>
            <a:xfrm>
              <a:off x="7701326" y="1846805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cteur droit 235">
              <a:extLst>
                <a:ext uri="{FF2B5EF4-FFF2-40B4-BE49-F238E27FC236}">
                  <a16:creationId xmlns:a16="http://schemas.microsoft.com/office/drawing/2014/main" id="{5694D348-E175-4F4A-A81D-63EA4838DFEF}"/>
                </a:ext>
              </a:extLst>
            </p:cNvPr>
            <p:cNvCxnSpPr>
              <a:cxnSpLocks/>
            </p:cNvCxnSpPr>
            <p:nvPr/>
          </p:nvCxnSpPr>
          <p:spPr>
            <a:xfrm>
              <a:off x="7736251" y="1846805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cteur droit 236">
              <a:extLst>
                <a:ext uri="{FF2B5EF4-FFF2-40B4-BE49-F238E27FC236}">
                  <a16:creationId xmlns:a16="http://schemas.microsoft.com/office/drawing/2014/main" id="{12D73FB0-F3B0-5448-8F90-EA06D36149EC}"/>
                </a:ext>
              </a:extLst>
            </p:cNvPr>
            <p:cNvCxnSpPr>
              <a:cxnSpLocks/>
            </p:cNvCxnSpPr>
            <p:nvPr/>
          </p:nvCxnSpPr>
          <p:spPr>
            <a:xfrm>
              <a:off x="7771176" y="1846805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cteur droit 237">
              <a:extLst>
                <a:ext uri="{FF2B5EF4-FFF2-40B4-BE49-F238E27FC236}">
                  <a16:creationId xmlns:a16="http://schemas.microsoft.com/office/drawing/2014/main" id="{76F44DDD-3232-B74B-92A7-255DB1135FBC}"/>
                </a:ext>
              </a:extLst>
            </p:cNvPr>
            <p:cNvCxnSpPr>
              <a:cxnSpLocks/>
            </p:cNvCxnSpPr>
            <p:nvPr/>
          </p:nvCxnSpPr>
          <p:spPr>
            <a:xfrm>
              <a:off x="7853726" y="18451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cteur droit 238">
              <a:extLst>
                <a:ext uri="{FF2B5EF4-FFF2-40B4-BE49-F238E27FC236}">
                  <a16:creationId xmlns:a16="http://schemas.microsoft.com/office/drawing/2014/main" id="{F56D6509-677F-F74D-B96C-5A1756DDFEE2}"/>
                </a:ext>
              </a:extLst>
            </p:cNvPr>
            <p:cNvCxnSpPr>
              <a:cxnSpLocks/>
            </p:cNvCxnSpPr>
            <p:nvPr/>
          </p:nvCxnSpPr>
          <p:spPr>
            <a:xfrm>
              <a:off x="7904526" y="1845163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cteur droit 239">
              <a:extLst>
                <a:ext uri="{FF2B5EF4-FFF2-40B4-BE49-F238E27FC236}">
                  <a16:creationId xmlns:a16="http://schemas.microsoft.com/office/drawing/2014/main" id="{03CC768E-5682-1B48-81EA-E6A59D17A89E}"/>
                </a:ext>
              </a:extLst>
            </p:cNvPr>
            <p:cNvCxnSpPr>
              <a:cxnSpLocks/>
            </p:cNvCxnSpPr>
            <p:nvPr/>
          </p:nvCxnSpPr>
          <p:spPr>
            <a:xfrm>
              <a:off x="7888651" y="209598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cteur droit 240">
              <a:extLst>
                <a:ext uri="{FF2B5EF4-FFF2-40B4-BE49-F238E27FC236}">
                  <a16:creationId xmlns:a16="http://schemas.microsoft.com/office/drawing/2014/main" id="{5549BE64-43C1-7A41-B0C0-31C978D33C0F}"/>
                </a:ext>
              </a:extLst>
            </p:cNvPr>
            <p:cNvCxnSpPr>
              <a:cxnSpLocks/>
            </p:cNvCxnSpPr>
            <p:nvPr/>
          </p:nvCxnSpPr>
          <p:spPr>
            <a:xfrm>
              <a:off x="7390176" y="207540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cteur droit 241">
              <a:extLst>
                <a:ext uri="{FF2B5EF4-FFF2-40B4-BE49-F238E27FC236}">
                  <a16:creationId xmlns:a16="http://schemas.microsoft.com/office/drawing/2014/main" id="{95009738-CF19-6E40-AD2E-11AD764B6478}"/>
                </a:ext>
              </a:extLst>
            </p:cNvPr>
            <p:cNvCxnSpPr>
              <a:cxnSpLocks/>
            </p:cNvCxnSpPr>
            <p:nvPr/>
          </p:nvCxnSpPr>
          <p:spPr>
            <a:xfrm>
              <a:off x="7479076" y="207540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cteur droit 242">
              <a:extLst>
                <a:ext uri="{FF2B5EF4-FFF2-40B4-BE49-F238E27FC236}">
                  <a16:creationId xmlns:a16="http://schemas.microsoft.com/office/drawing/2014/main" id="{D764858E-8291-8743-B8BB-EDD70E05B23A}"/>
                </a:ext>
              </a:extLst>
            </p:cNvPr>
            <p:cNvCxnSpPr>
              <a:cxnSpLocks/>
            </p:cNvCxnSpPr>
            <p:nvPr/>
          </p:nvCxnSpPr>
          <p:spPr>
            <a:xfrm>
              <a:off x="7485426" y="207540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cteur droit 243">
              <a:extLst>
                <a:ext uri="{FF2B5EF4-FFF2-40B4-BE49-F238E27FC236}">
                  <a16:creationId xmlns:a16="http://schemas.microsoft.com/office/drawing/2014/main" id="{5DEFCA3F-A37D-7945-A659-6CB2BC8B08E6}"/>
                </a:ext>
              </a:extLst>
            </p:cNvPr>
            <p:cNvCxnSpPr>
              <a:cxnSpLocks/>
            </p:cNvCxnSpPr>
            <p:nvPr/>
          </p:nvCxnSpPr>
          <p:spPr>
            <a:xfrm>
              <a:off x="7504476" y="207540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cteur droit 244">
              <a:extLst>
                <a:ext uri="{FF2B5EF4-FFF2-40B4-BE49-F238E27FC236}">
                  <a16:creationId xmlns:a16="http://schemas.microsoft.com/office/drawing/2014/main" id="{72177403-5081-5143-8F90-155B87676875}"/>
                </a:ext>
              </a:extLst>
            </p:cNvPr>
            <p:cNvCxnSpPr>
              <a:cxnSpLocks/>
            </p:cNvCxnSpPr>
            <p:nvPr/>
          </p:nvCxnSpPr>
          <p:spPr>
            <a:xfrm>
              <a:off x="7539401" y="207540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cteur droit 245">
              <a:extLst>
                <a:ext uri="{FF2B5EF4-FFF2-40B4-BE49-F238E27FC236}">
                  <a16:creationId xmlns:a16="http://schemas.microsoft.com/office/drawing/2014/main" id="{EB94FF6E-49BD-584F-A733-DDCF92A8D1D0}"/>
                </a:ext>
              </a:extLst>
            </p:cNvPr>
            <p:cNvCxnSpPr>
              <a:cxnSpLocks/>
            </p:cNvCxnSpPr>
            <p:nvPr/>
          </p:nvCxnSpPr>
          <p:spPr>
            <a:xfrm>
              <a:off x="7504476" y="207540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cteur droit 246">
              <a:extLst>
                <a:ext uri="{FF2B5EF4-FFF2-40B4-BE49-F238E27FC236}">
                  <a16:creationId xmlns:a16="http://schemas.microsoft.com/office/drawing/2014/main" id="{1CD2D50C-7450-3A43-8AC3-6FC1A7A51506}"/>
                </a:ext>
              </a:extLst>
            </p:cNvPr>
            <p:cNvCxnSpPr>
              <a:cxnSpLocks/>
            </p:cNvCxnSpPr>
            <p:nvPr/>
          </p:nvCxnSpPr>
          <p:spPr>
            <a:xfrm>
              <a:off x="7599726" y="207540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cteur droit 247">
              <a:extLst>
                <a:ext uri="{FF2B5EF4-FFF2-40B4-BE49-F238E27FC236}">
                  <a16:creationId xmlns:a16="http://schemas.microsoft.com/office/drawing/2014/main" id="{3B85ED3A-D5D6-0D4B-8395-1DC4D3CA42F8}"/>
                </a:ext>
              </a:extLst>
            </p:cNvPr>
            <p:cNvCxnSpPr>
              <a:cxnSpLocks/>
            </p:cNvCxnSpPr>
            <p:nvPr/>
          </p:nvCxnSpPr>
          <p:spPr>
            <a:xfrm>
              <a:off x="7644176" y="207540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cteur droit 248">
              <a:extLst>
                <a:ext uri="{FF2B5EF4-FFF2-40B4-BE49-F238E27FC236}">
                  <a16:creationId xmlns:a16="http://schemas.microsoft.com/office/drawing/2014/main" id="{97FDF342-AC04-B143-A103-E1A470E1E425}"/>
                </a:ext>
              </a:extLst>
            </p:cNvPr>
            <p:cNvCxnSpPr>
              <a:cxnSpLocks/>
            </p:cNvCxnSpPr>
            <p:nvPr/>
          </p:nvCxnSpPr>
          <p:spPr>
            <a:xfrm>
              <a:off x="7444041" y="207540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cteur droit 249">
              <a:extLst>
                <a:ext uri="{FF2B5EF4-FFF2-40B4-BE49-F238E27FC236}">
                  <a16:creationId xmlns:a16="http://schemas.microsoft.com/office/drawing/2014/main" id="{20405C74-B087-D04C-8810-9CFC38B74CFD}"/>
                </a:ext>
              </a:extLst>
            </p:cNvPr>
            <p:cNvCxnSpPr>
              <a:cxnSpLocks/>
            </p:cNvCxnSpPr>
            <p:nvPr/>
          </p:nvCxnSpPr>
          <p:spPr>
            <a:xfrm>
              <a:off x="7656876" y="207540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cteur droit 250">
              <a:extLst>
                <a:ext uri="{FF2B5EF4-FFF2-40B4-BE49-F238E27FC236}">
                  <a16:creationId xmlns:a16="http://schemas.microsoft.com/office/drawing/2014/main" id="{A0095811-05C9-D449-8B73-5EF2BDCC02C9}"/>
                </a:ext>
              </a:extLst>
            </p:cNvPr>
            <p:cNvCxnSpPr>
              <a:cxnSpLocks/>
            </p:cNvCxnSpPr>
            <p:nvPr/>
          </p:nvCxnSpPr>
          <p:spPr>
            <a:xfrm>
              <a:off x="7691801" y="207540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cteur droit 251">
              <a:extLst>
                <a:ext uri="{FF2B5EF4-FFF2-40B4-BE49-F238E27FC236}">
                  <a16:creationId xmlns:a16="http://schemas.microsoft.com/office/drawing/2014/main" id="{7BF916BE-EB8D-484B-BE91-E67417F619CD}"/>
                </a:ext>
              </a:extLst>
            </p:cNvPr>
            <p:cNvCxnSpPr>
              <a:cxnSpLocks/>
            </p:cNvCxnSpPr>
            <p:nvPr/>
          </p:nvCxnSpPr>
          <p:spPr>
            <a:xfrm>
              <a:off x="7726726" y="207540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onnecteur droit 252">
              <a:extLst>
                <a:ext uri="{FF2B5EF4-FFF2-40B4-BE49-F238E27FC236}">
                  <a16:creationId xmlns:a16="http://schemas.microsoft.com/office/drawing/2014/main" id="{BB0589EF-7ECF-7046-B55F-86875227528E}"/>
                </a:ext>
              </a:extLst>
            </p:cNvPr>
            <p:cNvCxnSpPr>
              <a:cxnSpLocks/>
            </p:cNvCxnSpPr>
            <p:nvPr/>
          </p:nvCxnSpPr>
          <p:spPr>
            <a:xfrm>
              <a:off x="7761651" y="207540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onnecteur droit 253">
              <a:extLst>
                <a:ext uri="{FF2B5EF4-FFF2-40B4-BE49-F238E27FC236}">
                  <a16:creationId xmlns:a16="http://schemas.microsoft.com/office/drawing/2014/main" id="{5A861563-5B6C-D546-8360-C9E5678DB2C4}"/>
                </a:ext>
              </a:extLst>
            </p:cNvPr>
            <p:cNvCxnSpPr>
              <a:cxnSpLocks/>
            </p:cNvCxnSpPr>
            <p:nvPr/>
          </p:nvCxnSpPr>
          <p:spPr>
            <a:xfrm>
              <a:off x="6977426" y="207540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necteur droit 254">
              <a:extLst>
                <a:ext uri="{FF2B5EF4-FFF2-40B4-BE49-F238E27FC236}">
                  <a16:creationId xmlns:a16="http://schemas.microsoft.com/office/drawing/2014/main" id="{8BD34040-0B50-494B-9391-31912B6EFB8D}"/>
                </a:ext>
              </a:extLst>
            </p:cNvPr>
            <p:cNvCxnSpPr>
              <a:cxnSpLocks/>
            </p:cNvCxnSpPr>
            <p:nvPr/>
          </p:nvCxnSpPr>
          <p:spPr>
            <a:xfrm>
              <a:off x="7066326" y="207540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cteur droit 255">
              <a:extLst>
                <a:ext uri="{FF2B5EF4-FFF2-40B4-BE49-F238E27FC236}">
                  <a16:creationId xmlns:a16="http://schemas.microsoft.com/office/drawing/2014/main" id="{EC2120F2-C8AA-2248-9749-43B376ACEEEA}"/>
                </a:ext>
              </a:extLst>
            </p:cNvPr>
            <p:cNvCxnSpPr>
              <a:cxnSpLocks/>
            </p:cNvCxnSpPr>
            <p:nvPr/>
          </p:nvCxnSpPr>
          <p:spPr>
            <a:xfrm>
              <a:off x="7072676" y="207540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onnecteur droit 256">
              <a:extLst>
                <a:ext uri="{FF2B5EF4-FFF2-40B4-BE49-F238E27FC236}">
                  <a16:creationId xmlns:a16="http://schemas.microsoft.com/office/drawing/2014/main" id="{3202D93D-BE2E-B54D-8F88-CEB1F9A361BE}"/>
                </a:ext>
              </a:extLst>
            </p:cNvPr>
            <p:cNvCxnSpPr>
              <a:cxnSpLocks/>
            </p:cNvCxnSpPr>
            <p:nvPr/>
          </p:nvCxnSpPr>
          <p:spPr>
            <a:xfrm>
              <a:off x="7091726" y="207540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cteur droit 257">
              <a:extLst>
                <a:ext uri="{FF2B5EF4-FFF2-40B4-BE49-F238E27FC236}">
                  <a16:creationId xmlns:a16="http://schemas.microsoft.com/office/drawing/2014/main" id="{7D46C71E-B0FF-0F44-9BE5-E91C706988E6}"/>
                </a:ext>
              </a:extLst>
            </p:cNvPr>
            <p:cNvCxnSpPr>
              <a:cxnSpLocks/>
            </p:cNvCxnSpPr>
            <p:nvPr/>
          </p:nvCxnSpPr>
          <p:spPr>
            <a:xfrm>
              <a:off x="7126651" y="207540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cteur droit 258">
              <a:extLst>
                <a:ext uri="{FF2B5EF4-FFF2-40B4-BE49-F238E27FC236}">
                  <a16:creationId xmlns:a16="http://schemas.microsoft.com/office/drawing/2014/main" id="{9784B848-BC45-F046-9F7E-56415A0B9E6E}"/>
                </a:ext>
              </a:extLst>
            </p:cNvPr>
            <p:cNvCxnSpPr>
              <a:cxnSpLocks/>
            </p:cNvCxnSpPr>
            <p:nvPr/>
          </p:nvCxnSpPr>
          <p:spPr>
            <a:xfrm>
              <a:off x="7091726" y="207540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cteur droit 259">
              <a:extLst>
                <a:ext uri="{FF2B5EF4-FFF2-40B4-BE49-F238E27FC236}">
                  <a16:creationId xmlns:a16="http://schemas.microsoft.com/office/drawing/2014/main" id="{EF0472A1-97D4-7147-A6E5-03BD0E9207D2}"/>
                </a:ext>
              </a:extLst>
            </p:cNvPr>
            <p:cNvCxnSpPr>
              <a:cxnSpLocks/>
            </p:cNvCxnSpPr>
            <p:nvPr/>
          </p:nvCxnSpPr>
          <p:spPr>
            <a:xfrm>
              <a:off x="7186976" y="207540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cteur droit 260">
              <a:extLst>
                <a:ext uri="{FF2B5EF4-FFF2-40B4-BE49-F238E27FC236}">
                  <a16:creationId xmlns:a16="http://schemas.microsoft.com/office/drawing/2014/main" id="{299162BB-2451-E34C-AD25-57965ED2521C}"/>
                </a:ext>
              </a:extLst>
            </p:cNvPr>
            <p:cNvCxnSpPr>
              <a:cxnSpLocks/>
            </p:cNvCxnSpPr>
            <p:nvPr/>
          </p:nvCxnSpPr>
          <p:spPr>
            <a:xfrm>
              <a:off x="7231426" y="207540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cteur droit 261">
              <a:extLst>
                <a:ext uri="{FF2B5EF4-FFF2-40B4-BE49-F238E27FC236}">
                  <a16:creationId xmlns:a16="http://schemas.microsoft.com/office/drawing/2014/main" id="{6D0D688B-731E-4540-BA36-71B16A24CF0D}"/>
                </a:ext>
              </a:extLst>
            </p:cNvPr>
            <p:cNvCxnSpPr>
              <a:cxnSpLocks/>
            </p:cNvCxnSpPr>
            <p:nvPr/>
          </p:nvCxnSpPr>
          <p:spPr>
            <a:xfrm>
              <a:off x="7031291" y="207540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cteur droit 262">
              <a:extLst>
                <a:ext uri="{FF2B5EF4-FFF2-40B4-BE49-F238E27FC236}">
                  <a16:creationId xmlns:a16="http://schemas.microsoft.com/office/drawing/2014/main" id="{FC02B901-60DE-894E-A1FC-F340877DB748}"/>
                </a:ext>
              </a:extLst>
            </p:cNvPr>
            <p:cNvCxnSpPr>
              <a:cxnSpLocks/>
            </p:cNvCxnSpPr>
            <p:nvPr/>
          </p:nvCxnSpPr>
          <p:spPr>
            <a:xfrm>
              <a:off x="7244126" y="207540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Connecteur droit 263">
              <a:extLst>
                <a:ext uri="{FF2B5EF4-FFF2-40B4-BE49-F238E27FC236}">
                  <a16:creationId xmlns:a16="http://schemas.microsoft.com/office/drawing/2014/main" id="{286529D6-26FA-D042-8273-3E74C456274C}"/>
                </a:ext>
              </a:extLst>
            </p:cNvPr>
            <p:cNvCxnSpPr>
              <a:cxnSpLocks/>
            </p:cNvCxnSpPr>
            <p:nvPr/>
          </p:nvCxnSpPr>
          <p:spPr>
            <a:xfrm>
              <a:off x="7279051" y="207540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Connecteur droit 264">
              <a:extLst>
                <a:ext uri="{FF2B5EF4-FFF2-40B4-BE49-F238E27FC236}">
                  <a16:creationId xmlns:a16="http://schemas.microsoft.com/office/drawing/2014/main" id="{77363EFD-88DD-ED43-AD20-D9C34A5B42D2}"/>
                </a:ext>
              </a:extLst>
            </p:cNvPr>
            <p:cNvCxnSpPr>
              <a:cxnSpLocks/>
            </p:cNvCxnSpPr>
            <p:nvPr/>
          </p:nvCxnSpPr>
          <p:spPr>
            <a:xfrm>
              <a:off x="7313976" y="207540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Connecteur droit 265">
              <a:extLst>
                <a:ext uri="{FF2B5EF4-FFF2-40B4-BE49-F238E27FC236}">
                  <a16:creationId xmlns:a16="http://schemas.microsoft.com/office/drawing/2014/main" id="{5CDC1A9B-FE12-9F4C-8943-5721D28DF9B4}"/>
                </a:ext>
              </a:extLst>
            </p:cNvPr>
            <p:cNvCxnSpPr>
              <a:cxnSpLocks/>
            </p:cNvCxnSpPr>
            <p:nvPr/>
          </p:nvCxnSpPr>
          <p:spPr>
            <a:xfrm>
              <a:off x="7348901" y="207540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Connecteur droit 266">
              <a:extLst>
                <a:ext uri="{FF2B5EF4-FFF2-40B4-BE49-F238E27FC236}">
                  <a16:creationId xmlns:a16="http://schemas.microsoft.com/office/drawing/2014/main" id="{B664920F-E71F-4647-9B8C-3FECE99243C6}"/>
                </a:ext>
              </a:extLst>
            </p:cNvPr>
            <p:cNvCxnSpPr>
              <a:cxnSpLocks/>
            </p:cNvCxnSpPr>
            <p:nvPr/>
          </p:nvCxnSpPr>
          <p:spPr>
            <a:xfrm>
              <a:off x="5469301" y="182775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Connecteur droit 267">
              <a:extLst>
                <a:ext uri="{FF2B5EF4-FFF2-40B4-BE49-F238E27FC236}">
                  <a16:creationId xmlns:a16="http://schemas.microsoft.com/office/drawing/2014/main" id="{DB296A90-47D2-1040-A471-88FAF12EDB1B}"/>
                </a:ext>
              </a:extLst>
            </p:cNvPr>
            <p:cNvCxnSpPr>
              <a:cxnSpLocks/>
            </p:cNvCxnSpPr>
            <p:nvPr/>
          </p:nvCxnSpPr>
          <p:spPr>
            <a:xfrm>
              <a:off x="5558201" y="182775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Connecteur droit 268">
              <a:extLst>
                <a:ext uri="{FF2B5EF4-FFF2-40B4-BE49-F238E27FC236}">
                  <a16:creationId xmlns:a16="http://schemas.microsoft.com/office/drawing/2014/main" id="{BC9D46B4-0D86-6B49-99B8-A66BA368F887}"/>
                </a:ext>
              </a:extLst>
            </p:cNvPr>
            <p:cNvCxnSpPr>
              <a:cxnSpLocks/>
            </p:cNvCxnSpPr>
            <p:nvPr/>
          </p:nvCxnSpPr>
          <p:spPr>
            <a:xfrm>
              <a:off x="5564551" y="182775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Connecteur droit 269">
              <a:extLst>
                <a:ext uri="{FF2B5EF4-FFF2-40B4-BE49-F238E27FC236}">
                  <a16:creationId xmlns:a16="http://schemas.microsoft.com/office/drawing/2014/main" id="{32B888C2-22B5-154D-B4F8-8E03BC39EEF8}"/>
                </a:ext>
              </a:extLst>
            </p:cNvPr>
            <p:cNvCxnSpPr>
              <a:cxnSpLocks/>
            </p:cNvCxnSpPr>
            <p:nvPr/>
          </p:nvCxnSpPr>
          <p:spPr>
            <a:xfrm>
              <a:off x="5583601" y="182775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Connecteur droit 270">
              <a:extLst>
                <a:ext uri="{FF2B5EF4-FFF2-40B4-BE49-F238E27FC236}">
                  <a16:creationId xmlns:a16="http://schemas.microsoft.com/office/drawing/2014/main" id="{25889FDD-2F8E-7A4C-9847-BFCEF2B41588}"/>
                </a:ext>
              </a:extLst>
            </p:cNvPr>
            <p:cNvCxnSpPr>
              <a:cxnSpLocks/>
            </p:cNvCxnSpPr>
            <p:nvPr/>
          </p:nvCxnSpPr>
          <p:spPr>
            <a:xfrm>
              <a:off x="5618526" y="182775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Connecteur droit 271">
              <a:extLst>
                <a:ext uri="{FF2B5EF4-FFF2-40B4-BE49-F238E27FC236}">
                  <a16:creationId xmlns:a16="http://schemas.microsoft.com/office/drawing/2014/main" id="{2DE38854-CCFB-744A-8129-5200AD4E04A2}"/>
                </a:ext>
              </a:extLst>
            </p:cNvPr>
            <p:cNvCxnSpPr>
              <a:cxnSpLocks/>
            </p:cNvCxnSpPr>
            <p:nvPr/>
          </p:nvCxnSpPr>
          <p:spPr>
            <a:xfrm>
              <a:off x="5583601" y="182775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Connecteur droit 272">
              <a:extLst>
                <a:ext uri="{FF2B5EF4-FFF2-40B4-BE49-F238E27FC236}">
                  <a16:creationId xmlns:a16="http://schemas.microsoft.com/office/drawing/2014/main" id="{1C216BB2-802D-114E-8574-C41A9176EC1C}"/>
                </a:ext>
              </a:extLst>
            </p:cNvPr>
            <p:cNvCxnSpPr>
              <a:cxnSpLocks/>
            </p:cNvCxnSpPr>
            <p:nvPr/>
          </p:nvCxnSpPr>
          <p:spPr>
            <a:xfrm>
              <a:off x="5678851" y="185315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cteur droit 273">
              <a:extLst>
                <a:ext uri="{FF2B5EF4-FFF2-40B4-BE49-F238E27FC236}">
                  <a16:creationId xmlns:a16="http://schemas.microsoft.com/office/drawing/2014/main" id="{1D850E9B-2C93-EA4C-9FA5-9246CA98211C}"/>
                </a:ext>
              </a:extLst>
            </p:cNvPr>
            <p:cNvCxnSpPr>
              <a:cxnSpLocks/>
            </p:cNvCxnSpPr>
            <p:nvPr/>
          </p:nvCxnSpPr>
          <p:spPr>
            <a:xfrm>
              <a:off x="5723301" y="185315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necteur droit 274">
              <a:extLst>
                <a:ext uri="{FF2B5EF4-FFF2-40B4-BE49-F238E27FC236}">
                  <a16:creationId xmlns:a16="http://schemas.microsoft.com/office/drawing/2014/main" id="{635E8BCD-049B-A541-A8CE-8E7DF1B53540}"/>
                </a:ext>
              </a:extLst>
            </p:cNvPr>
            <p:cNvCxnSpPr>
              <a:cxnSpLocks/>
            </p:cNvCxnSpPr>
            <p:nvPr/>
          </p:nvCxnSpPr>
          <p:spPr>
            <a:xfrm>
              <a:off x="5523166" y="185315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necteur droit 275">
              <a:extLst>
                <a:ext uri="{FF2B5EF4-FFF2-40B4-BE49-F238E27FC236}">
                  <a16:creationId xmlns:a16="http://schemas.microsoft.com/office/drawing/2014/main" id="{CF423E1F-078C-7346-8024-E9FE9D9AA29F}"/>
                </a:ext>
              </a:extLst>
            </p:cNvPr>
            <p:cNvCxnSpPr>
              <a:cxnSpLocks/>
            </p:cNvCxnSpPr>
            <p:nvPr/>
          </p:nvCxnSpPr>
          <p:spPr>
            <a:xfrm>
              <a:off x="5736001" y="185315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necteur droit 276">
              <a:extLst>
                <a:ext uri="{FF2B5EF4-FFF2-40B4-BE49-F238E27FC236}">
                  <a16:creationId xmlns:a16="http://schemas.microsoft.com/office/drawing/2014/main" id="{F3CEBBE4-F8D0-2745-9B5F-97A1196A29AF}"/>
                </a:ext>
              </a:extLst>
            </p:cNvPr>
            <p:cNvCxnSpPr>
              <a:cxnSpLocks/>
            </p:cNvCxnSpPr>
            <p:nvPr/>
          </p:nvCxnSpPr>
          <p:spPr>
            <a:xfrm>
              <a:off x="5770926" y="185315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cteur droit 277">
              <a:extLst>
                <a:ext uri="{FF2B5EF4-FFF2-40B4-BE49-F238E27FC236}">
                  <a16:creationId xmlns:a16="http://schemas.microsoft.com/office/drawing/2014/main" id="{B4483A80-1756-9545-8192-BEB5037BCABC}"/>
                </a:ext>
              </a:extLst>
            </p:cNvPr>
            <p:cNvCxnSpPr>
              <a:cxnSpLocks/>
            </p:cNvCxnSpPr>
            <p:nvPr/>
          </p:nvCxnSpPr>
          <p:spPr>
            <a:xfrm>
              <a:off x="5805851" y="185315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Connecteur droit 278">
              <a:extLst>
                <a:ext uri="{FF2B5EF4-FFF2-40B4-BE49-F238E27FC236}">
                  <a16:creationId xmlns:a16="http://schemas.microsoft.com/office/drawing/2014/main" id="{E2914CF0-16DE-C741-97F7-014B28EA924D}"/>
                </a:ext>
              </a:extLst>
            </p:cNvPr>
            <p:cNvCxnSpPr>
              <a:cxnSpLocks/>
            </p:cNvCxnSpPr>
            <p:nvPr/>
          </p:nvCxnSpPr>
          <p:spPr>
            <a:xfrm>
              <a:off x="5840776" y="185315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necteur droit 279">
              <a:extLst>
                <a:ext uri="{FF2B5EF4-FFF2-40B4-BE49-F238E27FC236}">
                  <a16:creationId xmlns:a16="http://schemas.microsoft.com/office/drawing/2014/main" id="{D11D94C1-2C97-174E-A07D-7C3287DC0854}"/>
                </a:ext>
              </a:extLst>
            </p:cNvPr>
            <p:cNvCxnSpPr>
              <a:cxnSpLocks/>
            </p:cNvCxnSpPr>
            <p:nvPr/>
          </p:nvCxnSpPr>
          <p:spPr>
            <a:xfrm>
              <a:off x="5901101" y="1875380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Connecteur droit 280">
              <a:extLst>
                <a:ext uri="{FF2B5EF4-FFF2-40B4-BE49-F238E27FC236}">
                  <a16:creationId xmlns:a16="http://schemas.microsoft.com/office/drawing/2014/main" id="{56A1B1CB-F5B3-164E-B99A-95D29F603D3A}"/>
                </a:ext>
              </a:extLst>
            </p:cNvPr>
            <p:cNvCxnSpPr>
              <a:cxnSpLocks/>
            </p:cNvCxnSpPr>
            <p:nvPr/>
          </p:nvCxnSpPr>
          <p:spPr>
            <a:xfrm>
              <a:off x="5961426" y="1900780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Connecteur droit 281">
              <a:extLst>
                <a:ext uri="{FF2B5EF4-FFF2-40B4-BE49-F238E27FC236}">
                  <a16:creationId xmlns:a16="http://schemas.microsoft.com/office/drawing/2014/main" id="{AC8DC70E-BDCB-A241-B85E-9167C6C6B8A7}"/>
                </a:ext>
              </a:extLst>
            </p:cNvPr>
            <p:cNvCxnSpPr>
              <a:cxnSpLocks/>
            </p:cNvCxnSpPr>
            <p:nvPr/>
          </p:nvCxnSpPr>
          <p:spPr>
            <a:xfrm>
              <a:off x="6005876" y="1900780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Connecteur droit 282">
              <a:extLst>
                <a:ext uri="{FF2B5EF4-FFF2-40B4-BE49-F238E27FC236}">
                  <a16:creationId xmlns:a16="http://schemas.microsoft.com/office/drawing/2014/main" id="{A4DFFF6F-6ACD-4548-A30E-2F540286352D}"/>
                </a:ext>
              </a:extLst>
            </p:cNvPr>
            <p:cNvCxnSpPr>
              <a:cxnSpLocks/>
            </p:cNvCxnSpPr>
            <p:nvPr/>
          </p:nvCxnSpPr>
          <p:spPr>
            <a:xfrm>
              <a:off x="6018576" y="1900780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Connecteur droit 283">
              <a:extLst>
                <a:ext uri="{FF2B5EF4-FFF2-40B4-BE49-F238E27FC236}">
                  <a16:creationId xmlns:a16="http://schemas.microsoft.com/office/drawing/2014/main" id="{6D1A36DA-EAE2-5E45-AD64-7BF449417619}"/>
                </a:ext>
              </a:extLst>
            </p:cNvPr>
            <p:cNvCxnSpPr>
              <a:cxnSpLocks/>
            </p:cNvCxnSpPr>
            <p:nvPr/>
          </p:nvCxnSpPr>
          <p:spPr>
            <a:xfrm>
              <a:off x="6053501" y="1900780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Connecteur droit 284">
              <a:extLst>
                <a:ext uri="{FF2B5EF4-FFF2-40B4-BE49-F238E27FC236}">
                  <a16:creationId xmlns:a16="http://schemas.microsoft.com/office/drawing/2014/main" id="{BFAEE5B4-1175-EC4B-AEE9-E83C03FC9E2C}"/>
                </a:ext>
              </a:extLst>
            </p:cNvPr>
            <p:cNvCxnSpPr>
              <a:cxnSpLocks/>
            </p:cNvCxnSpPr>
            <p:nvPr/>
          </p:nvCxnSpPr>
          <p:spPr>
            <a:xfrm>
              <a:off x="6088426" y="1900780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cteur droit 285">
              <a:extLst>
                <a:ext uri="{FF2B5EF4-FFF2-40B4-BE49-F238E27FC236}">
                  <a16:creationId xmlns:a16="http://schemas.microsoft.com/office/drawing/2014/main" id="{9FA17FCB-2DEF-F446-8350-FA66CCEF281A}"/>
                </a:ext>
              </a:extLst>
            </p:cNvPr>
            <p:cNvCxnSpPr>
              <a:cxnSpLocks/>
            </p:cNvCxnSpPr>
            <p:nvPr/>
          </p:nvCxnSpPr>
          <p:spPr>
            <a:xfrm>
              <a:off x="6123351" y="1900780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Connecteur droit 286">
              <a:extLst>
                <a:ext uri="{FF2B5EF4-FFF2-40B4-BE49-F238E27FC236}">
                  <a16:creationId xmlns:a16="http://schemas.microsoft.com/office/drawing/2014/main" id="{0E03A119-562C-1C47-8AED-1489DBF99DA4}"/>
                </a:ext>
              </a:extLst>
            </p:cNvPr>
            <p:cNvCxnSpPr>
              <a:cxnSpLocks/>
            </p:cNvCxnSpPr>
            <p:nvPr/>
          </p:nvCxnSpPr>
          <p:spPr>
            <a:xfrm>
              <a:off x="6170976" y="1913480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Connecteur droit 287">
              <a:extLst>
                <a:ext uri="{FF2B5EF4-FFF2-40B4-BE49-F238E27FC236}">
                  <a16:creationId xmlns:a16="http://schemas.microsoft.com/office/drawing/2014/main" id="{E1FEEDBC-DE5D-164C-A56F-BFBC25783442}"/>
                </a:ext>
              </a:extLst>
            </p:cNvPr>
            <p:cNvCxnSpPr>
              <a:cxnSpLocks/>
            </p:cNvCxnSpPr>
            <p:nvPr/>
          </p:nvCxnSpPr>
          <p:spPr>
            <a:xfrm>
              <a:off x="6231301" y="1938880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Connecteur droit 288">
              <a:extLst>
                <a:ext uri="{FF2B5EF4-FFF2-40B4-BE49-F238E27FC236}">
                  <a16:creationId xmlns:a16="http://schemas.microsoft.com/office/drawing/2014/main" id="{C0BF4D0A-0BF6-D047-A6CC-9A8EF9B8A413}"/>
                </a:ext>
              </a:extLst>
            </p:cNvPr>
            <p:cNvCxnSpPr>
              <a:cxnSpLocks/>
            </p:cNvCxnSpPr>
            <p:nvPr/>
          </p:nvCxnSpPr>
          <p:spPr>
            <a:xfrm>
              <a:off x="6275751" y="1938880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Connecteur droit 289">
              <a:extLst>
                <a:ext uri="{FF2B5EF4-FFF2-40B4-BE49-F238E27FC236}">
                  <a16:creationId xmlns:a16="http://schemas.microsoft.com/office/drawing/2014/main" id="{ACD1BAF8-41F1-8C43-B0AA-0C510B258B22}"/>
                </a:ext>
              </a:extLst>
            </p:cNvPr>
            <p:cNvCxnSpPr>
              <a:cxnSpLocks/>
            </p:cNvCxnSpPr>
            <p:nvPr/>
          </p:nvCxnSpPr>
          <p:spPr>
            <a:xfrm>
              <a:off x="6288451" y="1938880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Connecteur droit 290">
              <a:extLst>
                <a:ext uri="{FF2B5EF4-FFF2-40B4-BE49-F238E27FC236}">
                  <a16:creationId xmlns:a16="http://schemas.microsoft.com/office/drawing/2014/main" id="{7CFAD5F7-C0FC-4747-86A2-AA1EA94E5487}"/>
                </a:ext>
              </a:extLst>
            </p:cNvPr>
            <p:cNvCxnSpPr>
              <a:cxnSpLocks/>
            </p:cNvCxnSpPr>
            <p:nvPr/>
          </p:nvCxnSpPr>
          <p:spPr>
            <a:xfrm>
              <a:off x="6323376" y="1938880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Connecteur droit 291">
              <a:extLst>
                <a:ext uri="{FF2B5EF4-FFF2-40B4-BE49-F238E27FC236}">
                  <a16:creationId xmlns:a16="http://schemas.microsoft.com/office/drawing/2014/main" id="{8529FDF1-1DA5-DC4A-9638-91D13FFD6BDD}"/>
                </a:ext>
              </a:extLst>
            </p:cNvPr>
            <p:cNvCxnSpPr>
              <a:cxnSpLocks/>
            </p:cNvCxnSpPr>
            <p:nvPr/>
          </p:nvCxnSpPr>
          <p:spPr>
            <a:xfrm>
              <a:off x="6358301" y="1938880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Connecteur droit 292">
              <a:extLst>
                <a:ext uri="{FF2B5EF4-FFF2-40B4-BE49-F238E27FC236}">
                  <a16:creationId xmlns:a16="http://schemas.microsoft.com/office/drawing/2014/main" id="{41C81902-BCC1-0745-B5AE-6FACCC46F844}"/>
                </a:ext>
              </a:extLst>
            </p:cNvPr>
            <p:cNvCxnSpPr>
              <a:cxnSpLocks/>
            </p:cNvCxnSpPr>
            <p:nvPr/>
          </p:nvCxnSpPr>
          <p:spPr>
            <a:xfrm>
              <a:off x="6393226" y="1938880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Connecteur droit 293">
              <a:extLst>
                <a:ext uri="{FF2B5EF4-FFF2-40B4-BE49-F238E27FC236}">
                  <a16:creationId xmlns:a16="http://schemas.microsoft.com/office/drawing/2014/main" id="{FFAAF029-22C6-FE49-B3D9-AB2BFA5501FF}"/>
                </a:ext>
              </a:extLst>
            </p:cNvPr>
            <p:cNvCxnSpPr>
              <a:cxnSpLocks/>
            </p:cNvCxnSpPr>
            <p:nvPr/>
          </p:nvCxnSpPr>
          <p:spPr>
            <a:xfrm>
              <a:off x="6323376" y="194205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Connecteur droit 294">
              <a:extLst>
                <a:ext uri="{FF2B5EF4-FFF2-40B4-BE49-F238E27FC236}">
                  <a16:creationId xmlns:a16="http://schemas.microsoft.com/office/drawing/2014/main" id="{AAE6C2CD-FE4F-5C47-BAA5-B6E99BB47DF9}"/>
                </a:ext>
              </a:extLst>
            </p:cNvPr>
            <p:cNvCxnSpPr>
              <a:cxnSpLocks/>
            </p:cNvCxnSpPr>
            <p:nvPr/>
          </p:nvCxnSpPr>
          <p:spPr>
            <a:xfrm>
              <a:off x="6383701" y="196745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Connecteur droit 295">
              <a:extLst>
                <a:ext uri="{FF2B5EF4-FFF2-40B4-BE49-F238E27FC236}">
                  <a16:creationId xmlns:a16="http://schemas.microsoft.com/office/drawing/2014/main" id="{25B20A82-A380-1948-8E0F-5DD1CB525E28}"/>
                </a:ext>
              </a:extLst>
            </p:cNvPr>
            <p:cNvCxnSpPr>
              <a:cxnSpLocks/>
            </p:cNvCxnSpPr>
            <p:nvPr/>
          </p:nvCxnSpPr>
          <p:spPr>
            <a:xfrm>
              <a:off x="6428151" y="196745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Connecteur droit 296">
              <a:extLst>
                <a:ext uri="{FF2B5EF4-FFF2-40B4-BE49-F238E27FC236}">
                  <a16:creationId xmlns:a16="http://schemas.microsoft.com/office/drawing/2014/main" id="{0EF3635E-1051-8A4B-AF96-DCD1AA466D45}"/>
                </a:ext>
              </a:extLst>
            </p:cNvPr>
            <p:cNvCxnSpPr>
              <a:cxnSpLocks/>
            </p:cNvCxnSpPr>
            <p:nvPr/>
          </p:nvCxnSpPr>
          <p:spPr>
            <a:xfrm>
              <a:off x="6440851" y="196745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Connecteur droit 297">
              <a:extLst>
                <a:ext uri="{FF2B5EF4-FFF2-40B4-BE49-F238E27FC236}">
                  <a16:creationId xmlns:a16="http://schemas.microsoft.com/office/drawing/2014/main" id="{29AD5AF7-4C03-F147-A3F4-D6684D2FCC53}"/>
                </a:ext>
              </a:extLst>
            </p:cNvPr>
            <p:cNvCxnSpPr>
              <a:cxnSpLocks/>
            </p:cNvCxnSpPr>
            <p:nvPr/>
          </p:nvCxnSpPr>
          <p:spPr>
            <a:xfrm>
              <a:off x="6475776" y="196745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Connecteur droit 298">
              <a:extLst>
                <a:ext uri="{FF2B5EF4-FFF2-40B4-BE49-F238E27FC236}">
                  <a16:creationId xmlns:a16="http://schemas.microsoft.com/office/drawing/2014/main" id="{5D877369-14E3-5545-933B-AEEA6AF66806}"/>
                </a:ext>
              </a:extLst>
            </p:cNvPr>
            <p:cNvCxnSpPr>
              <a:cxnSpLocks/>
            </p:cNvCxnSpPr>
            <p:nvPr/>
          </p:nvCxnSpPr>
          <p:spPr>
            <a:xfrm>
              <a:off x="6510701" y="196745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Connecteur droit 299">
              <a:extLst>
                <a:ext uri="{FF2B5EF4-FFF2-40B4-BE49-F238E27FC236}">
                  <a16:creationId xmlns:a16="http://schemas.microsoft.com/office/drawing/2014/main" id="{AE91BD6A-DD2D-8547-B80F-ED6E883D23C9}"/>
                </a:ext>
              </a:extLst>
            </p:cNvPr>
            <p:cNvCxnSpPr>
              <a:cxnSpLocks/>
            </p:cNvCxnSpPr>
            <p:nvPr/>
          </p:nvCxnSpPr>
          <p:spPr>
            <a:xfrm>
              <a:off x="6545626" y="196745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Connecteur droit 300">
              <a:extLst>
                <a:ext uri="{FF2B5EF4-FFF2-40B4-BE49-F238E27FC236}">
                  <a16:creationId xmlns:a16="http://schemas.microsoft.com/office/drawing/2014/main" id="{02B4A2A6-D511-ED4F-8A9F-1FBAC9F643E2}"/>
                </a:ext>
              </a:extLst>
            </p:cNvPr>
            <p:cNvCxnSpPr>
              <a:cxnSpLocks/>
            </p:cNvCxnSpPr>
            <p:nvPr/>
          </p:nvCxnSpPr>
          <p:spPr>
            <a:xfrm>
              <a:off x="6456726" y="1945230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Connecteur droit 301">
              <a:extLst>
                <a:ext uri="{FF2B5EF4-FFF2-40B4-BE49-F238E27FC236}">
                  <a16:creationId xmlns:a16="http://schemas.microsoft.com/office/drawing/2014/main" id="{E1C7D6C6-183F-1F4C-937A-7D5CF4D45853}"/>
                </a:ext>
              </a:extLst>
            </p:cNvPr>
            <p:cNvCxnSpPr>
              <a:cxnSpLocks/>
            </p:cNvCxnSpPr>
            <p:nvPr/>
          </p:nvCxnSpPr>
          <p:spPr>
            <a:xfrm>
              <a:off x="6517051" y="1970630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Connecteur droit 302">
              <a:extLst>
                <a:ext uri="{FF2B5EF4-FFF2-40B4-BE49-F238E27FC236}">
                  <a16:creationId xmlns:a16="http://schemas.microsoft.com/office/drawing/2014/main" id="{29ACEB6D-9961-6840-86C0-E2EFFB102E75}"/>
                </a:ext>
              </a:extLst>
            </p:cNvPr>
            <p:cNvCxnSpPr>
              <a:cxnSpLocks/>
            </p:cNvCxnSpPr>
            <p:nvPr/>
          </p:nvCxnSpPr>
          <p:spPr>
            <a:xfrm>
              <a:off x="6561501" y="1970630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Connecteur droit 303">
              <a:extLst>
                <a:ext uri="{FF2B5EF4-FFF2-40B4-BE49-F238E27FC236}">
                  <a16:creationId xmlns:a16="http://schemas.microsoft.com/office/drawing/2014/main" id="{1CE60CBF-A42E-FF4B-AECC-F3D646CA183F}"/>
                </a:ext>
              </a:extLst>
            </p:cNvPr>
            <p:cNvCxnSpPr>
              <a:cxnSpLocks/>
            </p:cNvCxnSpPr>
            <p:nvPr/>
          </p:nvCxnSpPr>
          <p:spPr>
            <a:xfrm>
              <a:off x="6574201" y="1970630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Connecteur droit 304">
              <a:extLst>
                <a:ext uri="{FF2B5EF4-FFF2-40B4-BE49-F238E27FC236}">
                  <a16:creationId xmlns:a16="http://schemas.microsoft.com/office/drawing/2014/main" id="{A919B6CC-6C01-0548-99DA-66821B3B5C56}"/>
                </a:ext>
              </a:extLst>
            </p:cNvPr>
            <p:cNvCxnSpPr>
              <a:cxnSpLocks/>
            </p:cNvCxnSpPr>
            <p:nvPr/>
          </p:nvCxnSpPr>
          <p:spPr>
            <a:xfrm>
              <a:off x="6609126" y="1970630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Connecteur droit 305">
              <a:extLst>
                <a:ext uri="{FF2B5EF4-FFF2-40B4-BE49-F238E27FC236}">
                  <a16:creationId xmlns:a16="http://schemas.microsoft.com/office/drawing/2014/main" id="{B0AF0DFF-8B7D-344C-B0F4-CEA6D0BAF7B0}"/>
                </a:ext>
              </a:extLst>
            </p:cNvPr>
            <p:cNvCxnSpPr>
              <a:cxnSpLocks/>
            </p:cNvCxnSpPr>
            <p:nvPr/>
          </p:nvCxnSpPr>
          <p:spPr>
            <a:xfrm>
              <a:off x="6644051" y="1970630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Connecteur droit 306">
              <a:extLst>
                <a:ext uri="{FF2B5EF4-FFF2-40B4-BE49-F238E27FC236}">
                  <a16:creationId xmlns:a16="http://schemas.microsoft.com/office/drawing/2014/main" id="{C349975E-F113-E148-8ED4-172E4754DB87}"/>
                </a:ext>
              </a:extLst>
            </p:cNvPr>
            <p:cNvCxnSpPr>
              <a:cxnSpLocks/>
            </p:cNvCxnSpPr>
            <p:nvPr/>
          </p:nvCxnSpPr>
          <p:spPr>
            <a:xfrm>
              <a:off x="6678976" y="1970630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Connecteur droit 307">
              <a:extLst>
                <a:ext uri="{FF2B5EF4-FFF2-40B4-BE49-F238E27FC236}">
                  <a16:creationId xmlns:a16="http://schemas.microsoft.com/office/drawing/2014/main" id="{4BCD3FE4-8ADA-2549-925C-13A429BBB131}"/>
                </a:ext>
              </a:extLst>
            </p:cNvPr>
            <p:cNvCxnSpPr>
              <a:cxnSpLocks/>
            </p:cNvCxnSpPr>
            <p:nvPr/>
          </p:nvCxnSpPr>
          <p:spPr>
            <a:xfrm>
              <a:off x="6872651" y="201825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Connecteur droit 308">
              <a:extLst>
                <a:ext uri="{FF2B5EF4-FFF2-40B4-BE49-F238E27FC236}">
                  <a16:creationId xmlns:a16="http://schemas.microsoft.com/office/drawing/2014/main" id="{24A0D1A0-D55E-DD4E-8580-C747E69619C9}"/>
                </a:ext>
              </a:extLst>
            </p:cNvPr>
            <p:cNvCxnSpPr>
              <a:cxnSpLocks/>
            </p:cNvCxnSpPr>
            <p:nvPr/>
          </p:nvCxnSpPr>
          <p:spPr>
            <a:xfrm>
              <a:off x="6713901" y="201825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Connecteur droit 309">
              <a:extLst>
                <a:ext uri="{FF2B5EF4-FFF2-40B4-BE49-F238E27FC236}">
                  <a16:creationId xmlns:a16="http://schemas.microsoft.com/office/drawing/2014/main" id="{9B59E5EF-15F1-FE4A-89A8-0904370F2D36}"/>
                </a:ext>
              </a:extLst>
            </p:cNvPr>
            <p:cNvCxnSpPr>
              <a:cxnSpLocks/>
            </p:cNvCxnSpPr>
            <p:nvPr/>
          </p:nvCxnSpPr>
          <p:spPr>
            <a:xfrm>
              <a:off x="6726601" y="201825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Connecteur droit 310">
              <a:extLst>
                <a:ext uri="{FF2B5EF4-FFF2-40B4-BE49-F238E27FC236}">
                  <a16:creationId xmlns:a16="http://schemas.microsoft.com/office/drawing/2014/main" id="{E1A7F84D-C63A-FA4A-97C8-D955E3EEDA5B}"/>
                </a:ext>
              </a:extLst>
            </p:cNvPr>
            <p:cNvCxnSpPr>
              <a:cxnSpLocks/>
            </p:cNvCxnSpPr>
            <p:nvPr/>
          </p:nvCxnSpPr>
          <p:spPr>
            <a:xfrm>
              <a:off x="6761526" y="201825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Connecteur droit 311">
              <a:extLst>
                <a:ext uri="{FF2B5EF4-FFF2-40B4-BE49-F238E27FC236}">
                  <a16:creationId xmlns:a16="http://schemas.microsoft.com/office/drawing/2014/main" id="{129D1000-9FB3-3741-8258-5B077F3EE184}"/>
                </a:ext>
              </a:extLst>
            </p:cNvPr>
            <p:cNvCxnSpPr>
              <a:cxnSpLocks/>
            </p:cNvCxnSpPr>
            <p:nvPr/>
          </p:nvCxnSpPr>
          <p:spPr>
            <a:xfrm>
              <a:off x="6796451" y="201825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Connecteur droit 312">
              <a:extLst>
                <a:ext uri="{FF2B5EF4-FFF2-40B4-BE49-F238E27FC236}">
                  <a16:creationId xmlns:a16="http://schemas.microsoft.com/office/drawing/2014/main" id="{A66786F9-115D-DD45-8B95-4E714443E187}"/>
                </a:ext>
              </a:extLst>
            </p:cNvPr>
            <p:cNvCxnSpPr>
              <a:cxnSpLocks/>
            </p:cNvCxnSpPr>
            <p:nvPr/>
          </p:nvCxnSpPr>
          <p:spPr>
            <a:xfrm>
              <a:off x="6831376" y="2018255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5" name="Text Box 4">
            <a:extLst>
              <a:ext uri="{FF2B5EF4-FFF2-40B4-BE49-F238E27FC236}">
                <a16:creationId xmlns:a16="http://schemas.microsoft.com/office/drawing/2014/main" id="{C4F15B76-E5F1-314D-B9A6-5FBDD804024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030937" y="2926424"/>
            <a:ext cx="10226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ヒラギノ角ゴ Pro W3" charset="0"/>
                <a:cs typeface="Arial"/>
              </a:rPr>
              <a:t>EFS (%)</a:t>
            </a:r>
          </a:p>
        </p:txBody>
      </p:sp>
      <p:sp>
        <p:nvSpPr>
          <p:cNvPr id="316" name="Text Box 4">
            <a:extLst>
              <a:ext uri="{FF2B5EF4-FFF2-40B4-BE49-F238E27FC236}">
                <a16:creationId xmlns:a16="http://schemas.microsoft.com/office/drawing/2014/main" id="{FAA45329-9EEC-C34B-9F14-897616E34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7395" y="4580511"/>
            <a:ext cx="42324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ヒラギノ角ゴ Pro W3" charset="0"/>
                <a:cs typeface="Arial"/>
              </a:rPr>
              <a:t>Mois</a:t>
            </a:r>
          </a:p>
        </p:txBody>
      </p:sp>
      <p:grpSp>
        <p:nvGrpSpPr>
          <p:cNvPr id="318" name="Group 40">
            <a:extLst>
              <a:ext uri="{FF2B5EF4-FFF2-40B4-BE49-F238E27FC236}">
                <a16:creationId xmlns:a16="http://schemas.microsoft.com/office/drawing/2014/main" id="{1DD7D5EA-6DD3-3649-A079-07094D2075FC}"/>
              </a:ext>
            </a:extLst>
          </p:cNvPr>
          <p:cNvGrpSpPr/>
          <p:nvPr/>
        </p:nvGrpSpPr>
        <p:grpSpPr>
          <a:xfrm>
            <a:off x="4697163" y="5012995"/>
            <a:ext cx="1500256" cy="468377"/>
            <a:chOff x="3761088" y="5773604"/>
            <a:chExt cx="1500256" cy="468377"/>
          </a:xfrm>
        </p:grpSpPr>
        <p:sp>
          <p:nvSpPr>
            <p:cNvPr id="319" name="TextBox 41">
              <a:extLst>
                <a:ext uri="{FF2B5EF4-FFF2-40B4-BE49-F238E27FC236}">
                  <a16:creationId xmlns:a16="http://schemas.microsoft.com/office/drawing/2014/main" id="{96A1BADA-8CA4-4B42-A716-6F192E086D11}"/>
                </a:ext>
              </a:extLst>
            </p:cNvPr>
            <p:cNvSpPr txBox="1"/>
            <p:nvPr/>
          </p:nvSpPr>
          <p:spPr>
            <a:xfrm>
              <a:off x="3761088" y="5773604"/>
              <a:ext cx="15002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A00C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Pembro + </a:t>
              </a: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C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Chimio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A00C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20" name="TextBox 42">
              <a:extLst>
                <a:ext uri="{FF2B5EF4-FFF2-40B4-BE49-F238E27FC236}">
                  <a16:creationId xmlns:a16="http://schemas.microsoft.com/office/drawing/2014/main" id="{A399E541-D314-3D45-A2AE-F69D424B98DD}"/>
                </a:ext>
              </a:extLst>
            </p:cNvPr>
            <p:cNvSpPr txBox="1"/>
            <p:nvPr/>
          </p:nvSpPr>
          <p:spPr>
            <a:xfrm>
              <a:off x="3761088" y="5980371"/>
              <a:ext cx="1471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1999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Placebo + </a:t>
              </a: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999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Chimio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1999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5262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au 27">
            <a:extLst>
              <a:ext uri="{FF2B5EF4-FFF2-40B4-BE49-F238E27FC236}">
                <a16:creationId xmlns:a16="http://schemas.microsoft.com/office/drawing/2014/main" id="{90D0F953-1488-0143-8C6C-B88A64EAFE49}"/>
              </a:ext>
            </a:extLst>
          </p:cNvPr>
          <p:cNvGraphicFramePr>
            <a:graphicFrameLocks noGrp="1"/>
          </p:cNvGraphicFramePr>
          <p:nvPr/>
        </p:nvGraphicFramePr>
        <p:xfrm>
          <a:off x="1037844" y="4964805"/>
          <a:ext cx="7864632" cy="702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9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0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09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0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09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09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9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09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092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092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092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0926">
                  <a:extLst>
                    <a:ext uri="{9D8B030D-6E8A-4147-A177-3AD203B41FA5}">
                      <a16:colId xmlns:a16="http://schemas.microsoft.com/office/drawing/2014/main" val="649517079"/>
                    </a:ext>
                  </a:extLst>
                </a:gridCol>
                <a:gridCol w="380926">
                  <a:extLst>
                    <a:ext uri="{9D8B030D-6E8A-4147-A177-3AD203B41FA5}">
                      <a16:colId xmlns:a16="http://schemas.microsoft.com/office/drawing/2014/main" val="1833708424"/>
                    </a:ext>
                  </a:extLst>
                </a:gridCol>
                <a:gridCol w="380926">
                  <a:extLst>
                    <a:ext uri="{9D8B030D-6E8A-4147-A177-3AD203B41FA5}">
                      <a16:colId xmlns:a16="http://schemas.microsoft.com/office/drawing/2014/main" val="1640796549"/>
                    </a:ext>
                  </a:extLst>
                </a:gridCol>
                <a:gridCol w="380926">
                  <a:extLst>
                    <a:ext uri="{9D8B030D-6E8A-4147-A177-3AD203B41FA5}">
                      <a16:colId xmlns:a16="http://schemas.microsoft.com/office/drawing/2014/main" val="3511202980"/>
                    </a:ext>
                  </a:extLst>
                </a:gridCol>
                <a:gridCol w="380926">
                  <a:extLst>
                    <a:ext uri="{9D8B030D-6E8A-4147-A177-3AD203B41FA5}">
                      <a16:colId xmlns:a16="http://schemas.microsoft.com/office/drawing/2014/main" val="3083050773"/>
                    </a:ext>
                  </a:extLst>
                </a:gridCol>
                <a:gridCol w="38092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71448">
                <a:tc gridSpan="1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  Nb à risque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502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784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781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769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751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728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718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702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692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681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671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652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551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433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303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165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11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390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386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382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368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358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342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328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319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310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304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297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250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195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140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83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à coins arrondis 10"/>
          <p:cNvSpPr/>
          <p:nvPr/>
        </p:nvSpPr>
        <p:spPr>
          <a:xfrm>
            <a:off x="565452" y="1190633"/>
            <a:ext cx="10869479" cy="4630161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KEYNOTE-522 : </a:t>
            </a:r>
            <a:r>
              <a:rPr lang="da-DK" dirty="0" err="1"/>
              <a:t>Survie</a:t>
            </a:r>
            <a:r>
              <a:rPr lang="da-DK" dirty="0"/>
              <a:t> Sans </a:t>
            </a:r>
            <a:r>
              <a:rPr lang="da-DK" dirty="0" err="1"/>
              <a:t>Evénement</a:t>
            </a:r>
            <a:r>
              <a:rPr lang="da-DK" dirty="0"/>
              <a:t> à </a:t>
            </a:r>
            <a:r>
              <a:rPr lang="da-DK" dirty="0" err="1"/>
              <a:t>l’analyse</a:t>
            </a:r>
            <a:r>
              <a:rPr lang="da-DK" dirty="0"/>
              <a:t> finale (AI4)</a:t>
            </a:r>
            <a:endParaRPr lang="en-US" dirty="0"/>
          </a:p>
        </p:txBody>
      </p:sp>
      <p:cxnSp>
        <p:nvCxnSpPr>
          <p:cNvPr id="23" name="Connecteur droit 22"/>
          <p:cNvCxnSpPr>
            <a:cxnSpLocks/>
          </p:cNvCxnSpPr>
          <p:nvPr/>
        </p:nvCxnSpPr>
        <p:spPr>
          <a:xfrm>
            <a:off x="1979676" y="5135515"/>
            <a:ext cx="6815467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e 32"/>
          <p:cNvGrpSpPr/>
          <p:nvPr/>
        </p:nvGrpSpPr>
        <p:grpSpPr>
          <a:xfrm>
            <a:off x="1562310" y="1496702"/>
            <a:ext cx="7340168" cy="3570478"/>
            <a:chOff x="529157" y="2485881"/>
            <a:chExt cx="5734610" cy="3047617"/>
          </a:xfrm>
        </p:grpSpPr>
        <p:graphicFrame>
          <p:nvGraphicFramePr>
            <p:cNvPr id="12" name="Graphique 11"/>
            <p:cNvGraphicFramePr/>
            <p:nvPr/>
          </p:nvGraphicFramePr>
          <p:xfrm>
            <a:off x="529157" y="2485881"/>
            <a:ext cx="5734610" cy="29847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 rot="16200000">
              <a:off x="68931" y="3551427"/>
              <a:ext cx="1193778" cy="216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ヒラギノ角ゴ Pro W3" charset="0"/>
                  <a:cs typeface="Arial"/>
                </a:rPr>
                <a:t>SSE(%)</a:t>
              </a:r>
            </a:p>
          </p:txBody>
        </p:sp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1693806" y="5297063"/>
              <a:ext cx="3306656" cy="236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ヒラギノ角ゴ Pro W3" charset="0"/>
                  <a:cs typeface="Arial"/>
                </a:rPr>
                <a:t>Mois</a:t>
              </a:r>
            </a:p>
          </p:txBody>
        </p:sp>
      </p:grpSp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2093D554-1D02-1F48-8FCA-B47EFC50C79A}"/>
              </a:ext>
            </a:extLst>
          </p:cNvPr>
          <p:cNvGraphicFramePr>
            <a:graphicFrameLocks noGrp="1"/>
          </p:cNvGraphicFramePr>
          <p:nvPr/>
        </p:nvGraphicFramePr>
        <p:xfrm>
          <a:off x="7500919" y="3067770"/>
          <a:ext cx="3714986" cy="1300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8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109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fr-FR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" marR="1200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Évènements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</a:t>
                      </a:r>
                      <a:b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10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valeur-p</a:t>
                      </a:r>
                      <a:endParaRPr lang="fr-FR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799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Pembro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</a:t>
                      </a:r>
                      <a:b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Chimio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Pembro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000" marR="1200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15,7%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0,63</a:t>
                      </a:r>
                      <a:r>
                        <a:rPr lang="fr-FR" sz="12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br>
                        <a:rPr lang="fr-FR" sz="12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(0,48-0,82)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0,00031</a:t>
                      </a:r>
                      <a:r>
                        <a:rPr lang="fr-FR" sz="12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79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Placebo + </a:t>
                      </a:r>
                      <a:b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Chimio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Pbo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23,8%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fr-FR" sz="11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fr-FR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ZoneTexte 24">
            <a:extLst>
              <a:ext uri="{FF2B5EF4-FFF2-40B4-BE49-F238E27FC236}">
                <a16:creationId xmlns:a16="http://schemas.microsoft.com/office/drawing/2014/main" id="{350A2873-7696-ED48-B0DC-E271EDDF037E}"/>
              </a:ext>
            </a:extLst>
          </p:cNvPr>
          <p:cNvSpPr txBox="1"/>
          <p:nvPr/>
        </p:nvSpPr>
        <p:spPr>
          <a:xfrm>
            <a:off x="2332432" y="4238667"/>
            <a:ext cx="4119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Suivi médian de 39 mois</a:t>
            </a:r>
          </a:p>
        </p:txBody>
      </p:sp>
      <p:grpSp>
        <p:nvGrpSpPr>
          <p:cNvPr id="31" name="Group 40">
            <a:extLst>
              <a:ext uri="{FF2B5EF4-FFF2-40B4-BE49-F238E27FC236}">
                <a16:creationId xmlns:a16="http://schemas.microsoft.com/office/drawing/2014/main" id="{65A4E0A3-3BD7-6242-AFFB-2F9A057CDFEC}"/>
              </a:ext>
            </a:extLst>
          </p:cNvPr>
          <p:cNvGrpSpPr/>
          <p:nvPr/>
        </p:nvGrpSpPr>
        <p:grpSpPr>
          <a:xfrm>
            <a:off x="699510" y="5212702"/>
            <a:ext cx="1500256" cy="468377"/>
            <a:chOff x="3761088" y="5773604"/>
            <a:chExt cx="1500256" cy="468377"/>
          </a:xfrm>
        </p:grpSpPr>
        <p:sp>
          <p:nvSpPr>
            <p:cNvPr id="32" name="TextBox 41">
              <a:extLst>
                <a:ext uri="{FF2B5EF4-FFF2-40B4-BE49-F238E27FC236}">
                  <a16:creationId xmlns:a16="http://schemas.microsoft.com/office/drawing/2014/main" id="{0467ADE1-DB0A-0D4B-B6DE-CA6E7886DE43}"/>
                </a:ext>
              </a:extLst>
            </p:cNvPr>
            <p:cNvSpPr txBox="1"/>
            <p:nvPr/>
          </p:nvSpPr>
          <p:spPr>
            <a:xfrm>
              <a:off x="3761088" y="5773604"/>
              <a:ext cx="15002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A00C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Pembro + </a:t>
              </a: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C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Chimio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A00C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4" name="TextBox 42">
              <a:extLst>
                <a:ext uri="{FF2B5EF4-FFF2-40B4-BE49-F238E27FC236}">
                  <a16:creationId xmlns:a16="http://schemas.microsoft.com/office/drawing/2014/main" id="{4D707393-1A4E-E94C-86A3-A767E5991809}"/>
                </a:ext>
              </a:extLst>
            </p:cNvPr>
            <p:cNvSpPr txBox="1"/>
            <p:nvPr/>
          </p:nvSpPr>
          <p:spPr>
            <a:xfrm>
              <a:off x="3761088" y="5980371"/>
              <a:ext cx="1471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1999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Placebo + </a:t>
              </a: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999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Chimio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1999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</p:grp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D8319CA-D571-F64B-B573-D2F881B6156C}"/>
              </a:ext>
            </a:extLst>
          </p:cNvPr>
          <p:cNvCxnSpPr/>
          <p:nvPr/>
        </p:nvCxnSpPr>
        <p:spPr>
          <a:xfrm>
            <a:off x="6820422" y="1591355"/>
            <a:ext cx="0" cy="2942825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rme libre 16">
            <a:extLst>
              <a:ext uri="{FF2B5EF4-FFF2-40B4-BE49-F238E27FC236}">
                <a16:creationId xmlns:a16="http://schemas.microsoft.com/office/drawing/2014/main" id="{45C5159D-FB78-8F4D-8800-4532841D3E6D}"/>
              </a:ext>
            </a:extLst>
          </p:cNvPr>
          <p:cNvSpPr/>
          <p:nvPr/>
        </p:nvSpPr>
        <p:spPr>
          <a:xfrm>
            <a:off x="2279650" y="1605642"/>
            <a:ext cx="6051550" cy="482600"/>
          </a:xfrm>
          <a:custGeom>
            <a:avLst/>
            <a:gdLst>
              <a:gd name="connsiteX0" fmla="*/ 0 w 6051550"/>
              <a:gd name="connsiteY0" fmla="*/ 0 h 482600"/>
              <a:gd name="connsiteX1" fmla="*/ 400050 w 6051550"/>
              <a:gd name="connsiteY1" fmla="*/ 0 h 482600"/>
              <a:gd name="connsiteX2" fmla="*/ 723900 w 6051550"/>
              <a:gd name="connsiteY2" fmla="*/ 44450 h 482600"/>
              <a:gd name="connsiteX3" fmla="*/ 927100 w 6051550"/>
              <a:gd name="connsiteY3" fmla="*/ 63500 h 482600"/>
              <a:gd name="connsiteX4" fmla="*/ 1022350 w 6051550"/>
              <a:gd name="connsiteY4" fmla="*/ 101600 h 482600"/>
              <a:gd name="connsiteX5" fmla="*/ 1181100 w 6051550"/>
              <a:gd name="connsiteY5" fmla="*/ 127000 h 482600"/>
              <a:gd name="connsiteX6" fmla="*/ 1282700 w 6051550"/>
              <a:gd name="connsiteY6" fmla="*/ 165100 h 482600"/>
              <a:gd name="connsiteX7" fmla="*/ 1689100 w 6051550"/>
              <a:gd name="connsiteY7" fmla="*/ 203200 h 482600"/>
              <a:gd name="connsiteX8" fmla="*/ 2114550 w 6051550"/>
              <a:gd name="connsiteY8" fmla="*/ 285750 h 482600"/>
              <a:gd name="connsiteX9" fmla="*/ 2393950 w 6051550"/>
              <a:gd name="connsiteY9" fmla="*/ 292100 h 482600"/>
              <a:gd name="connsiteX10" fmla="*/ 2476500 w 6051550"/>
              <a:gd name="connsiteY10" fmla="*/ 311150 h 482600"/>
              <a:gd name="connsiteX11" fmla="*/ 2711450 w 6051550"/>
              <a:gd name="connsiteY11" fmla="*/ 342900 h 482600"/>
              <a:gd name="connsiteX12" fmla="*/ 2959100 w 6051550"/>
              <a:gd name="connsiteY12" fmla="*/ 368300 h 482600"/>
              <a:gd name="connsiteX13" fmla="*/ 3333750 w 6051550"/>
              <a:gd name="connsiteY13" fmla="*/ 393700 h 482600"/>
              <a:gd name="connsiteX14" fmla="*/ 3594100 w 6051550"/>
              <a:gd name="connsiteY14" fmla="*/ 425450 h 482600"/>
              <a:gd name="connsiteX15" fmla="*/ 3759200 w 6051550"/>
              <a:gd name="connsiteY15" fmla="*/ 419100 h 482600"/>
              <a:gd name="connsiteX16" fmla="*/ 4445000 w 6051550"/>
              <a:gd name="connsiteY16" fmla="*/ 419100 h 482600"/>
              <a:gd name="connsiteX17" fmla="*/ 4527550 w 6051550"/>
              <a:gd name="connsiteY17" fmla="*/ 469900 h 482600"/>
              <a:gd name="connsiteX18" fmla="*/ 5060950 w 6051550"/>
              <a:gd name="connsiteY18" fmla="*/ 482600 h 482600"/>
              <a:gd name="connsiteX19" fmla="*/ 6051550 w 6051550"/>
              <a:gd name="connsiteY19" fmla="*/ 48260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51550" h="482600">
                <a:moveTo>
                  <a:pt x="0" y="0"/>
                </a:moveTo>
                <a:lnTo>
                  <a:pt x="400050" y="0"/>
                </a:lnTo>
                <a:lnTo>
                  <a:pt x="723900" y="44450"/>
                </a:lnTo>
                <a:lnTo>
                  <a:pt x="927100" y="63500"/>
                </a:lnTo>
                <a:lnTo>
                  <a:pt x="1022350" y="101600"/>
                </a:lnTo>
                <a:lnTo>
                  <a:pt x="1181100" y="127000"/>
                </a:lnTo>
                <a:lnTo>
                  <a:pt x="1282700" y="165100"/>
                </a:lnTo>
                <a:lnTo>
                  <a:pt x="1689100" y="203200"/>
                </a:lnTo>
                <a:lnTo>
                  <a:pt x="2114550" y="285750"/>
                </a:lnTo>
                <a:lnTo>
                  <a:pt x="2393950" y="292100"/>
                </a:lnTo>
                <a:lnTo>
                  <a:pt x="2476500" y="311150"/>
                </a:lnTo>
                <a:lnTo>
                  <a:pt x="2711450" y="342900"/>
                </a:lnTo>
                <a:lnTo>
                  <a:pt x="2959100" y="368300"/>
                </a:lnTo>
                <a:lnTo>
                  <a:pt x="3333750" y="393700"/>
                </a:lnTo>
                <a:lnTo>
                  <a:pt x="3594100" y="425450"/>
                </a:lnTo>
                <a:lnTo>
                  <a:pt x="3759200" y="419100"/>
                </a:lnTo>
                <a:lnTo>
                  <a:pt x="4445000" y="419100"/>
                </a:lnTo>
                <a:lnTo>
                  <a:pt x="4527550" y="469900"/>
                </a:lnTo>
                <a:lnTo>
                  <a:pt x="5060950" y="482600"/>
                </a:lnTo>
                <a:lnTo>
                  <a:pt x="6051550" y="48260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Forme libre 34">
            <a:extLst>
              <a:ext uri="{FF2B5EF4-FFF2-40B4-BE49-F238E27FC236}">
                <a16:creationId xmlns:a16="http://schemas.microsoft.com/office/drawing/2014/main" id="{D779CABE-30E5-0640-AC9A-40FB74BA8C74}"/>
              </a:ext>
            </a:extLst>
          </p:cNvPr>
          <p:cNvSpPr/>
          <p:nvPr/>
        </p:nvSpPr>
        <p:spPr>
          <a:xfrm>
            <a:off x="2286000" y="1618342"/>
            <a:ext cx="5943600" cy="787400"/>
          </a:xfrm>
          <a:custGeom>
            <a:avLst/>
            <a:gdLst>
              <a:gd name="connsiteX0" fmla="*/ 0 w 5943600"/>
              <a:gd name="connsiteY0" fmla="*/ 0 h 787400"/>
              <a:gd name="connsiteX1" fmla="*/ 260350 w 5943600"/>
              <a:gd name="connsiteY1" fmla="*/ 0 h 787400"/>
              <a:gd name="connsiteX2" fmla="*/ 800100 w 5943600"/>
              <a:gd name="connsiteY2" fmla="*/ 19050 h 787400"/>
              <a:gd name="connsiteX3" fmla="*/ 857250 w 5943600"/>
              <a:gd name="connsiteY3" fmla="*/ 82550 h 787400"/>
              <a:gd name="connsiteX4" fmla="*/ 1060450 w 5943600"/>
              <a:gd name="connsiteY4" fmla="*/ 114300 h 787400"/>
              <a:gd name="connsiteX5" fmla="*/ 1143000 w 5943600"/>
              <a:gd name="connsiteY5" fmla="*/ 146050 h 787400"/>
              <a:gd name="connsiteX6" fmla="*/ 1352550 w 5943600"/>
              <a:gd name="connsiteY6" fmla="*/ 171450 h 787400"/>
              <a:gd name="connsiteX7" fmla="*/ 1530350 w 5943600"/>
              <a:gd name="connsiteY7" fmla="*/ 209550 h 787400"/>
              <a:gd name="connsiteX8" fmla="*/ 1739900 w 5943600"/>
              <a:gd name="connsiteY8" fmla="*/ 279400 h 787400"/>
              <a:gd name="connsiteX9" fmla="*/ 1809750 w 5943600"/>
              <a:gd name="connsiteY9" fmla="*/ 311150 h 787400"/>
              <a:gd name="connsiteX10" fmla="*/ 1955800 w 5943600"/>
              <a:gd name="connsiteY10" fmla="*/ 311150 h 787400"/>
              <a:gd name="connsiteX11" fmla="*/ 2051050 w 5943600"/>
              <a:gd name="connsiteY11" fmla="*/ 361950 h 787400"/>
              <a:gd name="connsiteX12" fmla="*/ 2444750 w 5943600"/>
              <a:gd name="connsiteY12" fmla="*/ 431800 h 787400"/>
              <a:gd name="connsiteX13" fmla="*/ 2603500 w 5943600"/>
              <a:gd name="connsiteY13" fmla="*/ 482600 h 787400"/>
              <a:gd name="connsiteX14" fmla="*/ 2882900 w 5943600"/>
              <a:gd name="connsiteY14" fmla="*/ 514350 h 787400"/>
              <a:gd name="connsiteX15" fmla="*/ 3016250 w 5943600"/>
              <a:gd name="connsiteY15" fmla="*/ 565150 h 787400"/>
              <a:gd name="connsiteX16" fmla="*/ 3251200 w 5943600"/>
              <a:gd name="connsiteY16" fmla="*/ 596900 h 787400"/>
              <a:gd name="connsiteX17" fmla="*/ 3517900 w 5943600"/>
              <a:gd name="connsiteY17" fmla="*/ 628650 h 787400"/>
              <a:gd name="connsiteX18" fmla="*/ 3765550 w 5943600"/>
              <a:gd name="connsiteY18" fmla="*/ 654050 h 787400"/>
              <a:gd name="connsiteX19" fmla="*/ 5003800 w 5943600"/>
              <a:gd name="connsiteY19" fmla="*/ 654050 h 787400"/>
              <a:gd name="connsiteX20" fmla="*/ 5003800 w 5943600"/>
              <a:gd name="connsiteY20" fmla="*/ 730250 h 787400"/>
              <a:gd name="connsiteX21" fmla="*/ 5480050 w 5943600"/>
              <a:gd name="connsiteY21" fmla="*/ 730250 h 787400"/>
              <a:gd name="connsiteX22" fmla="*/ 5480050 w 5943600"/>
              <a:gd name="connsiteY22" fmla="*/ 787400 h 787400"/>
              <a:gd name="connsiteX23" fmla="*/ 5943600 w 5943600"/>
              <a:gd name="connsiteY23" fmla="*/ 787400 h 787400"/>
              <a:gd name="connsiteX24" fmla="*/ 5943600 w 5943600"/>
              <a:gd name="connsiteY24" fmla="*/ 787400 h 787400"/>
              <a:gd name="connsiteX25" fmla="*/ 5943600 w 5943600"/>
              <a:gd name="connsiteY25" fmla="*/ 7874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943600" h="787400">
                <a:moveTo>
                  <a:pt x="0" y="0"/>
                </a:moveTo>
                <a:lnTo>
                  <a:pt x="260350" y="0"/>
                </a:lnTo>
                <a:lnTo>
                  <a:pt x="800100" y="19050"/>
                </a:lnTo>
                <a:lnTo>
                  <a:pt x="857250" y="82550"/>
                </a:lnTo>
                <a:lnTo>
                  <a:pt x="1060450" y="114300"/>
                </a:lnTo>
                <a:lnTo>
                  <a:pt x="1143000" y="146050"/>
                </a:lnTo>
                <a:lnTo>
                  <a:pt x="1352550" y="171450"/>
                </a:lnTo>
                <a:lnTo>
                  <a:pt x="1530350" y="209550"/>
                </a:lnTo>
                <a:lnTo>
                  <a:pt x="1739900" y="279400"/>
                </a:lnTo>
                <a:lnTo>
                  <a:pt x="1809750" y="311150"/>
                </a:lnTo>
                <a:lnTo>
                  <a:pt x="1955800" y="311150"/>
                </a:lnTo>
                <a:lnTo>
                  <a:pt x="2051050" y="361950"/>
                </a:lnTo>
                <a:lnTo>
                  <a:pt x="2444750" y="431800"/>
                </a:lnTo>
                <a:lnTo>
                  <a:pt x="2603500" y="482600"/>
                </a:lnTo>
                <a:lnTo>
                  <a:pt x="2882900" y="514350"/>
                </a:lnTo>
                <a:lnTo>
                  <a:pt x="3016250" y="565150"/>
                </a:lnTo>
                <a:lnTo>
                  <a:pt x="3251200" y="596900"/>
                </a:lnTo>
                <a:lnTo>
                  <a:pt x="3517900" y="628650"/>
                </a:lnTo>
                <a:lnTo>
                  <a:pt x="3765550" y="654050"/>
                </a:lnTo>
                <a:lnTo>
                  <a:pt x="5003800" y="654050"/>
                </a:lnTo>
                <a:lnTo>
                  <a:pt x="5003800" y="730250"/>
                </a:lnTo>
                <a:lnTo>
                  <a:pt x="5480050" y="730250"/>
                </a:lnTo>
                <a:lnTo>
                  <a:pt x="5480050" y="787400"/>
                </a:lnTo>
                <a:lnTo>
                  <a:pt x="5943600" y="787400"/>
                </a:lnTo>
                <a:lnTo>
                  <a:pt x="5943600" y="787400"/>
                </a:lnTo>
                <a:lnTo>
                  <a:pt x="5943600" y="787400"/>
                </a:ln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0A06B9B9-40BD-D140-AAA3-F412549468EF}"/>
              </a:ext>
            </a:extLst>
          </p:cNvPr>
          <p:cNvCxnSpPr>
            <a:cxnSpLocks/>
          </p:cNvCxnSpPr>
          <p:nvPr/>
        </p:nvCxnSpPr>
        <p:spPr>
          <a:xfrm>
            <a:off x="4986234" y="1862634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D880E434-96E4-7A4D-9233-071E81BFB192}"/>
              </a:ext>
            </a:extLst>
          </p:cNvPr>
          <p:cNvCxnSpPr>
            <a:cxnSpLocks/>
          </p:cNvCxnSpPr>
          <p:nvPr/>
        </p:nvCxnSpPr>
        <p:spPr>
          <a:xfrm>
            <a:off x="5274101" y="1900734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A31E1F5C-629E-A749-8C2E-A25E940AC57E}"/>
              </a:ext>
            </a:extLst>
          </p:cNvPr>
          <p:cNvCxnSpPr>
            <a:cxnSpLocks/>
          </p:cNvCxnSpPr>
          <p:nvPr/>
        </p:nvCxnSpPr>
        <p:spPr>
          <a:xfrm>
            <a:off x="5320668" y="1904967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3A27B789-9630-C843-B7B1-68B2E9820E6A}"/>
              </a:ext>
            </a:extLst>
          </p:cNvPr>
          <p:cNvCxnSpPr>
            <a:cxnSpLocks/>
          </p:cNvCxnSpPr>
          <p:nvPr/>
        </p:nvCxnSpPr>
        <p:spPr>
          <a:xfrm>
            <a:off x="5464601" y="1921900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594B4E73-6546-E64C-BD77-BB40CA7D58DA}"/>
              </a:ext>
            </a:extLst>
          </p:cNvPr>
          <p:cNvCxnSpPr>
            <a:cxnSpLocks/>
          </p:cNvCxnSpPr>
          <p:nvPr/>
        </p:nvCxnSpPr>
        <p:spPr>
          <a:xfrm>
            <a:off x="3199768" y="1610969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47EEE1A0-5D8D-0C44-B5E0-FD39DBB41C74}"/>
              </a:ext>
            </a:extLst>
          </p:cNvPr>
          <p:cNvCxnSpPr>
            <a:cxnSpLocks/>
          </p:cNvCxnSpPr>
          <p:nvPr/>
        </p:nvCxnSpPr>
        <p:spPr>
          <a:xfrm>
            <a:off x="2615568" y="1532434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559DAD3E-07E4-104F-8865-892202F9341B}"/>
              </a:ext>
            </a:extLst>
          </p:cNvPr>
          <p:cNvCxnSpPr>
            <a:cxnSpLocks/>
          </p:cNvCxnSpPr>
          <p:nvPr/>
        </p:nvCxnSpPr>
        <p:spPr>
          <a:xfrm>
            <a:off x="2293834" y="1540901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CC90C3F4-E069-4F4B-AC4A-78EA2DD50828}"/>
              </a:ext>
            </a:extLst>
          </p:cNvPr>
          <p:cNvCxnSpPr>
            <a:cxnSpLocks/>
          </p:cNvCxnSpPr>
          <p:nvPr/>
        </p:nvCxnSpPr>
        <p:spPr>
          <a:xfrm>
            <a:off x="3517268" y="1674469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47C2C70-4651-6E48-8E59-D99EEB5B5951}"/>
              </a:ext>
            </a:extLst>
          </p:cNvPr>
          <p:cNvCxnSpPr>
            <a:cxnSpLocks/>
          </p:cNvCxnSpPr>
          <p:nvPr/>
        </p:nvCxnSpPr>
        <p:spPr>
          <a:xfrm>
            <a:off x="8317867" y="2021240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E50E7F93-A758-074D-8B3A-A25520CDD120}"/>
              </a:ext>
            </a:extLst>
          </p:cNvPr>
          <p:cNvCxnSpPr>
            <a:cxnSpLocks/>
          </p:cNvCxnSpPr>
          <p:nvPr/>
        </p:nvCxnSpPr>
        <p:spPr>
          <a:xfrm>
            <a:off x="8237434" y="2030874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C11FF88C-779E-8A4B-9CCA-723A627BC63B}"/>
              </a:ext>
            </a:extLst>
          </p:cNvPr>
          <p:cNvCxnSpPr>
            <a:cxnSpLocks/>
          </p:cNvCxnSpPr>
          <p:nvPr/>
        </p:nvCxnSpPr>
        <p:spPr>
          <a:xfrm>
            <a:off x="8186634" y="2027699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582BAD9F-93D8-D141-B96C-DEC9C3B32602}"/>
              </a:ext>
            </a:extLst>
          </p:cNvPr>
          <p:cNvCxnSpPr>
            <a:cxnSpLocks/>
          </p:cNvCxnSpPr>
          <p:nvPr/>
        </p:nvCxnSpPr>
        <p:spPr>
          <a:xfrm>
            <a:off x="8148534" y="2027699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E0B9F3A1-E92F-3244-9B85-6B8AD65FFD5C}"/>
              </a:ext>
            </a:extLst>
          </p:cNvPr>
          <p:cNvCxnSpPr>
            <a:cxnSpLocks/>
          </p:cNvCxnSpPr>
          <p:nvPr/>
        </p:nvCxnSpPr>
        <p:spPr>
          <a:xfrm>
            <a:off x="8107259" y="2030874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042B3507-AE1F-3842-A6ED-D0E6AB319C62}"/>
              </a:ext>
            </a:extLst>
          </p:cNvPr>
          <p:cNvCxnSpPr>
            <a:cxnSpLocks/>
          </p:cNvCxnSpPr>
          <p:nvPr/>
        </p:nvCxnSpPr>
        <p:spPr>
          <a:xfrm>
            <a:off x="8065984" y="2034049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CB96B46E-A00D-9F41-AFD4-CF7190068E51}"/>
              </a:ext>
            </a:extLst>
          </p:cNvPr>
          <p:cNvCxnSpPr>
            <a:cxnSpLocks/>
          </p:cNvCxnSpPr>
          <p:nvPr/>
        </p:nvCxnSpPr>
        <p:spPr>
          <a:xfrm>
            <a:off x="8027884" y="2027699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86C3C62F-8A0A-284B-A26F-5808C4876300}"/>
              </a:ext>
            </a:extLst>
          </p:cNvPr>
          <p:cNvCxnSpPr>
            <a:cxnSpLocks/>
          </p:cNvCxnSpPr>
          <p:nvPr/>
        </p:nvCxnSpPr>
        <p:spPr>
          <a:xfrm>
            <a:off x="7992959" y="2027699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057007B5-77D4-EA40-AE57-3B8CE6015095}"/>
              </a:ext>
            </a:extLst>
          </p:cNvPr>
          <p:cNvCxnSpPr>
            <a:cxnSpLocks/>
          </p:cNvCxnSpPr>
          <p:nvPr/>
        </p:nvCxnSpPr>
        <p:spPr>
          <a:xfrm>
            <a:off x="7973309" y="2027699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03A2DFC3-EC22-724C-9778-532EE76E7389}"/>
              </a:ext>
            </a:extLst>
          </p:cNvPr>
          <p:cNvCxnSpPr>
            <a:cxnSpLocks/>
          </p:cNvCxnSpPr>
          <p:nvPr/>
        </p:nvCxnSpPr>
        <p:spPr>
          <a:xfrm>
            <a:off x="7953644" y="2027699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206F2401-6D15-1C4F-816C-CE21229C754D}"/>
              </a:ext>
            </a:extLst>
          </p:cNvPr>
          <p:cNvCxnSpPr>
            <a:cxnSpLocks/>
          </p:cNvCxnSpPr>
          <p:nvPr/>
        </p:nvCxnSpPr>
        <p:spPr>
          <a:xfrm>
            <a:off x="7933979" y="2027699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FB178B08-A71A-144F-B4FB-0CC790804F4B}"/>
              </a:ext>
            </a:extLst>
          </p:cNvPr>
          <p:cNvCxnSpPr>
            <a:cxnSpLocks/>
          </p:cNvCxnSpPr>
          <p:nvPr/>
        </p:nvCxnSpPr>
        <p:spPr>
          <a:xfrm>
            <a:off x="7914314" y="2027699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9A6AF725-20B7-C941-A773-20F47DE096B0}"/>
              </a:ext>
            </a:extLst>
          </p:cNvPr>
          <p:cNvCxnSpPr>
            <a:cxnSpLocks/>
          </p:cNvCxnSpPr>
          <p:nvPr/>
        </p:nvCxnSpPr>
        <p:spPr>
          <a:xfrm>
            <a:off x="7874984" y="2027699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8759FE30-11C9-4645-ADDE-D04424E89CC9}"/>
              </a:ext>
            </a:extLst>
          </p:cNvPr>
          <p:cNvCxnSpPr>
            <a:cxnSpLocks/>
          </p:cNvCxnSpPr>
          <p:nvPr/>
        </p:nvCxnSpPr>
        <p:spPr>
          <a:xfrm>
            <a:off x="7835654" y="2027699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B0ACD7AD-8C04-1442-B813-36395951F986}"/>
              </a:ext>
            </a:extLst>
          </p:cNvPr>
          <p:cNvCxnSpPr>
            <a:cxnSpLocks/>
          </p:cNvCxnSpPr>
          <p:nvPr/>
        </p:nvCxnSpPr>
        <p:spPr>
          <a:xfrm>
            <a:off x="7796324" y="2027699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4F53B8F3-9B59-E04D-803F-3F19A4E62DE3}"/>
              </a:ext>
            </a:extLst>
          </p:cNvPr>
          <p:cNvCxnSpPr>
            <a:cxnSpLocks/>
          </p:cNvCxnSpPr>
          <p:nvPr/>
        </p:nvCxnSpPr>
        <p:spPr>
          <a:xfrm>
            <a:off x="7894649" y="2027699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7AA6D9DF-D33F-F642-83BC-ADA7E84DED5D}"/>
              </a:ext>
            </a:extLst>
          </p:cNvPr>
          <p:cNvCxnSpPr>
            <a:cxnSpLocks/>
          </p:cNvCxnSpPr>
          <p:nvPr/>
        </p:nvCxnSpPr>
        <p:spPr>
          <a:xfrm>
            <a:off x="7855319" y="2027699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C96E36DA-5B41-B249-B3F2-491ACEF3D47B}"/>
              </a:ext>
            </a:extLst>
          </p:cNvPr>
          <p:cNvCxnSpPr>
            <a:cxnSpLocks/>
          </p:cNvCxnSpPr>
          <p:nvPr/>
        </p:nvCxnSpPr>
        <p:spPr>
          <a:xfrm>
            <a:off x="7815989" y="2027699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D33CB1D9-0B46-3D4E-81AE-41DA107F1630}"/>
              </a:ext>
            </a:extLst>
          </p:cNvPr>
          <p:cNvCxnSpPr>
            <a:cxnSpLocks/>
          </p:cNvCxnSpPr>
          <p:nvPr/>
        </p:nvCxnSpPr>
        <p:spPr>
          <a:xfrm>
            <a:off x="7776659" y="2027699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4CD8BF05-816E-B342-8F47-D95303534D80}"/>
              </a:ext>
            </a:extLst>
          </p:cNvPr>
          <p:cNvCxnSpPr>
            <a:cxnSpLocks/>
          </p:cNvCxnSpPr>
          <p:nvPr/>
        </p:nvCxnSpPr>
        <p:spPr>
          <a:xfrm>
            <a:off x="7756994" y="2027699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B79A4C0F-BCCE-294F-B78D-79D3DBA66F1A}"/>
              </a:ext>
            </a:extLst>
          </p:cNvPr>
          <p:cNvCxnSpPr>
            <a:cxnSpLocks/>
          </p:cNvCxnSpPr>
          <p:nvPr/>
        </p:nvCxnSpPr>
        <p:spPr>
          <a:xfrm>
            <a:off x="7717664" y="2027699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C7616F02-A25C-C449-A7A8-7D9B44FF40E4}"/>
              </a:ext>
            </a:extLst>
          </p:cNvPr>
          <p:cNvCxnSpPr>
            <a:cxnSpLocks/>
          </p:cNvCxnSpPr>
          <p:nvPr/>
        </p:nvCxnSpPr>
        <p:spPr>
          <a:xfrm>
            <a:off x="7678334" y="2027699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B9F78BDC-D0CE-924B-84AD-E84FC677F1A8}"/>
              </a:ext>
            </a:extLst>
          </p:cNvPr>
          <p:cNvCxnSpPr>
            <a:cxnSpLocks/>
          </p:cNvCxnSpPr>
          <p:nvPr/>
        </p:nvCxnSpPr>
        <p:spPr>
          <a:xfrm>
            <a:off x="7639004" y="2027699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7240D142-016C-BE4C-B646-CE25D98A9181}"/>
              </a:ext>
            </a:extLst>
          </p:cNvPr>
          <p:cNvCxnSpPr>
            <a:cxnSpLocks/>
          </p:cNvCxnSpPr>
          <p:nvPr/>
        </p:nvCxnSpPr>
        <p:spPr>
          <a:xfrm>
            <a:off x="7737329" y="2027699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FA28284B-F4B7-5045-BDDF-B13CCF1356D1}"/>
              </a:ext>
            </a:extLst>
          </p:cNvPr>
          <p:cNvCxnSpPr>
            <a:cxnSpLocks/>
          </p:cNvCxnSpPr>
          <p:nvPr/>
        </p:nvCxnSpPr>
        <p:spPr>
          <a:xfrm>
            <a:off x="7697999" y="2027699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8F6030B7-EB50-DF4C-AB32-F53197666A8B}"/>
              </a:ext>
            </a:extLst>
          </p:cNvPr>
          <p:cNvCxnSpPr>
            <a:cxnSpLocks/>
          </p:cNvCxnSpPr>
          <p:nvPr/>
        </p:nvCxnSpPr>
        <p:spPr>
          <a:xfrm>
            <a:off x="7658669" y="2027699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E41591D7-3AEB-EE40-8785-033EC159D911}"/>
              </a:ext>
            </a:extLst>
          </p:cNvPr>
          <p:cNvCxnSpPr>
            <a:cxnSpLocks/>
          </p:cNvCxnSpPr>
          <p:nvPr/>
        </p:nvCxnSpPr>
        <p:spPr>
          <a:xfrm>
            <a:off x="7619339" y="2027699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C462B3CA-3B63-2B48-AD61-D09823498F9A}"/>
              </a:ext>
            </a:extLst>
          </p:cNvPr>
          <p:cNvCxnSpPr>
            <a:cxnSpLocks/>
          </p:cNvCxnSpPr>
          <p:nvPr/>
        </p:nvCxnSpPr>
        <p:spPr>
          <a:xfrm>
            <a:off x="7599674" y="2027699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4C191FAD-821C-B34A-A3FA-06C4AE7DBB55}"/>
              </a:ext>
            </a:extLst>
          </p:cNvPr>
          <p:cNvCxnSpPr>
            <a:cxnSpLocks/>
          </p:cNvCxnSpPr>
          <p:nvPr/>
        </p:nvCxnSpPr>
        <p:spPr>
          <a:xfrm>
            <a:off x="7560344" y="2027699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9594A786-D496-0A47-ABE8-E58B959ADD77}"/>
              </a:ext>
            </a:extLst>
          </p:cNvPr>
          <p:cNvCxnSpPr>
            <a:cxnSpLocks/>
          </p:cNvCxnSpPr>
          <p:nvPr/>
        </p:nvCxnSpPr>
        <p:spPr>
          <a:xfrm>
            <a:off x="7521014" y="2027699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20F2AEE3-6633-E340-AA0C-9568D1CA7CE6}"/>
              </a:ext>
            </a:extLst>
          </p:cNvPr>
          <p:cNvCxnSpPr>
            <a:cxnSpLocks/>
          </p:cNvCxnSpPr>
          <p:nvPr/>
        </p:nvCxnSpPr>
        <p:spPr>
          <a:xfrm>
            <a:off x="7481684" y="2027699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42F93277-9A09-E440-97CA-5B16DEF59EE6}"/>
              </a:ext>
            </a:extLst>
          </p:cNvPr>
          <p:cNvCxnSpPr>
            <a:cxnSpLocks/>
          </p:cNvCxnSpPr>
          <p:nvPr/>
        </p:nvCxnSpPr>
        <p:spPr>
          <a:xfrm>
            <a:off x="7580009" y="2027699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FABAB108-8C00-8849-95EA-96648B6AE4B5}"/>
              </a:ext>
            </a:extLst>
          </p:cNvPr>
          <p:cNvCxnSpPr>
            <a:cxnSpLocks/>
          </p:cNvCxnSpPr>
          <p:nvPr/>
        </p:nvCxnSpPr>
        <p:spPr>
          <a:xfrm>
            <a:off x="7540679" y="2027699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9B767834-8710-8242-8D21-8DB5FA829BB5}"/>
              </a:ext>
            </a:extLst>
          </p:cNvPr>
          <p:cNvCxnSpPr>
            <a:cxnSpLocks/>
          </p:cNvCxnSpPr>
          <p:nvPr/>
        </p:nvCxnSpPr>
        <p:spPr>
          <a:xfrm>
            <a:off x="7501349" y="2027699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559F8554-C9BA-6745-A508-915C41D0795B}"/>
              </a:ext>
            </a:extLst>
          </p:cNvPr>
          <p:cNvCxnSpPr>
            <a:cxnSpLocks/>
          </p:cNvCxnSpPr>
          <p:nvPr/>
        </p:nvCxnSpPr>
        <p:spPr>
          <a:xfrm>
            <a:off x="7462019" y="2027699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CA2A504C-967C-9940-8400-58DA54200FA9}"/>
              </a:ext>
            </a:extLst>
          </p:cNvPr>
          <p:cNvCxnSpPr>
            <a:cxnSpLocks/>
          </p:cNvCxnSpPr>
          <p:nvPr/>
        </p:nvCxnSpPr>
        <p:spPr>
          <a:xfrm>
            <a:off x="7442354" y="2027699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4A69C5E4-AEA8-8149-8A5E-E20C3DEF9F69}"/>
              </a:ext>
            </a:extLst>
          </p:cNvPr>
          <p:cNvCxnSpPr>
            <a:cxnSpLocks/>
          </p:cNvCxnSpPr>
          <p:nvPr/>
        </p:nvCxnSpPr>
        <p:spPr>
          <a:xfrm>
            <a:off x="7422689" y="2027699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33AE4EB2-A959-7F41-BE54-743DBDF1F89F}"/>
              </a:ext>
            </a:extLst>
          </p:cNvPr>
          <p:cNvCxnSpPr>
            <a:cxnSpLocks/>
          </p:cNvCxnSpPr>
          <p:nvPr/>
        </p:nvCxnSpPr>
        <p:spPr>
          <a:xfrm>
            <a:off x="7403024" y="2027699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F78EAE81-3A95-424F-9DA2-C9186CAAE7C5}"/>
              </a:ext>
            </a:extLst>
          </p:cNvPr>
          <p:cNvCxnSpPr>
            <a:cxnSpLocks/>
          </p:cNvCxnSpPr>
          <p:nvPr/>
        </p:nvCxnSpPr>
        <p:spPr>
          <a:xfrm>
            <a:off x="7383359" y="2027699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927F6BC1-2043-6E4D-BEAF-C09C9227AAAB}"/>
              </a:ext>
            </a:extLst>
          </p:cNvPr>
          <p:cNvCxnSpPr>
            <a:cxnSpLocks/>
          </p:cNvCxnSpPr>
          <p:nvPr/>
        </p:nvCxnSpPr>
        <p:spPr>
          <a:xfrm>
            <a:off x="7364309" y="2018065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CAE35116-D01A-F849-90A1-7225BAF286D9}"/>
              </a:ext>
            </a:extLst>
          </p:cNvPr>
          <p:cNvCxnSpPr>
            <a:cxnSpLocks/>
          </p:cNvCxnSpPr>
          <p:nvPr/>
        </p:nvCxnSpPr>
        <p:spPr>
          <a:xfrm>
            <a:off x="7344659" y="2018065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3C2F8609-2C58-484B-BD08-61A5E1FDC697}"/>
              </a:ext>
            </a:extLst>
          </p:cNvPr>
          <p:cNvCxnSpPr>
            <a:cxnSpLocks/>
          </p:cNvCxnSpPr>
          <p:nvPr/>
        </p:nvCxnSpPr>
        <p:spPr>
          <a:xfrm>
            <a:off x="7324994" y="2018065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574C6C0C-8C44-FD44-B8B2-DE3D3A83ED65}"/>
              </a:ext>
            </a:extLst>
          </p:cNvPr>
          <p:cNvCxnSpPr>
            <a:cxnSpLocks/>
          </p:cNvCxnSpPr>
          <p:nvPr/>
        </p:nvCxnSpPr>
        <p:spPr>
          <a:xfrm>
            <a:off x="7305329" y="2018065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58F569B3-C7CC-F345-80E5-FEA07F7D6E0A}"/>
              </a:ext>
            </a:extLst>
          </p:cNvPr>
          <p:cNvCxnSpPr>
            <a:cxnSpLocks/>
          </p:cNvCxnSpPr>
          <p:nvPr/>
        </p:nvCxnSpPr>
        <p:spPr>
          <a:xfrm>
            <a:off x="7285664" y="2018065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128EE10E-9C3A-FA43-B173-C2311DE8D19D}"/>
              </a:ext>
            </a:extLst>
          </p:cNvPr>
          <p:cNvCxnSpPr>
            <a:cxnSpLocks/>
          </p:cNvCxnSpPr>
          <p:nvPr/>
        </p:nvCxnSpPr>
        <p:spPr>
          <a:xfrm>
            <a:off x="7246334" y="2018065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46C18B6C-F038-A54A-8D3F-DD1B094B8261}"/>
              </a:ext>
            </a:extLst>
          </p:cNvPr>
          <p:cNvCxnSpPr>
            <a:cxnSpLocks/>
          </p:cNvCxnSpPr>
          <p:nvPr/>
        </p:nvCxnSpPr>
        <p:spPr>
          <a:xfrm>
            <a:off x="7207004" y="2018065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3FA05154-19C7-9341-9ECF-2E8F2397B9D4}"/>
              </a:ext>
            </a:extLst>
          </p:cNvPr>
          <p:cNvCxnSpPr>
            <a:cxnSpLocks/>
          </p:cNvCxnSpPr>
          <p:nvPr/>
        </p:nvCxnSpPr>
        <p:spPr>
          <a:xfrm>
            <a:off x="7167674" y="2018065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F926799E-6674-1247-8D40-A90BE8807208}"/>
              </a:ext>
            </a:extLst>
          </p:cNvPr>
          <p:cNvCxnSpPr>
            <a:cxnSpLocks/>
          </p:cNvCxnSpPr>
          <p:nvPr/>
        </p:nvCxnSpPr>
        <p:spPr>
          <a:xfrm>
            <a:off x="7265999" y="2018065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9D23A88C-3F1F-0B49-9C66-506D114F5886}"/>
              </a:ext>
            </a:extLst>
          </p:cNvPr>
          <p:cNvCxnSpPr>
            <a:cxnSpLocks/>
          </p:cNvCxnSpPr>
          <p:nvPr/>
        </p:nvCxnSpPr>
        <p:spPr>
          <a:xfrm>
            <a:off x="7226669" y="2018065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68572104-209E-3B40-9EAC-C410707A55DA}"/>
              </a:ext>
            </a:extLst>
          </p:cNvPr>
          <p:cNvCxnSpPr>
            <a:cxnSpLocks/>
          </p:cNvCxnSpPr>
          <p:nvPr/>
        </p:nvCxnSpPr>
        <p:spPr>
          <a:xfrm>
            <a:off x="7187339" y="2018065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D5DD61BC-AF2A-3441-8CA8-CF33FD21EEA2}"/>
              </a:ext>
            </a:extLst>
          </p:cNvPr>
          <p:cNvCxnSpPr>
            <a:cxnSpLocks/>
          </p:cNvCxnSpPr>
          <p:nvPr/>
        </p:nvCxnSpPr>
        <p:spPr>
          <a:xfrm>
            <a:off x="7148009" y="2018065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FAF17D4B-AC4E-F840-95A4-B28199391E56}"/>
              </a:ext>
            </a:extLst>
          </p:cNvPr>
          <p:cNvCxnSpPr>
            <a:cxnSpLocks/>
          </p:cNvCxnSpPr>
          <p:nvPr/>
        </p:nvCxnSpPr>
        <p:spPr>
          <a:xfrm>
            <a:off x="7128344" y="2018065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707B7493-709E-434E-8CFA-19461C048385}"/>
              </a:ext>
            </a:extLst>
          </p:cNvPr>
          <p:cNvCxnSpPr>
            <a:cxnSpLocks/>
          </p:cNvCxnSpPr>
          <p:nvPr/>
        </p:nvCxnSpPr>
        <p:spPr>
          <a:xfrm>
            <a:off x="7089014" y="2018065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47C64C34-B292-A14B-A390-487C1BC0EFA8}"/>
              </a:ext>
            </a:extLst>
          </p:cNvPr>
          <p:cNvCxnSpPr>
            <a:cxnSpLocks/>
          </p:cNvCxnSpPr>
          <p:nvPr/>
        </p:nvCxnSpPr>
        <p:spPr>
          <a:xfrm>
            <a:off x="7049684" y="2005365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1E168F18-938E-EE44-9420-C54938922001}"/>
              </a:ext>
            </a:extLst>
          </p:cNvPr>
          <p:cNvCxnSpPr>
            <a:cxnSpLocks/>
          </p:cNvCxnSpPr>
          <p:nvPr/>
        </p:nvCxnSpPr>
        <p:spPr>
          <a:xfrm>
            <a:off x="7010354" y="2005365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C0891BA8-E434-0449-A259-44CD268E771B}"/>
              </a:ext>
            </a:extLst>
          </p:cNvPr>
          <p:cNvCxnSpPr>
            <a:cxnSpLocks/>
          </p:cNvCxnSpPr>
          <p:nvPr/>
        </p:nvCxnSpPr>
        <p:spPr>
          <a:xfrm>
            <a:off x="7108679" y="2018065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13063E5B-11EA-624A-ABFE-FC85C8510826}"/>
              </a:ext>
            </a:extLst>
          </p:cNvPr>
          <p:cNvCxnSpPr>
            <a:cxnSpLocks/>
          </p:cNvCxnSpPr>
          <p:nvPr/>
        </p:nvCxnSpPr>
        <p:spPr>
          <a:xfrm>
            <a:off x="7069349" y="2018065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>
            <a:extLst>
              <a:ext uri="{FF2B5EF4-FFF2-40B4-BE49-F238E27FC236}">
                <a16:creationId xmlns:a16="http://schemas.microsoft.com/office/drawing/2014/main" id="{FCE4BB9A-93A7-5A4F-B1FB-57CD92A3F0F9}"/>
              </a:ext>
            </a:extLst>
          </p:cNvPr>
          <p:cNvCxnSpPr>
            <a:cxnSpLocks/>
          </p:cNvCxnSpPr>
          <p:nvPr/>
        </p:nvCxnSpPr>
        <p:spPr>
          <a:xfrm>
            <a:off x="7030019" y="2005365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CFD77795-7837-D144-AEB0-332865C95DA5}"/>
              </a:ext>
            </a:extLst>
          </p:cNvPr>
          <p:cNvCxnSpPr>
            <a:cxnSpLocks/>
          </p:cNvCxnSpPr>
          <p:nvPr/>
        </p:nvCxnSpPr>
        <p:spPr>
          <a:xfrm>
            <a:off x="6990689" y="2005365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>
            <a:extLst>
              <a:ext uri="{FF2B5EF4-FFF2-40B4-BE49-F238E27FC236}">
                <a16:creationId xmlns:a16="http://schemas.microsoft.com/office/drawing/2014/main" id="{BA663D6D-ED64-BF45-8464-E2581E7507C2}"/>
              </a:ext>
            </a:extLst>
          </p:cNvPr>
          <p:cNvCxnSpPr>
            <a:cxnSpLocks/>
          </p:cNvCxnSpPr>
          <p:nvPr/>
        </p:nvCxnSpPr>
        <p:spPr>
          <a:xfrm>
            <a:off x="6971024" y="2005365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>
            <a:extLst>
              <a:ext uri="{FF2B5EF4-FFF2-40B4-BE49-F238E27FC236}">
                <a16:creationId xmlns:a16="http://schemas.microsoft.com/office/drawing/2014/main" id="{43F328C2-5B95-794C-B058-A53344EE9899}"/>
              </a:ext>
            </a:extLst>
          </p:cNvPr>
          <p:cNvCxnSpPr>
            <a:cxnSpLocks/>
          </p:cNvCxnSpPr>
          <p:nvPr/>
        </p:nvCxnSpPr>
        <p:spPr>
          <a:xfrm>
            <a:off x="6931694" y="2005365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98DE9CD0-0889-1140-9780-D9D1F5884EC9}"/>
              </a:ext>
            </a:extLst>
          </p:cNvPr>
          <p:cNvCxnSpPr>
            <a:cxnSpLocks/>
          </p:cNvCxnSpPr>
          <p:nvPr/>
        </p:nvCxnSpPr>
        <p:spPr>
          <a:xfrm>
            <a:off x="6892364" y="2005365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>
            <a:extLst>
              <a:ext uri="{FF2B5EF4-FFF2-40B4-BE49-F238E27FC236}">
                <a16:creationId xmlns:a16="http://schemas.microsoft.com/office/drawing/2014/main" id="{8D6B965E-D97E-6F41-81D9-0747BEDFA79B}"/>
              </a:ext>
            </a:extLst>
          </p:cNvPr>
          <p:cNvCxnSpPr>
            <a:cxnSpLocks/>
          </p:cNvCxnSpPr>
          <p:nvPr/>
        </p:nvCxnSpPr>
        <p:spPr>
          <a:xfrm>
            <a:off x="6091034" y="195763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5824FECB-F3AC-B14D-95C9-17118BE65686}"/>
              </a:ext>
            </a:extLst>
          </p:cNvPr>
          <p:cNvCxnSpPr>
            <a:cxnSpLocks/>
          </p:cNvCxnSpPr>
          <p:nvPr/>
        </p:nvCxnSpPr>
        <p:spPr>
          <a:xfrm>
            <a:off x="6951359" y="2005365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087C65EB-E2FC-EF46-8A00-CBBF7BE63AD1}"/>
              </a:ext>
            </a:extLst>
          </p:cNvPr>
          <p:cNvCxnSpPr>
            <a:cxnSpLocks/>
          </p:cNvCxnSpPr>
          <p:nvPr/>
        </p:nvCxnSpPr>
        <p:spPr>
          <a:xfrm>
            <a:off x="6912029" y="2005365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E4094943-0A3B-6949-8F0E-3A3A90DC2673}"/>
              </a:ext>
            </a:extLst>
          </p:cNvPr>
          <p:cNvCxnSpPr>
            <a:cxnSpLocks/>
          </p:cNvCxnSpPr>
          <p:nvPr/>
        </p:nvCxnSpPr>
        <p:spPr>
          <a:xfrm>
            <a:off x="6872699" y="2005365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C14DD159-DC3F-184B-857C-9A5EE0D5773B}"/>
              </a:ext>
            </a:extLst>
          </p:cNvPr>
          <p:cNvCxnSpPr>
            <a:cxnSpLocks/>
          </p:cNvCxnSpPr>
          <p:nvPr/>
        </p:nvCxnSpPr>
        <p:spPr>
          <a:xfrm>
            <a:off x="6071369" y="195763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1E95DED4-E9EC-D64B-9B5E-C2DA49D782F8}"/>
              </a:ext>
            </a:extLst>
          </p:cNvPr>
          <p:cNvCxnSpPr>
            <a:cxnSpLocks/>
          </p:cNvCxnSpPr>
          <p:nvPr/>
        </p:nvCxnSpPr>
        <p:spPr>
          <a:xfrm>
            <a:off x="6051704" y="195763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D5628D6B-B349-BB40-85D1-12E7AE47FCE1}"/>
              </a:ext>
            </a:extLst>
          </p:cNvPr>
          <p:cNvCxnSpPr>
            <a:cxnSpLocks/>
          </p:cNvCxnSpPr>
          <p:nvPr/>
        </p:nvCxnSpPr>
        <p:spPr>
          <a:xfrm>
            <a:off x="6032039" y="195763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>
            <a:extLst>
              <a:ext uri="{FF2B5EF4-FFF2-40B4-BE49-F238E27FC236}">
                <a16:creationId xmlns:a16="http://schemas.microsoft.com/office/drawing/2014/main" id="{108CFFA2-A2A4-5843-9D93-5430FCCCA706}"/>
              </a:ext>
            </a:extLst>
          </p:cNvPr>
          <p:cNvCxnSpPr>
            <a:cxnSpLocks/>
          </p:cNvCxnSpPr>
          <p:nvPr/>
        </p:nvCxnSpPr>
        <p:spPr>
          <a:xfrm>
            <a:off x="6012374" y="195763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7A275D74-D7D0-EC48-B0C1-E2F523F195F9}"/>
              </a:ext>
            </a:extLst>
          </p:cNvPr>
          <p:cNvCxnSpPr>
            <a:cxnSpLocks/>
          </p:cNvCxnSpPr>
          <p:nvPr/>
        </p:nvCxnSpPr>
        <p:spPr>
          <a:xfrm>
            <a:off x="5992709" y="195763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1D76EB29-5909-5E4C-9CD4-1D2965531B7D}"/>
              </a:ext>
            </a:extLst>
          </p:cNvPr>
          <p:cNvCxnSpPr>
            <a:cxnSpLocks/>
          </p:cNvCxnSpPr>
          <p:nvPr/>
        </p:nvCxnSpPr>
        <p:spPr>
          <a:xfrm>
            <a:off x="6208509" y="195763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2232C9B7-AFD2-4D41-AB12-CF85B10C5C41}"/>
              </a:ext>
            </a:extLst>
          </p:cNvPr>
          <p:cNvCxnSpPr>
            <a:cxnSpLocks/>
          </p:cNvCxnSpPr>
          <p:nvPr/>
        </p:nvCxnSpPr>
        <p:spPr>
          <a:xfrm>
            <a:off x="6188844" y="195763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E9D94585-ADBF-0948-AF9F-49C9D2352197}"/>
              </a:ext>
            </a:extLst>
          </p:cNvPr>
          <p:cNvCxnSpPr>
            <a:cxnSpLocks/>
          </p:cNvCxnSpPr>
          <p:nvPr/>
        </p:nvCxnSpPr>
        <p:spPr>
          <a:xfrm>
            <a:off x="6169179" y="195763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4C17697F-ABC1-A44B-9E3E-2A7DBE6091B0}"/>
              </a:ext>
            </a:extLst>
          </p:cNvPr>
          <p:cNvCxnSpPr>
            <a:cxnSpLocks/>
          </p:cNvCxnSpPr>
          <p:nvPr/>
        </p:nvCxnSpPr>
        <p:spPr>
          <a:xfrm>
            <a:off x="6149514" y="195763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B33B3EE6-7CAD-F04F-9316-6C171BFB8555}"/>
              </a:ext>
            </a:extLst>
          </p:cNvPr>
          <p:cNvCxnSpPr>
            <a:cxnSpLocks/>
          </p:cNvCxnSpPr>
          <p:nvPr/>
        </p:nvCxnSpPr>
        <p:spPr>
          <a:xfrm>
            <a:off x="6129849" y="195763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id="{5ED5A53A-2E34-1448-A4A5-FE0A14657C4D}"/>
              </a:ext>
            </a:extLst>
          </p:cNvPr>
          <p:cNvCxnSpPr>
            <a:cxnSpLocks/>
          </p:cNvCxnSpPr>
          <p:nvPr/>
        </p:nvCxnSpPr>
        <p:spPr>
          <a:xfrm>
            <a:off x="6110184" y="195763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0F0B8B73-6C98-8346-8F34-256348D8F4AE}"/>
              </a:ext>
            </a:extLst>
          </p:cNvPr>
          <p:cNvCxnSpPr>
            <a:cxnSpLocks/>
          </p:cNvCxnSpPr>
          <p:nvPr/>
        </p:nvCxnSpPr>
        <p:spPr>
          <a:xfrm>
            <a:off x="6329159" y="195763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>
            <a:extLst>
              <a:ext uri="{FF2B5EF4-FFF2-40B4-BE49-F238E27FC236}">
                <a16:creationId xmlns:a16="http://schemas.microsoft.com/office/drawing/2014/main" id="{D3272EBC-8EB1-D842-8D1D-7AC17324465F}"/>
              </a:ext>
            </a:extLst>
          </p:cNvPr>
          <p:cNvCxnSpPr>
            <a:cxnSpLocks/>
          </p:cNvCxnSpPr>
          <p:nvPr/>
        </p:nvCxnSpPr>
        <p:spPr>
          <a:xfrm>
            <a:off x="6309494" y="195763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>
            <a:extLst>
              <a:ext uri="{FF2B5EF4-FFF2-40B4-BE49-F238E27FC236}">
                <a16:creationId xmlns:a16="http://schemas.microsoft.com/office/drawing/2014/main" id="{B668EDEF-AB25-AB48-92F2-12995047AA2F}"/>
              </a:ext>
            </a:extLst>
          </p:cNvPr>
          <p:cNvCxnSpPr>
            <a:cxnSpLocks/>
          </p:cNvCxnSpPr>
          <p:nvPr/>
        </p:nvCxnSpPr>
        <p:spPr>
          <a:xfrm>
            <a:off x="6289829" y="195763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>
            <a:extLst>
              <a:ext uri="{FF2B5EF4-FFF2-40B4-BE49-F238E27FC236}">
                <a16:creationId xmlns:a16="http://schemas.microsoft.com/office/drawing/2014/main" id="{6E9858D0-A837-0A49-86E1-4166E479F7C8}"/>
              </a:ext>
            </a:extLst>
          </p:cNvPr>
          <p:cNvCxnSpPr>
            <a:cxnSpLocks/>
          </p:cNvCxnSpPr>
          <p:nvPr/>
        </p:nvCxnSpPr>
        <p:spPr>
          <a:xfrm>
            <a:off x="6270164" y="195763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5D9FDE3F-C9CF-3B43-B6CB-46D1508CC652}"/>
              </a:ext>
            </a:extLst>
          </p:cNvPr>
          <p:cNvCxnSpPr>
            <a:cxnSpLocks/>
          </p:cNvCxnSpPr>
          <p:nvPr/>
        </p:nvCxnSpPr>
        <p:spPr>
          <a:xfrm>
            <a:off x="6250499" y="195763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>
            <a:extLst>
              <a:ext uri="{FF2B5EF4-FFF2-40B4-BE49-F238E27FC236}">
                <a16:creationId xmlns:a16="http://schemas.microsoft.com/office/drawing/2014/main" id="{0B59DE73-3036-3E47-B70F-3FB60E9D9EBC}"/>
              </a:ext>
            </a:extLst>
          </p:cNvPr>
          <p:cNvCxnSpPr>
            <a:cxnSpLocks/>
          </p:cNvCxnSpPr>
          <p:nvPr/>
        </p:nvCxnSpPr>
        <p:spPr>
          <a:xfrm>
            <a:off x="6230834" y="195763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>
            <a:extLst>
              <a:ext uri="{FF2B5EF4-FFF2-40B4-BE49-F238E27FC236}">
                <a16:creationId xmlns:a16="http://schemas.microsoft.com/office/drawing/2014/main" id="{B1D994C0-6FCE-4B49-97C5-FA8B99926493}"/>
              </a:ext>
            </a:extLst>
          </p:cNvPr>
          <p:cNvCxnSpPr>
            <a:cxnSpLocks/>
          </p:cNvCxnSpPr>
          <p:nvPr/>
        </p:nvCxnSpPr>
        <p:spPr>
          <a:xfrm>
            <a:off x="6446634" y="195763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9AB4F995-0CC0-BF47-B73B-5C1ED73A1EA1}"/>
              </a:ext>
            </a:extLst>
          </p:cNvPr>
          <p:cNvCxnSpPr>
            <a:cxnSpLocks/>
          </p:cNvCxnSpPr>
          <p:nvPr/>
        </p:nvCxnSpPr>
        <p:spPr>
          <a:xfrm>
            <a:off x="6426969" y="195763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131">
            <a:extLst>
              <a:ext uri="{FF2B5EF4-FFF2-40B4-BE49-F238E27FC236}">
                <a16:creationId xmlns:a16="http://schemas.microsoft.com/office/drawing/2014/main" id="{5BEB0D50-092D-B447-B471-DF0F32906563}"/>
              </a:ext>
            </a:extLst>
          </p:cNvPr>
          <p:cNvCxnSpPr>
            <a:cxnSpLocks/>
          </p:cNvCxnSpPr>
          <p:nvPr/>
        </p:nvCxnSpPr>
        <p:spPr>
          <a:xfrm>
            <a:off x="6407304" y="195763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>
            <a:extLst>
              <a:ext uri="{FF2B5EF4-FFF2-40B4-BE49-F238E27FC236}">
                <a16:creationId xmlns:a16="http://schemas.microsoft.com/office/drawing/2014/main" id="{66D2D4EA-FFE5-4A46-87F8-05B0194BF699}"/>
              </a:ext>
            </a:extLst>
          </p:cNvPr>
          <p:cNvCxnSpPr>
            <a:cxnSpLocks/>
          </p:cNvCxnSpPr>
          <p:nvPr/>
        </p:nvCxnSpPr>
        <p:spPr>
          <a:xfrm>
            <a:off x="6387639" y="195763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>
            <a:extLst>
              <a:ext uri="{FF2B5EF4-FFF2-40B4-BE49-F238E27FC236}">
                <a16:creationId xmlns:a16="http://schemas.microsoft.com/office/drawing/2014/main" id="{112439D7-5051-804B-88D7-257FB9B7D19B}"/>
              </a:ext>
            </a:extLst>
          </p:cNvPr>
          <p:cNvCxnSpPr>
            <a:cxnSpLocks/>
          </p:cNvCxnSpPr>
          <p:nvPr/>
        </p:nvCxnSpPr>
        <p:spPr>
          <a:xfrm>
            <a:off x="6367974" y="195763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>
            <a:extLst>
              <a:ext uri="{FF2B5EF4-FFF2-40B4-BE49-F238E27FC236}">
                <a16:creationId xmlns:a16="http://schemas.microsoft.com/office/drawing/2014/main" id="{3A280540-BA36-4A4F-A1B4-E875E0DA9DE4}"/>
              </a:ext>
            </a:extLst>
          </p:cNvPr>
          <p:cNvCxnSpPr>
            <a:cxnSpLocks/>
          </p:cNvCxnSpPr>
          <p:nvPr/>
        </p:nvCxnSpPr>
        <p:spPr>
          <a:xfrm>
            <a:off x="6348309" y="195763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1146FD51-1548-3C4A-A112-01242D8AD39B}"/>
              </a:ext>
            </a:extLst>
          </p:cNvPr>
          <p:cNvCxnSpPr>
            <a:cxnSpLocks/>
          </p:cNvCxnSpPr>
          <p:nvPr/>
        </p:nvCxnSpPr>
        <p:spPr>
          <a:xfrm>
            <a:off x="6567284" y="195763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DC09C169-5D2E-4444-915A-9631A02AF702}"/>
              </a:ext>
            </a:extLst>
          </p:cNvPr>
          <p:cNvCxnSpPr>
            <a:cxnSpLocks/>
          </p:cNvCxnSpPr>
          <p:nvPr/>
        </p:nvCxnSpPr>
        <p:spPr>
          <a:xfrm>
            <a:off x="6547619" y="195763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>
            <a:extLst>
              <a:ext uri="{FF2B5EF4-FFF2-40B4-BE49-F238E27FC236}">
                <a16:creationId xmlns:a16="http://schemas.microsoft.com/office/drawing/2014/main" id="{87434082-C06B-1D40-8993-5A809EFC9EAF}"/>
              </a:ext>
            </a:extLst>
          </p:cNvPr>
          <p:cNvCxnSpPr>
            <a:cxnSpLocks/>
          </p:cNvCxnSpPr>
          <p:nvPr/>
        </p:nvCxnSpPr>
        <p:spPr>
          <a:xfrm>
            <a:off x="6527954" y="195763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138">
            <a:extLst>
              <a:ext uri="{FF2B5EF4-FFF2-40B4-BE49-F238E27FC236}">
                <a16:creationId xmlns:a16="http://schemas.microsoft.com/office/drawing/2014/main" id="{D6B227F0-A410-F442-A904-751AC5CCEB40}"/>
              </a:ext>
            </a:extLst>
          </p:cNvPr>
          <p:cNvCxnSpPr>
            <a:cxnSpLocks/>
          </p:cNvCxnSpPr>
          <p:nvPr/>
        </p:nvCxnSpPr>
        <p:spPr>
          <a:xfrm>
            <a:off x="6508289" y="195763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4DBA2268-2C59-3148-94D5-6595443BDE82}"/>
              </a:ext>
            </a:extLst>
          </p:cNvPr>
          <p:cNvCxnSpPr>
            <a:cxnSpLocks/>
          </p:cNvCxnSpPr>
          <p:nvPr/>
        </p:nvCxnSpPr>
        <p:spPr>
          <a:xfrm>
            <a:off x="6488624" y="195763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>
            <a:extLst>
              <a:ext uri="{FF2B5EF4-FFF2-40B4-BE49-F238E27FC236}">
                <a16:creationId xmlns:a16="http://schemas.microsoft.com/office/drawing/2014/main" id="{F003B18E-F748-4B49-8FB6-7B6F91F8D30A}"/>
              </a:ext>
            </a:extLst>
          </p:cNvPr>
          <p:cNvCxnSpPr>
            <a:cxnSpLocks/>
          </p:cNvCxnSpPr>
          <p:nvPr/>
        </p:nvCxnSpPr>
        <p:spPr>
          <a:xfrm>
            <a:off x="6468959" y="195763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>
            <a:extLst>
              <a:ext uri="{FF2B5EF4-FFF2-40B4-BE49-F238E27FC236}">
                <a16:creationId xmlns:a16="http://schemas.microsoft.com/office/drawing/2014/main" id="{CD12E3B8-7E16-9342-8C84-5E90DA0590DA}"/>
              </a:ext>
            </a:extLst>
          </p:cNvPr>
          <p:cNvCxnSpPr>
            <a:cxnSpLocks/>
          </p:cNvCxnSpPr>
          <p:nvPr/>
        </p:nvCxnSpPr>
        <p:spPr>
          <a:xfrm>
            <a:off x="6684759" y="195763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id="{2AE19361-8E2A-4A48-8A35-A803196C7A13}"/>
              </a:ext>
            </a:extLst>
          </p:cNvPr>
          <p:cNvCxnSpPr>
            <a:cxnSpLocks/>
          </p:cNvCxnSpPr>
          <p:nvPr/>
        </p:nvCxnSpPr>
        <p:spPr>
          <a:xfrm>
            <a:off x="6665094" y="195763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740F1AC4-7777-6F4E-B593-DE04213E9D09}"/>
              </a:ext>
            </a:extLst>
          </p:cNvPr>
          <p:cNvCxnSpPr>
            <a:cxnSpLocks/>
          </p:cNvCxnSpPr>
          <p:nvPr/>
        </p:nvCxnSpPr>
        <p:spPr>
          <a:xfrm>
            <a:off x="6645429" y="195763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>
            <a:extLst>
              <a:ext uri="{FF2B5EF4-FFF2-40B4-BE49-F238E27FC236}">
                <a16:creationId xmlns:a16="http://schemas.microsoft.com/office/drawing/2014/main" id="{288D4472-060E-3148-9C98-7629C2005B75}"/>
              </a:ext>
            </a:extLst>
          </p:cNvPr>
          <p:cNvCxnSpPr>
            <a:cxnSpLocks/>
          </p:cNvCxnSpPr>
          <p:nvPr/>
        </p:nvCxnSpPr>
        <p:spPr>
          <a:xfrm>
            <a:off x="6625764" y="195763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>
            <a:extLst>
              <a:ext uri="{FF2B5EF4-FFF2-40B4-BE49-F238E27FC236}">
                <a16:creationId xmlns:a16="http://schemas.microsoft.com/office/drawing/2014/main" id="{768F6D90-B57D-FC4D-8623-FC23453B1AC8}"/>
              </a:ext>
            </a:extLst>
          </p:cNvPr>
          <p:cNvCxnSpPr>
            <a:cxnSpLocks/>
          </p:cNvCxnSpPr>
          <p:nvPr/>
        </p:nvCxnSpPr>
        <p:spPr>
          <a:xfrm>
            <a:off x="6606099" y="195763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>
            <a:extLst>
              <a:ext uri="{FF2B5EF4-FFF2-40B4-BE49-F238E27FC236}">
                <a16:creationId xmlns:a16="http://schemas.microsoft.com/office/drawing/2014/main" id="{DECB9691-BE61-C642-ABEE-47654E2C82E5}"/>
              </a:ext>
            </a:extLst>
          </p:cNvPr>
          <p:cNvCxnSpPr>
            <a:cxnSpLocks/>
          </p:cNvCxnSpPr>
          <p:nvPr/>
        </p:nvCxnSpPr>
        <p:spPr>
          <a:xfrm>
            <a:off x="6586434" y="195763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>
            <a:extLst>
              <a:ext uri="{FF2B5EF4-FFF2-40B4-BE49-F238E27FC236}">
                <a16:creationId xmlns:a16="http://schemas.microsoft.com/office/drawing/2014/main" id="{63AED3B5-979B-114A-8445-3310728DE2CE}"/>
              </a:ext>
            </a:extLst>
          </p:cNvPr>
          <p:cNvCxnSpPr>
            <a:cxnSpLocks/>
          </p:cNvCxnSpPr>
          <p:nvPr/>
        </p:nvCxnSpPr>
        <p:spPr>
          <a:xfrm>
            <a:off x="6780009" y="1986206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>
            <a:extLst>
              <a:ext uri="{FF2B5EF4-FFF2-40B4-BE49-F238E27FC236}">
                <a16:creationId xmlns:a16="http://schemas.microsoft.com/office/drawing/2014/main" id="{A6C5B84E-CBEA-5042-93F3-0A21C0D68A1D}"/>
              </a:ext>
            </a:extLst>
          </p:cNvPr>
          <p:cNvCxnSpPr>
            <a:cxnSpLocks/>
          </p:cNvCxnSpPr>
          <p:nvPr/>
        </p:nvCxnSpPr>
        <p:spPr>
          <a:xfrm>
            <a:off x="6760344" y="197033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>
            <a:extLst>
              <a:ext uri="{FF2B5EF4-FFF2-40B4-BE49-F238E27FC236}">
                <a16:creationId xmlns:a16="http://schemas.microsoft.com/office/drawing/2014/main" id="{4CEDF1A0-C4AE-9742-B23F-0C288FBFE3B8}"/>
              </a:ext>
            </a:extLst>
          </p:cNvPr>
          <p:cNvCxnSpPr>
            <a:cxnSpLocks/>
          </p:cNvCxnSpPr>
          <p:nvPr/>
        </p:nvCxnSpPr>
        <p:spPr>
          <a:xfrm>
            <a:off x="6740679" y="197033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>
            <a:extLst>
              <a:ext uri="{FF2B5EF4-FFF2-40B4-BE49-F238E27FC236}">
                <a16:creationId xmlns:a16="http://schemas.microsoft.com/office/drawing/2014/main" id="{B0890AEA-AEA6-3D4B-85D9-755F6D5D01AA}"/>
              </a:ext>
            </a:extLst>
          </p:cNvPr>
          <p:cNvCxnSpPr>
            <a:cxnSpLocks/>
          </p:cNvCxnSpPr>
          <p:nvPr/>
        </p:nvCxnSpPr>
        <p:spPr>
          <a:xfrm>
            <a:off x="6721014" y="197033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D2FBE5B8-12AA-A940-B42B-2B46B302124C}"/>
              </a:ext>
            </a:extLst>
          </p:cNvPr>
          <p:cNvCxnSpPr>
            <a:cxnSpLocks/>
          </p:cNvCxnSpPr>
          <p:nvPr/>
        </p:nvCxnSpPr>
        <p:spPr>
          <a:xfrm>
            <a:off x="6701349" y="197033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DB4ABC60-82FE-014F-871A-30059587BC03}"/>
              </a:ext>
            </a:extLst>
          </p:cNvPr>
          <p:cNvCxnSpPr>
            <a:cxnSpLocks/>
          </p:cNvCxnSpPr>
          <p:nvPr/>
        </p:nvCxnSpPr>
        <p:spPr>
          <a:xfrm>
            <a:off x="6858154" y="1998906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>
            <a:extLst>
              <a:ext uri="{FF2B5EF4-FFF2-40B4-BE49-F238E27FC236}">
                <a16:creationId xmlns:a16="http://schemas.microsoft.com/office/drawing/2014/main" id="{86BCDDBE-BA36-8E43-A9DF-C06F2DF1A96E}"/>
              </a:ext>
            </a:extLst>
          </p:cNvPr>
          <p:cNvCxnSpPr>
            <a:cxnSpLocks/>
          </p:cNvCxnSpPr>
          <p:nvPr/>
        </p:nvCxnSpPr>
        <p:spPr>
          <a:xfrm>
            <a:off x="6838489" y="200208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cteur droit 156">
            <a:extLst>
              <a:ext uri="{FF2B5EF4-FFF2-40B4-BE49-F238E27FC236}">
                <a16:creationId xmlns:a16="http://schemas.microsoft.com/office/drawing/2014/main" id="{59AC264F-869F-B649-BF47-7E3611802A32}"/>
              </a:ext>
            </a:extLst>
          </p:cNvPr>
          <p:cNvCxnSpPr>
            <a:cxnSpLocks/>
          </p:cNvCxnSpPr>
          <p:nvPr/>
        </p:nvCxnSpPr>
        <p:spPr>
          <a:xfrm>
            <a:off x="6818824" y="199573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>
            <a:extLst>
              <a:ext uri="{FF2B5EF4-FFF2-40B4-BE49-F238E27FC236}">
                <a16:creationId xmlns:a16="http://schemas.microsoft.com/office/drawing/2014/main" id="{AE5860E6-D1A2-B245-956A-082461757FD5}"/>
              </a:ext>
            </a:extLst>
          </p:cNvPr>
          <p:cNvCxnSpPr>
            <a:cxnSpLocks/>
          </p:cNvCxnSpPr>
          <p:nvPr/>
        </p:nvCxnSpPr>
        <p:spPr>
          <a:xfrm>
            <a:off x="6799159" y="1992556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droit 158">
            <a:extLst>
              <a:ext uri="{FF2B5EF4-FFF2-40B4-BE49-F238E27FC236}">
                <a16:creationId xmlns:a16="http://schemas.microsoft.com/office/drawing/2014/main" id="{896ADEA9-2797-3B44-859B-64A5B90A7B76}"/>
              </a:ext>
            </a:extLst>
          </p:cNvPr>
          <p:cNvCxnSpPr>
            <a:cxnSpLocks/>
          </p:cNvCxnSpPr>
          <p:nvPr/>
        </p:nvCxnSpPr>
        <p:spPr>
          <a:xfrm>
            <a:off x="8212034" y="233884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>
            <a:extLst>
              <a:ext uri="{FF2B5EF4-FFF2-40B4-BE49-F238E27FC236}">
                <a16:creationId xmlns:a16="http://schemas.microsoft.com/office/drawing/2014/main" id="{EB230DE1-B54F-9946-B5BF-50428A99B818}"/>
              </a:ext>
            </a:extLst>
          </p:cNvPr>
          <p:cNvCxnSpPr>
            <a:cxnSpLocks/>
          </p:cNvCxnSpPr>
          <p:nvPr/>
        </p:nvCxnSpPr>
        <p:spPr>
          <a:xfrm>
            <a:off x="8173934" y="233884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DC11DE52-9108-F648-8B2A-1C5765B00538}"/>
              </a:ext>
            </a:extLst>
          </p:cNvPr>
          <p:cNvCxnSpPr>
            <a:cxnSpLocks/>
          </p:cNvCxnSpPr>
          <p:nvPr/>
        </p:nvCxnSpPr>
        <p:spPr>
          <a:xfrm>
            <a:off x="8139009" y="233884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>
            <a:extLst>
              <a:ext uri="{FF2B5EF4-FFF2-40B4-BE49-F238E27FC236}">
                <a16:creationId xmlns:a16="http://schemas.microsoft.com/office/drawing/2014/main" id="{7B4B1F27-1C10-354E-8AD5-BCE154A79CE0}"/>
              </a:ext>
            </a:extLst>
          </p:cNvPr>
          <p:cNvCxnSpPr>
            <a:cxnSpLocks/>
          </p:cNvCxnSpPr>
          <p:nvPr/>
        </p:nvCxnSpPr>
        <p:spPr>
          <a:xfrm>
            <a:off x="8110434" y="233884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162">
            <a:extLst>
              <a:ext uri="{FF2B5EF4-FFF2-40B4-BE49-F238E27FC236}">
                <a16:creationId xmlns:a16="http://schemas.microsoft.com/office/drawing/2014/main" id="{2EB4B3C3-EC65-8147-8694-1FD1CF1E270D}"/>
              </a:ext>
            </a:extLst>
          </p:cNvPr>
          <p:cNvCxnSpPr>
            <a:cxnSpLocks/>
          </p:cNvCxnSpPr>
          <p:nvPr/>
        </p:nvCxnSpPr>
        <p:spPr>
          <a:xfrm>
            <a:off x="8062809" y="233884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02CA0071-ECBC-D446-B6FD-11E2E21F6DDB}"/>
              </a:ext>
            </a:extLst>
          </p:cNvPr>
          <p:cNvCxnSpPr>
            <a:cxnSpLocks/>
          </p:cNvCxnSpPr>
          <p:nvPr/>
        </p:nvCxnSpPr>
        <p:spPr>
          <a:xfrm>
            <a:off x="8034234" y="233884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eur droit 164">
            <a:extLst>
              <a:ext uri="{FF2B5EF4-FFF2-40B4-BE49-F238E27FC236}">
                <a16:creationId xmlns:a16="http://schemas.microsoft.com/office/drawing/2014/main" id="{FCB0D26C-7177-B946-A423-FF59AD55023D}"/>
              </a:ext>
            </a:extLst>
          </p:cNvPr>
          <p:cNvCxnSpPr>
            <a:cxnSpLocks/>
          </p:cNvCxnSpPr>
          <p:nvPr/>
        </p:nvCxnSpPr>
        <p:spPr>
          <a:xfrm>
            <a:off x="7983434" y="233884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cteur droit 165">
            <a:extLst>
              <a:ext uri="{FF2B5EF4-FFF2-40B4-BE49-F238E27FC236}">
                <a16:creationId xmlns:a16="http://schemas.microsoft.com/office/drawing/2014/main" id="{FD1549A8-7A80-AD43-8AA1-AE9AB95FDD07}"/>
              </a:ext>
            </a:extLst>
          </p:cNvPr>
          <p:cNvCxnSpPr>
            <a:cxnSpLocks/>
          </p:cNvCxnSpPr>
          <p:nvPr/>
        </p:nvCxnSpPr>
        <p:spPr>
          <a:xfrm>
            <a:off x="7954859" y="233884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166">
            <a:extLst>
              <a:ext uri="{FF2B5EF4-FFF2-40B4-BE49-F238E27FC236}">
                <a16:creationId xmlns:a16="http://schemas.microsoft.com/office/drawing/2014/main" id="{92A084C2-6314-3A4F-A792-E4886B4F188A}"/>
              </a:ext>
            </a:extLst>
          </p:cNvPr>
          <p:cNvCxnSpPr>
            <a:cxnSpLocks/>
          </p:cNvCxnSpPr>
          <p:nvPr/>
        </p:nvCxnSpPr>
        <p:spPr>
          <a:xfrm>
            <a:off x="7888184" y="233884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cteur droit 167">
            <a:extLst>
              <a:ext uri="{FF2B5EF4-FFF2-40B4-BE49-F238E27FC236}">
                <a16:creationId xmlns:a16="http://schemas.microsoft.com/office/drawing/2014/main" id="{91DD1126-C8D0-6F4B-9202-CA39E60A6A1C}"/>
              </a:ext>
            </a:extLst>
          </p:cNvPr>
          <p:cNvCxnSpPr>
            <a:cxnSpLocks/>
          </p:cNvCxnSpPr>
          <p:nvPr/>
        </p:nvCxnSpPr>
        <p:spPr>
          <a:xfrm>
            <a:off x="7859609" y="233884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cteur droit 168">
            <a:extLst>
              <a:ext uri="{FF2B5EF4-FFF2-40B4-BE49-F238E27FC236}">
                <a16:creationId xmlns:a16="http://schemas.microsoft.com/office/drawing/2014/main" id="{5F6BCB38-24C3-2240-A2D0-7ED60E921886}"/>
              </a:ext>
            </a:extLst>
          </p:cNvPr>
          <p:cNvCxnSpPr>
            <a:cxnSpLocks/>
          </p:cNvCxnSpPr>
          <p:nvPr/>
        </p:nvCxnSpPr>
        <p:spPr>
          <a:xfrm>
            <a:off x="7815159" y="233884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>
            <a:extLst>
              <a:ext uri="{FF2B5EF4-FFF2-40B4-BE49-F238E27FC236}">
                <a16:creationId xmlns:a16="http://schemas.microsoft.com/office/drawing/2014/main" id="{5080E38A-4A40-6A4A-B1BD-88EDF7F39004}"/>
              </a:ext>
            </a:extLst>
          </p:cNvPr>
          <p:cNvCxnSpPr>
            <a:cxnSpLocks/>
          </p:cNvCxnSpPr>
          <p:nvPr/>
        </p:nvCxnSpPr>
        <p:spPr>
          <a:xfrm>
            <a:off x="7786584" y="233884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necteur droit 170">
            <a:extLst>
              <a:ext uri="{FF2B5EF4-FFF2-40B4-BE49-F238E27FC236}">
                <a16:creationId xmlns:a16="http://schemas.microsoft.com/office/drawing/2014/main" id="{77F4B7C3-6001-FA48-85F1-256DFC498E6E}"/>
              </a:ext>
            </a:extLst>
          </p:cNvPr>
          <p:cNvCxnSpPr>
            <a:cxnSpLocks/>
          </p:cNvCxnSpPr>
          <p:nvPr/>
        </p:nvCxnSpPr>
        <p:spPr>
          <a:xfrm>
            <a:off x="7774353" y="227534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cteur droit 171">
            <a:extLst>
              <a:ext uri="{FF2B5EF4-FFF2-40B4-BE49-F238E27FC236}">
                <a16:creationId xmlns:a16="http://schemas.microsoft.com/office/drawing/2014/main" id="{21E5404E-5FDA-C34B-A753-6C0BFE623681}"/>
              </a:ext>
            </a:extLst>
          </p:cNvPr>
          <p:cNvCxnSpPr>
            <a:cxnSpLocks/>
          </p:cNvCxnSpPr>
          <p:nvPr/>
        </p:nvCxnSpPr>
        <p:spPr>
          <a:xfrm>
            <a:off x="7754703" y="227534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1C9655FE-0272-4F4F-9780-C59E59531913}"/>
              </a:ext>
            </a:extLst>
          </p:cNvPr>
          <p:cNvCxnSpPr>
            <a:cxnSpLocks/>
          </p:cNvCxnSpPr>
          <p:nvPr/>
        </p:nvCxnSpPr>
        <p:spPr>
          <a:xfrm>
            <a:off x="7735038" y="227534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173">
            <a:extLst>
              <a:ext uri="{FF2B5EF4-FFF2-40B4-BE49-F238E27FC236}">
                <a16:creationId xmlns:a16="http://schemas.microsoft.com/office/drawing/2014/main" id="{C90343EC-4C35-934D-8C0F-9EA872409670}"/>
              </a:ext>
            </a:extLst>
          </p:cNvPr>
          <p:cNvCxnSpPr>
            <a:cxnSpLocks/>
          </p:cNvCxnSpPr>
          <p:nvPr/>
        </p:nvCxnSpPr>
        <p:spPr>
          <a:xfrm>
            <a:off x="7715373" y="227534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174">
            <a:extLst>
              <a:ext uri="{FF2B5EF4-FFF2-40B4-BE49-F238E27FC236}">
                <a16:creationId xmlns:a16="http://schemas.microsoft.com/office/drawing/2014/main" id="{491AED0D-6AFF-514F-A2BD-9AB31AA6956B}"/>
              </a:ext>
            </a:extLst>
          </p:cNvPr>
          <p:cNvCxnSpPr>
            <a:cxnSpLocks/>
          </p:cNvCxnSpPr>
          <p:nvPr/>
        </p:nvCxnSpPr>
        <p:spPr>
          <a:xfrm>
            <a:off x="7695708" y="227534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D9AD0E54-8340-8843-AFA0-D2CA76C0467C}"/>
              </a:ext>
            </a:extLst>
          </p:cNvPr>
          <p:cNvCxnSpPr>
            <a:cxnSpLocks/>
          </p:cNvCxnSpPr>
          <p:nvPr/>
        </p:nvCxnSpPr>
        <p:spPr>
          <a:xfrm>
            <a:off x="7656378" y="227534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cteur droit 176">
            <a:extLst>
              <a:ext uri="{FF2B5EF4-FFF2-40B4-BE49-F238E27FC236}">
                <a16:creationId xmlns:a16="http://schemas.microsoft.com/office/drawing/2014/main" id="{9737BE4A-8070-ED49-AC26-939F08AE93CA}"/>
              </a:ext>
            </a:extLst>
          </p:cNvPr>
          <p:cNvCxnSpPr>
            <a:cxnSpLocks/>
          </p:cNvCxnSpPr>
          <p:nvPr/>
        </p:nvCxnSpPr>
        <p:spPr>
          <a:xfrm>
            <a:off x="7617048" y="227534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6C1B6CAF-F034-504B-91F6-644830354618}"/>
              </a:ext>
            </a:extLst>
          </p:cNvPr>
          <p:cNvCxnSpPr>
            <a:cxnSpLocks/>
          </p:cNvCxnSpPr>
          <p:nvPr/>
        </p:nvCxnSpPr>
        <p:spPr>
          <a:xfrm>
            <a:off x="7676043" y="227534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>
            <a:extLst>
              <a:ext uri="{FF2B5EF4-FFF2-40B4-BE49-F238E27FC236}">
                <a16:creationId xmlns:a16="http://schemas.microsoft.com/office/drawing/2014/main" id="{253A3745-BAFE-8C48-B959-37AB054EAB10}"/>
              </a:ext>
            </a:extLst>
          </p:cNvPr>
          <p:cNvCxnSpPr>
            <a:cxnSpLocks/>
          </p:cNvCxnSpPr>
          <p:nvPr/>
        </p:nvCxnSpPr>
        <p:spPr>
          <a:xfrm>
            <a:off x="7636713" y="227534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necteur droit 179">
            <a:extLst>
              <a:ext uri="{FF2B5EF4-FFF2-40B4-BE49-F238E27FC236}">
                <a16:creationId xmlns:a16="http://schemas.microsoft.com/office/drawing/2014/main" id="{2A4F25FE-7298-964D-9189-0A6A0E8133A4}"/>
              </a:ext>
            </a:extLst>
          </p:cNvPr>
          <p:cNvCxnSpPr>
            <a:cxnSpLocks/>
          </p:cNvCxnSpPr>
          <p:nvPr/>
        </p:nvCxnSpPr>
        <p:spPr>
          <a:xfrm>
            <a:off x="7597383" y="227534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necteur droit 180">
            <a:extLst>
              <a:ext uri="{FF2B5EF4-FFF2-40B4-BE49-F238E27FC236}">
                <a16:creationId xmlns:a16="http://schemas.microsoft.com/office/drawing/2014/main" id="{91A8EF18-9347-A34E-839B-0559BE7A92F2}"/>
              </a:ext>
            </a:extLst>
          </p:cNvPr>
          <p:cNvCxnSpPr>
            <a:cxnSpLocks/>
          </p:cNvCxnSpPr>
          <p:nvPr/>
        </p:nvCxnSpPr>
        <p:spPr>
          <a:xfrm>
            <a:off x="7523528" y="226899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181">
            <a:extLst>
              <a:ext uri="{FF2B5EF4-FFF2-40B4-BE49-F238E27FC236}">
                <a16:creationId xmlns:a16="http://schemas.microsoft.com/office/drawing/2014/main" id="{ADD9720C-8426-6441-9CFF-E142D929C3AF}"/>
              </a:ext>
            </a:extLst>
          </p:cNvPr>
          <p:cNvCxnSpPr>
            <a:cxnSpLocks/>
          </p:cNvCxnSpPr>
          <p:nvPr/>
        </p:nvCxnSpPr>
        <p:spPr>
          <a:xfrm>
            <a:off x="7503878" y="226899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necteur droit 182">
            <a:extLst>
              <a:ext uri="{FF2B5EF4-FFF2-40B4-BE49-F238E27FC236}">
                <a16:creationId xmlns:a16="http://schemas.microsoft.com/office/drawing/2014/main" id="{0DA8B839-2F41-9148-A845-93BD615E9E82}"/>
              </a:ext>
            </a:extLst>
          </p:cNvPr>
          <p:cNvCxnSpPr>
            <a:cxnSpLocks/>
          </p:cNvCxnSpPr>
          <p:nvPr/>
        </p:nvCxnSpPr>
        <p:spPr>
          <a:xfrm>
            <a:off x="7484213" y="226899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necteur droit 183">
            <a:extLst>
              <a:ext uri="{FF2B5EF4-FFF2-40B4-BE49-F238E27FC236}">
                <a16:creationId xmlns:a16="http://schemas.microsoft.com/office/drawing/2014/main" id="{45EE4CAF-C899-AC4D-A5AD-E6C840DD2435}"/>
              </a:ext>
            </a:extLst>
          </p:cNvPr>
          <p:cNvCxnSpPr>
            <a:cxnSpLocks/>
          </p:cNvCxnSpPr>
          <p:nvPr/>
        </p:nvCxnSpPr>
        <p:spPr>
          <a:xfrm>
            <a:off x="7464548" y="226899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184">
            <a:extLst>
              <a:ext uri="{FF2B5EF4-FFF2-40B4-BE49-F238E27FC236}">
                <a16:creationId xmlns:a16="http://schemas.microsoft.com/office/drawing/2014/main" id="{4A1DCA4F-D8C8-0441-8770-85225D72090C}"/>
              </a:ext>
            </a:extLst>
          </p:cNvPr>
          <p:cNvCxnSpPr>
            <a:cxnSpLocks/>
          </p:cNvCxnSpPr>
          <p:nvPr/>
        </p:nvCxnSpPr>
        <p:spPr>
          <a:xfrm>
            <a:off x="7444883" y="226899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cteur droit 185">
            <a:extLst>
              <a:ext uri="{FF2B5EF4-FFF2-40B4-BE49-F238E27FC236}">
                <a16:creationId xmlns:a16="http://schemas.microsoft.com/office/drawing/2014/main" id="{C2021CEB-E9A1-4E4B-AB28-70E30D178EF7}"/>
              </a:ext>
            </a:extLst>
          </p:cNvPr>
          <p:cNvCxnSpPr>
            <a:cxnSpLocks/>
          </p:cNvCxnSpPr>
          <p:nvPr/>
        </p:nvCxnSpPr>
        <p:spPr>
          <a:xfrm>
            <a:off x="7405553" y="226899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cteur droit 186">
            <a:extLst>
              <a:ext uri="{FF2B5EF4-FFF2-40B4-BE49-F238E27FC236}">
                <a16:creationId xmlns:a16="http://schemas.microsoft.com/office/drawing/2014/main" id="{C05CBF6A-6331-FD46-91B0-5164C541D67B}"/>
              </a:ext>
            </a:extLst>
          </p:cNvPr>
          <p:cNvCxnSpPr>
            <a:cxnSpLocks/>
          </p:cNvCxnSpPr>
          <p:nvPr/>
        </p:nvCxnSpPr>
        <p:spPr>
          <a:xfrm>
            <a:off x="7366223" y="226899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cteur droit 187">
            <a:extLst>
              <a:ext uri="{FF2B5EF4-FFF2-40B4-BE49-F238E27FC236}">
                <a16:creationId xmlns:a16="http://schemas.microsoft.com/office/drawing/2014/main" id="{262F1B06-5D82-6A45-B891-AADBDA0B6665}"/>
              </a:ext>
            </a:extLst>
          </p:cNvPr>
          <p:cNvCxnSpPr>
            <a:cxnSpLocks/>
          </p:cNvCxnSpPr>
          <p:nvPr/>
        </p:nvCxnSpPr>
        <p:spPr>
          <a:xfrm>
            <a:off x="7425218" y="226899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cteur droit 188">
            <a:extLst>
              <a:ext uri="{FF2B5EF4-FFF2-40B4-BE49-F238E27FC236}">
                <a16:creationId xmlns:a16="http://schemas.microsoft.com/office/drawing/2014/main" id="{1FC6F09C-AC35-1642-A8F9-955476ECFB68}"/>
              </a:ext>
            </a:extLst>
          </p:cNvPr>
          <p:cNvCxnSpPr>
            <a:cxnSpLocks/>
          </p:cNvCxnSpPr>
          <p:nvPr/>
        </p:nvCxnSpPr>
        <p:spPr>
          <a:xfrm>
            <a:off x="7385888" y="226899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necteur droit 189">
            <a:extLst>
              <a:ext uri="{FF2B5EF4-FFF2-40B4-BE49-F238E27FC236}">
                <a16:creationId xmlns:a16="http://schemas.microsoft.com/office/drawing/2014/main" id="{E63E9275-D339-D74B-8245-D55B27365F85}"/>
              </a:ext>
            </a:extLst>
          </p:cNvPr>
          <p:cNvCxnSpPr>
            <a:cxnSpLocks/>
          </p:cNvCxnSpPr>
          <p:nvPr/>
        </p:nvCxnSpPr>
        <p:spPr>
          <a:xfrm>
            <a:off x="7346558" y="226899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216F06E2-3FA8-A64C-82B8-3AC1B37FF121}"/>
              </a:ext>
            </a:extLst>
          </p:cNvPr>
          <p:cNvCxnSpPr>
            <a:cxnSpLocks/>
          </p:cNvCxnSpPr>
          <p:nvPr/>
        </p:nvCxnSpPr>
        <p:spPr>
          <a:xfrm>
            <a:off x="6221778" y="219597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cteur droit 191">
            <a:extLst>
              <a:ext uri="{FF2B5EF4-FFF2-40B4-BE49-F238E27FC236}">
                <a16:creationId xmlns:a16="http://schemas.microsoft.com/office/drawing/2014/main" id="{16781604-421A-1E4D-9CB2-C6B8E05708AA}"/>
              </a:ext>
            </a:extLst>
          </p:cNvPr>
          <p:cNvCxnSpPr>
            <a:cxnSpLocks/>
          </p:cNvCxnSpPr>
          <p:nvPr/>
        </p:nvCxnSpPr>
        <p:spPr>
          <a:xfrm>
            <a:off x="6202128" y="219597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cteur droit 192">
            <a:extLst>
              <a:ext uri="{FF2B5EF4-FFF2-40B4-BE49-F238E27FC236}">
                <a16:creationId xmlns:a16="http://schemas.microsoft.com/office/drawing/2014/main" id="{3D200EAD-94A3-FD40-B203-C3B7391D28C2}"/>
              </a:ext>
            </a:extLst>
          </p:cNvPr>
          <p:cNvCxnSpPr>
            <a:cxnSpLocks/>
          </p:cNvCxnSpPr>
          <p:nvPr/>
        </p:nvCxnSpPr>
        <p:spPr>
          <a:xfrm>
            <a:off x="6182463" y="219597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D9AC0B44-13D4-E746-8D1B-DC6EE67417AB}"/>
              </a:ext>
            </a:extLst>
          </p:cNvPr>
          <p:cNvCxnSpPr>
            <a:cxnSpLocks/>
          </p:cNvCxnSpPr>
          <p:nvPr/>
        </p:nvCxnSpPr>
        <p:spPr>
          <a:xfrm>
            <a:off x="6162798" y="219597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cteur droit 194">
            <a:extLst>
              <a:ext uri="{FF2B5EF4-FFF2-40B4-BE49-F238E27FC236}">
                <a16:creationId xmlns:a16="http://schemas.microsoft.com/office/drawing/2014/main" id="{5A2713D1-02AB-0545-8059-E3FFD437F887}"/>
              </a:ext>
            </a:extLst>
          </p:cNvPr>
          <p:cNvCxnSpPr>
            <a:cxnSpLocks/>
          </p:cNvCxnSpPr>
          <p:nvPr/>
        </p:nvCxnSpPr>
        <p:spPr>
          <a:xfrm>
            <a:off x="6143133" y="219597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onnecteur droit 195">
            <a:extLst>
              <a:ext uri="{FF2B5EF4-FFF2-40B4-BE49-F238E27FC236}">
                <a16:creationId xmlns:a16="http://schemas.microsoft.com/office/drawing/2014/main" id="{3C3A5CA6-9FDB-4847-9C04-E7CAF00C030E}"/>
              </a:ext>
            </a:extLst>
          </p:cNvPr>
          <p:cNvCxnSpPr>
            <a:cxnSpLocks/>
          </p:cNvCxnSpPr>
          <p:nvPr/>
        </p:nvCxnSpPr>
        <p:spPr>
          <a:xfrm>
            <a:off x="6103803" y="219597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>
            <a:extLst>
              <a:ext uri="{FF2B5EF4-FFF2-40B4-BE49-F238E27FC236}">
                <a16:creationId xmlns:a16="http://schemas.microsoft.com/office/drawing/2014/main" id="{78EF725A-961C-BA43-894D-834B7F45FF33}"/>
              </a:ext>
            </a:extLst>
          </p:cNvPr>
          <p:cNvCxnSpPr>
            <a:cxnSpLocks/>
          </p:cNvCxnSpPr>
          <p:nvPr/>
        </p:nvCxnSpPr>
        <p:spPr>
          <a:xfrm>
            <a:off x="6064473" y="219597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necteur droit 197">
            <a:extLst>
              <a:ext uri="{FF2B5EF4-FFF2-40B4-BE49-F238E27FC236}">
                <a16:creationId xmlns:a16="http://schemas.microsoft.com/office/drawing/2014/main" id="{B881BF4C-F54F-534B-9021-153B6C1B4C19}"/>
              </a:ext>
            </a:extLst>
          </p:cNvPr>
          <p:cNvCxnSpPr>
            <a:cxnSpLocks/>
          </p:cNvCxnSpPr>
          <p:nvPr/>
        </p:nvCxnSpPr>
        <p:spPr>
          <a:xfrm>
            <a:off x="6123468" y="219597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Connecteur droit 198">
            <a:extLst>
              <a:ext uri="{FF2B5EF4-FFF2-40B4-BE49-F238E27FC236}">
                <a16:creationId xmlns:a16="http://schemas.microsoft.com/office/drawing/2014/main" id="{CA0848F0-16A3-DA43-A69B-FF497E516279}"/>
              </a:ext>
            </a:extLst>
          </p:cNvPr>
          <p:cNvCxnSpPr>
            <a:cxnSpLocks/>
          </p:cNvCxnSpPr>
          <p:nvPr/>
        </p:nvCxnSpPr>
        <p:spPr>
          <a:xfrm>
            <a:off x="6084138" y="219597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28917C47-2B9E-644A-9771-1AC6024254D8}"/>
              </a:ext>
            </a:extLst>
          </p:cNvPr>
          <p:cNvCxnSpPr>
            <a:cxnSpLocks/>
          </p:cNvCxnSpPr>
          <p:nvPr/>
        </p:nvCxnSpPr>
        <p:spPr>
          <a:xfrm>
            <a:off x="6044808" y="219597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eur droit 201">
            <a:extLst>
              <a:ext uri="{FF2B5EF4-FFF2-40B4-BE49-F238E27FC236}">
                <a16:creationId xmlns:a16="http://schemas.microsoft.com/office/drawing/2014/main" id="{28A0B167-E52C-114C-9FA9-9BBA6556686C}"/>
              </a:ext>
            </a:extLst>
          </p:cNvPr>
          <p:cNvCxnSpPr>
            <a:cxnSpLocks/>
          </p:cNvCxnSpPr>
          <p:nvPr/>
        </p:nvCxnSpPr>
        <p:spPr>
          <a:xfrm>
            <a:off x="6310178" y="221819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AD4A3DDF-FF2A-644A-ADE5-4F2472B29D88}"/>
              </a:ext>
            </a:extLst>
          </p:cNvPr>
          <p:cNvCxnSpPr>
            <a:cxnSpLocks/>
          </p:cNvCxnSpPr>
          <p:nvPr/>
        </p:nvCxnSpPr>
        <p:spPr>
          <a:xfrm>
            <a:off x="6329843" y="221819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cteur droit 203">
            <a:extLst>
              <a:ext uri="{FF2B5EF4-FFF2-40B4-BE49-F238E27FC236}">
                <a16:creationId xmlns:a16="http://schemas.microsoft.com/office/drawing/2014/main" id="{BBDF1E81-D005-0D4E-9797-142EAD37C37B}"/>
              </a:ext>
            </a:extLst>
          </p:cNvPr>
          <p:cNvCxnSpPr>
            <a:cxnSpLocks/>
          </p:cNvCxnSpPr>
          <p:nvPr/>
        </p:nvCxnSpPr>
        <p:spPr>
          <a:xfrm>
            <a:off x="6290513" y="221819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cteur droit 204">
            <a:extLst>
              <a:ext uri="{FF2B5EF4-FFF2-40B4-BE49-F238E27FC236}">
                <a16:creationId xmlns:a16="http://schemas.microsoft.com/office/drawing/2014/main" id="{7082ADB3-C933-8646-8138-97299B6E3171}"/>
              </a:ext>
            </a:extLst>
          </p:cNvPr>
          <p:cNvCxnSpPr>
            <a:cxnSpLocks/>
          </p:cNvCxnSpPr>
          <p:nvPr/>
        </p:nvCxnSpPr>
        <p:spPr>
          <a:xfrm>
            <a:off x="6251183" y="221819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cteur droit 205">
            <a:extLst>
              <a:ext uri="{FF2B5EF4-FFF2-40B4-BE49-F238E27FC236}">
                <a16:creationId xmlns:a16="http://schemas.microsoft.com/office/drawing/2014/main" id="{943598CD-5757-6E45-A890-0C6AB6BAB94D}"/>
              </a:ext>
            </a:extLst>
          </p:cNvPr>
          <p:cNvCxnSpPr>
            <a:cxnSpLocks/>
          </p:cNvCxnSpPr>
          <p:nvPr/>
        </p:nvCxnSpPr>
        <p:spPr>
          <a:xfrm>
            <a:off x="6411778" y="222137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B46DE3F3-04E3-A546-B4D9-6CC5D4DFDADE}"/>
              </a:ext>
            </a:extLst>
          </p:cNvPr>
          <p:cNvCxnSpPr>
            <a:cxnSpLocks/>
          </p:cNvCxnSpPr>
          <p:nvPr/>
        </p:nvCxnSpPr>
        <p:spPr>
          <a:xfrm>
            <a:off x="6431443" y="222137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cteur droit 207">
            <a:extLst>
              <a:ext uri="{FF2B5EF4-FFF2-40B4-BE49-F238E27FC236}">
                <a16:creationId xmlns:a16="http://schemas.microsoft.com/office/drawing/2014/main" id="{1BECD756-128B-B641-83D0-11F9D06D2259}"/>
              </a:ext>
            </a:extLst>
          </p:cNvPr>
          <p:cNvCxnSpPr>
            <a:cxnSpLocks/>
          </p:cNvCxnSpPr>
          <p:nvPr/>
        </p:nvCxnSpPr>
        <p:spPr>
          <a:xfrm>
            <a:off x="6392113" y="222137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cteur droit 208">
            <a:extLst>
              <a:ext uri="{FF2B5EF4-FFF2-40B4-BE49-F238E27FC236}">
                <a16:creationId xmlns:a16="http://schemas.microsoft.com/office/drawing/2014/main" id="{D7C86B66-FB0D-4D4B-AAD2-699F4C8CD9B8}"/>
              </a:ext>
            </a:extLst>
          </p:cNvPr>
          <p:cNvCxnSpPr>
            <a:cxnSpLocks/>
          </p:cNvCxnSpPr>
          <p:nvPr/>
        </p:nvCxnSpPr>
        <p:spPr>
          <a:xfrm>
            <a:off x="6352783" y="222137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>
            <a:extLst>
              <a:ext uri="{FF2B5EF4-FFF2-40B4-BE49-F238E27FC236}">
                <a16:creationId xmlns:a16="http://schemas.microsoft.com/office/drawing/2014/main" id="{4A7AE64C-51A4-1942-B0FD-57B2DFB54432}"/>
              </a:ext>
            </a:extLst>
          </p:cNvPr>
          <p:cNvCxnSpPr>
            <a:cxnSpLocks/>
          </p:cNvCxnSpPr>
          <p:nvPr/>
        </p:nvCxnSpPr>
        <p:spPr>
          <a:xfrm>
            <a:off x="6510203" y="221819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cteur droit 210">
            <a:extLst>
              <a:ext uri="{FF2B5EF4-FFF2-40B4-BE49-F238E27FC236}">
                <a16:creationId xmlns:a16="http://schemas.microsoft.com/office/drawing/2014/main" id="{6FE25951-2C87-104E-A31A-09AF0DF8FC68}"/>
              </a:ext>
            </a:extLst>
          </p:cNvPr>
          <p:cNvCxnSpPr>
            <a:cxnSpLocks/>
          </p:cNvCxnSpPr>
          <p:nvPr/>
        </p:nvCxnSpPr>
        <p:spPr>
          <a:xfrm>
            <a:off x="6529868" y="221819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cteur droit 211">
            <a:extLst>
              <a:ext uri="{FF2B5EF4-FFF2-40B4-BE49-F238E27FC236}">
                <a16:creationId xmlns:a16="http://schemas.microsoft.com/office/drawing/2014/main" id="{6A4A8BD6-56B2-4C44-A0A8-7C4929DF9118}"/>
              </a:ext>
            </a:extLst>
          </p:cNvPr>
          <p:cNvCxnSpPr>
            <a:cxnSpLocks/>
          </p:cNvCxnSpPr>
          <p:nvPr/>
        </p:nvCxnSpPr>
        <p:spPr>
          <a:xfrm>
            <a:off x="6490538" y="221819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D0BEA100-164A-E64B-8AD4-3CD259B937A0}"/>
              </a:ext>
            </a:extLst>
          </p:cNvPr>
          <p:cNvCxnSpPr>
            <a:cxnSpLocks/>
          </p:cNvCxnSpPr>
          <p:nvPr/>
        </p:nvCxnSpPr>
        <p:spPr>
          <a:xfrm>
            <a:off x="6451208" y="221819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cteur droit 213">
            <a:extLst>
              <a:ext uri="{FF2B5EF4-FFF2-40B4-BE49-F238E27FC236}">
                <a16:creationId xmlns:a16="http://schemas.microsoft.com/office/drawing/2014/main" id="{8C694111-7303-6247-9004-C5B298DC63E0}"/>
              </a:ext>
            </a:extLst>
          </p:cNvPr>
          <p:cNvCxnSpPr>
            <a:cxnSpLocks/>
          </p:cNvCxnSpPr>
          <p:nvPr/>
        </p:nvCxnSpPr>
        <p:spPr>
          <a:xfrm>
            <a:off x="6580053" y="221184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cteur droit 214">
            <a:extLst>
              <a:ext uri="{FF2B5EF4-FFF2-40B4-BE49-F238E27FC236}">
                <a16:creationId xmlns:a16="http://schemas.microsoft.com/office/drawing/2014/main" id="{D7C65F72-1696-D149-ADC7-66921452CB4D}"/>
              </a:ext>
            </a:extLst>
          </p:cNvPr>
          <p:cNvCxnSpPr>
            <a:cxnSpLocks/>
          </p:cNvCxnSpPr>
          <p:nvPr/>
        </p:nvCxnSpPr>
        <p:spPr>
          <a:xfrm>
            <a:off x="6599718" y="221184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necteur droit 215">
            <a:extLst>
              <a:ext uri="{FF2B5EF4-FFF2-40B4-BE49-F238E27FC236}">
                <a16:creationId xmlns:a16="http://schemas.microsoft.com/office/drawing/2014/main" id="{3098D4FD-89EF-E248-B0AB-5A99E150D8EC}"/>
              </a:ext>
            </a:extLst>
          </p:cNvPr>
          <p:cNvCxnSpPr>
            <a:cxnSpLocks/>
          </p:cNvCxnSpPr>
          <p:nvPr/>
        </p:nvCxnSpPr>
        <p:spPr>
          <a:xfrm>
            <a:off x="6560388" y="221184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necteur droit 216">
            <a:extLst>
              <a:ext uri="{FF2B5EF4-FFF2-40B4-BE49-F238E27FC236}">
                <a16:creationId xmlns:a16="http://schemas.microsoft.com/office/drawing/2014/main" id="{1CDE5860-E953-0C45-BD93-D777CE188A41}"/>
              </a:ext>
            </a:extLst>
          </p:cNvPr>
          <p:cNvCxnSpPr>
            <a:cxnSpLocks/>
          </p:cNvCxnSpPr>
          <p:nvPr/>
        </p:nvCxnSpPr>
        <p:spPr>
          <a:xfrm>
            <a:off x="6521058" y="221184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Connecteur droit 217">
            <a:extLst>
              <a:ext uri="{FF2B5EF4-FFF2-40B4-BE49-F238E27FC236}">
                <a16:creationId xmlns:a16="http://schemas.microsoft.com/office/drawing/2014/main" id="{25455B6D-CA0D-304C-A604-699783537B6E}"/>
              </a:ext>
            </a:extLst>
          </p:cNvPr>
          <p:cNvCxnSpPr>
            <a:cxnSpLocks/>
          </p:cNvCxnSpPr>
          <p:nvPr/>
        </p:nvCxnSpPr>
        <p:spPr>
          <a:xfrm>
            <a:off x="6653078" y="222772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cteur droit 218">
            <a:extLst>
              <a:ext uri="{FF2B5EF4-FFF2-40B4-BE49-F238E27FC236}">
                <a16:creationId xmlns:a16="http://schemas.microsoft.com/office/drawing/2014/main" id="{9467DEA3-A1F3-F54B-ACDC-C5753629F277}"/>
              </a:ext>
            </a:extLst>
          </p:cNvPr>
          <p:cNvCxnSpPr>
            <a:cxnSpLocks/>
          </p:cNvCxnSpPr>
          <p:nvPr/>
        </p:nvCxnSpPr>
        <p:spPr>
          <a:xfrm>
            <a:off x="6672743" y="222772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Connecteur droit 219">
            <a:extLst>
              <a:ext uri="{FF2B5EF4-FFF2-40B4-BE49-F238E27FC236}">
                <a16:creationId xmlns:a16="http://schemas.microsoft.com/office/drawing/2014/main" id="{5435BD05-899E-944E-82C9-3FC97F827B0C}"/>
              </a:ext>
            </a:extLst>
          </p:cNvPr>
          <p:cNvCxnSpPr>
            <a:cxnSpLocks/>
          </p:cNvCxnSpPr>
          <p:nvPr/>
        </p:nvCxnSpPr>
        <p:spPr>
          <a:xfrm>
            <a:off x="6633413" y="222772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cteur droit 220">
            <a:extLst>
              <a:ext uri="{FF2B5EF4-FFF2-40B4-BE49-F238E27FC236}">
                <a16:creationId xmlns:a16="http://schemas.microsoft.com/office/drawing/2014/main" id="{89D0605E-5363-464D-9457-FCD24F4800A6}"/>
              </a:ext>
            </a:extLst>
          </p:cNvPr>
          <p:cNvCxnSpPr>
            <a:cxnSpLocks/>
          </p:cNvCxnSpPr>
          <p:nvPr/>
        </p:nvCxnSpPr>
        <p:spPr>
          <a:xfrm>
            <a:off x="6594083" y="222772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cteur droit 221">
            <a:extLst>
              <a:ext uri="{FF2B5EF4-FFF2-40B4-BE49-F238E27FC236}">
                <a16:creationId xmlns:a16="http://schemas.microsoft.com/office/drawing/2014/main" id="{8FD7C6CA-935E-6543-90DF-8314BEEA32F5}"/>
              </a:ext>
            </a:extLst>
          </p:cNvPr>
          <p:cNvCxnSpPr>
            <a:cxnSpLocks/>
          </p:cNvCxnSpPr>
          <p:nvPr/>
        </p:nvCxnSpPr>
        <p:spPr>
          <a:xfrm>
            <a:off x="6767378" y="222772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Connecteur droit 222">
            <a:extLst>
              <a:ext uri="{FF2B5EF4-FFF2-40B4-BE49-F238E27FC236}">
                <a16:creationId xmlns:a16="http://schemas.microsoft.com/office/drawing/2014/main" id="{7AAA4160-92A1-EB40-AA80-9761D2DD851B}"/>
              </a:ext>
            </a:extLst>
          </p:cNvPr>
          <p:cNvCxnSpPr>
            <a:cxnSpLocks/>
          </p:cNvCxnSpPr>
          <p:nvPr/>
        </p:nvCxnSpPr>
        <p:spPr>
          <a:xfrm>
            <a:off x="6787043" y="222772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Connecteur droit 223">
            <a:extLst>
              <a:ext uri="{FF2B5EF4-FFF2-40B4-BE49-F238E27FC236}">
                <a16:creationId xmlns:a16="http://schemas.microsoft.com/office/drawing/2014/main" id="{B4CC5D58-9CDC-7E40-AA72-922978FD33F7}"/>
              </a:ext>
            </a:extLst>
          </p:cNvPr>
          <p:cNvCxnSpPr>
            <a:cxnSpLocks/>
          </p:cNvCxnSpPr>
          <p:nvPr/>
        </p:nvCxnSpPr>
        <p:spPr>
          <a:xfrm>
            <a:off x="6747713" y="222772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cteur droit 224">
            <a:extLst>
              <a:ext uri="{FF2B5EF4-FFF2-40B4-BE49-F238E27FC236}">
                <a16:creationId xmlns:a16="http://schemas.microsoft.com/office/drawing/2014/main" id="{2875A0CC-365F-9A44-BF2C-3E3971550B05}"/>
              </a:ext>
            </a:extLst>
          </p:cNvPr>
          <p:cNvCxnSpPr>
            <a:cxnSpLocks/>
          </p:cNvCxnSpPr>
          <p:nvPr/>
        </p:nvCxnSpPr>
        <p:spPr>
          <a:xfrm>
            <a:off x="6708383" y="222772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Connecteur droit 225">
            <a:extLst>
              <a:ext uri="{FF2B5EF4-FFF2-40B4-BE49-F238E27FC236}">
                <a16:creationId xmlns:a16="http://schemas.microsoft.com/office/drawing/2014/main" id="{CB250261-3C37-C54C-B16B-45372BE37FD6}"/>
              </a:ext>
            </a:extLst>
          </p:cNvPr>
          <p:cNvCxnSpPr>
            <a:cxnSpLocks/>
          </p:cNvCxnSpPr>
          <p:nvPr/>
        </p:nvCxnSpPr>
        <p:spPr>
          <a:xfrm>
            <a:off x="6881678" y="223407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Connecteur droit 226">
            <a:extLst>
              <a:ext uri="{FF2B5EF4-FFF2-40B4-BE49-F238E27FC236}">
                <a16:creationId xmlns:a16="http://schemas.microsoft.com/office/drawing/2014/main" id="{05773D6E-4A53-3E47-8132-C08C7E9ED5E8}"/>
              </a:ext>
            </a:extLst>
          </p:cNvPr>
          <p:cNvCxnSpPr>
            <a:cxnSpLocks/>
          </p:cNvCxnSpPr>
          <p:nvPr/>
        </p:nvCxnSpPr>
        <p:spPr>
          <a:xfrm>
            <a:off x="6901343" y="223407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cteur droit 227">
            <a:extLst>
              <a:ext uri="{FF2B5EF4-FFF2-40B4-BE49-F238E27FC236}">
                <a16:creationId xmlns:a16="http://schemas.microsoft.com/office/drawing/2014/main" id="{36CA607F-56C4-1745-9B93-1F40DD7D3F61}"/>
              </a:ext>
            </a:extLst>
          </p:cNvPr>
          <p:cNvCxnSpPr>
            <a:cxnSpLocks/>
          </p:cNvCxnSpPr>
          <p:nvPr/>
        </p:nvCxnSpPr>
        <p:spPr>
          <a:xfrm>
            <a:off x="6862013" y="223407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Connecteur droit 228">
            <a:extLst>
              <a:ext uri="{FF2B5EF4-FFF2-40B4-BE49-F238E27FC236}">
                <a16:creationId xmlns:a16="http://schemas.microsoft.com/office/drawing/2014/main" id="{B7EDD64F-99DD-1641-B739-10855F8C5CBA}"/>
              </a:ext>
            </a:extLst>
          </p:cNvPr>
          <p:cNvCxnSpPr>
            <a:cxnSpLocks/>
          </p:cNvCxnSpPr>
          <p:nvPr/>
        </p:nvCxnSpPr>
        <p:spPr>
          <a:xfrm>
            <a:off x="6822683" y="223407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Connecteur droit 229">
            <a:extLst>
              <a:ext uri="{FF2B5EF4-FFF2-40B4-BE49-F238E27FC236}">
                <a16:creationId xmlns:a16="http://schemas.microsoft.com/office/drawing/2014/main" id="{006CB997-88CA-9F43-A9D4-9C151FC02100}"/>
              </a:ext>
            </a:extLst>
          </p:cNvPr>
          <p:cNvCxnSpPr>
            <a:cxnSpLocks/>
          </p:cNvCxnSpPr>
          <p:nvPr/>
        </p:nvCxnSpPr>
        <p:spPr>
          <a:xfrm>
            <a:off x="6980103" y="223724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onnecteur droit 230">
            <a:extLst>
              <a:ext uri="{FF2B5EF4-FFF2-40B4-BE49-F238E27FC236}">
                <a16:creationId xmlns:a16="http://schemas.microsoft.com/office/drawing/2014/main" id="{F562A5D5-6E3E-6D43-B031-2942A91E475B}"/>
              </a:ext>
            </a:extLst>
          </p:cNvPr>
          <p:cNvCxnSpPr>
            <a:cxnSpLocks/>
          </p:cNvCxnSpPr>
          <p:nvPr/>
        </p:nvCxnSpPr>
        <p:spPr>
          <a:xfrm>
            <a:off x="6999768" y="223724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cteur droit 231">
            <a:extLst>
              <a:ext uri="{FF2B5EF4-FFF2-40B4-BE49-F238E27FC236}">
                <a16:creationId xmlns:a16="http://schemas.microsoft.com/office/drawing/2014/main" id="{43447820-2E55-9C42-8A9E-40C85A63F429}"/>
              </a:ext>
            </a:extLst>
          </p:cNvPr>
          <p:cNvCxnSpPr>
            <a:cxnSpLocks/>
          </p:cNvCxnSpPr>
          <p:nvPr/>
        </p:nvCxnSpPr>
        <p:spPr>
          <a:xfrm>
            <a:off x="6960438" y="223724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cteur droit 232">
            <a:extLst>
              <a:ext uri="{FF2B5EF4-FFF2-40B4-BE49-F238E27FC236}">
                <a16:creationId xmlns:a16="http://schemas.microsoft.com/office/drawing/2014/main" id="{8B4EE642-A4F6-604E-B3EA-457DC0A43894}"/>
              </a:ext>
            </a:extLst>
          </p:cNvPr>
          <p:cNvCxnSpPr>
            <a:cxnSpLocks/>
          </p:cNvCxnSpPr>
          <p:nvPr/>
        </p:nvCxnSpPr>
        <p:spPr>
          <a:xfrm>
            <a:off x="6921108" y="223724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Connecteur droit 233">
            <a:extLst>
              <a:ext uri="{FF2B5EF4-FFF2-40B4-BE49-F238E27FC236}">
                <a16:creationId xmlns:a16="http://schemas.microsoft.com/office/drawing/2014/main" id="{393E1891-BB07-A841-B4D3-8BD24B428169}"/>
              </a:ext>
            </a:extLst>
          </p:cNvPr>
          <p:cNvCxnSpPr>
            <a:cxnSpLocks/>
          </p:cNvCxnSpPr>
          <p:nvPr/>
        </p:nvCxnSpPr>
        <p:spPr>
          <a:xfrm>
            <a:off x="7078528" y="223407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Connecteur droit 234">
            <a:extLst>
              <a:ext uri="{FF2B5EF4-FFF2-40B4-BE49-F238E27FC236}">
                <a16:creationId xmlns:a16="http://schemas.microsoft.com/office/drawing/2014/main" id="{153F1810-9DA7-3A4E-80F9-15D00A52CA15}"/>
              </a:ext>
            </a:extLst>
          </p:cNvPr>
          <p:cNvCxnSpPr>
            <a:cxnSpLocks/>
          </p:cNvCxnSpPr>
          <p:nvPr/>
        </p:nvCxnSpPr>
        <p:spPr>
          <a:xfrm>
            <a:off x="7098193" y="223407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necteur droit 235">
            <a:extLst>
              <a:ext uri="{FF2B5EF4-FFF2-40B4-BE49-F238E27FC236}">
                <a16:creationId xmlns:a16="http://schemas.microsoft.com/office/drawing/2014/main" id="{DC976235-9814-2B41-AE09-86A6E85E8770}"/>
              </a:ext>
            </a:extLst>
          </p:cNvPr>
          <p:cNvCxnSpPr>
            <a:cxnSpLocks/>
          </p:cNvCxnSpPr>
          <p:nvPr/>
        </p:nvCxnSpPr>
        <p:spPr>
          <a:xfrm>
            <a:off x="7058863" y="223407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necteur droit 236">
            <a:extLst>
              <a:ext uri="{FF2B5EF4-FFF2-40B4-BE49-F238E27FC236}">
                <a16:creationId xmlns:a16="http://schemas.microsoft.com/office/drawing/2014/main" id="{701DBF1C-A6C1-E54B-9ACB-C0823FF47B45}"/>
              </a:ext>
            </a:extLst>
          </p:cNvPr>
          <p:cNvCxnSpPr>
            <a:cxnSpLocks/>
          </p:cNvCxnSpPr>
          <p:nvPr/>
        </p:nvCxnSpPr>
        <p:spPr>
          <a:xfrm>
            <a:off x="7019533" y="223407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necteur droit 237">
            <a:extLst>
              <a:ext uri="{FF2B5EF4-FFF2-40B4-BE49-F238E27FC236}">
                <a16:creationId xmlns:a16="http://schemas.microsoft.com/office/drawing/2014/main" id="{177A2E8C-DD43-B34F-A809-B136E8C5F30B}"/>
              </a:ext>
            </a:extLst>
          </p:cNvPr>
          <p:cNvCxnSpPr>
            <a:cxnSpLocks/>
          </p:cNvCxnSpPr>
          <p:nvPr/>
        </p:nvCxnSpPr>
        <p:spPr>
          <a:xfrm>
            <a:off x="7148378" y="224042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cteur droit 238">
            <a:extLst>
              <a:ext uri="{FF2B5EF4-FFF2-40B4-BE49-F238E27FC236}">
                <a16:creationId xmlns:a16="http://schemas.microsoft.com/office/drawing/2014/main" id="{7E53543B-110B-FF4B-8285-C59429D7E84B}"/>
              </a:ext>
            </a:extLst>
          </p:cNvPr>
          <p:cNvCxnSpPr>
            <a:cxnSpLocks/>
          </p:cNvCxnSpPr>
          <p:nvPr/>
        </p:nvCxnSpPr>
        <p:spPr>
          <a:xfrm>
            <a:off x="7168043" y="224042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necteur droit 239">
            <a:extLst>
              <a:ext uri="{FF2B5EF4-FFF2-40B4-BE49-F238E27FC236}">
                <a16:creationId xmlns:a16="http://schemas.microsoft.com/office/drawing/2014/main" id="{2D525A52-1157-254D-B2DD-45B2E6F80262}"/>
              </a:ext>
            </a:extLst>
          </p:cNvPr>
          <p:cNvCxnSpPr>
            <a:cxnSpLocks/>
          </p:cNvCxnSpPr>
          <p:nvPr/>
        </p:nvCxnSpPr>
        <p:spPr>
          <a:xfrm>
            <a:off x="7128713" y="224042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necteur droit 240">
            <a:extLst>
              <a:ext uri="{FF2B5EF4-FFF2-40B4-BE49-F238E27FC236}">
                <a16:creationId xmlns:a16="http://schemas.microsoft.com/office/drawing/2014/main" id="{222FF641-2E78-FE44-9821-88500125E536}"/>
              </a:ext>
            </a:extLst>
          </p:cNvPr>
          <p:cNvCxnSpPr>
            <a:cxnSpLocks/>
          </p:cNvCxnSpPr>
          <p:nvPr/>
        </p:nvCxnSpPr>
        <p:spPr>
          <a:xfrm>
            <a:off x="7089383" y="224042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onnecteur droit 241">
            <a:extLst>
              <a:ext uri="{FF2B5EF4-FFF2-40B4-BE49-F238E27FC236}">
                <a16:creationId xmlns:a16="http://schemas.microsoft.com/office/drawing/2014/main" id="{974BE862-89C0-F940-B80A-35661A0540BE}"/>
              </a:ext>
            </a:extLst>
          </p:cNvPr>
          <p:cNvCxnSpPr>
            <a:cxnSpLocks/>
          </p:cNvCxnSpPr>
          <p:nvPr/>
        </p:nvCxnSpPr>
        <p:spPr>
          <a:xfrm>
            <a:off x="7253153" y="224042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Connecteur droit 242">
            <a:extLst>
              <a:ext uri="{FF2B5EF4-FFF2-40B4-BE49-F238E27FC236}">
                <a16:creationId xmlns:a16="http://schemas.microsoft.com/office/drawing/2014/main" id="{ACA3FDA3-11B1-0D49-86F7-BD6269641CDD}"/>
              </a:ext>
            </a:extLst>
          </p:cNvPr>
          <p:cNvCxnSpPr>
            <a:cxnSpLocks/>
          </p:cNvCxnSpPr>
          <p:nvPr/>
        </p:nvCxnSpPr>
        <p:spPr>
          <a:xfrm>
            <a:off x="7272818" y="224042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Connecteur droit 243">
            <a:extLst>
              <a:ext uri="{FF2B5EF4-FFF2-40B4-BE49-F238E27FC236}">
                <a16:creationId xmlns:a16="http://schemas.microsoft.com/office/drawing/2014/main" id="{6E6F8862-9840-CA47-A999-88B49350878A}"/>
              </a:ext>
            </a:extLst>
          </p:cNvPr>
          <p:cNvCxnSpPr>
            <a:cxnSpLocks/>
          </p:cNvCxnSpPr>
          <p:nvPr/>
        </p:nvCxnSpPr>
        <p:spPr>
          <a:xfrm>
            <a:off x="7233488" y="224042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onnecteur droit 244">
            <a:extLst>
              <a:ext uri="{FF2B5EF4-FFF2-40B4-BE49-F238E27FC236}">
                <a16:creationId xmlns:a16="http://schemas.microsoft.com/office/drawing/2014/main" id="{19ACE25A-F4AD-E040-8568-1466901DC8A3}"/>
              </a:ext>
            </a:extLst>
          </p:cNvPr>
          <p:cNvCxnSpPr>
            <a:cxnSpLocks/>
          </p:cNvCxnSpPr>
          <p:nvPr/>
        </p:nvCxnSpPr>
        <p:spPr>
          <a:xfrm>
            <a:off x="7194158" y="224042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necteur droit 245">
            <a:extLst>
              <a:ext uri="{FF2B5EF4-FFF2-40B4-BE49-F238E27FC236}">
                <a16:creationId xmlns:a16="http://schemas.microsoft.com/office/drawing/2014/main" id="{03CE2392-BC50-0340-A552-9BC114FBB42F}"/>
              </a:ext>
            </a:extLst>
          </p:cNvPr>
          <p:cNvCxnSpPr>
            <a:cxnSpLocks/>
          </p:cNvCxnSpPr>
          <p:nvPr/>
        </p:nvCxnSpPr>
        <p:spPr>
          <a:xfrm>
            <a:off x="6262553" y="221502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necteur droit 246">
            <a:extLst>
              <a:ext uri="{FF2B5EF4-FFF2-40B4-BE49-F238E27FC236}">
                <a16:creationId xmlns:a16="http://schemas.microsoft.com/office/drawing/2014/main" id="{D396E008-052E-9B4F-B58C-F34088DDDF7F}"/>
              </a:ext>
            </a:extLst>
          </p:cNvPr>
          <p:cNvCxnSpPr>
            <a:cxnSpLocks/>
          </p:cNvCxnSpPr>
          <p:nvPr/>
        </p:nvCxnSpPr>
        <p:spPr>
          <a:xfrm>
            <a:off x="6282218" y="221502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necteur droit 247">
            <a:extLst>
              <a:ext uri="{FF2B5EF4-FFF2-40B4-BE49-F238E27FC236}">
                <a16:creationId xmlns:a16="http://schemas.microsoft.com/office/drawing/2014/main" id="{DF525497-19F7-4340-99C4-CB7874321753}"/>
              </a:ext>
            </a:extLst>
          </p:cNvPr>
          <p:cNvCxnSpPr>
            <a:cxnSpLocks/>
          </p:cNvCxnSpPr>
          <p:nvPr/>
        </p:nvCxnSpPr>
        <p:spPr>
          <a:xfrm>
            <a:off x="6242888" y="221502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onnecteur droit 248">
            <a:extLst>
              <a:ext uri="{FF2B5EF4-FFF2-40B4-BE49-F238E27FC236}">
                <a16:creationId xmlns:a16="http://schemas.microsoft.com/office/drawing/2014/main" id="{F5363E1C-B694-9245-A000-9416987FCB20}"/>
              </a:ext>
            </a:extLst>
          </p:cNvPr>
          <p:cNvCxnSpPr>
            <a:cxnSpLocks/>
          </p:cNvCxnSpPr>
          <p:nvPr/>
        </p:nvCxnSpPr>
        <p:spPr>
          <a:xfrm>
            <a:off x="6203558" y="221502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cteur droit 249">
            <a:extLst>
              <a:ext uri="{FF2B5EF4-FFF2-40B4-BE49-F238E27FC236}">
                <a16:creationId xmlns:a16="http://schemas.microsoft.com/office/drawing/2014/main" id="{2B3568D8-FEE5-B247-80F5-D4D806A6AD78}"/>
              </a:ext>
            </a:extLst>
          </p:cNvPr>
          <p:cNvCxnSpPr>
            <a:cxnSpLocks/>
          </p:cNvCxnSpPr>
          <p:nvPr/>
        </p:nvCxnSpPr>
        <p:spPr>
          <a:xfrm>
            <a:off x="7535728" y="227217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onnecteur droit 250">
            <a:extLst>
              <a:ext uri="{FF2B5EF4-FFF2-40B4-BE49-F238E27FC236}">
                <a16:creationId xmlns:a16="http://schemas.microsoft.com/office/drawing/2014/main" id="{4E7CFA62-B17E-D345-A86B-6CDFB0EDB878}"/>
              </a:ext>
            </a:extLst>
          </p:cNvPr>
          <p:cNvCxnSpPr>
            <a:cxnSpLocks/>
          </p:cNvCxnSpPr>
          <p:nvPr/>
        </p:nvCxnSpPr>
        <p:spPr>
          <a:xfrm>
            <a:off x="7555393" y="227217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necteur droit 251">
            <a:extLst>
              <a:ext uri="{FF2B5EF4-FFF2-40B4-BE49-F238E27FC236}">
                <a16:creationId xmlns:a16="http://schemas.microsoft.com/office/drawing/2014/main" id="{DE32F8E4-97ED-6544-9841-934D10A098E7}"/>
              </a:ext>
            </a:extLst>
          </p:cNvPr>
          <p:cNvCxnSpPr>
            <a:cxnSpLocks/>
          </p:cNvCxnSpPr>
          <p:nvPr/>
        </p:nvCxnSpPr>
        <p:spPr>
          <a:xfrm>
            <a:off x="7516063" y="227217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Connecteur droit 252">
            <a:extLst>
              <a:ext uri="{FF2B5EF4-FFF2-40B4-BE49-F238E27FC236}">
                <a16:creationId xmlns:a16="http://schemas.microsoft.com/office/drawing/2014/main" id="{73C3F80C-8D11-794C-8623-CBB2273D385A}"/>
              </a:ext>
            </a:extLst>
          </p:cNvPr>
          <p:cNvCxnSpPr>
            <a:cxnSpLocks/>
          </p:cNvCxnSpPr>
          <p:nvPr/>
        </p:nvCxnSpPr>
        <p:spPr>
          <a:xfrm>
            <a:off x="7476733" y="227217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necteur droit 253">
            <a:extLst>
              <a:ext uri="{FF2B5EF4-FFF2-40B4-BE49-F238E27FC236}">
                <a16:creationId xmlns:a16="http://schemas.microsoft.com/office/drawing/2014/main" id="{C7382ABB-FAEB-534A-9905-D97C3EAADF9C}"/>
              </a:ext>
            </a:extLst>
          </p:cNvPr>
          <p:cNvCxnSpPr>
            <a:cxnSpLocks/>
          </p:cNvCxnSpPr>
          <p:nvPr/>
        </p:nvCxnSpPr>
        <p:spPr>
          <a:xfrm>
            <a:off x="4230584" y="186580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Connecteur droit 254">
            <a:extLst>
              <a:ext uri="{FF2B5EF4-FFF2-40B4-BE49-F238E27FC236}">
                <a16:creationId xmlns:a16="http://schemas.microsoft.com/office/drawing/2014/main" id="{64259CEF-ED81-A94F-B77D-6F7ED86220F8}"/>
              </a:ext>
            </a:extLst>
          </p:cNvPr>
          <p:cNvCxnSpPr>
            <a:cxnSpLocks/>
          </p:cNvCxnSpPr>
          <p:nvPr/>
        </p:nvCxnSpPr>
        <p:spPr>
          <a:xfrm>
            <a:off x="4151209" y="184358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necteur droit 255">
            <a:extLst>
              <a:ext uri="{FF2B5EF4-FFF2-40B4-BE49-F238E27FC236}">
                <a16:creationId xmlns:a16="http://schemas.microsoft.com/office/drawing/2014/main" id="{F27FB4C4-503E-0C48-A05E-750B3F3D68C8}"/>
              </a:ext>
            </a:extLst>
          </p:cNvPr>
          <p:cNvCxnSpPr>
            <a:cxnSpLocks/>
          </p:cNvCxnSpPr>
          <p:nvPr/>
        </p:nvCxnSpPr>
        <p:spPr>
          <a:xfrm>
            <a:off x="3919434" y="177373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Connecteur droit 256">
            <a:extLst>
              <a:ext uri="{FF2B5EF4-FFF2-40B4-BE49-F238E27FC236}">
                <a16:creationId xmlns:a16="http://schemas.microsoft.com/office/drawing/2014/main" id="{0F67700F-8C57-FF40-B802-0E7F8CD033E7}"/>
              </a:ext>
            </a:extLst>
          </p:cNvPr>
          <p:cNvCxnSpPr>
            <a:cxnSpLocks/>
          </p:cNvCxnSpPr>
          <p:nvPr/>
        </p:nvCxnSpPr>
        <p:spPr>
          <a:xfrm>
            <a:off x="3770209" y="173563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Connecteur droit 257">
            <a:extLst>
              <a:ext uri="{FF2B5EF4-FFF2-40B4-BE49-F238E27FC236}">
                <a16:creationId xmlns:a16="http://schemas.microsoft.com/office/drawing/2014/main" id="{FBD8FBCC-5716-AB4F-A952-E2A1434416C3}"/>
              </a:ext>
            </a:extLst>
          </p:cNvPr>
          <p:cNvCxnSpPr>
            <a:cxnSpLocks/>
          </p:cNvCxnSpPr>
          <p:nvPr/>
        </p:nvCxnSpPr>
        <p:spPr>
          <a:xfrm>
            <a:off x="2751034" y="1545134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ZoneTexte 259">
            <a:extLst>
              <a:ext uri="{FF2B5EF4-FFF2-40B4-BE49-F238E27FC236}">
                <a16:creationId xmlns:a16="http://schemas.microsoft.com/office/drawing/2014/main" id="{414F554E-41AD-AC40-9804-85BD11BBBB08}"/>
              </a:ext>
            </a:extLst>
          </p:cNvPr>
          <p:cNvSpPr txBox="1"/>
          <p:nvPr/>
        </p:nvSpPr>
        <p:spPr>
          <a:xfrm>
            <a:off x="565452" y="5910749"/>
            <a:ext cx="730953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limite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préspécifiée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valeur de p de 0,00517 est atteinte à cette analyse.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2" name="ZoneTexte 261">
            <a:extLst>
              <a:ext uri="{FF2B5EF4-FFF2-40B4-BE49-F238E27FC236}">
                <a16:creationId xmlns:a16="http://schemas.microsoft.com/office/drawing/2014/main" id="{9093FF2C-95A4-8347-A415-C9939E18FCB9}"/>
              </a:ext>
            </a:extLst>
          </p:cNvPr>
          <p:cNvSpPr txBox="1"/>
          <p:nvPr/>
        </p:nvSpPr>
        <p:spPr>
          <a:xfrm>
            <a:off x="7510555" y="2712355"/>
            <a:ext cx="3674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50% d‘événements à distance</a:t>
            </a:r>
          </a:p>
        </p:txBody>
      </p:sp>
      <p:sp>
        <p:nvSpPr>
          <p:cNvPr id="263" name="ZoneTexte 262">
            <a:extLst>
              <a:ext uri="{FF2B5EF4-FFF2-40B4-BE49-F238E27FC236}">
                <a16:creationId xmlns:a16="http://schemas.microsoft.com/office/drawing/2014/main" id="{E9E51FE4-57D3-5345-B30A-356E86BE2EAD}"/>
              </a:ext>
            </a:extLst>
          </p:cNvPr>
          <p:cNvSpPr txBox="1"/>
          <p:nvPr/>
        </p:nvSpPr>
        <p:spPr>
          <a:xfrm>
            <a:off x="9478415" y="2067926"/>
            <a:ext cx="105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Δ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7,7%</a:t>
            </a:r>
          </a:p>
        </p:txBody>
      </p:sp>
      <p:sp>
        <p:nvSpPr>
          <p:cNvPr id="268" name="TextBox 8">
            <a:extLst>
              <a:ext uri="{FF2B5EF4-FFF2-40B4-BE49-F238E27FC236}">
                <a16:creationId xmlns:a16="http://schemas.microsoft.com/office/drawing/2014/main" id="{2163F2B3-BB32-594B-A325-214A1D606E7C}"/>
              </a:ext>
            </a:extLst>
          </p:cNvPr>
          <p:cNvSpPr txBox="1"/>
          <p:nvPr/>
        </p:nvSpPr>
        <p:spPr>
          <a:xfrm>
            <a:off x="8404763" y="1940001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600" cap="none" spc="40" normalizeH="0" baseline="0" noProof="0" dirty="0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84,5%</a:t>
            </a:r>
            <a:endParaRPr kumimoji="0" lang="en-US" sz="1400" b="1" i="0" u="none" strike="noStrike" kern="600" cap="none" spc="40" normalizeH="0" baseline="0" noProof="0" dirty="0">
              <a:ln>
                <a:noFill/>
              </a:ln>
              <a:solidFill>
                <a:srgbClr val="0199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9" name="TextBox 8">
            <a:extLst>
              <a:ext uri="{FF2B5EF4-FFF2-40B4-BE49-F238E27FC236}">
                <a16:creationId xmlns:a16="http://schemas.microsoft.com/office/drawing/2014/main" id="{DFC48DB8-A5D7-6E44-863D-ECC19FFBA47F}"/>
              </a:ext>
            </a:extLst>
          </p:cNvPr>
          <p:cNvSpPr txBox="1"/>
          <p:nvPr/>
        </p:nvSpPr>
        <p:spPr>
          <a:xfrm>
            <a:off x="8339218" y="2285466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600" cap="none" spc="40" normalizeH="0" baseline="0" noProof="0" dirty="0">
                <a:ln>
                  <a:noFill/>
                </a:ln>
                <a:solidFill>
                  <a:srgbClr val="0199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76,8%</a:t>
            </a:r>
          </a:p>
        </p:txBody>
      </p:sp>
      <p:sp>
        <p:nvSpPr>
          <p:cNvPr id="272" name="Espace réservé du texte 3">
            <a:extLst>
              <a:ext uri="{FF2B5EF4-FFF2-40B4-BE49-F238E27FC236}">
                <a16:creationId xmlns:a16="http://schemas.microsoft.com/office/drawing/2014/main" id="{FA13B69A-F67C-9B45-9B63-4283A73930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046" y="6254750"/>
            <a:ext cx="8930753" cy="603250"/>
          </a:xfrm>
        </p:spPr>
        <p:txBody>
          <a:bodyPr/>
          <a:lstStyle/>
          <a:p>
            <a:r>
              <a:rPr lang="fr-FR" dirty="0"/>
              <a:t>P. Schmid, et al., ESMO</a:t>
            </a:r>
            <a:r>
              <a:rPr lang="fr-FR" baseline="30000" dirty="0"/>
              <a:t>®</a:t>
            </a:r>
            <a:r>
              <a:rPr lang="fr-FR" dirty="0"/>
              <a:t> 2021, Abs VP 7-2021</a:t>
            </a:r>
          </a:p>
        </p:txBody>
      </p:sp>
    </p:spTree>
    <p:extLst>
      <p:ext uri="{BB962C8B-B14F-4D97-AF65-F5344CB8AC3E}">
        <p14:creationId xmlns:p14="http://schemas.microsoft.com/office/powerpoint/2010/main" val="23992014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Content Placeholder 3">
            <a:extLst>
              <a:ext uri="{FF2B5EF4-FFF2-40B4-BE49-F238E27FC236}">
                <a16:creationId xmlns:a16="http://schemas.microsoft.com/office/drawing/2014/main" id="{C2E82739-CD53-5340-9849-847C3F137B58}"/>
              </a:ext>
            </a:extLst>
          </p:cNvPr>
          <p:cNvGraphicFramePr>
            <a:graphicFrameLocks/>
          </p:cNvGraphicFramePr>
          <p:nvPr/>
        </p:nvGraphicFramePr>
        <p:xfrm>
          <a:off x="669348" y="915531"/>
          <a:ext cx="10491321" cy="45875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0361">
                  <a:extLst>
                    <a:ext uri="{9D8B030D-6E8A-4147-A177-3AD203B41FA5}">
                      <a16:colId xmlns:a16="http://schemas.microsoft.com/office/drawing/2014/main" val="1652734115"/>
                    </a:ext>
                  </a:extLst>
                </a:gridCol>
                <a:gridCol w="2063866">
                  <a:extLst>
                    <a:ext uri="{9D8B030D-6E8A-4147-A177-3AD203B41FA5}">
                      <a16:colId xmlns:a16="http://schemas.microsoft.com/office/drawing/2014/main" val="2723093810"/>
                    </a:ext>
                  </a:extLst>
                </a:gridCol>
                <a:gridCol w="1818817">
                  <a:extLst>
                    <a:ext uri="{9D8B030D-6E8A-4147-A177-3AD203B41FA5}">
                      <a16:colId xmlns:a16="http://schemas.microsoft.com/office/drawing/2014/main" val="279392134"/>
                    </a:ext>
                  </a:extLst>
                </a:gridCol>
                <a:gridCol w="1969477">
                  <a:extLst>
                    <a:ext uri="{9D8B030D-6E8A-4147-A177-3AD203B41FA5}">
                      <a16:colId xmlns:a16="http://schemas.microsoft.com/office/drawing/2014/main" val="605500725"/>
                    </a:ext>
                  </a:extLst>
                </a:gridCol>
              </a:tblGrid>
              <a:tr h="223270"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6096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6096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100" b="1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Tous</a:t>
                      </a:r>
                      <a:r>
                        <a:rPr lang="en-US" sz="11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 patients, N = 1174</a:t>
                      </a:r>
                    </a:p>
                  </a:txBody>
                  <a:tcPr marL="13920" marR="13920" marT="24960" marB="6096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endParaRPr lang="en-US" sz="11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6096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1348161"/>
                  </a:ext>
                </a:extLst>
              </a:tr>
              <a:tr h="223270"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Sous-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groupe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380"/>
                        </a:lnSpc>
                        <a:tabLst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Pembro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Chimio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Pembro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6096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 +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Chimio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Pbo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6096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Hazard Ratio (95% CI)</a:t>
                      </a:r>
                    </a:p>
                  </a:txBody>
                  <a:tcPr marL="13920" marR="13920" marT="24960" marB="6096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494">
                <a:tc>
                  <a:txBody>
                    <a:bodyPr/>
                    <a:lstStyle/>
                    <a:p>
                      <a:pPr>
                        <a:lnSpc>
                          <a:spcPts val="1280"/>
                        </a:lnSpc>
                      </a:pPr>
                      <a:r>
                        <a:rPr lang="en-US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80"/>
                        </a:lnSpc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123/784 (15,7)</a:t>
                      </a:r>
                    </a:p>
                  </a:txBody>
                  <a:tcPr marL="13920" marR="13920" marT="24960" marB="24960" anchor="ctr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93/390 (23,8)</a:t>
                      </a:r>
                    </a:p>
                  </a:txBody>
                  <a:tcPr marL="13920" marR="13920" marT="24960" marB="2496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0,63 (0,48-0,82)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200516"/>
                  </a:ext>
                </a:extLst>
              </a:tr>
              <a:tr h="202494">
                <a:tc>
                  <a:txBody>
                    <a:bodyPr/>
                    <a:lstStyle/>
                    <a:p>
                      <a:pPr>
                        <a:lnSpc>
                          <a:spcPts val="1280"/>
                        </a:lnSpc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Statut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ganglionnaire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80"/>
                        </a:lnSpc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494">
                <a:tc>
                  <a:txBody>
                    <a:bodyPr/>
                    <a:lstStyle/>
                    <a:p>
                      <a:pPr marL="177800" indent="0">
                        <a:lnSpc>
                          <a:spcPts val="1280"/>
                        </a:lnSpc>
                        <a:tabLst/>
                      </a:pP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Positif</a:t>
                      </a:r>
                      <a:endParaRPr lang="en-US" sz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>
                        <a:lnSpc>
                          <a:spcPts val="1280"/>
                        </a:lnSpc>
                        <a:tabLst/>
                      </a:pPr>
                      <a:endParaRPr lang="en-US" sz="13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80/408 (19,6)</a:t>
                      </a:r>
                    </a:p>
                  </a:txBody>
                  <a:tcPr marL="13920" marR="13920" marT="24960" marB="24960" anchor="ctr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57/196 (29,1)</a:t>
                      </a:r>
                    </a:p>
                  </a:txBody>
                  <a:tcPr marL="13920" marR="13920" marT="24960" marB="2496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0,65 (0,46-0,91)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494">
                <a:tc>
                  <a:txBody>
                    <a:bodyPr/>
                    <a:lstStyle/>
                    <a:p>
                      <a:pPr marL="177800" indent="0">
                        <a:lnSpc>
                          <a:spcPts val="1280"/>
                        </a:lnSpc>
                        <a:tabLst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Négatif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>
                        <a:lnSpc>
                          <a:spcPts val="1280"/>
                        </a:lnSpc>
                        <a:tabLst/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43/376 (11,4)</a:t>
                      </a:r>
                    </a:p>
                  </a:txBody>
                  <a:tcPr marL="13920" marR="13920" marT="24960" marB="24960" anchor="ctr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36/194 (18,6)</a:t>
                      </a:r>
                    </a:p>
                  </a:txBody>
                  <a:tcPr marL="13920" marR="13920" marT="24960" marB="2496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0,58 (0,37-0,91)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586235"/>
                  </a:ext>
                </a:extLst>
              </a:tr>
              <a:tr h="202494">
                <a:tc>
                  <a:txBody>
                    <a:bodyPr/>
                    <a:lstStyle/>
                    <a:p>
                      <a:pPr>
                        <a:lnSpc>
                          <a:spcPts val="12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Taille de la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tumeur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80"/>
                        </a:lnSpc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651066"/>
                  </a:ext>
                </a:extLst>
              </a:tr>
              <a:tr h="202494">
                <a:tc>
                  <a:txBody>
                    <a:bodyPr/>
                    <a:lstStyle/>
                    <a:p>
                      <a:pPr marL="177800" indent="0">
                        <a:lnSpc>
                          <a:spcPts val="1280"/>
                        </a:lnSpc>
                        <a:tabLst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T1/T2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>
                        <a:lnSpc>
                          <a:spcPts val="1280"/>
                        </a:lnSpc>
                        <a:tabLst/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64/581 (11,0)</a:t>
                      </a:r>
                    </a:p>
                  </a:txBody>
                  <a:tcPr marL="13920" marR="13920" marT="24960" marB="24960" anchor="ctr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59/290 (20,3)</a:t>
                      </a:r>
                    </a:p>
                  </a:txBody>
                  <a:tcPr marL="13920" marR="13920" marT="24960" marB="2496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0,51 (0,36-0,73)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59795"/>
                  </a:ext>
                </a:extLst>
              </a:tr>
              <a:tr h="202494">
                <a:tc>
                  <a:txBody>
                    <a:bodyPr/>
                    <a:lstStyle/>
                    <a:p>
                      <a:pPr marL="177800" marR="0" lvl="0" indent="0" algn="l" defTabSz="342946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T3/T4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defTabSz="342946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59/203 (29,1)</a:t>
                      </a:r>
                    </a:p>
                  </a:txBody>
                  <a:tcPr marL="13920" marR="13920" marT="24960" marB="24960" anchor="ctr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34/100 (34,0)</a:t>
                      </a:r>
                    </a:p>
                  </a:txBody>
                  <a:tcPr marL="13920" marR="13920" marT="24960" marB="2496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0,84 (0,55-1,28)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154493"/>
                  </a:ext>
                </a:extLst>
              </a:tr>
              <a:tr h="202494">
                <a:tc>
                  <a:txBody>
                    <a:bodyPr/>
                    <a:lstStyle/>
                    <a:p>
                      <a:pPr marL="0" indent="0">
                        <a:lnSpc>
                          <a:spcPts val="1280"/>
                        </a:lnSpc>
                        <a:tabLst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Carboplatine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280"/>
                        </a:lnSpc>
                        <a:tabLst/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983621"/>
                  </a:ext>
                </a:extLst>
              </a:tr>
              <a:tr h="202494">
                <a:tc>
                  <a:txBody>
                    <a:bodyPr/>
                    <a:lstStyle/>
                    <a:p>
                      <a:pPr marL="230188" indent="-7938">
                        <a:lnSpc>
                          <a:spcPts val="1280"/>
                        </a:lnSpc>
                        <a:tabLst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Toutes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 3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semaines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188" indent="0">
                        <a:lnSpc>
                          <a:spcPts val="1280"/>
                        </a:lnSpc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50/334 (15,0)</a:t>
                      </a:r>
                    </a:p>
                  </a:txBody>
                  <a:tcPr marL="13920" marR="13920" marT="24960" marB="24960" anchor="ctr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37/167 (22,2)</a:t>
                      </a:r>
                    </a:p>
                  </a:txBody>
                  <a:tcPr marL="13920" marR="13920" marT="24960" marB="2496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0,65 (0,42-0,99)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944113"/>
                  </a:ext>
                </a:extLst>
              </a:tr>
              <a:tr h="202494">
                <a:tc>
                  <a:txBody>
                    <a:bodyPr/>
                    <a:lstStyle/>
                    <a:p>
                      <a:pPr marL="180975" indent="41275">
                        <a:lnSpc>
                          <a:spcPts val="1280"/>
                        </a:lnSpc>
                        <a:tabLst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Hebdomadaire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>
                        <a:lnSpc>
                          <a:spcPts val="1280"/>
                        </a:lnSpc>
                        <a:tabLst/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71/444 (16,0)</a:t>
                      </a:r>
                    </a:p>
                  </a:txBody>
                  <a:tcPr marL="13920" marR="13920" marT="24960" marB="24960" anchor="ctr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56/220 (25,5)</a:t>
                      </a:r>
                    </a:p>
                  </a:txBody>
                  <a:tcPr marL="13920" marR="13920" marT="24960" marB="2496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0,60 (0,42-0,86)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234270"/>
                  </a:ext>
                </a:extLst>
              </a:tr>
              <a:tr h="202494">
                <a:tc>
                  <a:txBody>
                    <a:bodyPr/>
                    <a:lstStyle/>
                    <a:p>
                      <a:pPr marL="7938" indent="0">
                        <a:lnSpc>
                          <a:spcPts val="1280"/>
                        </a:lnSpc>
                        <a:tabLst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Statut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PD-L1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280"/>
                        </a:lnSpc>
                        <a:tabLst/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07025"/>
                  </a:ext>
                </a:extLst>
              </a:tr>
              <a:tr h="202494">
                <a:tc>
                  <a:txBody>
                    <a:bodyPr/>
                    <a:lstStyle/>
                    <a:p>
                      <a:pPr marL="230188" indent="0">
                        <a:lnSpc>
                          <a:spcPts val="1280"/>
                        </a:lnSpc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Positif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0188" indent="0">
                        <a:lnSpc>
                          <a:spcPts val="1280"/>
                        </a:lnSpc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98/656 (14,9)</a:t>
                      </a:r>
                    </a:p>
                  </a:txBody>
                  <a:tcPr marL="13920" marR="13920" marT="24960" marB="24960" anchor="ctr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68/317 (21,5)</a:t>
                      </a:r>
                    </a:p>
                  </a:txBody>
                  <a:tcPr marL="13920" marR="13920" marT="24960" marB="2496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0,67 (0,49-0,92)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252628"/>
                  </a:ext>
                </a:extLst>
              </a:tr>
              <a:tr h="202494">
                <a:tc>
                  <a:txBody>
                    <a:bodyPr/>
                    <a:lstStyle/>
                    <a:p>
                      <a:pPr marL="230188" indent="0">
                        <a:lnSpc>
                          <a:spcPts val="1280"/>
                        </a:lnSpc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Négatif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0188" indent="0">
                        <a:lnSpc>
                          <a:spcPts val="1280"/>
                        </a:lnSpc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25/128 (19,5)</a:t>
                      </a:r>
                    </a:p>
                  </a:txBody>
                  <a:tcPr marL="13920" marR="13920" marT="24960" marB="24960" anchor="ctr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25/69 (36,2)</a:t>
                      </a:r>
                    </a:p>
                  </a:txBody>
                  <a:tcPr marL="13920" marR="13920" marT="24960" marB="2496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0,48 (0,28-0,85)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660594"/>
                  </a:ext>
                </a:extLst>
              </a:tr>
              <a:tr h="202494">
                <a:tc>
                  <a:txBody>
                    <a:bodyPr/>
                    <a:lstStyle/>
                    <a:p>
                      <a:pPr marL="0" indent="0">
                        <a:lnSpc>
                          <a:spcPts val="1280"/>
                        </a:lnSpc>
                        <a:tabLst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280"/>
                        </a:lnSpc>
                        <a:tabLst/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092511"/>
                  </a:ext>
                </a:extLst>
              </a:tr>
              <a:tr h="202494">
                <a:tc>
                  <a:txBody>
                    <a:bodyPr/>
                    <a:lstStyle/>
                    <a:p>
                      <a:pPr marL="215900" indent="0">
                        <a:lnSpc>
                          <a:spcPts val="1280"/>
                        </a:lnSpc>
                        <a:tabLst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65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indent="0">
                        <a:lnSpc>
                          <a:spcPts val="1280"/>
                        </a:lnSpc>
                        <a:tabLst/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103/700 (14,7)</a:t>
                      </a:r>
                    </a:p>
                  </a:txBody>
                  <a:tcPr marL="13920" marR="13920" marT="24960" marB="24960" anchor="ctr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79/342 (23,1)</a:t>
                      </a:r>
                    </a:p>
                  </a:txBody>
                  <a:tcPr marL="13920" marR="13920" marT="24960" marB="2496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0,61 (0,45-0,82)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523292"/>
                  </a:ext>
                </a:extLst>
              </a:tr>
              <a:tr h="202494">
                <a:tc>
                  <a:txBody>
                    <a:bodyPr/>
                    <a:lstStyle/>
                    <a:p>
                      <a:pPr marL="230188" indent="0">
                        <a:lnSpc>
                          <a:spcPts val="128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 65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188" indent="0">
                        <a:lnSpc>
                          <a:spcPts val="1280"/>
                        </a:lnSpc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20/84 (23,8)</a:t>
                      </a:r>
                    </a:p>
                  </a:txBody>
                  <a:tcPr marL="13920" marR="13920" marT="24960" marB="24960" anchor="ctr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14/48 (29,2)</a:t>
                      </a:r>
                    </a:p>
                  </a:txBody>
                  <a:tcPr marL="13920" marR="13920" marT="24960" marB="2496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0,79 (0,40-1,56)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652859"/>
                  </a:ext>
                </a:extLst>
              </a:tr>
              <a:tr h="202494">
                <a:tc>
                  <a:txBody>
                    <a:bodyPr/>
                    <a:lstStyle/>
                    <a:p>
                      <a:pPr marL="0" indent="0">
                        <a:lnSpc>
                          <a:spcPts val="1280"/>
                        </a:lnSpc>
                        <a:tabLst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ECOG PS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280"/>
                        </a:lnSpc>
                        <a:tabLst/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079106"/>
                  </a:ext>
                </a:extLst>
              </a:tr>
              <a:tr h="202494">
                <a:tc>
                  <a:txBody>
                    <a:bodyPr/>
                    <a:lstStyle/>
                    <a:p>
                      <a:pPr marL="230188" indent="0">
                        <a:lnSpc>
                          <a:spcPts val="128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0188" indent="0">
                        <a:lnSpc>
                          <a:spcPts val="1280"/>
                        </a:lnSpc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101/678 (14,9)</a:t>
                      </a:r>
                    </a:p>
                  </a:txBody>
                  <a:tcPr marL="13920" marR="13920" marT="24960" marB="24960" anchor="ctr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80/341 (23,5)</a:t>
                      </a:r>
                    </a:p>
                  </a:txBody>
                  <a:tcPr marL="13920" marR="13920" marT="24960" marB="2496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0,60 (0,45-0,80)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979470"/>
                  </a:ext>
                </a:extLst>
              </a:tr>
              <a:tr h="202494">
                <a:tc>
                  <a:txBody>
                    <a:bodyPr/>
                    <a:lstStyle/>
                    <a:p>
                      <a:pPr marL="230188" indent="0">
                        <a:lnSpc>
                          <a:spcPts val="128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3920" marR="13920" marT="24960" marB="24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0188" indent="0">
                        <a:lnSpc>
                          <a:spcPts val="1280"/>
                        </a:lnSpc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22/106 (20,8)</a:t>
                      </a:r>
                    </a:p>
                  </a:txBody>
                  <a:tcPr marL="13920" marR="13920" marT="24960" marB="24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13/49 (26,5)</a:t>
                      </a:r>
                    </a:p>
                  </a:txBody>
                  <a:tcPr marL="13920" marR="13920" marT="24960" marB="24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0,81 (0,41-1,62)</a:t>
                      </a:r>
                    </a:p>
                  </a:txBody>
                  <a:tcPr marL="13920" marR="13920" marT="24960" marB="24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990423"/>
                  </a:ext>
                </a:extLst>
              </a:tr>
            </a:tbl>
          </a:graphicData>
        </a:graphic>
      </p:graphicFrame>
      <p:sp>
        <p:nvSpPr>
          <p:cNvPr id="24" name="Titre 23"/>
          <p:cNvSpPr>
            <a:spLocks noGrp="1"/>
          </p:cNvSpPr>
          <p:nvPr>
            <p:ph type="title"/>
          </p:nvPr>
        </p:nvSpPr>
        <p:spPr>
          <a:xfrm>
            <a:off x="391046" y="210209"/>
            <a:ext cx="11648554" cy="483477"/>
          </a:xfrm>
        </p:spPr>
        <p:txBody>
          <a:bodyPr/>
          <a:lstStyle/>
          <a:p>
            <a:r>
              <a:rPr lang="fr-FR" dirty="0"/>
              <a:t>KEYNOTE-522 : Survie Sans Evénement selon les sous-groupes</a:t>
            </a:r>
            <a:endParaRPr lang="da-DK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54F55C2-D05C-4600-9C9D-3319FC95B3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P. Schmid, et al., ESMO</a:t>
            </a:r>
            <a:r>
              <a:rPr lang="fr-FR" baseline="30000" dirty="0"/>
              <a:t>®</a:t>
            </a:r>
            <a:r>
              <a:rPr lang="fr-FR" dirty="0"/>
              <a:t> 2021, Abs VP 7-2021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E6CD1732-21D8-1A41-9B4F-6F6ED31EC6EE}"/>
              </a:ext>
            </a:extLst>
          </p:cNvPr>
          <p:cNvGrpSpPr/>
          <p:nvPr/>
        </p:nvGrpSpPr>
        <p:grpSpPr>
          <a:xfrm>
            <a:off x="2601974" y="1448102"/>
            <a:ext cx="2633519" cy="4130064"/>
            <a:chOff x="6359236" y="2017643"/>
            <a:chExt cx="2633519" cy="4130064"/>
          </a:xfrm>
        </p:grpSpPr>
        <p:grpSp>
          <p:nvGrpSpPr>
            <p:cNvPr id="58" name="Groupe 57">
              <a:extLst>
                <a:ext uri="{FF2B5EF4-FFF2-40B4-BE49-F238E27FC236}">
                  <a16:creationId xmlns:a16="http://schemas.microsoft.com/office/drawing/2014/main" id="{7461FFEE-1C62-7B48-B3F4-29B8A281E008}"/>
                </a:ext>
              </a:extLst>
            </p:cNvPr>
            <p:cNvGrpSpPr/>
            <p:nvPr/>
          </p:nvGrpSpPr>
          <p:grpSpPr>
            <a:xfrm>
              <a:off x="6359236" y="2017643"/>
              <a:ext cx="2627746" cy="4050648"/>
              <a:chOff x="6359236" y="2017643"/>
              <a:chExt cx="2627746" cy="4050648"/>
            </a:xfrm>
          </p:grpSpPr>
          <p:cxnSp>
            <p:nvCxnSpPr>
              <p:cNvPr id="79" name="Connecteur droit 78">
                <a:extLst>
                  <a:ext uri="{FF2B5EF4-FFF2-40B4-BE49-F238E27FC236}">
                    <a16:creationId xmlns:a16="http://schemas.microsoft.com/office/drawing/2014/main" id="{6633E15C-4B04-8049-B0E1-09F1B3BCF81D}"/>
                  </a:ext>
                </a:extLst>
              </p:cNvPr>
              <p:cNvCxnSpPr/>
              <p:nvPr/>
            </p:nvCxnSpPr>
            <p:spPr>
              <a:xfrm>
                <a:off x="6359236" y="6068291"/>
                <a:ext cx="2627746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59595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Connecteur droit 79">
                <a:extLst>
                  <a:ext uri="{FF2B5EF4-FFF2-40B4-BE49-F238E27FC236}">
                    <a16:creationId xmlns:a16="http://schemas.microsoft.com/office/drawing/2014/main" id="{8404A56B-4904-8F4B-8F1B-13A092BE7C10}"/>
                  </a:ext>
                </a:extLst>
              </p:cNvPr>
              <p:cNvCxnSpPr/>
              <p:nvPr/>
            </p:nvCxnSpPr>
            <p:spPr>
              <a:xfrm flipV="1">
                <a:off x="7696903" y="2017643"/>
                <a:ext cx="0" cy="4043721"/>
              </a:xfrm>
              <a:prstGeom prst="line">
                <a:avLst/>
              </a:prstGeom>
              <a:noFill/>
              <a:ln w="12700" cap="flat" cmpd="sng" algn="ctr">
                <a:solidFill>
                  <a:srgbClr val="59595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30EFA106-A8ED-F44D-AA83-3D75125477C1}"/>
                </a:ext>
              </a:extLst>
            </p:cNvPr>
            <p:cNvCxnSpPr/>
            <p:nvPr/>
          </p:nvCxnSpPr>
          <p:spPr>
            <a:xfrm>
              <a:off x="6363855" y="6063673"/>
              <a:ext cx="0" cy="84034"/>
            </a:xfrm>
            <a:prstGeom prst="line">
              <a:avLst/>
            </a:prstGeom>
            <a:noFill/>
            <a:ln w="12700" cap="flat" cmpd="sng" algn="ctr">
              <a:solidFill>
                <a:srgbClr val="59595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17FC440E-FB48-2643-975F-85CC37EC13F9}"/>
                </a:ext>
              </a:extLst>
            </p:cNvPr>
            <p:cNvCxnSpPr/>
            <p:nvPr/>
          </p:nvCxnSpPr>
          <p:spPr>
            <a:xfrm>
              <a:off x="7689190" y="6063673"/>
              <a:ext cx="0" cy="84034"/>
            </a:xfrm>
            <a:prstGeom prst="line">
              <a:avLst/>
            </a:prstGeom>
            <a:noFill/>
            <a:ln w="12700" cap="flat" cmpd="sng" algn="ctr">
              <a:solidFill>
                <a:srgbClr val="59595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E9AC05F2-106A-B044-BBA2-1C0F19019F8C}"/>
                </a:ext>
              </a:extLst>
            </p:cNvPr>
            <p:cNvCxnSpPr/>
            <p:nvPr/>
          </p:nvCxnSpPr>
          <p:spPr>
            <a:xfrm>
              <a:off x="8992755" y="6063673"/>
              <a:ext cx="0" cy="84034"/>
            </a:xfrm>
            <a:prstGeom prst="line">
              <a:avLst/>
            </a:prstGeom>
            <a:noFill/>
            <a:ln w="12700" cap="flat" cmpd="sng" algn="ctr">
              <a:solidFill>
                <a:srgbClr val="59595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DB9C5FE-FFF6-5A49-BEA6-3771976FCC0B}"/>
              </a:ext>
            </a:extLst>
          </p:cNvPr>
          <p:cNvSpPr/>
          <p:nvPr/>
        </p:nvSpPr>
        <p:spPr>
          <a:xfrm>
            <a:off x="2444904" y="5556029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0.1</a:t>
            </a: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6C1555-8AD3-7346-BD6D-51C5F2395458}"/>
              </a:ext>
            </a:extLst>
          </p:cNvPr>
          <p:cNvSpPr/>
          <p:nvPr/>
        </p:nvSpPr>
        <p:spPr>
          <a:xfrm>
            <a:off x="3806977" y="5556029"/>
            <a:ext cx="2632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82C159-4035-5D40-9C7B-3BD0FEADECF3}"/>
              </a:ext>
            </a:extLst>
          </p:cNvPr>
          <p:cNvSpPr/>
          <p:nvPr/>
        </p:nvSpPr>
        <p:spPr>
          <a:xfrm>
            <a:off x="5095761" y="5556029"/>
            <a:ext cx="3417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TextBox 41">
            <a:extLst>
              <a:ext uri="{FF2B5EF4-FFF2-40B4-BE49-F238E27FC236}">
                <a16:creationId xmlns:a16="http://schemas.microsoft.com/office/drawing/2014/main" id="{F48ECA3D-81BC-2B4C-8BDC-7DFB527E9072}"/>
              </a:ext>
            </a:extLst>
          </p:cNvPr>
          <p:cNvSpPr txBox="1"/>
          <p:nvPr/>
        </p:nvSpPr>
        <p:spPr>
          <a:xfrm>
            <a:off x="1435996" y="5733484"/>
            <a:ext cx="2478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En faveur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609585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Pembro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Chimio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Pembro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4" name="TextBox 41">
            <a:extLst>
              <a:ext uri="{FF2B5EF4-FFF2-40B4-BE49-F238E27FC236}">
                <a16:creationId xmlns:a16="http://schemas.microsoft.com/office/drawing/2014/main" id="{0531CAD1-1AAB-F047-8C9E-3FF9E1A31187}"/>
              </a:ext>
            </a:extLst>
          </p:cNvPr>
          <p:cNvSpPr txBox="1"/>
          <p:nvPr/>
        </p:nvSpPr>
        <p:spPr>
          <a:xfrm>
            <a:off x="4027575" y="5733484"/>
            <a:ext cx="2478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En faveur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199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Placebo +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199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Chimio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199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199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Pbo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199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A800CAD3-C0D7-8745-8C68-6B7D6E016E4E}"/>
              </a:ext>
            </a:extLst>
          </p:cNvPr>
          <p:cNvGrpSpPr/>
          <p:nvPr/>
        </p:nvGrpSpPr>
        <p:grpSpPr>
          <a:xfrm>
            <a:off x="3472873" y="5129276"/>
            <a:ext cx="363504" cy="81643"/>
            <a:chOff x="7111253" y="5826580"/>
            <a:chExt cx="363504" cy="81643"/>
          </a:xfrm>
        </p:grpSpPr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66EC2822-932B-6D41-A5D8-92A022ABE249}"/>
                </a:ext>
              </a:extLst>
            </p:cNvPr>
            <p:cNvCxnSpPr>
              <a:cxnSpLocks/>
            </p:cNvCxnSpPr>
            <p:nvPr/>
          </p:nvCxnSpPr>
          <p:spPr>
            <a:xfrm>
              <a:off x="7111253" y="5867401"/>
              <a:ext cx="363504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6F8A123-D858-1A4A-A275-3B0EB75A9B6D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3" name="Groupe 92">
            <a:extLst>
              <a:ext uri="{FF2B5EF4-FFF2-40B4-BE49-F238E27FC236}">
                <a16:creationId xmlns:a16="http://schemas.microsoft.com/office/drawing/2014/main" id="{B7472F50-356A-824A-87AA-6750051C7518}"/>
              </a:ext>
            </a:extLst>
          </p:cNvPr>
          <p:cNvGrpSpPr/>
          <p:nvPr/>
        </p:nvGrpSpPr>
        <p:grpSpPr>
          <a:xfrm>
            <a:off x="3417455" y="4740896"/>
            <a:ext cx="767265" cy="81643"/>
            <a:chOff x="6903673" y="5826580"/>
            <a:chExt cx="767265" cy="81643"/>
          </a:xfrm>
        </p:grpSpPr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BA81D763-82B1-4A4F-9305-CC5D6FAFD585}"/>
                </a:ext>
              </a:extLst>
            </p:cNvPr>
            <p:cNvCxnSpPr>
              <a:cxnSpLocks/>
            </p:cNvCxnSpPr>
            <p:nvPr/>
          </p:nvCxnSpPr>
          <p:spPr>
            <a:xfrm>
              <a:off x="6903673" y="5867401"/>
              <a:ext cx="767265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902B6B04-0CBE-914B-93D2-6D607DD46F7A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6" name="Groupe 95">
            <a:extLst>
              <a:ext uri="{FF2B5EF4-FFF2-40B4-BE49-F238E27FC236}">
                <a16:creationId xmlns:a16="http://schemas.microsoft.com/office/drawing/2014/main" id="{13F7BA61-7DF0-A944-BBBC-87B096F35872}"/>
              </a:ext>
            </a:extLst>
          </p:cNvPr>
          <p:cNvGrpSpPr/>
          <p:nvPr/>
        </p:nvGrpSpPr>
        <p:grpSpPr>
          <a:xfrm>
            <a:off x="3505200" y="4498945"/>
            <a:ext cx="331177" cy="81643"/>
            <a:chOff x="7138560" y="5826580"/>
            <a:chExt cx="331177" cy="81643"/>
          </a:xfrm>
        </p:grpSpPr>
        <p:cxnSp>
          <p:nvCxnSpPr>
            <p:cNvPr id="97" name="Connecteur droit 96">
              <a:extLst>
                <a:ext uri="{FF2B5EF4-FFF2-40B4-BE49-F238E27FC236}">
                  <a16:creationId xmlns:a16="http://schemas.microsoft.com/office/drawing/2014/main" id="{E97E3749-F365-954A-9281-56792AC742C7}"/>
                </a:ext>
              </a:extLst>
            </p:cNvPr>
            <p:cNvCxnSpPr>
              <a:cxnSpLocks/>
            </p:cNvCxnSpPr>
            <p:nvPr/>
          </p:nvCxnSpPr>
          <p:spPr>
            <a:xfrm>
              <a:off x="7138560" y="5867401"/>
              <a:ext cx="331177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4627FFF9-0BDC-5A41-B5C6-EA23F5AAE939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9" name="Groupe 98">
            <a:extLst>
              <a:ext uri="{FF2B5EF4-FFF2-40B4-BE49-F238E27FC236}">
                <a16:creationId xmlns:a16="http://schemas.microsoft.com/office/drawing/2014/main" id="{BE96D1FD-2520-3845-885A-7CF75A723499}"/>
              </a:ext>
            </a:extLst>
          </p:cNvPr>
          <p:cNvGrpSpPr/>
          <p:nvPr/>
        </p:nvGrpSpPr>
        <p:grpSpPr>
          <a:xfrm>
            <a:off x="3218873" y="4053967"/>
            <a:ext cx="636555" cy="81643"/>
            <a:chOff x="6991120" y="5826580"/>
            <a:chExt cx="636555" cy="81643"/>
          </a:xfrm>
        </p:grpSpPr>
        <p:cxnSp>
          <p:nvCxnSpPr>
            <p:cNvPr id="100" name="Connecteur droit 99">
              <a:extLst>
                <a:ext uri="{FF2B5EF4-FFF2-40B4-BE49-F238E27FC236}">
                  <a16:creationId xmlns:a16="http://schemas.microsoft.com/office/drawing/2014/main" id="{5E75F1FE-A48D-8C43-A092-467C1B300CEB}"/>
                </a:ext>
              </a:extLst>
            </p:cNvPr>
            <p:cNvCxnSpPr>
              <a:cxnSpLocks/>
            </p:cNvCxnSpPr>
            <p:nvPr/>
          </p:nvCxnSpPr>
          <p:spPr>
            <a:xfrm>
              <a:off x="6991120" y="5867401"/>
              <a:ext cx="636555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7F6EAF6-DC23-B24D-AB76-418D48E58E33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2" name="Groupe 101">
            <a:extLst>
              <a:ext uri="{FF2B5EF4-FFF2-40B4-BE49-F238E27FC236}">
                <a16:creationId xmlns:a16="http://schemas.microsoft.com/office/drawing/2014/main" id="{0422E14E-0C39-3A49-BA06-66C382FFC1B0}"/>
              </a:ext>
            </a:extLst>
          </p:cNvPr>
          <p:cNvGrpSpPr/>
          <p:nvPr/>
        </p:nvGrpSpPr>
        <p:grpSpPr>
          <a:xfrm>
            <a:off x="3528290" y="3824558"/>
            <a:ext cx="350228" cy="81643"/>
            <a:chOff x="7106969" y="5826580"/>
            <a:chExt cx="350228" cy="81643"/>
          </a:xfrm>
        </p:grpSpPr>
        <p:cxnSp>
          <p:nvCxnSpPr>
            <p:cNvPr id="103" name="Connecteur droit 102">
              <a:extLst>
                <a:ext uri="{FF2B5EF4-FFF2-40B4-BE49-F238E27FC236}">
                  <a16:creationId xmlns:a16="http://schemas.microsoft.com/office/drawing/2014/main" id="{2199AF25-7BEF-5E4F-B791-325CEA17C37E}"/>
                </a:ext>
              </a:extLst>
            </p:cNvPr>
            <p:cNvCxnSpPr>
              <a:cxnSpLocks/>
            </p:cNvCxnSpPr>
            <p:nvPr/>
          </p:nvCxnSpPr>
          <p:spPr>
            <a:xfrm>
              <a:off x="7106969" y="5867401"/>
              <a:ext cx="350228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BDC0ACE-EE04-364F-B749-440EF2A5106E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1F7DBFE6-C3B0-9D4E-B079-764BEDD5FE90}"/>
              </a:ext>
            </a:extLst>
          </p:cNvPr>
          <p:cNvGrpSpPr/>
          <p:nvPr/>
        </p:nvGrpSpPr>
        <p:grpSpPr>
          <a:xfrm>
            <a:off x="3445164" y="3422284"/>
            <a:ext cx="398786" cy="81643"/>
            <a:chOff x="7088369" y="5826580"/>
            <a:chExt cx="398786" cy="81643"/>
          </a:xfrm>
        </p:grpSpPr>
        <p:cxnSp>
          <p:nvCxnSpPr>
            <p:cNvPr id="106" name="Connecteur droit 105">
              <a:extLst>
                <a:ext uri="{FF2B5EF4-FFF2-40B4-BE49-F238E27FC236}">
                  <a16:creationId xmlns:a16="http://schemas.microsoft.com/office/drawing/2014/main" id="{EED7378D-5EA5-0D4A-90E7-5B951B9AE021}"/>
                </a:ext>
              </a:extLst>
            </p:cNvPr>
            <p:cNvCxnSpPr>
              <a:cxnSpLocks/>
            </p:cNvCxnSpPr>
            <p:nvPr/>
          </p:nvCxnSpPr>
          <p:spPr>
            <a:xfrm>
              <a:off x="7088369" y="5867401"/>
              <a:ext cx="398786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173BE9E-7B52-3C49-AF81-44D740166EEE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8" name="Groupe 107">
            <a:extLst>
              <a:ext uri="{FF2B5EF4-FFF2-40B4-BE49-F238E27FC236}">
                <a16:creationId xmlns:a16="http://schemas.microsoft.com/office/drawing/2014/main" id="{BF8FBA3C-40B7-6A4F-8D0C-0D97C8021467}"/>
              </a:ext>
            </a:extLst>
          </p:cNvPr>
          <p:cNvGrpSpPr/>
          <p:nvPr/>
        </p:nvGrpSpPr>
        <p:grpSpPr>
          <a:xfrm>
            <a:off x="3445164" y="3229426"/>
            <a:ext cx="505513" cy="81643"/>
            <a:chOff x="7048797" y="5826580"/>
            <a:chExt cx="505513" cy="81643"/>
          </a:xfrm>
        </p:grpSpPr>
        <p:cxnSp>
          <p:nvCxnSpPr>
            <p:cNvPr id="109" name="Connecteur droit 108">
              <a:extLst>
                <a:ext uri="{FF2B5EF4-FFF2-40B4-BE49-F238E27FC236}">
                  <a16:creationId xmlns:a16="http://schemas.microsoft.com/office/drawing/2014/main" id="{D1D11308-7ADB-084B-9FEE-3D93C0989FD9}"/>
                </a:ext>
              </a:extLst>
            </p:cNvPr>
            <p:cNvCxnSpPr>
              <a:cxnSpLocks/>
            </p:cNvCxnSpPr>
            <p:nvPr/>
          </p:nvCxnSpPr>
          <p:spPr>
            <a:xfrm>
              <a:off x="7048797" y="5867401"/>
              <a:ext cx="505513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B248FE5-7E9E-C64E-AD7B-74712220C387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BD132B5B-4F29-D14E-B139-5E6405E00316}"/>
              </a:ext>
            </a:extLst>
          </p:cNvPr>
          <p:cNvGrpSpPr/>
          <p:nvPr/>
        </p:nvGrpSpPr>
        <p:grpSpPr>
          <a:xfrm>
            <a:off x="3616206" y="2774507"/>
            <a:ext cx="461018" cy="81643"/>
            <a:chOff x="7065341" y="5826580"/>
            <a:chExt cx="461018" cy="81643"/>
          </a:xfrm>
        </p:grpSpPr>
        <p:cxnSp>
          <p:nvCxnSpPr>
            <p:cNvPr id="112" name="Connecteur droit 111">
              <a:extLst>
                <a:ext uri="{FF2B5EF4-FFF2-40B4-BE49-F238E27FC236}">
                  <a16:creationId xmlns:a16="http://schemas.microsoft.com/office/drawing/2014/main" id="{9BE4863E-721B-6544-A99C-BB39F4FEFBB9}"/>
                </a:ext>
              </a:extLst>
            </p:cNvPr>
            <p:cNvCxnSpPr>
              <a:cxnSpLocks/>
            </p:cNvCxnSpPr>
            <p:nvPr/>
          </p:nvCxnSpPr>
          <p:spPr>
            <a:xfrm>
              <a:off x="7065341" y="5867401"/>
              <a:ext cx="461018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A3970257-66F7-8E43-988B-CB5EB15182D9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4" name="Groupe 113">
            <a:extLst>
              <a:ext uri="{FF2B5EF4-FFF2-40B4-BE49-F238E27FC236}">
                <a16:creationId xmlns:a16="http://schemas.microsoft.com/office/drawing/2014/main" id="{7E975E1D-EFBC-F14B-861C-AFD470EC3A09}"/>
              </a:ext>
            </a:extLst>
          </p:cNvPr>
          <p:cNvGrpSpPr/>
          <p:nvPr/>
        </p:nvGrpSpPr>
        <p:grpSpPr>
          <a:xfrm>
            <a:off x="3366655" y="2560712"/>
            <a:ext cx="406538" cy="81643"/>
            <a:chOff x="7108871" y="5826580"/>
            <a:chExt cx="406538" cy="81643"/>
          </a:xfrm>
        </p:grpSpPr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4A0D20CA-6C34-5F49-BE98-BE7ECE69DCEC}"/>
                </a:ext>
              </a:extLst>
            </p:cNvPr>
            <p:cNvCxnSpPr>
              <a:cxnSpLocks/>
            </p:cNvCxnSpPr>
            <p:nvPr/>
          </p:nvCxnSpPr>
          <p:spPr>
            <a:xfrm>
              <a:off x="7108871" y="5867401"/>
              <a:ext cx="406538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4CDF258-371D-6E42-9B89-D5D120649E8A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7" name="Groupe 116">
            <a:extLst>
              <a:ext uri="{FF2B5EF4-FFF2-40B4-BE49-F238E27FC236}">
                <a16:creationId xmlns:a16="http://schemas.microsoft.com/office/drawing/2014/main" id="{FFD41201-CDE8-E74F-B876-74429F5F1ECE}"/>
              </a:ext>
            </a:extLst>
          </p:cNvPr>
          <p:cNvGrpSpPr/>
          <p:nvPr/>
        </p:nvGrpSpPr>
        <p:grpSpPr>
          <a:xfrm>
            <a:off x="3366655" y="2143415"/>
            <a:ext cx="511863" cy="81643"/>
            <a:chOff x="7036043" y="5826580"/>
            <a:chExt cx="511863" cy="81643"/>
          </a:xfrm>
        </p:grpSpPr>
        <p:cxnSp>
          <p:nvCxnSpPr>
            <p:cNvPr id="118" name="Connecteur droit 117">
              <a:extLst>
                <a:ext uri="{FF2B5EF4-FFF2-40B4-BE49-F238E27FC236}">
                  <a16:creationId xmlns:a16="http://schemas.microsoft.com/office/drawing/2014/main" id="{1B14CBEF-613C-D744-847F-D01E3FA257C2}"/>
                </a:ext>
              </a:extLst>
            </p:cNvPr>
            <p:cNvCxnSpPr>
              <a:cxnSpLocks/>
            </p:cNvCxnSpPr>
            <p:nvPr/>
          </p:nvCxnSpPr>
          <p:spPr>
            <a:xfrm>
              <a:off x="7036043" y="5867401"/>
              <a:ext cx="511863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484EBA-B983-C74C-B8F7-06E4DC02A68F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24470CEB-451F-BF41-A31A-23DDD6FE0828}"/>
              </a:ext>
            </a:extLst>
          </p:cNvPr>
          <p:cNvGrpSpPr/>
          <p:nvPr/>
        </p:nvGrpSpPr>
        <p:grpSpPr>
          <a:xfrm>
            <a:off x="3495964" y="1937937"/>
            <a:ext cx="382554" cy="81643"/>
            <a:chOff x="7109161" y="5826580"/>
            <a:chExt cx="382554" cy="81643"/>
          </a:xfrm>
        </p:grpSpPr>
        <p:cxnSp>
          <p:nvCxnSpPr>
            <p:cNvPr id="121" name="Connecteur droit 120">
              <a:extLst>
                <a:ext uri="{FF2B5EF4-FFF2-40B4-BE49-F238E27FC236}">
                  <a16:creationId xmlns:a16="http://schemas.microsoft.com/office/drawing/2014/main" id="{32EDE022-2D80-634B-B43D-6984699B0E71}"/>
                </a:ext>
              </a:extLst>
            </p:cNvPr>
            <p:cNvCxnSpPr>
              <a:cxnSpLocks/>
            </p:cNvCxnSpPr>
            <p:nvPr/>
          </p:nvCxnSpPr>
          <p:spPr>
            <a:xfrm>
              <a:off x="7109161" y="5867401"/>
              <a:ext cx="382554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D9825F4B-83EF-624F-BD57-14E019FA7A2E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3" name="Groupe 122">
            <a:extLst>
              <a:ext uri="{FF2B5EF4-FFF2-40B4-BE49-F238E27FC236}">
                <a16:creationId xmlns:a16="http://schemas.microsoft.com/office/drawing/2014/main" id="{E85CCB78-DB38-8844-AD7F-6278CFAC33B2}"/>
              </a:ext>
            </a:extLst>
          </p:cNvPr>
          <p:cNvGrpSpPr/>
          <p:nvPr/>
        </p:nvGrpSpPr>
        <p:grpSpPr>
          <a:xfrm>
            <a:off x="3523672" y="1492741"/>
            <a:ext cx="302078" cy="81643"/>
            <a:chOff x="7132864" y="5826580"/>
            <a:chExt cx="302078" cy="81643"/>
          </a:xfrm>
        </p:grpSpPr>
        <p:cxnSp>
          <p:nvCxnSpPr>
            <p:cNvPr id="124" name="Connecteur droit 123">
              <a:extLst>
                <a:ext uri="{FF2B5EF4-FFF2-40B4-BE49-F238E27FC236}">
                  <a16:creationId xmlns:a16="http://schemas.microsoft.com/office/drawing/2014/main" id="{BC83FDAA-C441-354C-B02D-EC353DB1D005}"/>
                </a:ext>
              </a:extLst>
            </p:cNvPr>
            <p:cNvCxnSpPr/>
            <p:nvPr/>
          </p:nvCxnSpPr>
          <p:spPr>
            <a:xfrm>
              <a:off x="7132864" y="5867401"/>
              <a:ext cx="302078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102E0B8-41A5-C349-944C-759719AA2613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6" name="Groupe 125">
            <a:extLst>
              <a:ext uri="{FF2B5EF4-FFF2-40B4-BE49-F238E27FC236}">
                <a16:creationId xmlns:a16="http://schemas.microsoft.com/office/drawing/2014/main" id="{3B094D1C-9AAE-FD4C-B07C-7D5FC2463118}"/>
              </a:ext>
            </a:extLst>
          </p:cNvPr>
          <p:cNvGrpSpPr/>
          <p:nvPr/>
        </p:nvGrpSpPr>
        <p:grpSpPr>
          <a:xfrm>
            <a:off x="3417455" y="5337325"/>
            <a:ext cx="804004" cy="81643"/>
            <a:chOff x="6892195" y="5826580"/>
            <a:chExt cx="804004" cy="81643"/>
          </a:xfrm>
        </p:grpSpPr>
        <p:cxnSp>
          <p:nvCxnSpPr>
            <p:cNvPr id="127" name="Connecteur droit 126">
              <a:extLst>
                <a:ext uri="{FF2B5EF4-FFF2-40B4-BE49-F238E27FC236}">
                  <a16:creationId xmlns:a16="http://schemas.microsoft.com/office/drawing/2014/main" id="{860DD37A-827C-9745-9180-A4B4A9625219}"/>
                </a:ext>
              </a:extLst>
            </p:cNvPr>
            <p:cNvCxnSpPr>
              <a:cxnSpLocks/>
            </p:cNvCxnSpPr>
            <p:nvPr/>
          </p:nvCxnSpPr>
          <p:spPr>
            <a:xfrm>
              <a:off x="6892195" y="5867401"/>
              <a:ext cx="804004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D81A7998-79AB-C442-A983-5F05B72BB7C3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9" name="ZoneTexte 128">
            <a:extLst>
              <a:ext uri="{FF2B5EF4-FFF2-40B4-BE49-F238E27FC236}">
                <a16:creationId xmlns:a16="http://schemas.microsoft.com/office/drawing/2014/main" id="{54B59150-F953-0D4D-8E9E-57702897AF45}"/>
              </a:ext>
            </a:extLst>
          </p:cNvPr>
          <p:cNvSpPr txBox="1"/>
          <p:nvPr/>
        </p:nvSpPr>
        <p:spPr>
          <a:xfrm>
            <a:off x="6007100" y="5555749"/>
            <a:ext cx="5870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overal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population and PD-L1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subgroups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analyses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based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on Cox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regression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model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Efron’s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method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the handling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treatment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as a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covariate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stratified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by nodal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status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(positive vs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negative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),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tumor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size (T1/T2 vs T3/T4), and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frequency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carboplatin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(once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weekly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vs once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every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weeks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); for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other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subgroups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analysis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based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on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unstratified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Cox model. Data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cutoff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date: March 23, 2021.</a:t>
            </a:r>
          </a:p>
        </p:txBody>
      </p:sp>
    </p:spTree>
    <p:extLst>
      <p:ext uri="{BB962C8B-B14F-4D97-AF65-F5344CB8AC3E}">
        <p14:creationId xmlns:p14="http://schemas.microsoft.com/office/powerpoint/2010/main" val="32866620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61B1F90E-CCE8-1442-A7CA-8F3D1D292AE3}"/>
              </a:ext>
            </a:extLst>
          </p:cNvPr>
          <p:cNvGraphicFramePr/>
          <p:nvPr/>
        </p:nvGraphicFramePr>
        <p:xfrm>
          <a:off x="3343486" y="1124051"/>
          <a:ext cx="7213098" cy="3634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55" name="Groupe 454">
            <a:extLst>
              <a:ext uri="{FF2B5EF4-FFF2-40B4-BE49-F238E27FC236}">
                <a16:creationId xmlns:a16="http://schemas.microsoft.com/office/drawing/2014/main" id="{124BCC85-9BC2-FF45-B270-7DF84A0B19B5}"/>
              </a:ext>
            </a:extLst>
          </p:cNvPr>
          <p:cNvGrpSpPr/>
          <p:nvPr/>
        </p:nvGrpSpPr>
        <p:grpSpPr>
          <a:xfrm>
            <a:off x="7708854" y="1361442"/>
            <a:ext cx="67149" cy="70068"/>
            <a:chOff x="8382848" y="1063298"/>
            <a:chExt cx="67149" cy="70068"/>
          </a:xfrm>
        </p:grpSpPr>
        <p:cxnSp>
          <p:nvCxnSpPr>
            <p:cNvPr id="361" name="Connecteur droit 360">
              <a:extLst>
                <a:ext uri="{FF2B5EF4-FFF2-40B4-BE49-F238E27FC236}">
                  <a16:creationId xmlns:a16="http://schemas.microsoft.com/office/drawing/2014/main" id="{6B9DFD97-E6C6-4E4E-B8AC-AED4F18E2493}"/>
                </a:ext>
              </a:extLst>
            </p:cNvPr>
            <p:cNvCxnSpPr>
              <a:cxnSpLocks/>
            </p:cNvCxnSpPr>
            <p:nvPr/>
          </p:nvCxnSpPr>
          <p:spPr>
            <a:xfrm>
              <a:off x="8427614" y="106329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Connecteur droit 363">
              <a:extLst>
                <a:ext uri="{FF2B5EF4-FFF2-40B4-BE49-F238E27FC236}">
                  <a16:creationId xmlns:a16="http://schemas.microsoft.com/office/drawing/2014/main" id="{26BEBBFB-0D41-8A4B-AA6B-88DC904AD1D5}"/>
                </a:ext>
              </a:extLst>
            </p:cNvPr>
            <p:cNvCxnSpPr>
              <a:cxnSpLocks/>
            </p:cNvCxnSpPr>
            <p:nvPr/>
          </p:nvCxnSpPr>
          <p:spPr>
            <a:xfrm>
              <a:off x="8449997" y="106329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Connecteur droit 365">
              <a:extLst>
                <a:ext uri="{FF2B5EF4-FFF2-40B4-BE49-F238E27FC236}">
                  <a16:creationId xmlns:a16="http://schemas.microsoft.com/office/drawing/2014/main" id="{7CC557FC-D02D-714F-9136-1BF37C79B890}"/>
                </a:ext>
              </a:extLst>
            </p:cNvPr>
            <p:cNvCxnSpPr>
              <a:cxnSpLocks/>
            </p:cNvCxnSpPr>
            <p:nvPr/>
          </p:nvCxnSpPr>
          <p:spPr>
            <a:xfrm>
              <a:off x="8405231" y="106329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Connecteur droit 367">
              <a:extLst>
                <a:ext uri="{FF2B5EF4-FFF2-40B4-BE49-F238E27FC236}">
                  <a16:creationId xmlns:a16="http://schemas.microsoft.com/office/drawing/2014/main" id="{CA22157D-F319-754C-BCE0-7D22679BDAB7}"/>
                </a:ext>
              </a:extLst>
            </p:cNvPr>
            <p:cNvCxnSpPr>
              <a:cxnSpLocks/>
            </p:cNvCxnSpPr>
            <p:nvPr/>
          </p:nvCxnSpPr>
          <p:spPr>
            <a:xfrm>
              <a:off x="8382848" y="106329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6" name="Groupe 455">
            <a:extLst>
              <a:ext uri="{FF2B5EF4-FFF2-40B4-BE49-F238E27FC236}">
                <a16:creationId xmlns:a16="http://schemas.microsoft.com/office/drawing/2014/main" id="{0308A46D-526C-C54D-A1CB-ACD8553BA807}"/>
              </a:ext>
            </a:extLst>
          </p:cNvPr>
          <p:cNvGrpSpPr/>
          <p:nvPr/>
        </p:nvGrpSpPr>
        <p:grpSpPr>
          <a:xfrm>
            <a:off x="7832679" y="1361442"/>
            <a:ext cx="67149" cy="70068"/>
            <a:chOff x="8382848" y="1063298"/>
            <a:chExt cx="67149" cy="70068"/>
          </a:xfrm>
        </p:grpSpPr>
        <p:cxnSp>
          <p:nvCxnSpPr>
            <p:cNvPr id="457" name="Connecteur droit 456">
              <a:extLst>
                <a:ext uri="{FF2B5EF4-FFF2-40B4-BE49-F238E27FC236}">
                  <a16:creationId xmlns:a16="http://schemas.microsoft.com/office/drawing/2014/main" id="{587AA4C1-6A5B-7E4B-8B79-D73B61DBBBAB}"/>
                </a:ext>
              </a:extLst>
            </p:cNvPr>
            <p:cNvCxnSpPr>
              <a:cxnSpLocks/>
            </p:cNvCxnSpPr>
            <p:nvPr/>
          </p:nvCxnSpPr>
          <p:spPr>
            <a:xfrm>
              <a:off x="8427614" y="106329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Connecteur droit 457">
              <a:extLst>
                <a:ext uri="{FF2B5EF4-FFF2-40B4-BE49-F238E27FC236}">
                  <a16:creationId xmlns:a16="http://schemas.microsoft.com/office/drawing/2014/main" id="{FD9BEFBC-5B9A-7340-A3A3-50FE17DF3242}"/>
                </a:ext>
              </a:extLst>
            </p:cNvPr>
            <p:cNvCxnSpPr>
              <a:cxnSpLocks/>
            </p:cNvCxnSpPr>
            <p:nvPr/>
          </p:nvCxnSpPr>
          <p:spPr>
            <a:xfrm>
              <a:off x="8449997" y="106329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Connecteur droit 458">
              <a:extLst>
                <a:ext uri="{FF2B5EF4-FFF2-40B4-BE49-F238E27FC236}">
                  <a16:creationId xmlns:a16="http://schemas.microsoft.com/office/drawing/2014/main" id="{F5043A2B-189F-464F-A954-F33D2A03F1D8}"/>
                </a:ext>
              </a:extLst>
            </p:cNvPr>
            <p:cNvCxnSpPr>
              <a:cxnSpLocks/>
            </p:cNvCxnSpPr>
            <p:nvPr/>
          </p:nvCxnSpPr>
          <p:spPr>
            <a:xfrm>
              <a:off x="8405231" y="106329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Connecteur droit 459">
              <a:extLst>
                <a:ext uri="{FF2B5EF4-FFF2-40B4-BE49-F238E27FC236}">
                  <a16:creationId xmlns:a16="http://schemas.microsoft.com/office/drawing/2014/main" id="{8FCD6082-1DCE-674B-AA1E-41D0EBCA177A}"/>
                </a:ext>
              </a:extLst>
            </p:cNvPr>
            <p:cNvCxnSpPr>
              <a:cxnSpLocks/>
            </p:cNvCxnSpPr>
            <p:nvPr/>
          </p:nvCxnSpPr>
          <p:spPr>
            <a:xfrm>
              <a:off x="8382848" y="106329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2" name="Groupe 431">
            <a:extLst>
              <a:ext uri="{FF2B5EF4-FFF2-40B4-BE49-F238E27FC236}">
                <a16:creationId xmlns:a16="http://schemas.microsoft.com/office/drawing/2014/main" id="{E2154EE2-765B-1F46-A647-1E2BB63C305F}"/>
              </a:ext>
            </a:extLst>
          </p:cNvPr>
          <p:cNvGrpSpPr/>
          <p:nvPr/>
        </p:nvGrpSpPr>
        <p:grpSpPr>
          <a:xfrm>
            <a:off x="9410438" y="1404313"/>
            <a:ext cx="288925" cy="79593"/>
            <a:chOff x="9320306" y="1430268"/>
            <a:chExt cx="288925" cy="79593"/>
          </a:xfrm>
        </p:grpSpPr>
        <p:cxnSp>
          <p:nvCxnSpPr>
            <p:cNvPr id="427" name="Connecteur droit 426">
              <a:extLst>
                <a:ext uri="{FF2B5EF4-FFF2-40B4-BE49-F238E27FC236}">
                  <a16:creationId xmlns:a16="http://schemas.microsoft.com/office/drawing/2014/main" id="{A47C7734-A29E-4345-A27F-1E8BD187BFEA}"/>
                </a:ext>
              </a:extLst>
            </p:cNvPr>
            <p:cNvCxnSpPr>
              <a:cxnSpLocks/>
            </p:cNvCxnSpPr>
            <p:nvPr/>
          </p:nvCxnSpPr>
          <p:spPr>
            <a:xfrm>
              <a:off x="9320306" y="1439793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Connecteur droit 427">
              <a:extLst>
                <a:ext uri="{FF2B5EF4-FFF2-40B4-BE49-F238E27FC236}">
                  <a16:creationId xmlns:a16="http://schemas.microsoft.com/office/drawing/2014/main" id="{7C1A434B-8548-9349-99F0-9DC7E16F07B0}"/>
                </a:ext>
              </a:extLst>
            </p:cNvPr>
            <p:cNvCxnSpPr>
              <a:cxnSpLocks/>
            </p:cNvCxnSpPr>
            <p:nvPr/>
          </p:nvCxnSpPr>
          <p:spPr>
            <a:xfrm>
              <a:off x="9352056" y="1439793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Connecteur droit 428">
              <a:extLst>
                <a:ext uri="{FF2B5EF4-FFF2-40B4-BE49-F238E27FC236}">
                  <a16:creationId xmlns:a16="http://schemas.microsoft.com/office/drawing/2014/main" id="{A24E9FFB-3EEE-9642-9D98-2FB2C7D9FB7A}"/>
                </a:ext>
              </a:extLst>
            </p:cNvPr>
            <p:cNvCxnSpPr>
              <a:cxnSpLocks/>
            </p:cNvCxnSpPr>
            <p:nvPr/>
          </p:nvCxnSpPr>
          <p:spPr>
            <a:xfrm>
              <a:off x="9383806" y="143661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Connecteur droit 429">
              <a:extLst>
                <a:ext uri="{FF2B5EF4-FFF2-40B4-BE49-F238E27FC236}">
                  <a16:creationId xmlns:a16="http://schemas.microsoft.com/office/drawing/2014/main" id="{BF392F43-5458-084E-BDC2-2AB5C590C2A5}"/>
                </a:ext>
              </a:extLst>
            </p:cNvPr>
            <p:cNvCxnSpPr>
              <a:cxnSpLocks/>
            </p:cNvCxnSpPr>
            <p:nvPr/>
          </p:nvCxnSpPr>
          <p:spPr>
            <a:xfrm>
              <a:off x="9485406" y="1439793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Connecteur droit 430">
              <a:extLst>
                <a:ext uri="{FF2B5EF4-FFF2-40B4-BE49-F238E27FC236}">
                  <a16:creationId xmlns:a16="http://schemas.microsoft.com/office/drawing/2014/main" id="{80C5648B-BDFB-A640-958B-F1C2BBE03C54}"/>
                </a:ext>
              </a:extLst>
            </p:cNvPr>
            <p:cNvCxnSpPr>
              <a:cxnSpLocks/>
            </p:cNvCxnSpPr>
            <p:nvPr/>
          </p:nvCxnSpPr>
          <p:spPr>
            <a:xfrm>
              <a:off x="9609231" y="143026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Forme libre 19">
            <a:extLst>
              <a:ext uri="{FF2B5EF4-FFF2-40B4-BE49-F238E27FC236}">
                <a16:creationId xmlns:a16="http://schemas.microsoft.com/office/drawing/2014/main" id="{012C67AE-37A1-DB42-BAA8-9302F7CE619E}"/>
              </a:ext>
            </a:extLst>
          </p:cNvPr>
          <p:cNvSpPr/>
          <p:nvPr/>
        </p:nvSpPr>
        <p:spPr>
          <a:xfrm>
            <a:off x="4078678" y="1234660"/>
            <a:ext cx="5715000" cy="247650"/>
          </a:xfrm>
          <a:custGeom>
            <a:avLst/>
            <a:gdLst>
              <a:gd name="connsiteX0" fmla="*/ 0 w 5715000"/>
              <a:gd name="connsiteY0" fmla="*/ 0 h 279400"/>
              <a:gd name="connsiteX1" fmla="*/ 882650 w 5715000"/>
              <a:gd name="connsiteY1" fmla="*/ 0 h 279400"/>
              <a:gd name="connsiteX2" fmla="*/ 1092200 w 5715000"/>
              <a:gd name="connsiteY2" fmla="*/ 57150 h 279400"/>
              <a:gd name="connsiteX3" fmla="*/ 1416050 w 5715000"/>
              <a:gd name="connsiteY3" fmla="*/ 50800 h 279400"/>
              <a:gd name="connsiteX4" fmla="*/ 1536700 w 5715000"/>
              <a:gd name="connsiteY4" fmla="*/ 50800 h 279400"/>
              <a:gd name="connsiteX5" fmla="*/ 1714500 w 5715000"/>
              <a:gd name="connsiteY5" fmla="*/ 127000 h 279400"/>
              <a:gd name="connsiteX6" fmla="*/ 2374900 w 5715000"/>
              <a:gd name="connsiteY6" fmla="*/ 127000 h 279400"/>
              <a:gd name="connsiteX7" fmla="*/ 2432050 w 5715000"/>
              <a:gd name="connsiteY7" fmla="*/ 177800 h 279400"/>
              <a:gd name="connsiteX8" fmla="*/ 2533650 w 5715000"/>
              <a:gd name="connsiteY8" fmla="*/ 177800 h 279400"/>
              <a:gd name="connsiteX9" fmla="*/ 2590800 w 5715000"/>
              <a:gd name="connsiteY9" fmla="*/ 196850 h 279400"/>
              <a:gd name="connsiteX10" fmla="*/ 2832100 w 5715000"/>
              <a:gd name="connsiteY10" fmla="*/ 196850 h 279400"/>
              <a:gd name="connsiteX11" fmla="*/ 2889250 w 5715000"/>
              <a:gd name="connsiteY11" fmla="*/ 222250 h 279400"/>
              <a:gd name="connsiteX12" fmla="*/ 3562350 w 5715000"/>
              <a:gd name="connsiteY12" fmla="*/ 222250 h 279400"/>
              <a:gd name="connsiteX13" fmla="*/ 3860800 w 5715000"/>
              <a:gd name="connsiteY13" fmla="*/ 222250 h 279400"/>
              <a:gd name="connsiteX14" fmla="*/ 3860800 w 5715000"/>
              <a:gd name="connsiteY14" fmla="*/ 279400 h 279400"/>
              <a:gd name="connsiteX15" fmla="*/ 5715000 w 5715000"/>
              <a:gd name="connsiteY15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15000" h="279400">
                <a:moveTo>
                  <a:pt x="0" y="0"/>
                </a:moveTo>
                <a:lnTo>
                  <a:pt x="882650" y="0"/>
                </a:lnTo>
                <a:lnTo>
                  <a:pt x="1092200" y="57150"/>
                </a:lnTo>
                <a:lnTo>
                  <a:pt x="1416050" y="50800"/>
                </a:lnTo>
                <a:lnTo>
                  <a:pt x="1536700" y="50800"/>
                </a:lnTo>
                <a:lnTo>
                  <a:pt x="1714500" y="127000"/>
                </a:lnTo>
                <a:lnTo>
                  <a:pt x="2374900" y="127000"/>
                </a:lnTo>
                <a:lnTo>
                  <a:pt x="2432050" y="177800"/>
                </a:lnTo>
                <a:lnTo>
                  <a:pt x="2533650" y="177800"/>
                </a:lnTo>
                <a:lnTo>
                  <a:pt x="2590800" y="196850"/>
                </a:lnTo>
                <a:lnTo>
                  <a:pt x="2832100" y="196850"/>
                </a:lnTo>
                <a:lnTo>
                  <a:pt x="2889250" y="222250"/>
                </a:lnTo>
                <a:lnTo>
                  <a:pt x="3562350" y="222250"/>
                </a:lnTo>
                <a:lnTo>
                  <a:pt x="3860800" y="222250"/>
                </a:lnTo>
                <a:lnTo>
                  <a:pt x="3860800" y="279400"/>
                </a:lnTo>
                <a:lnTo>
                  <a:pt x="5715000" y="279400"/>
                </a:ln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83" name="Groupe 382">
            <a:extLst>
              <a:ext uri="{FF2B5EF4-FFF2-40B4-BE49-F238E27FC236}">
                <a16:creationId xmlns:a16="http://schemas.microsoft.com/office/drawing/2014/main" id="{FB430123-22C0-F94A-AD3B-66BCF6DD8128}"/>
              </a:ext>
            </a:extLst>
          </p:cNvPr>
          <p:cNvGrpSpPr/>
          <p:nvPr/>
        </p:nvGrpSpPr>
        <p:grpSpPr>
          <a:xfrm>
            <a:off x="8443530" y="1401261"/>
            <a:ext cx="447669" cy="70068"/>
            <a:chOff x="8367623" y="773274"/>
            <a:chExt cx="447669" cy="70068"/>
          </a:xfrm>
        </p:grpSpPr>
        <p:cxnSp>
          <p:nvCxnSpPr>
            <p:cNvPr id="384" name="Connecteur droit 383">
              <a:extLst>
                <a:ext uri="{FF2B5EF4-FFF2-40B4-BE49-F238E27FC236}">
                  <a16:creationId xmlns:a16="http://schemas.microsoft.com/office/drawing/2014/main" id="{878A9297-36F6-E642-87DD-D20FED0C3D3B}"/>
                </a:ext>
              </a:extLst>
            </p:cNvPr>
            <p:cNvCxnSpPr>
              <a:cxnSpLocks/>
            </p:cNvCxnSpPr>
            <p:nvPr/>
          </p:nvCxnSpPr>
          <p:spPr>
            <a:xfrm>
              <a:off x="8815292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Connecteur droit 384">
              <a:extLst>
                <a:ext uri="{FF2B5EF4-FFF2-40B4-BE49-F238E27FC236}">
                  <a16:creationId xmlns:a16="http://schemas.microsoft.com/office/drawing/2014/main" id="{97E7F68D-AB36-6443-95D6-7DD1866A9622}"/>
                </a:ext>
              </a:extLst>
            </p:cNvPr>
            <p:cNvCxnSpPr>
              <a:cxnSpLocks/>
            </p:cNvCxnSpPr>
            <p:nvPr/>
          </p:nvCxnSpPr>
          <p:spPr>
            <a:xfrm>
              <a:off x="8792900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Connecteur droit 385">
              <a:extLst>
                <a:ext uri="{FF2B5EF4-FFF2-40B4-BE49-F238E27FC236}">
                  <a16:creationId xmlns:a16="http://schemas.microsoft.com/office/drawing/2014/main" id="{D6499963-5249-4343-A09A-E86114EBF5AE}"/>
                </a:ext>
              </a:extLst>
            </p:cNvPr>
            <p:cNvCxnSpPr>
              <a:cxnSpLocks/>
            </p:cNvCxnSpPr>
            <p:nvPr/>
          </p:nvCxnSpPr>
          <p:spPr>
            <a:xfrm>
              <a:off x="8748134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Connecteur droit 386">
              <a:extLst>
                <a:ext uri="{FF2B5EF4-FFF2-40B4-BE49-F238E27FC236}">
                  <a16:creationId xmlns:a16="http://schemas.microsoft.com/office/drawing/2014/main" id="{63DA0108-1EA1-D64A-AE08-388025CAD876}"/>
                </a:ext>
              </a:extLst>
            </p:cNvPr>
            <p:cNvCxnSpPr>
              <a:cxnSpLocks/>
            </p:cNvCxnSpPr>
            <p:nvPr/>
          </p:nvCxnSpPr>
          <p:spPr>
            <a:xfrm>
              <a:off x="8703368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Connecteur droit 387">
              <a:extLst>
                <a:ext uri="{FF2B5EF4-FFF2-40B4-BE49-F238E27FC236}">
                  <a16:creationId xmlns:a16="http://schemas.microsoft.com/office/drawing/2014/main" id="{25EC18AC-6A11-754E-9ABC-755FD8524589}"/>
                </a:ext>
              </a:extLst>
            </p:cNvPr>
            <p:cNvCxnSpPr>
              <a:cxnSpLocks/>
            </p:cNvCxnSpPr>
            <p:nvPr/>
          </p:nvCxnSpPr>
          <p:spPr>
            <a:xfrm>
              <a:off x="8658602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Connecteur droit 388">
              <a:extLst>
                <a:ext uri="{FF2B5EF4-FFF2-40B4-BE49-F238E27FC236}">
                  <a16:creationId xmlns:a16="http://schemas.microsoft.com/office/drawing/2014/main" id="{D4AF8AA2-F4BE-3F40-B22C-9F23AE8DCF76}"/>
                </a:ext>
              </a:extLst>
            </p:cNvPr>
            <p:cNvCxnSpPr>
              <a:cxnSpLocks/>
            </p:cNvCxnSpPr>
            <p:nvPr/>
          </p:nvCxnSpPr>
          <p:spPr>
            <a:xfrm>
              <a:off x="8770517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Connecteur droit 389">
              <a:extLst>
                <a:ext uri="{FF2B5EF4-FFF2-40B4-BE49-F238E27FC236}">
                  <a16:creationId xmlns:a16="http://schemas.microsoft.com/office/drawing/2014/main" id="{699B04B7-2E7C-9446-9BAA-857ED0A4833A}"/>
                </a:ext>
              </a:extLst>
            </p:cNvPr>
            <p:cNvCxnSpPr>
              <a:cxnSpLocks/>
            </p:cNvCxnSpPr>
            <p:nvPr/>
          </p:nvCxnSpPr>
          <p:spPr>
            <a:xfrm>
              <a:off x="8725751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Connecteur droit 390">
              <a:extLst>
                <a:ext uri="{FF2B5EF4-FFF2-40B4-BE49-F238E27FC236}">
                  <a16:creationId xmlns:a16="http://schemas.microsoft.com/office/drawing/2014/main" id="{6541FB72-6E2A-5F4C-AE5A-FC9A388DBF3A}"/>
                </a:ext>
              </a:extLst>
            </p:cNvPr>
            <p:cNvCxnSpPr>
              <a:cxnSpLocks/>
            </p:cNvCxnSpPr>
            <p:nvPr/>
          </p:nvCxnSpPr>
          <p:spPr>
            <a:xfrm>
              <a:off x="8680985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Connecteur droit 391">
              <a:extLst>
                <a:ext uri="{FF2B5EF4-FFF2-40B4-BE49-F238E27FC236}">
                  <a16:creationId xmlns:a16="http://schemas.microsoft.com/office/drawing/2014/main" id="{1C74D84B-630F-734C-AC31-B1BDE307E086}"/>
                </a:ext>
              </a:extLst>
            </p:cNvPr>
            <p:cNvCxnSpPr>
              <a:cxnSpLocks/>
            </p:cNvCxnSpPr>
            <p:nvPr/>
          </p:nvCxnSpPr>
          <p:spPr>
            <a:xfrm>
              <a:off x="8636219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Connecteur droit 392">
              <a:extLst>
                <a:ext uri="{FF2B5EF4-FFF2-40B4-BE49-F238E27FC236}">
                  <a16:creationId xmlns:a16="http://schemas.microsoft.com/office/drawing/2014/main" id="{82E5E18D-A317-8B45-A5A2-3DFAA8B98963}"/>
                </a:ext>
              </a:extLst>
            </p:cNvPr>
            <p:cNvCxnSpPr>
              <a:cxnSpLocks/>
            </p:cNvCxnSpPr>
            <p:nvPr/>
          </p:nvCxnSpPr>
          <p:spPr>
            <a:xfrm>
              <a:off x="8613836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Connecteur droit 393">
              <a:extLst>
                <a:ext uri="{FF2B5EF4-FFF2-40B4-BE49-F238E27FC236}">
                  <a16:creationId xmlns:a16="http://schemas.microsoft.com/office/drawing/2014/main" id="{CB7B988B-9F47-9443-BEC0-8377996E6310}"/>
                </a:ext>
              </a:extLst>
            </p:cNvPr>
            <p:cNvCxnSpPr>
              <a:cxnSpLocks/>
            </p:cNvCxnSpPr>
            <p:nvPr/>
          </p:nvCxnSpPr>
          <p:spPr>
            <a:xfrm>
              <a:off x="8569070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Connecteur droit 394">
              <a:extLst>
                <a:ext uri="{FF2B5EF4-FFF2-40B4-BE49-F238E27FC236}">
                  <a16:creationId xmlns:a16="http://schemas.microsoft.com/office/drawing/2014/main" id="{73B60310-7F6A-A54E-B6CD-A175850EABB8}"/>
                </a:ext>
              </a:extLst>
            </p:cNvPr>
            <p:cNvCxnSpPr>
              <a:cxnSpLocks/>
            </p:cNvCxnSpPr>
            <p:nvPr/>
          </p:nvCxnSpPr>
          <p:spPr>
            <a:xfrm>
              <a:off x="8524304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Connecteur droit 395">
              <a:extLst>
                <a:ext uri="{FF2B5EF4-FFF2-40B4-BE49-F238E27FC236}">
                  <a16:creationId xmlns:a16="http://schemas.microsoft.com/office/drawing/2014/main" id="{138070DC-C435-8A47-9F52-5F5046FAD504}"/>
                </a:ext>
              </a:extLst>
            </p:cNvPr>
            <p:cNvCxnSpPr>
              <a:cxnSpLocks/>
            </p:cNvCxnSpPr>
            <p:nvPr/>
          </p:nvCxnSpPr>
          <p:spPr>
            <a:xfrm>
              <a:off x="8479538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Connecteur droit 396">
              <a:extLst>
                <a:ext uri="{FF2B5EF4-FFF2-40B4-BE49-F238E27FC236}">
                  <a16:creationId xmlns:a16="http://schemas.microsoft.com/office/drawing/2014/main" id="{6C7F12A0-E91F-CD49-86E2-46A26355F941}"/>
                </a:ext>
              </a:extLst>
            </p:cNvPr>
            <p:cNvCxnSpPr>
              <a:cxnSpLocks/>
            </p:cNvCxnSpPr>
            <p:nvPr/>
          </p:nvCxnSpPr>
          <p:spPr>
            <a:xfrm>
              <a:off x="8591453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Connecteur droit 397">
              <a:extLst>
                <a:ext uri="{FF2B5EF4-FFF2-40B4-BE49-F238E27FC236}">
                  <a16:creationId xmlns:a16="http://schemas.microsoft.com/office/drawing/2014/main" id="{FC4ABB40-42D0-7748-943E-DB367DD70B55}"/>
                </a:ext>
              </a:extLst>
            </p:cNvPr>
            <p:cNvCxnSpPr>
              <a:cxnSpLocks/>
            </p:cNvCxnSpPr>
            <p:nvPr/>
          </p:nvCxnSpPr>
          <p:spPr>
            <a:xfrm>
              <a:off x="8546687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Connecteur droit 398">
              <a:extLst>
                <a:ext uri="{FF2B5EF4-FFF2-40B4-BE49-F238E27FC236}">
                  <a16:creationId xmlns:a16="http://schemas.microsoft.com/office/drawing/2014/main" id="{A7C37E59-D08E-1248-84A0-27E90696FB22}"/>
                </a:ext>
              </a:extLst>
            </p:cNvPr>
            <p:cNvCxnSpPr>
              <a:cxnSpLocks/>
            </p:cNvCxnSpPr>
            <p:nvPr/>
          </p:nvCxnSpPr>
          <p:spPr>
            <a:xfrm>
              <a:off x="8501921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Connecteur droit 399">
              <a:extLst>
                <a:ext uri="{FF2B5EF4-FFF2-40B4-BE49-F238E27FC236}">
                  <a16:creationId xmlns:a16="http://schemas.microsoft.com/office/drawing/2014/main" id="{03A9EDBF-DF62-844F-BEDA-1B977709C96D}"/>
                </a:ext>
              </a:extLst>
            </p:cNvPr>
            <p:cNvCxnSpPr>
              <a:cxnSpLocks/>
            </p:cNvCxnSpPr>
            <p:nvPr/>
          </p:nvCxnSpPr>
          <p:spPr>
            <a:xfrm>
              <a:off x="8367623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Connecteur droit 400">
              <a:extLst>
                <a:ext uri="{FF2B5EF4-FFF2-40B4-BE49-F238E27FC236}">
                  <a16:creationId xmlns:a16="http://schemas.microsoft.com/office/drawing/2014/main" id="{7252605D-E2CA-2347-9025-C5352406B1B9}"/>
                </a:ext>
              </a:extLst>
            </p:cNvPr>
            <p:cNvCxnSpPr>
              <a:cxnSpLocks/>
            </p:cNvCxnSpPr>
            <p:nvPr/>
          </p:nvCxnSpPr>
          <p:spPr>
            <a:xfrm>
              <a:off x="8457155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Connecteur droit 401">
              <a:extLst>
                <a:ext uri="{FF2B5EF4-FFF2-40B4-BE49-F238E27FC236}">
                  <a16:creationId xmlns:a16="http://schemas.microsoft.com/office/drawing/2014/main" id="{F96B0258-BA25-4641-9015-D93FDC3638D1}"/>
                </a:ext>
              </a:extLst>
            </p:cNvPr>
            <p:cNvCxnSpPr>
              <a:cxnSpLocks/>
            </p:cNvCxnSpPr>
            <p:nvPr/>
          </p:nvCxnSpPr>
          <p:spPr>
            <a:xfrm>
              <a:off x="8412389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Connecteur droit 402">
              <a:extLst>
                <a:ext uri="{FF2B5EF4-FFF2-40B4-BE49-F238E27FC236}">
                  <a16:creationId xmlns:a16="http://schemas.microsoft.com/office/drawing/2014/main" id="{8538915B-9E11-4F4F-9F27-E79BF95DE885}"/>
                </a:ext>
              </a:extLst>
            </p:cNvPr>
            <p:cNvCxnSpPr>
              <a:cxnSpLocks/>
            </p:cNvCxnSpPr>
            <p:nvPr/>
          </p:nvCxnSpPr>
          <p:spPr>
            <a:xfrm>
              <a:off x="8434772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Connecteur droit 403">
              <a:extLst>
                <a:ext uri="{FF2B5EF4-FFF2-40B4-BE49-F238E27FC236}">
                  <a16:creationId xmlns:a16="http://schemas.microsoft.com/office/drawing/2014/main" id="{0087D38F-063A-7D46-B664-F24C5EA79E0E}"/>
                </a:ext>
              </a:extLst>
            </p:cNvPr>
            <p:cNvCxnSpPr>
              <a:cxnSpLocks/>
            </p:cNvCxnSpPr>
            <p:nvPr/>
          </p:nvCxnSpPr>
          <p:spPr>
            <a:xfrm>
              <a:off x="8390006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5" name="Groupe 404">
            <a:extLst>
              <a:ext uri="{FF2B5EF4-FFF2-40B4-BE49-F238E27FC236}">
                <a16:creationId xmlns:a16="http://schemas.microsoft.com/office/drawing/2014/main" id="{AE615A16-4B2E-424F-822B-2DE06D878994}"/>
              </a:ext>
            </a:extLst>
          </p:cNvPr>
          <p:cNvGrpSpPr/>
          <p:nvPr/>
        </p:nvGrpSpPr>
        <p:grpSpPr>
          <a:xfrm>
            <a:off x="8942005" y="1401261"/>
            <a:ext cx="447669" cy="70068"/>
            <a:chOff x="8367623" y="773274"/>
            <a:chExt cx="447669" cy="70068"/>
          </a:xfrm>
        </p:grpSpPr>
        <p:cxnSp>
          <p:nvCxnSpPr>
            <p:cNvPr id="406" name="Connecteur droit 405">
              <a:extLst>
                <a:ext uri="{FF2B5EF4-FFF2-40B4-BE49-F238E27FC236}">
                  <a16:creationId xmlns:a16="http://schemas.microsoft.com/office/drawing/2014/main" id="{107522A5-1597-4A4C-88AA-1038ADE6C8F6}"/>
                </a:ext>
              </a:extLst>
            </p:cNvPr>
            <p:cNvCxnSpPr>
              <a:cxnSpLocks/>
            </p:cNvCxnSpPr>
            <p:nvPr/>
          </p:nvCxnSpPr>
          <p:spPr>
            <a:xfrm>
              <a:off x="8815292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Connecteur droit 406">
              <a:extLst>
                <a:ext uri="{FF2B5EF4-FFF2-40B4-BE49-F238E27FC236}">
                  <a16:creationId xmlns:a16="http://schemas.microsoft.com/office/drawing/2014/main" id="{3AD41A6A-93A4-E741-BE09-D0D6AEDB40F9}"/>
                </a:ext>
              </a:extLst>
            </p:cNvPr>
            <p:cNvCxnSpPr>
              <a:cxnSpLocks/>
            </p:cNvCxnSpPr>
            <p:nvPr/>
          </p:nvCxnSpPr>
          <p:spPr>
            <a:xfrm>
              <a:off x="8792900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Connecteur droit 407">
              <a:extLst>
                <a:ext uri="{FF2B5EF4-FFF2-40B4-BE49-F238E27FC236}">
                  <a16:creationId xmlns:a16="http://schemas.microsoft.com/office/drawing/2014/main" id="{B750EBAC-CB8D-3E48-AEBD-87F10C6DC385}"/>
                </a:ext>
              </a:extLst>
            </p:cNvPr>
            <p:cNvCxnSpPr>
              <a:cxnSpLocks/>
            </p:cNvCxnSpPr>
            <p:nvPr/>
          </p:nvCxnSpPr>
          <p:spPr>
            <a:xfrm>
              <a:off x="8748134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Connecteur droit 408">
              <a:extLst>
                <a:ext uri="{FF2B5EF4-FFF2-40B4-BE49-F238E27FC236}">
                  <a16:creationId xmlns:a16="http://schemas.microsoft.com/office/drawing/2014/main" id="{5CF97C18-C531-6B45-BDDE-72C8FB4D9DCE}"/>
                </a:ext>
              </a:extLst>
            </p:cNvPr>
            <p:cNvCxnSpPr>
              <a:cxnSpLocks/>
            </p:cNvCxnSpPr>
            <p:nvPr/>
          </p:nvCxnSpPr>
          <p:spPr>
            <a:xfrm>
              <a:off x="8703368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Connecteur droit 409">
              <a:extLst>
                <a:ext uri="{FF2B5EF4-FFF2-40B4-BE49-F238E27FC236}">
                  <a16:creationId xmlns:a16="http://schemas.microsoft.com/office/drawing/2014/main" id="{366A25D1-1DE6-6F47-A1C3-B25C10FEECEE}"/>
                </a:ext>
              </a:extLst>
            </p:cNvPr>
            <p:cNvCxnSpPr>
              <a:cxnSpLocks/>
            </p:cNvCxnSpPr>
            <p:nvPr/>
          </p:nvCxnSpPr>
          <p:spPr>
            <a:xfrm>
              <a:off x="8658602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Connecteur droit 410">
              <a:extLst>
                <a:ext uri="{FF2B5EF4-FFF2-40B4-BE49-F238E27FC236}">
                  <a16:creationId xmlns:a16="http://schemas.microsoft.com/office/drawing/2014/main" id="{B4AC2B90-7085-1449-86EA-DA7DF5D28043}"/>
                </a:ext>
              </a:extLst>
            </p:cNvPr>
            <p:cNvCxnSpPr>
              <a:cxnSpLocks/>
            </p:cNvCxnSpPr>
            <p:nvPr/>
          </p:nvCxnSpPr>
          <p:spPr>
            <a:xfrm>
              <a:off x="8770517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Connecteur droit 411">
              <a:extLst>
                <a:ext uri="{FF2B5EF4-FFF2-40B4-BE49-F238E27FC236}">
                  <a16:creationId xmlns:a16="http://schemas.microsoft.com/office/drawing/2014/main" id="{567259DF-F15D-0B40-94D7-6D6326A74F3D}"/>
                </a:ext>
              </a:extLst>
            </p:cNvPr>
            <p:cNvCxnSpPr>
              <a:cxnSpLocks/>
            </p:cNvCxnSpPr>
            <p:nvPr/>
          </p:nvCxnSpPr>
          <p:spPr>
            <a:xfrm>
              <a:off x="8725751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Connecteur droit 412">
              <a:extLst>
                <a:ext uri="{FF2B5EF4-FFF2-40B4-BE49-F238E27FC236}">
                  <a16:creationId xmlns:a16="http://schemas.microsoft.com/office/drawing/2014/main" id="{66A3FA2E-96D7-E844-94D5-0F3ED7F63E8A}"/>
                </a:ext>
              </a:extLst>
            </p:cNvPr>
            <p:cNvCxnSpPr>
              <a:cxnSpLocks/>
            </p:cNvCxnSpPr>
            <p:nvPr/>
          </p:nvCxnSpPr>
          <p:spPr>
            <a:xfrm>
              <a:off x="8680985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Connecteur droit 413">
              <a:extLst>
                <a:ext uri="{FF2B5EF4-FFF2-40B4-BE49-F238E27FC236}">
                  <a16:creationId xmlns:a16="http://schemas.microsoft.com/office/drawing/2014/main" id="{074F1E62-28EA-3F45-9073-D4DDF2809E87}"/>
                </a:ext>
              </a:extLst>
            </p:cNvPr>
            <p:cNvCxnSpPr>
              <a:cxnSpLocks/>
            </p:cNvCxnSpPr>
            <p:nvPr/>
          </p:nvCxnSpPr>
          <p:spPr>
            <a:xfrm>
              <a:off x="8636219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Connecteur droit 414">
              <a:extLst>
                <a:ext uri="{FF2B5EF4-FFF2-40B4-BE49-F238E27FC236}">
                  <a16:creationId xmlns:a16="http://schemas.microsoft.com/office/drawing/2014/main" id="{DB154D73-D030-6145-86E0-1C7DA61D4DCC}"/>
                </a:ext>
              </a:extLst>
            </p:cNvPr>
            <p:cNvCxnSpPr>
              <a:cxnSpLocks/>
            </p:cNvCxnSpPr>
            <p:nvPr/>
          </p:nvCxnSpPr>
          <p:spPr>
            <a:xfrm>
              <a:off x="8613836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Connecteur droit 415">
              <a:extLst>
                <a:ext uri="{FF2B5EF4-FFF2-40B4-BE49-F238E27FC236}">
                  <a16:creationId xmlns:a16="http://schemas.microsoft.com/office/drawing/2014/main" id="{1390961C-7C9C-8D48-9C38-C6EA6B97A46C}"/>
                </a:ext>
              </a:extLst>
            </p:cNvPr>
            <p:cNvCxnSpPr>
              <a:cxnSpLocks/>
            </p:cNvCxnSpPr>
            <p:nvPr/>
          </p:nvCxnSpPr>
          <p:spPr>
            <a:xfrm>
              <a:off x="8569070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Connecteur droit 416">
              <a:extLst>
                <a:ext uri="{FF2B5EF4-FFF2-40B4-BE49-F238E27FC236}">
                  <a16:creationId xmlns:a16="http://schemas.microsoft.com/office/drawing/2014/main" id="{85A41BC5-02AD-0540-8356-F7911F7EA783}"/>
                </a:ext>
              </a:extLst>
            </p:cNvPr>
            <p:cNvCxnSpPr>
              <a:cxnSpLocks/>
            </p:cNvCxnSpPr>
            <p:nvPr/>
          </p:nvCxnSpPr>
          <p:spPr>
            <a:xfrm>
              <a:off x="8524304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Connecteur droit 417">
              <a:extLst>
                <a:ext uri="{FF2B5EF4-FFF2-40B4-BE49-F238E27FC236}">
                  <a16:creationId xmlns:a16="http://schemas.microsoft.com/office/drawing/2014/main" id="{C5DF0929-8AD5-0649-8ADE-D17825D88278}"/>
                </a:ext>
              </a:extLst>
            </p:cNvPr>
            <p:cNvCxnSpPr>
              <a:cxnSpLocks/>
            </p:cNvCxnSpPr>
            <p:nvPr/>
          </p:nvCxnSpPr>
          <p:spPr>
            <a:xfrm>
              <a:off x="8479538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Connecteur droit 418">
              <a:extLst>
                <a:ext uri="{FF2B5EF4-FFF2-40B4-BE49-F238E27FC236}">
                  <a16:creationId xmlns:a16="http://schemas.microsoft.com/office/drawing/2014/main" id="{60E1282A-313E-6D47-BA06-2D80F4B4E3CA}"/>
                </a:ext>
              </a:extLst>
            </p:cNvPr>
            <p:cNvCxnSpPr>
              <a:cxnSpLocks/>
            </p:cNvCxnSpPr>
            <p:nvPr/>
          </p:nvCxnSpPr>
          <p:spPr>
            <a:xfrm>
              <a:off x="8591453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Connecteur droit 419">
              <a:extLst>
                <a:ext uri="{FF2B5EF4-FFF2-40B4-BE49-F238E27FC236}">
                  <a16:creationId xmlns:a16="http://schemas.microsoft.com/office/drawing/2014/main" id="{947ADFC3-6C21-CA45-B21F-1F2B1A3ABE1A}"/>
                </a:ext>
              </a:extLst>
            </p:cNvPr>
            <p:cNvCxnSpPr>
              <a:cxnSpLocks/>
            </p:cNvCxnSpPr>
            <p:nvPr/>
          </p:nvCxnSpPr>
          <p:spPr>
            <a:xfrm>
              <a:off x="8546687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Connecteur droit 420">
              <a:extLst>
                <a:ext uri="{FF2B5EF4-FFF2-40B4-BE49-F238E27FC236}">
                  <a16:creationId xmlns:a16="http://schemas.microsoft.com/office/drawing/2014/main" id="{9F5D6FF1-A050-0D42-AA32-AF2FE33081F1}"/>
                </a:ext>
              </a:extLst>
            </p:cNvPr>
            <p:cNvCxnSpPr>
              <a:cxnSpLocks/>
            </p:cNvCxnSpPr>
            <p:nvPr/>
          </p:nvCxnSpPr>
          <p:spPr>
            <a:xfrm>
              <a:off x="8501921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Connecteur droit 421">
              <a:extLst>
                <a:ext uri="{FF2B5EF4-FFF2-40B4-BE49-F238E27FC236}">
                  <a16:creationId xmlns:a16="http://schemas.microsoft.com/office/drawing/2014/main" id="{D9A82EB1-AA84-0C45-A731-E03BECF482B9}"/>
                </a:ext>
              </a:extLst>
            </p:cNvPr>
            <p:cNvCxnSpPr>
              <a:cxnSpLocks/>
            </p:cNvCxnSpPr>
            <p:nvPr/>
          </p:nvCxnSpPr>
          <p:spPr>
            <a:xfrm>
              <a:off x="8367623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Connecteur droit 422">
              <a:extLst>
                <a:ext uri="{FF2B5EF4-FFF2-40B4-BE49-F238E27FC236}">
                  <a16:creationId xmlns:a16="http://schemas.microsoft.com/office/drawing/2014/main" id="{C72EA0B3-238B-DF4E-BCA3-FA6AB733A3EC}"/>
                </a:ext>
              </a:extLst>
            </p:cNvPr>
            <p:cNvCxnSpPr>
              <a:cxnSpLocks/>
            </p:cNvCxnSpPr>
            <p:nvPr/>
          </p:nvCxnSpPr>
          <p:spPr>
            <a:xfrm>
              <a:off x="8457155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Connecteur droit 423">
              <a:extLst>
                <a:ext uri="{FF2B5EF4-FFF2-40B4-BE49-F238E27FC236}">
                  <a16:creationId xmlns:a16="http://schemas.microsoft.com/office/drawing/2014/main" id="{871EEAFE-00D6-B844-80AF-949E0FB89EDA}"/>
                </a:ext>
              </a:extLst>
            </p:cNvPr>
            <p:cNvCxnSpPr>
              <a:cxnSpLocks/>
            </p:cNvCxnSpPr>
            <p:nvPr/>
          </p:nvCxnSpPr>
          <p:spPr>
            <a:xfrm>
              <a:off x="8412389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Connecteur droit 424">
              <a:extLst>
                <a:ext uri="{FF2B5EF4-FFF2-40B4-BE49-F238E27FC236}">
                  <a16:creationId xmlns:a16="http://schemas.microsoft.com/office/drawing/2014/main" id="{C751B3F1-6274-E348-8438-ACA8D3A2B01B}"/>
                </a:ext>
              </a:extLst>
            </p:cNvPr>
            <p:cNvCxnSpPr>
              <a:cxnSpLocks/>
            </p:cNvCxnSpPr>
            <p:nvPr/>
          </p:nvCxnSpPr>
          <p:spPr>
            <a:xfrm>
              <a:off x="8434772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Connecteur droit 425">
              <a:extLst>
                <a:ext uri="{FF2B5EF4-FFF2-40B4-BE49-F238E27FC236}">
                  <a16:creationId xmlns:a16="http://schemas.microsoft.com/office/drawing/2014/main" id="{08F25B32-6F38-AF4D-9F75-F6009CB258D0}"/>
                </a:ext>
              </a:extLst>
            </p:cNvPr>
            <p:cNvCxnSpPr>
              <a:cxnSpLocks/>
            </p:cNvCxnSpPr>
            <p:nvPr/>
          </p:nvCxnSpPr>
          <p:spPr>
            <a:xfrm>
              <a:off x="8390006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re 23"/>
          <p:cNvSpPr>
            <a:spLocks noGrp="1"/>
          </p:cNvSpPr>
          <p:nvPr>
            <p:ph type="title"/>
          </p:nvPr>
        </p:nvSpPr>
        <p:spPr>
          <a:xfrm>
            <a:off x="391046" y="210209"/>
            <a:ext cx="11648554" cy="483477"/>
          </a:xfrm>
        </p:spPr>
        <p:txBody>
          <a:bodyPr/>
          <a:lstStyle/>
          <a:p>
            <a:r>
              <a:rPr lang="fr-FR" dirty="0"/>
              <a:t>KEYNOTE-522 : SSE selon la pCR (ypT0/</a:t>
            </a:r>
            <a:r>
              <a:rPr lang="fr-FR" dirty="0" err="1"/>
              <a:t>Tis</a:t>
            </a:r>
            <a:r>
              <a:rPr lang="fr-FR" dirty="0"/>
              <a:t> ypN0)</a:t>
            </a:r>
            <a:endParaRPr lang="da-DK" dirty="0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6CD73E6C-55B3-4FE7-80DC-FFF32EF8D2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046" y="6254750"/>
            <a:ext cx="8930753" cy="603250"/>
          </a:xfrm>
        </p:spPr>
        <p:txBody>
          <a:bodyPr/>
          <a:lstStyle/>
          <a:p>
            <a:r>
              <a:rPr lang="fr-FR" dirty="0"/>
              <a:t>P. Schmid, et al., ESMO</a:t>
            </a:r>
            <a:r>
              <a:rPr lang="fr-FR" baseline="30000" dirty="0"/>
              <a:t>®</a:t>
            </a:r>
            <a:r>
              <a:rPr lang="fr-FR" dirty="0"/>
              <a:t> 2021, Abs VP 7-2021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72B67B85-B7D4-5845-B333-C285F6830084}"/>
              </a:ext>
            </a:extLst>
          </p:cNvPr>
          <p:cNvGraphicFramePr>
            <a:graphicFrameLocks noGrp="1"/>
          </p:cNvGraphicFramePr>
          <p:nvPr/>
        </p:nvGraphicFramePr>
        <p:xfrm>
          <a:off x="2846930" y="4621289"/>
          <a:ext cx="7667956" cy="1071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1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1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1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1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1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1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14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1400">
                  <a:extLst>
                    <a:ext uri="{9D8B030D-6E8A-4147-A177-3AD203B41FA5}">
                      <a16:colId xmlns:a16="http://schemas.microsoft.com/office/drawing/2014/main" val="649517079"/>
                    </a:ext>
                  </a:extLst>
                </a:gridCol>
                <a:gridCol w="371400">
                  <a:extLst>
                    <a:ext uri="{9D8B030D-6E8A-4147-A177-3AD203B41FA5}">
                      <a16:colId xmlns:a16="http://schemas.microsoft.com/office/drawing/2014/main" val="1833708424"/>
                    </a:ext>
                  </a:extLst>
                </a:gridCol>
                <a:gridCol w="371400">
                  <a:extLst>
                    <a:ext uri="{9D8B030D-6E8A-4147-A177-3AD203B41FA5}">
                      <a16:colId xmlns:a16="http://schemas.microsoft.com/office/drawing/2014/main" val="1640796549"/>
                    </a:ext>
                  </a:extLst>
                </a:gridCol>
                <a:gridCol w="371400">
                  <a:extLst>
                    <a:ext uri="{9D8B030D-6E8A-4147-A177-3AD203B41FA5}">
                      <a16:colId xmlns:a16="http://schemas.microsoft.com/office/drawing/2014/main" val="3511202980"/>
                    </a:ext>
                  </a:extLst>
                </a:gridCol>
                <a:gridCol w="371400">
                  <a:extLst>
                    <a:ext uri="{9D8B030D-6E8A-4147-A177-3AD203B41FA5}">
                      <a16:colId xmlns:a16="http://schemas.microsoft.com/office/drawing/2014/main" val="3083050773"/>
                    </a:ext>
                  </a:extLst>
                </a:gridCol>
                <a:gridCol w="3714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62990">
                <a:tc gridSpan="1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  Nb à risque</a:t>
                      </a:r>
                    </a:p>
                  </a:txBody>
                  <a:tcPr marL="54000" marR="0" marT="0" marB="0" anchor="b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351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494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494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494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489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483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482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478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477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472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470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460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387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307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220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122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328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217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217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217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216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214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207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206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203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197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165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130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87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328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>
                              <a:alpha val="46000"/>
                            </a:schemeClr>
                          </a:solidFill>
                        </a:rPr>
                        <a:t>290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>
                              <a:alpha val="46000"/>
                            </a:schemeClr>
                          </a:solidFill>
                        </a:rPr>
                        <a:t>287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>
                              <a:alpha val="46000"/>
                            </a:schemeClr>
                          </a:solidFill>
                        </a:rPr>
                        <a:t>275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>
                              <a:alpha val="46000"/>
                            </a:schemeClr>
                          </a:solidFill>
                        </a:rPr>
                        <a:t>262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>
                              <a:alpha val="46000"/>
                            </a:schemeClr>
                          </a:solidFill>
                        </a:rPr>
                        <a:t>245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>
                              <a:alpha val="46000"/>
                            </a:schemeClr>
                          </a:solidFill>
                        </a:rPr>
                        <a:t>236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>
                              <a:alpha val="46000"/>
                            </a:schemeClr>
                          </a:solidFill>
                        </a:rPr>
                        <a:t>224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>
                              <a:alpha val="46000"/>
                            </a:schemeClr>
                          </a:solidFill>
                        </a:rPr>
                        <a:t>215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>
                              <a:alpha val="46000"/>
                            </a:schemeClr>
                          </a:solidFill>
                        </a:rPr>
                        <a:t>209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>
                              <a:alpha val="46000"/>
                            </a:schemeClr>
                          </a:solidFill>
                        </a:rPr>
                        <a:t>201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>
                              <a:alpha val="46000"/>
                            </a:schemeClr>
                          </a:solidFill>
                        </a:rPr>
                        <a:t>192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>
                              <a:alpha val="46000"/>
                            </a:schemeClr>
                          </a:solidFill>
                        </a:rPr>
                        <a:t>164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>
                              <a:alpha val="46000"/>
                            </a:schemeClr>
                          </a:solidFill>
                        </a:rPr>
                        <a:t>126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>
                              <a:alpha val="46000"/>
                            </a:schemeClr>
                          </a:solidFill>
                        </a:rPr>
                        <a:t>83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>
                              <a:alpha val="46000"/>
                            </a:schemeClr>
                          </a:solidFill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>
                              <a:alpha val="46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>
                              <a:alpha val="46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>
                              <a:alpha val="46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0550094"/>
                  </a:ext>
                </a:extLst>
              </a:tr>
              <a:tr h="195328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>
                              <a:alpha val="46000"/>
                            </a:schemeClr>
                          </a:solidFill>
                        </a:rPr>
                        <a:t>217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>
                              <a:alpha val="46000"/>
                            </a:schemeClr>
                          </a:solidFill>
                        </a:rPr>
                        <a:t>217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>
                              <a:alpha val="46000"/>
                            </a:schemeClr>
                          </a:solidFill>
                        </a:rPr>
                        <a:t>217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>
                              <a:alpha val="46000"/>
                            </a:schemeClr>
                          </a:solidFill>
                        </a:rPr>
                        <a:t>216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>
                              <a:alpha val="46000"/>
                            </a:schemeClr>
                          </a:solidFill>
                        </a:rPr>
                        <a:t>214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>
                              <a:alpha val="46000"/>
                            </a:schemeClr>
                          </a:solidFill>
                        </a:rPr>
                        <a:t>207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>
                              <a:alpha val="46000"/>
                            </a:schemeClr>
                          </a:solidFill>
                        </a:rPr>
                        <a:t>206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>
                              <a:alpha val="46000"/>
                            </a:schemeClr>
                          </a:solidFill>
                        </a:rPr>
                        <a:t>203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>
                              <a:alpha val="46000"/>
                            </a:schemeClr>
                          </a:solidFill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>
                              <a:alpha val="46000"/>
                            </a:schemeClr>
                          </a:solidFill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>
                              <a:alpha val="46000"/>
                            </a:schemeClr>
                          </a:solidFill>
                        </a:rPr>
                        <a:t>197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>
                              <a:alpha val="46000"/>
                            </a:schemeClr>
                          </a:solidFill>
                        </a:rPr>
                        <a:t>165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>
                              <a:alpha val="46000"/>
                            </a:schemeClr>
                          </a:solidFill>
                        </a:rPr>
                        <a:t>130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>
                              <a:alpha val="46000"/>
                            </a:schemeClr>
                          </a:solidFill>
                        </a:rPr>
                        <a:t>87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>
                              <a:alpha val="46000"/>
                            </a:schemeClr>
                          </a:solidFill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>
                              <a:alpha val="46000"/>
                            </a:schemeClr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>
                              <a:alpha val="46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>
                              <a:alpha val="46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096653"/>
                  </a:ext>
                </a:extLst>
              </a:tr>
            </a:tbl>
          </a:graphicData>
        </a:graphic>
      </p:graphicFrame>
      <p:sp>
        <p:nvSpPr>
          <p:cNvPr id="11" name="TextBox 41">
            <a:extLst>
              <a:ext uri="{FF2B5EF4-FFF2-40B4-BE49-F238E27FC236}">
                <a16:creationId xmlns:a16="http://schemas.microsoft.com/office/drawing/2014/main" id="{64585C9F-C1CA-C04A-B6D7-8317DCD0BA4B}"/>
              </a:ext>
            </a:extLst>
          </p:cNvPr>
          <p:cNvSpPr txBox="1"/>
          <p:nvPr/>
        </p:nvSpPr>
        <p:spPr>
          <a:xfrm>
            <a:off x="841983" y="4856947"/>
            <a:ext cx="27937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Pembro +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Chimio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Pembro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épondeur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42">
            <a:extLst>
              <a:ext uri="{FF2B5EF4-FFF2-40B4-BE49-F238E27FC236}">
                <a16:creationId xmlns:a16="http://schemas.microsoft.com/office/drawing/2014/main" id="{4CE7D8EE-B427-6645-A752-1FDAAB91F6D7}"/>
              </a:ext>
            </a:extLst>
          </p:cNvPr>
          <p:cNvSpPr txBox="1"/>
          <p:nvPr/>
        </p:nvSpPr>
        <p:spPr>
          <a:xfrm>
            <a:off x="841983" y="5055823"/>
            <a:ext cx="29512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199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Placebo +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199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Chimio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199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199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Pbo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199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199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Répondeur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199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FBAA68F-F995-3F48-BDB0-B5D2ACCD71D1}"/>
              </a:ext>
            </a:extLst>
          </p:cNvPr>
          <p:cNvSpPr txBox="1"/>
          <p:nvPr/>
        </p:nvSpPr>
        <p:spPr>
          <a:xfrm>
            <a:off x="565452" y="5910749"/>
            <a:ext cx="73095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cutoff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date : 23 mars 2021.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44DDE3B6-0538-A047-A01E-B2731F78A2B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480192" y="2714638"/>
            <a:ext cx="18118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ヒラギノ角ゴ Pro W3" charset="0"/>
                <a:cs typeface="Arial"/>
              </a:rPr>
              <a:t>SSE selon pCR, (%)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33061BF0-C706-B041-AA66-5AB858E95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377" y="4506469"/>
            <a:ext cx="42324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ヒラギノ角ゴ Pro W3" charset="0"/>
                <a:cs typeface="Arial"/>
              </a:rPr>
              <a:t>Mois</a:t>
            </a:r>
          </a:p>
        </p:txBody>
      </p:sp>
      <p:sp>
        <p:nvSpPr>
          <p:cNvPr id="17" name="Rectangle à coins arrondis 10">
            <a:extLst>
              <a:ext uri="{FF2B5EF4-FFF2-40B4-BE49-F238E27FC236}">
                <a16:creationId xmlns:a16="http://schemas.microsoft.com/office/drawing/2014/main" id="{B954C726-18E0-AE40-9B71-A4653F514980}"/>
              </a:ext>
            </a:extLst>
          </p:cNvPr>
          <p:cNvSpPr/>
          <p:nvPr/>
        </p:nvSpPr>
        <p:spPr>
          <a:xfrm>
            <a:off x="663989" y="911822"/>
            <a:ext cx="10864023" cy="4874058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7F0ED1-DD90-9849-8261-D47DE361F42C}"/>
              </a:ext>
            </a:extLst>
          </p:cNvPr>
          <p:cNvCxnSpPr>
            <a:cxnSpLocks/>
          </p:cNvCxnSpPr>
          <p:nvPr/>
        </p:nvCxnSpPr>
        <p:spPr>
          <a:xfrm>
            <a:off x="3872560" y="4821871"/>
            <a:ext cx="664232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orme libre 20">
            <a:extLst>
              <a:ext uri="{FF2B5EF4-FFF2-40B4-BE49-F238E27FC236}">
                <a16:creationId xmlns:a16="http://schemas.microsoft.com/office/drawing/2014/main" id="{06CBC406-D899-644A-8A23-BAA7AC6A0DC7}"/>
              </a:ext>
            </a:extLst>
          </p:cNvPr>
          <p:cNvSpPr/>
          <p:nvPr/>
        </p:nvSpPr>
        <p:spPr>
          <a:xfrm>
            <a:off x="4078678" y="1234660"/>
            <a:ext cx="5727700" cy="1581150"/>
          </a:xfrm>
          <a:custGeom>
            <a:avLst/>
            <a:gdLst>
              <a:gd name="connsiteX0" fmla="*/ 0 w 5727700"/>
              <a:gd name="connsiteY0" fmla="*/ 0 h 1581150"/>
              <a:gd name="connsiteX1" fmla="*/ 215900 w 5727700"/>
              <a:gd name="connsiteY1" fmla="*/ 38100 h 1581150"/>
              <a:gd name="connsiteX2" fmla="*/ 374650 w 5727700"/>
              <a:gd name="connsiteY2" fmla="*/ 69850 h 1581150"/>
              <a:gd name="connsiteX3" fmla="*/ 685800 w 5727700"/>
              <a:gd name="connsiteY3" fmla="*/ 69850 h 1581150"/>
              <a:gd name="connsiteX4" fmla="*/ 768350 w 5727700"/>
              <a:gd name="connsiteY4" fmla="*/ 184150 h 1581150"/>
              <a:gd name="connsiteX5" fmla="*/ 819150 w 5727700"/>
              <a:gd name="connsiteY5" fmla="*/ 234950 h 1581150"/>
              <a:gd name="connsiteX6" fmla="*/ 971550 w 5727700"/>
              <a:gd name="connsiteY6" fmla="*/ 266700 h 1581150"/>
              <a:gd name="connsiteX7" fmla="*/ 1035050 w 5727700"/>
              <a:gd name="connsiteY7" fmla="*/ 374650 h 1581150"/>
              <a:gd name="connsiteX8" fmla="*/ 1358900 w 5727700"/>
              <a:gd name="connsiteY8" fmla="*/ 393700 h 1581150"/>
              <a:gd name="connsiteX9" fmla="*/ 1441450 w 5727700"/>
              <a:gd name="connsiteY9" fmla="*/ 476250 h 1581150"/>
              <a:gd name="connsiteX10" fmla="*/ 1574800 w 5727700"/>
              <a:gd name="connsiteY10" fmla="*/ 552450 h 1581150"/>
              <a:gd name="connsiteX11" fmla="*/ 1790700 w 5727700"/>
              <a:gd name="connsiteY11" fmla="*/ 615950 h 1581150"/>
              <a:gd name="connsiteX12" fmla="*/ 1866900 w 5727700"/>
              <a:gd name="connsiteY12" fmla="*/ 609600 h 1581150"/>
              <a:gd name="connsiteX13" fmla="*/ 1911350 w 5727700"/>
              <a:gd name="connsiteY13" fmla="*/ 717550 h 1581150"/>
              <a:gd name="connsiteX14" fmla="*/ 2000250 w 5727700"/>
              <a:gd name="connsiteY14" fmla="*/ 717550 h 1581150"/>
              <a:gd name="connsiteX15" fmla="*/ 2019300 w 5727700"/>
              <a:gd name="connsiteY15" fmla="*/ 774700 h 1581150"/>
              <a:gd name="connsiteX16" fmla="*/ 2114550 w 5727700"/>
              <a:gd name="connsiteY16" fmla="*/ 800100 h 1581150"/>
              <a:gd name="connsiteX17" fmla="*/ 2159000 w 5727700"/>
              <a:gd name="connsiteY17" fmla="*/ 844550 h 1581150"/>
              <a:gd name="connsiteX18" fmla="*/ 2368550 w 5727700"/>
              <a:gd name="connsiteY18" fmla="*/ 895350 h 1581150"/>
              <a:gd name="connsiteX19" fmla="*/ 2476500 w 5727700"/>
              <a:gd name="connsiteY19" fmla="*/ 927100 h 1581150"/>
              <a:gd name="connsiteX20" fmla="*/ 2514600 w 5727700"/>
              <a:gd name="connsiteY20" fmla="*/ 977900 h 1581150"/>
              <a:gd name="connsiteX21" fmla="*/ 2743200 w 5727700"/>
              <a:gd name="connsiteY21" fmla="*/ 977900 h 1581150"/>
              <a:gd name="connsiteX22" fmla="*/ 2844800 w 5727700"/>
              <a:gd name="connsiteY22" fmla="*/ 1047750 h 1581150"/>
              <a:gd name="connsiteX23" fmla="*/ 2971800 w 5727700"/>
              <a:gd name="connsiteY23" fmla="*/ 1117600 h 1581150"/>
              <a:gd name="connsiteX24" fmla="*/ 3054350 w 5727700"/>
              <a:gd name="connsiteY24" fmla="*/ 1136650 h 1581150"/>
              <a:gd name="connsiteX25" fmla="*/ 3117850 w 5727700"/>
              <a:gd name="connsiteY25" fmla="*/ 1143000 h 1581150"/>
              <a:gd name="connsiteX26" fmla="*/ 3238500 w 5727700"/>
              <a:gd name="connsiteY26" fmla="*/ 1168400 h 1581150"/>
              <a:gd name="connsiteX27" fmla="*/ 3429000 w 5727700"/>
              <a:gd name="connsiteY27" fmla="*/ 1231900 h 1581150"/>
              <a:gd name="connsiteX28" fmla="*/ 3663950 w 5727700"/>
              <a:gd name="connsiteY28" fmla="*/ 1257300 h 1581150"/>
              <a:gd name="connsiteX29" fmla="*/ 3752850 w 5727700"/>
              <a:gd name="connsiteY29" fmla="*/ 1282700 h 1581150"/>
              <a:gd name="connsiteX30" fmla="*/ 3835400 w 5727700"/>
              <a:gd name="connsiteY30" fmla="*/ 1308100 h 1581150"/>
              <a:gd name="connsiteX31" fmla="*/ 4171950 w 5727700"/>
              <a:gd name="connsiteY31" fmla="*/ 1308100 h 1581150"/>
              <a:gd name="connsiteX32" fmla="*/ 4171950 w 5727700"/>
              <a:gd name="connsiteY32" fmla="*/ 1327150 h 1581150"/>
              <a:gd name="connsiteX33" fmla="*/ 4451350 w 5727700"/>
              <a:gd name="connsiteY33" fmla="*/ 1327150 h 1581150"/>
              <a:gd name="connsiteX34" fmla="*/ 4451350 w 5727700"/>
              <a:gd name="connsiteY34" fmla="*/ 1384300 h 1581150"/>
              <a:gd name="connsiteX35" fmla="*/ 4857750 w 5727700"/>
              <a:gd name="connsiteY35" fmla="*/ 1384300 h 1581150"/>
              <a:gd name="connsiteX36" fmla="*/ 5086350 w 5727700"/>
              <a:gd name="connsiteY36" fmla="*/ 1384300 h 1581150"/>
              <a:gd name="connsiteX37" fmla="*/ 5086350 w 5727700"/>
              <a:gd name="connsiteY37" fmla="*/ 1447800 h 1581150"/>
              <a:gd name="connsiteX38" fmla="*/ 5327650 w 5727700"/>
              <a:gd name="connsiteY38" fmla="*/ 1447800 h 1581150"/>
              <a:gd name="connsiteX39" fmla="*/ 5327650 w 5727700"/>
              <a:gd name="connsiteY39" fmla="*/ 1581150 h 1581150"/>
              <a:gd name="connsiteX40" fmla="*/ 5727700 w 5727700"/>
              <a:gd name="connsiteY40" fmla="*/ 1581150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727700" h="1581150">
                <a:moveTo>
                  <a:pt x="0" y="0"/>
                </a:moveTo>
                <a:lnTo>
                  <a:pt x="215900" y="38100"/>
                </a:lnTo>
                <a:lnTo>
                  <a:pt x="374650" y="69850"/>
                </a:lnTo>
                <a:lnTo>
                  <a:pt x="685800" y="69850"/>
                </a:lnTo>
                <a:lnTo>
                  <a:pt x="768350" y="184150"/>
                </a:lnTo>
                <a:lnTo>
                  <a:pt x="819150" y="234950"/>
                </a:lnTo>
                <a:lnTo>
                  <a:pt x="971550" y="266700"/>
                </a:lnTo>
                <a:lnTo>
                  <a:pt x="1035050" y="374650"/>
                </a:lnTo>
                <a:lnTo>
                  <a:pt x="1358900" y="393700"/>
                </a:lnTo>
                <a:lnTo>
                  <a:pt x="1441450" y="476250"/>
                </a:lnTo>
                <a:lnTo>
                  <a:pt x="1574800" y="552450"/>
                </a:lnTo>
                <a:lnTo>
                  <a:pt x="1790700" y="615950"/>
                </a:lnTo>
                <a:lnTo>
                  <a:pt x="1866900" y="609600"/>
                </a:lnTo>
                <a:lnTo>
                  <a:pt x="1911350" y="717550"/>
                </a:lnTo>
                <a:lnTo>
                  <a:pt x="2000250" y="717550"/>
                </a:lnTo>
                <a:lnTo>
                  <a:pt x="2019300" y="774700"/>
                </a:lnTo>
                <a:lnTo>
                  <a:pt x="2114550" y="800100"/>
                </a:lnTo>
                <a:lnTo>
                  <a:pt x="2159000" y="844550"/>
                </a:lnTo>
                <a:lnTo>
                  <a:pt x="2368550" y="895350"/>
                </a:lnTo>
                <a:lnTo>
                  <a:pt x="2476500" y="927100"/>
                </a:lnTo>
                <a:lnTo>
                  <a:pt x="2514600" y="977900"/>
                </a:lnTo>
                <a:lnTo>
                  <a:pt x="2743200" y="977900"/>
                </a:lnTo>
                <a:lnTo>
                  <a:pt x="2844800" y="1047750"/>
                </a:lnTo>
                <a:lnTo>
                  <a:pt x="2971800" y="1117600"/>
                </a:lnTo>
                <a:lnTo>
                  <a:pt x="3054350" y="1136650"/>
                </a:lnTo>
                <a:lnTo>
                  <a:pt x="3117850" y="1143000"/>
                </a:lnTo>
                <a:lnTo>
                  <a:pt x="3238500" y="1168400"/>
                </a:lnTo>
                <a:lnTo>
                  <a:pt x="3429000" y="1231900"/>
                </a:lnTo>
                <a:lnTo>
                  <a:pt x="3663950" y="1257300"/>
                </a:lnTo>
                <a:lnTo>
                  <a:pt x="3752850" y="1282700"/>
                </a:lnTo>
                <a:lnTo>
                  <a:pt x="3835400" y="1308100"/>
                </a:lnTo>
                <a:lnTo>
                  <a:pt x="4171950" y="1308100"/>
                </a:lnTo>
                <a:lnTo>
                  <a:pt x="4171950" y="1327150"/>
                </a:lnTo>
                <a:lnTo>
                  <a:pt x="4451350" y="1327150"/>
                </a:lnTo>
                <a:lnTo>
                  <a:pt x="4451350" y="1384300"/>
                </a:lnTo>
                <a:lnTo>
                  <a:pt x="4857750" y="1384300"/>
                </a:lnTo>
                <a:lnTo>
                  <a:pt x="5086350" y="1384300"/>
                </a:lnTo>
                <a:lnTo>
                  <a:pt x="5086350" y="1447800"/>
                </a:lnTo>
                <a:lnTo>
                  <a:pt x="5327650" y="1447800"/>
                </a:lnTo>
                <a:lnTo>
                  <a:pt x="5327650" y="1581150"/>
                </a:lnTo>
                <a:lnTo>
                  <a:pt x="5727700" y="1581150"/>
                </a:lnTo>
              </a:path>
            </a:pathLst>
          </a:custGeom>
          <a:noFill/>
          <a:ln w="38100">
            <a:solidFill>
              <a:srgbClr val="A0D2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Forme libre 22">
            <a:extLst>
              <a:ext uri="{FF2B5EF4-FFF2-40B4-BE49-F238E27FC236}">
                <a16:creationId xmlns:a16="http://schemas.microsoft.com/office/drawing/2014/main" id="{6C2B71DA-B2C7-AF43-BD68-BF04B2823355}"/>
              </a:ext>
            </a:extLst>
          </p:cNvPr>
          <p:cNvSpPr/>
          <p:nvPr/>
        </p:nvSpPr>
        <p:spPr>
          <a:xfrm>
            <a:off x="4091378" y="1221960"/>
            <a:ext cx="5784850" cy="1079500"/>
          </a:xfrm>
          <a:custGeom>
            <a:avLst/>
            <a:gdLst>
              <a:gd name="connsiteX0" fmla="*/ 0 w 5784850"/>
              <a:gd name="connsiteY0" fmla="*/ 0 h 1079500"/>
              <a:gd name="connsiteX1" fmla="*/ 419100 w 5784850"/>
              <a:gd name="connsiteY1" fmla="*/ 44450 h 1079500"/>
              <a:gd name="connsiteX2" fmla="*/ 673100 w 5784850"/>
              <a:gd name="connsiteY2" fmla="*/ 139700 h 1079500"/>
              <a:gd name="connsiteX3" fmla="*/ 831850 w 5784850"/>
              <a:gd name="connsiteY3" fmla="*/ 171450 h 1079500"/>
              <a:gd name="connsiteX4" fmla="*/ 914400 w 5784850"/>
              <a:gd name="connsiteY4" fmla="*/ 260350 h 1079500"/>
              <a:gd name="connsiteX5" fmla="*/ 1092200 w 5784850"/>
              <a:gd name="connsiteY5" fmla="*/ 304800 h 1079500"/>
              <a:gd name="connsiteX6" fmla="*/ 1206500 w 5784850"/>
              <a:gd name="connsiteY6" fmla="*/ 406400 h 1079500"/>
              <a:gd name="connsiteX7" fmla="*/ 1333500 w 5784850"/>
              <a:gd name="connsiteY7" fmla="*/ 469900 h 1079500"/>
              <a:gd name="connsiteX8" fmla="*/ 1568450 w 5784850"/>
              <a:gd name="connsiteY8" fmla="*/ 482600 h 1079500"/>
              <a:gd name="connsiteX9" fmla="*/ 2108200 w 5784850"/>
              <a:gd name="connsiteY9" fmla="*/ 704850 h 1079500"/>
              <a:gd name="connsiteX10" fmla="*/ 2305050 w 5784850"/>
              <a:gd name="connsiteY10" fmla="*/ 704850 h 1079500"/>
              <a:gd name="connsiteX11" fmla="*/ 2393950 w 5784850"/>
              <a:gd name="connsiteY11" fmla="*/ 768350 h 1079500"/>
              <a:gd name="connsiteX12" fmla="*/ 2533650 w 5784850"/>
              <a:gd name="connsiteY12" fmla="*/ 768350 h 1079500"/>
              <a:gd name="connsiteX13" fmla="*/ 2647950 w 5784850"/>
              <a:gd name="connsiteY13" fmla="*/ 844550 h 1079500"/>
              <a:gd name="connsiteX14" fmla="*/ 2895600 w 5784850"/>
              <a:gd name="connsiteY14" fmla="*/ 844550 h 1079500"/>
              <a:gd name="connsiteX15" fmla="*/ 3035300 w 5784850"/>
              <a:gd name="connsiteY15" fmla="*/ 876300 h 1079500"/>
              <a:gd name="connsiteX16" fmla="*/ 3155950 w 5784850"/>
              <a:gd name="connsiteY16" fmla="*/ 895350 h 1079500"/>
              <a:gd name="connsiteX17" fmla="*/ 3568700 w 5784850"/>
              <a:gd name="connsiteY17" fmla="*/ 965200 h 1079500"/>
              <a:gd name="connsiteX18" fmla="*/ 3854450 w 5784850"/>
              <a:gd name="connsiteY18" fmla="*/ 977900 h 1079500"/>
              <a:gd name="connsiteX19" fmla="*/ 4044950 w 5784850"/>
              <a:gd name="connsiteY19" fmla="*/ 996950 h 1079500"/>
              <a:gd name="connsiteX20" fmla="*/ 4286250 w 5784850"/>
              <a:gd name="connsiteY20" fmla="*/ 1009650 h 1079500"/>
              <a:gd name="connsiteX21" fmla="*/ 4552950 w 5784850"/>
              <a:gd name="connsiteY21" fmla="*/ 1035050 h 1079500"/>
              <a:gd name="connsiteX22" fmla="*/ 4845050 w 5784850"/>
              <a:gd name="connsiteY22" fmla="*/ 1066800 h 1079500"/>
              <a:gd name="connsiteX23" fmla="*/ 4933950 w 5784850"/>
              <a:gd name="connsiteY23" fmla="*/ 1079500 h 1079500"/>
              <a:gd name="connsiteX24" fmla="*/ 5784850 w 5784850"/>
              <a:gd name="connsiteY24" fmla="*/ 107950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84850" h="1079500">
                <a:moveTo>
                  <a:pt x="0" y="0"/>
                </a:moveTo>
                <a:lnTo>
                  <a:pt x="419100" y="44450"/>
                </a:lnTo>
                <a:lnTo>
                  <a:pt x="673100" y="139700"/>
                </a:lnTo>
                <a:lnTo>
                  <a:pt x="831850" y="171450"/>
                </a:lnTo>
                <a:lnTo>
                  <a:pt x="914400" y="260350"/>
                </a:lnTo>
                <a:lnTo>
                  <a:pt x="1092200" y="304800"/>
                </a:lnTo>
                <a:lnTo>
                  <a:pt x="1206500" y="406400"/>
                </a:lnTo>
                <a:lnTo>
                  <a:pt x="1333500" y="469900"/>
                </a:lnTo>
                <a:lnTo>
                  <a:pt x="1568450" y="482600"/>
                </a:lnTo>
                <a:lnTo>
                  <a:pt x="2108200" y="704850"/>
                </a:lnTo>
                <a:lnTo>
                  <a:pt x="2305050" y="704850"/>
                </a:lnTo>
                <a:lnTo>
                  <a:pt x="2393950" y="768350"/>
                </a:lnTo>
                <a:lnTo>
                  <a:pt x="2533650" y="768350"/>
                </a:lnTo>
                <a:lnTo>
                  <a:pt x="2647950" y="844550"/>
                </a:lnTo>
                <a:lnTo>
                  <a:pt x="2895600" y="844550"/>
                </a:lnTo>
                <a:lnTo>
                  <a:pt x="3035300" y="876300"/>
                </a:lnTo>
                <a:lnTo>
                  <a:pt x="3155950" y="895350"/>
                </a:lnTo>
                <a:lnTo>
                  <a:pt x="3568700" y="965200"/>
                </a:lnTo>
                <a:lnTo>
                  <a:pt x="3854450" y="977900"/>
                </a:lnTo>
                <a:lnTo>
                  <a:pt x="4044950" y="996950"/>
                </a:lnTo>
                <a:lnTo>
                  <a:pt x="4286250" y="1009650"/>
                </a:lnTo>
                <a:lnTo>
                  <a:pt x="4552950" y="1035050"/>
                </a:lnTo>
                <a:lnTo>
                  <a:pt x="4845050" y="1066800"/>
                </a:lnTo>
                <a:lnTo>
                  <a:pt x="4933950" y="1079500"/>
                </a:lnTo>
                <a:lnTo>
                  <a:pt x="5784850" y="1079500"/>
                </a:lnTo>
              </a:path>
            </a:pathLst>
          </a:custGeom>
          <a:noFill/>
          <a:ln w="38100">
            <a:solidFill>
              <a:srgbClr val="D49A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Forme libre 18">
            <a:extLst>
              <a:ext uri="{FF2B5EF4-FFF2-40B4-BE49-F238E27FC236}">
                <a16:creationId xmlns:a16="http://schemas.microsoft.com/office/drawing/2014/main" id="{928BAC1B-25F7-8D48-A269-676CBFAD5921}"/>
              </a:ext>
            </a:extLst>
          </p:cNvPr>
          <p:cNvSpPr/>
          <p:nvPr/>
        </p:nvSpPr>
        <p:spPr>
          <a:xfrm>
            <a:off x="4040578" y="1228310"/>
            <a:ext cx="5905500" cy="196850"/>
          </a:xfrm>
          <a:custGeom>
            <a:avLst/>
            <a:gdLst>
              <a:gd name="connsiteX0" fmla="*/ 0 w 5905500"/>
              <a:gd name="connsiteY0" fmla="*/ 0 h 196850"/>
              <a:gd name="connsiteX1" fmla="*/ 946150 w 5905500"/>
              <a:gd name="connsiteY1" fmla="*/ 0 h 196850"/>
              <a:gd name="connsiteX2" fmla="*/ 1022350 w 5905500"/>
              <a:gd name="connsiteY2" fmla="*/ 31750 h 196850"/>
              <a:gd name="connsiteX3" fmla="*/ 1346200 w 5905500"/>
              <a:gd name="connsiteY3" fmla="*/ 57150 h 196850"/>
              <a:gd name="connsiteX4" fmla="*/ 1479550 w 5905500"/>
              <a:gd name="connsiteY4" fmla="*/ 57150 h 196850"/>
              <a:gd name="connsiteX5" fmla="*/ 2012950 w 5905500"/>
              <a:gd name="connsiteY5" fmla="*/ 57150 h 196850"/>
              <a:gd name="connsiteX6" fmla="*/ 2032000 w 5905500"/>
              <a:gd name="connsiteY6" fmla="*/ 95250 h 196850"/>
              <a:gd name="connsiteX7" fmla="*/ 3003550 w 5905500"/>
              <a:gd name="connsiteY7" fmla="*/ 95250 h 196850"/>
              <a:gd name="connsiteX8" fmla="*/ 3073400 w 5905500"/>
              <a:gd name="connsiteY8" fmla="*/ 114300 h 196850"/>
              <a:gd name="connsiteX9" fmla="*/ 3359150 w 5905500"/>
              <a:gd name="connsiteY9" fmla="*/ 114300 h 196850"/>
              <a:gd name="connsiteX10" fmla="*/ 3435350 w 5905500"/>
              <a:gd name="connsiteY10" fmla="*/ 146050 h 196850"/>
              <a:gd name="connsiteX11" fmla="*/ 4337050 w 5905500"/>
              <a:gd name="connsiteY11" fmla="*/ 146050 h 196850"/>
              <a:gd name="connsiteX12" fmla="*/ 4527550 w 5905500"/>
              <a:gd name="connsiteY12" fmla="*/ 196850 h 196850"/>
              <a:gd name="connsiteX13" fmla="*/ 5905500 w 5905500"/>
              <a:gd name="connsiteY13" fmla="*/ 19685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05500" h="196850">
                <a:moveTo>
                  <a:pt x="0" y="0"/>
                </a:moveTo>
                <a:lnTo>
                  <a:pt x="946150" y="0"/>
                </a:lnTo>
                <a:lnTo>
                  <a:pt x="1022350" y="31750"/>
                </a:lnTo>
                <a:lnTo>
                  <a:pt x="1346200" y="57150"/>
                </a:lnTo>
                <a:lnTo>
                  <a:pt x="1479550" y="57150"/>
                </a:lnTo>
                <a:lnTo>
                  <a:pt x="2012950" y="57150"/>
                </a:lnTo>
                <a:lnTo>
                  <a:pt x="2032000" y="95250"/>
                </a:lnTo>
                <a:lnTo>
                  <a:pt x="3003550" y="95250"/>
                </a:lnTo>
                <a:lnTo>
                  <a:pt x="3073400" y="114300"/>
                </a:lnTo>
                <a:lnTo>
                  <a:pt x="3359150" y="114300"/>
                </a:lnTo>
                <a:lnTo>
                  <a:pt x="3435350" y="146050"/>
                </a:lnTo>
                <a:lnTo>
                  <a:pt x="4337050" y="146050"/>
                </a:lnTo>
                <a:lnTo>
                  <a:pt x="4527550" y="196850"/>
                </a:lnTo>
                <a:lnTo>
                  <a:pt x="5905500" y="19685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7EA73AF5-7F43-C641-A2D3-020658B3CE1E}"/>
              </a:ext>
            </a:extLst>
          </p:cNvPr>
          <p:cNvCxnSpPr>
            <a:cxnSpLocks/>
          </p:cNvCxnSpPr>
          <p:nvPr/>
        </p:nvCxnSpPr>
        <p:spPr>
          <a:xfrm>
            <a:off x="4370674" y="1164592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5E6C9681-BD4F-244A-8463-B28338249395}"/>
              </a:ext>
            </a:extLst>
          </p:cNvPr>
          <p:cNvCxnSpPr>
            <a:cxnSpLocks/>
          </p:cNvCxnSpPr>
          <p:nvPr/>
        </p:nvCxnSpPr>
        <p:spPr>
          <a:xfrm>
            <a:off x="5540174" y="1637527"/>
            <a:ext cx="0" cy="70068"/>
          </a:xfrm>
          <a:prstGeom prst="line">
            <a:avLst/>
          </a:prstGeom>
          <a:ln w="19050">
            <a:solidFill>
              <a:schemeClr val="accent5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B195379B-641B-B745-B645-402EF3F00C9E}"/>
              </a:ext>
            </a:extLst>
          </p:cNvPr>
          <p:cNvCxnSpPr>
            <a:cxnSpLocks/>
          </p:cNvCxnSpPr>
          <p:nvPr/>
        </p:nvCxnSpPr>
        <p:spPr>
          <a:xfrm>
            <a:off x="4932649" y="1155067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256064E9-36DB-7542-8375-4E0700F64D3D}"/>
              </a:ext>
            </a:extLst>
          </p:cNvPr>
          <p:cNvCxnSpPr>
            <a:cxnSpLocks/>
          </p:cNvCxnSpPr>
          <p:nvPr/>
        </p:nvCxnSpPr>
        <p:spPr>
          <a:xfrm>
            <a:off x="5257964" y="1194632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FEB9AF7-F6DC-7E4B-B7BD-CAD1DCD56382}"/>
              </a:ext>
            </a:extLst>
          </p:cNvPr>
          <p:cNvCxnSpPr>
            <a:cxnSpLocks/>
          </p:cNvCxnSpPr>
          <p:nvPr/>
        </p:nvCxnSpPr>
        <p:spPr>
          <a:xfrm>
            <a:off x="5496212" y="118911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9B8D9F4-5C12-5246-8CEF-EA6A76A1D86E}"/>
              </a:ext>
            </a:extLst>
          </p:cNvPr>
          <p:cNvCxnSpPr>
            <a:cxnSpLocks/>
          </p:cNvCxnSpPr>
          <p:nvPr/>
        </p:nvCxnSpPr>
        <p:spPr>
          <a:xfrm>
            <a:off x="6686714" y="122980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2D1F7F1C-3D11-484F-9550-F203F5CB21F3}"/>
              </a:ext>
            </a:extLst>
          </p:cNvPr>
          <p:cNvCxnSpPr>
            <a:cxnSpLocks/>
          </p:cNvCxnSpPr>
          <p:nvPr/>
        </p:nvCxnSpPr>
        <p:spPr>
          <a:xfrm>
            <a:off x="6998841" y="1242990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3EB9491C-6C81-BB4E-B0D5-28EA0B266489}"/>
              </a:ext>
            </a:extLst>
          </p:cNvPr>
          <p:cNvCxnSpPr>
            <a:cxnSpLocks/>
          </p:cNvCxnSpPr>
          <p:nvPr/>
        </p:nvCxnSpPr>
        <p:spPr>
          <a:xfrm>
            <a:off x="5641285" y="1707865"/>
            <a:ext cx="0" cy="70068"/>
          </a:xfrm>
          <a:prstGeom prst="line">
            <a:avLst/>
          </a:prstGeom>
          <a:ln w="19050">
            <a:solidFill>
              <a:schemeClr val="accent5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C04AEA08-048A-314A-B26E-BBBDE86877B8}"/>
              </a:ext>
            </a:extLst>
          </p:cNvPr>
          <p:cNvCxnSpPr>
            <a:cxnSpLocks/>
          </p:cNvCxnSpPr>
          <p:nvPr/>
        </p:nvCxnSpPr>
        <p:spPr>
          <a:xfrm>
            <a:off x="7738251" y="2420044"/>
            <a:ext cx="0" cy="70068"/>
          </a:xfrm>
          <a:prstGeom prst="line">
            <a:avLst/>
          </a:prstGeom>
          <a:ln w="19050">
            <a:solidFill>
              <a:srgbClr val="A0D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0A2984EC-8C9D-0C4C-A1F4-4F5A0559BB87}"/>
              </a:ext>
            </a:extLst>
          </p:cNvPr>
          <p:cNvCxnSpPr>
            <a:cxnSpLocks/>
          </p:cNvCxnSpPr>
          <p:nvPr/>
        </p:nvCxnSpPr>
        <p:spPr>
          <a:xfrm>
            <a:off x="6963672" y="1994732"/>
            <a:ext cx="0" cy="70068"/>
          </a:xfrm>
          <a:prstGeom prst="line">
            <a:avLst/>
          </a:prstGeom>
          <a:ln w="19050">
            <a:solidFill>
              <a:srgbClr val="D49A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E9EA3166-0AB7-8740-AB39-00ED53200921}"/>
              </a:ext>
            </a:extLst>
          </p:cNvPr>
          <p:cNvCxnSpPr>
            <a:cxnSpLocks/>
          </p:cNvCxnSpPr>
          <p:nvPr/>
        </p:nvCxnSpPr>
        <p:spPr>
          <a:xfrm>
            <a:off x="7143914" y="2021109"/>
            <a:ext cx="0" cy="70068"/>
          </a:xfrm>
          <a:prstGeom prst="line">
            <a:avLst/>
          </a:prstGeom>
          <a:ln w="19050">
            <a:solidFill>
              <a:srgbClr val="D49A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e 105">
            <a:extLst>
              <a:ext uri="{FF2B5EF4-FFF2-40B4-BE49-F238E27FC236}">
                <a16:creationId xmlns:a16="http://schemas.microsoft.com/office/drawing/2014/main" id="{052E2FB0-4084-FE4F-94A8-A22D63855DBC}"/>
              </a:ext>
            </a:extLst>
          </p:cNvPr>
          <p:cNvGrpSpPr/>
          <p:nvPr/>
        </p:nvGrpSpPr>
        <p:grpSpPr>
          <a:xfrm>
            <a:off x="7684640" y="2104636"/>
            <a:ext cx="2169362" cy="210988"/>
            <a:chOff x="7219112" y="2038376"/>
            <a:chExt cx="2169362" cy="210988"/>
          </a:xfrm>
        </p:grpSpPr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A0B03624-58C8-8F44-91BE-50266133782C}"/>
                </a:ext>
              </a:extLst>
            </p:cNvPr>
            <p:cNvCxnSpPr>
              <a:cxnSpLocks/>
            </p:cNvCxnSpPr>
            <p:nvPr/>
          </p:nvCxnSpPr>
          <p:spPr>
            <a:xfrm>
              <a:off x="7219112" y="2038376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4ACA122E-16AE-5247-B0E9-6CA0C249DEA6}"/>
                </a:ext>
              </a:extLst>
            </p:cNvPr>
            <p:cNvCxnSpPr>
              <a:cxnSpLocks/>
            </p:cNvCxnSpPr>
            <p:nvPr/>
          </p:nvCxnSpPr>
          <p:spPr>
            <a:xfrm>
              <a:off x="7249885" y="2038376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C22A3828-3659-8245-A142-8663DFCAA7D6}"/>
                </a:ext>
              </a:extLst>
            </p:cNvPr>
            <p:cNvCxnSpPr>
              <a:cxnSpLocks/>
            </p:cNvCxnSpPr>
            <p:nvPr/>
          </p:nvCxnSpPr>
          <p:spPr>
            <a:xfrm>
              <a:off x="7280658" y="2038376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3576A587-5DF0-0140-9603-670066B3E4BB}"/>
                </a:ext>
              </a:extLst>
            </p:cNvPr>
            <p:cNvCxnSpPr>
              <a:cxnSpLocks/>
            </p:cNvCxnSpPr>
            <p:nvPr/>
          </p:nvCxnSpPr>
          <p:spPr>
            <a:xfrm>
              <a:off x="7320223" y="2038376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B077B55C-DB16-274A-A7CC-F6681DA299E9}"/>
                </a:ext>
              </a:extLst>
            </p:cNvPr>
            <p:cNvCxnSpPr>
              <a:cxnSpLocks/>
            </p:cNvCxnSpPr>
            <p:nvPr/>
          </p:nvCxnSpPr>
          <p:spPr>
            <a:xfrm>
              <a:off x="7350996" y="2038376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291401C1-A818-BD46-97AE-040CB812336F}"/>
                </a:ext>
              </a:extLst>
            </p:cNvPr>
            <p:cNvCxnSpPr>
              <a:cxnSpLocks/>
            </p:cNvCxnSpPr>
            <p:nvPr/>
          </p:nvCxnSpPr>
          <p:spPr>
            <a:xfrm>
              <a:off x="7390561" y="2038376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1021409B-F750-2E43-B130-0E08F58C97B0}"/>
                </a:ext>
              </a:extLst>
            </p:cNvPr>
            <p:cNvCxnSpPr>
              <a:cxnSpLocks/>
            </p:cNvCxnSpPr>
            <p:nvPr/>
          </p:nvCxnSpPr>
          <p:spPr>
            <a:xfrm>
              <a:off x="7430127" y="2051564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9698FC46-9616-844F-973C-5F1392250AA0}"/>
                </a:ext>
              </a:extLst>
            </p:cNvPr>
            <p:cNvCxnSpPr>
              <a:cxnSpLocks/>
            </p:cNvCxnSpPr>
            <p:nvPr/>
          </p:nvCxnSpPr>
          <p:spPr>
            <a:xfrm>
              <a:off x="7469692" y="2051564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9D64512F-23DE-6C4D-A5E0-224BC9A37B44}"/>
                </a:ext>
              </a:extLst>
            </p:cNvPr>
            <p:cNvCxnSpPr>
              <a:cxnSpLocks/>
            </p:cNvCxnSpPr>
            <p:nvPr/>
          </p:nvCxnSpPr>
          <p:spPr>
            <a:xfrm>
              <a:off x="7500465" y="2055961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E6AB2F3D-EAE3-3D4D-91DA-90A38943D6D0}"/>
                </a:ext>
              </a:extLst>
            </p:cNvPr>
            <p:cNvCxnSpPr>
              <a:cxnSpLocks/>
            </p:cNvCxnSpPr>
            <p:nvPr/>
          </p:nvCxnSpPr>
          <p:spPr>
            <a:xfrm>
              <a:off x="7540030" y="2055961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665036DE-6E16-D14E-A097-64DDD0646E61}"/>
                </a:ext>
              </a:extLst>
            </p:cNvPr>
            <p:cNvCxnSpPr>
              <a:cxnSpLocks/>
            </p:cNvCxnSpPr>
            <p:nvPr/>
          </p:nvCxnSpPr>
          <p:spPr>
            <a:xfrm>
              <a:off x="7525377" y="2064264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1046F52A-25F7-CD41-8E23-3993A0FC656D}"/>
                </a:ext>
              </a:extLst>
            </p:cNvPr>
            <p:cNvCxnSpPr>
              <a:cxnSpLocks/>
            </p:cNvCxnSpPr>
            <p:nvPr/>
          </p:nvCxnSpPr>
          <p:spPr>
            <a:xfrm>
              <a:off x="7564942" y="2064264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5F9B4A53-6A16-4C4D-9072-278398FFB34D}"/>
                </a:ext>
              </a:extLst>
            </p:cNvPr>
            <p:cNvCxnSpPr>
              <a:cxnSpLocks/>
            </p:cNvCxnSpPr>
            <p:nvPr/>
          </p:nvCxnSpPr>
          <p:spPr>
            <a:xfrm>
              <a:off x="7665077" y="2092839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C9CCC24C-A0F1-104D-9F91-56B9499E318A}"/>
                </a:ext>
              </a:extLst>
            </p:cNvPr>
            <p:cNvCxnSpPr>
              <a:cxnSpLocks/>
            </p:cNvCxnSpPr>
            <p:nvPr/>
          </p:nvCxnSpPr>
          <p:spPr>
            <a:xfrm>
              <a:off x="7704642" y="2092839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17567C78-5DFC-6C4E-A9E4-DB66DFC4D498}"/>
                </a:ext>
              </a:extLst>
            </p:cNvPr>
            <p:cNvCxnSpPr>
              <a:cxnSpLocks/>
            </p:cNvCxnSpPr>
            <p:nvPr/>
          </p:nvCxnSpPr>
          <p:spPr>
            <a:xfrm>
              <a:off x="7731752" y="2089664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EAF2DF1F-B5C7-CC45-A63D-5D2F56E57FD4}"/>
                </a:ext>
              </a:extLst>
            </p:cNvPr>
            <p:cNvCxnSpPr>
              <a:cxnSpLocks/>
            </p:cNvCxnSpPr>
            <p:nvPr/>
          </p:nvCxnSpPr>
          <p:spPr>
            <a:xfrm>
              <a:off x="7771317" y="2089664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69BC1ED8-09CD-704A-B465-AB4D7EC9CF39}"/>
                </a:ext>
              </a:extLst>
            </p:cNvPr>
            <p:cNvCxnSpPr>
              <a:cxnSpLocks/>
            </p:cNvCxnSpPr>
            <p:nvPr/>
          </p:nvCxnSpPr>
          <p:spPr>
            <a:xfrm>
              <a:off x="7799892" y="2092839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4E96A5E1-2380-6F42-9D68-017BB34375E0}"/>
                </a:ext>
              </a:extLst>
            </p:cNvPr>
            <p:cNvCxnSpPr>
              <a:cxnSpLocks/>
            </p:cNvCxnSpPr>
            <p:nvPr/>
          </p:nvCxnSpPr>
          <p:spPr>
            <a:xfrm>
              <a:off x="7827002" y="2089664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F7070F18-2CF7-2C44-85C9-05A5063AC928}"/>
                </a:ext>
              </a:extLst>
            </p:cNvPr>
            <p:cNvCxnSpPr>
              <a:cxnSpLocks/>
            </p:cNvCxnSpPr>
            <p:nvPr/>
          </p:nvCxnSpPr>
          <p:spPr>
            <a:xfrm>
              <a:off x="7866567" y="2089664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000D49F9-9D7D-A04D-BDFC-1D25D2EE0BBC}"/>
                </a:ext>
              </a:extLst>
            </p:cNvPr>
            <p:cNvCxnSpPr>
              <a:cxnSpLocks/>
            </p:cNvCxnSpPr>
            <p:nvPr/>
          </p:nvCxnSpPr>
          <p:spPr>
            <a:xfrm>
              <a:off x="7891967" y="2092839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6CA838C7-E5D4-1C41-9B55-DC8DB2CBE769}"/>
                </a:ext>
              </a:extLst>
            </p:cNvPr>
            <p:cNvCxnSpPr>
              <a:cxnSpLocks/>
            </p:cNvCxnSpPr>
            <p:nvPr/>
          </p:nvCxnSpPr>
          <p:spPr>
            <a:xfrm>
              <a:off x="7919077" y="2089664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E8727274-044B-4C41-9BCA-F4D7919EDD5B}"/>
                </a:ext>
              </a:extLst>
            </p:cNvPr>
            <p:cNvCxnSpPr>
              <a:cxnSpLocks/>
            </p:cNvCxnSpPr>
            <p:nvPr/>
          </p:nvCxnSpPr>
          <p:spPr>
            <a:xfrm>
              <a:off x="7958642" y="2089664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0649E70E-52D0-F94C-AE4E-FB41D842D3B6}"/>
                </a:ext>
              </a:extLst>
            </p:cNvPr>
            <p:cNvCxnSpPr>
              <a:cxnSpLocks/>
            </p:cNvCxnSpPr>
            <p:nvPr/>
          </p:nvCxnSpPr>
          <p:spPr>
            <a:xfrm>
              <a:off x="8006267" y="2092839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28DA6E65-5757-1D4F-AD48-33FD4A1BEE93}"/>
                </a:ext>
              </a:extLst>
            </p:cNvPr>
            <p:cNvCxnSpPr>
              <a:cxnSpLocks/>
            </p:cNvCxnSpPr>
            <p:nvPr/>
          </p:nvCxnSpPr>
          <p:spPr>
            <a:xfrm>
              <a:off x="8033377" y="2089664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C2BE2257-0512-4940-A8D5-0D25589D5978}"/>
                </a:ext>
              </a:extLst>
            </p:cNvPr>
            <p:cNvCxnSpPr>
              <a:cxnSpLocks/>
            </p:cNvCxnSpPr>
            <p:nvPr/>
          </p:nvCxnSpPr>
          <p:spPr>
            <a:xfrm>
              <a:off x="8072942" y="2089664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23FE460F-72AE-5F47-A724-496503C6B663}"/>
                </a:ext>
              </a:extLst>
            </p:cNvPr>
            <p:cNvCxnSpPr>
              <a:cxnSpLocks/>
            </p:cNvCxnSpPr>
            <p:nvPr/>
          </p:nvCxnSpPr>
          <p:spPr>
            <a:xfrm>
              <a:off x="8091992" y="2115796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C39CCF98-BDCB-924C-895C-C7F65DC711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9102" y="2112621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786F9BDB-82C2-A744-8802-1D046CCC7221}"/>
                </a:ext>
              </a:extLst>
            </p:cNvPr>
            <p:cNvCxnSpPr>
              <a:cxnSpLocks/>
            </p:cNvCxnSpPr>
            <p:nvPr/>
          </p:nvCxnSpPr>
          <p:spPr>
            <a:xfrm>
              <a:off x="8158667" y="2112621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844BDD0B-8371-1D48-A739-481D139A3743}"/>
                </a:ext>
              </a:extLst>
            </p:cNvPr>
            <p:cNvCxnSpPr>
              <a:cxnSpLocks/>
            </p:cNvCxnSpPr>
            <p:nvPr/>
          </p:nvCxnSpPr>
          <p:spPr>
            <a:xfrm>
              <a:off x="8320592" y="2147546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20D130F1-6278-994C-ADAC-AB90C554A9A6}"/>
                </a:ext>
              </a:extLst>
            </p:cNvPr>
            <p:cNvCxnSpPr>
              <a:cxnSpLocks/>
            </p:cNvCxnSpPr>
            <p:nvPr/>
          </p:nvCxnSpPr>
          <p:spPr>
            <a:xfrm>
              <a:off x="8347702" y="2144371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CD4B3AA2-9EE3-064F-94B2-EFDCDFEA9956}"/>
                </a:ext>
              </a:extLst>
            </p:cNvPr>
            <p:cNvCxnSpPr>
              <a:cxnSpLocks/>
            </p:cNvCxnSpPr>
            <p:nvPr/>
          </p:nvCxnSpPr>
          <p:spPr>
            <a:xfrm>
              <a:off x="8387267" y="2144371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C1FB0BBC-75C3-3A43-BD49-672E8FF67655}"/>
                </a:ext>
              </a:extLst>
            </p:cNvPr>
            <p:cNvCxnSpPr>
              <a:cxnSpLocks/>
            </p:cNvCxnSpPr>
            <p:nvPr/>
          </p:nvCxnSpPr>
          <p:spPr>
            <a:xfrm>
              <a:off x="8187242" y="2125321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C1FCA536-E927-9442-A95A-5DB67563AD97}"/>
                </a:ext>
              </a:extLst>
            </p:cNvPr>
            <p:cNvCxnSpPr>
              <a:cxnSpLocks/>
            </p:cNvCxnSpPr>
            <p:nvPr/>
          </p:nvCxnSpPr>
          <p:spPr>
            <a:xfrm>
              <a:off x="8228517" y="2131671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74BE9F2B-ACD8-8842-9577-B1CA5879C5A9}"/>
                </a:ext>
              </a:extLst>
            </p:cNvPr>
            <p:cNvCxnSpPr>
              <a:cxnSpLocks/>
            </p:cNvCxnSpPr>
            <p:nvPr/>
          </p:nvCxnSpPr>
          <p:spPr>
            <a:xfrm>
              <a:off x="8276142" y="2138021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32614BB9-D20A-DF49-9E9C-A0EBEBA895B9}"/>
                </a:ext>
              </a:extLst>
            </p:cNvPr>
            <p:cNvCxnSpPr>
              <a:cxnSpLocks/>
            </p:cNvCxnSpPr>
            <p:nvPr/>
          </p:nvCxnSpPr>
          <p:spPr>
            <a:xfrm>
              <a:off x="8430252" y="2144371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978716D9-F2E2-CC4B-9D63-6DE8B60A1C34}"/>
                </a:ext>
              </a:extLst>
            </p:cNvPr>
            <p:cNvCxnSpPr>
              <a:cxnSpLocks/>
            </p:cNvCxnSpPr>
            <p:nvPr/>
          </p:nvCxnSpPr>
          <p:spPr>
            <a:xfrm>
              <a:off x="8469817" y="2144371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3310F4F9-4D11-BC46-A2A5-1540B9FF094D}"/>
                </a:ext>
              </a:extLst>
            </p:cNvPr>
            <p:cNvCxnSpPr>
              <a:cxnSpLocks/>
            </p:cNvCxnSpPr>
            <p:nvPr/>
          </p:nvCxnSpPr>
          <p:spPr>
            <a:xfrm>
              <a:off x="8449302" y="2144371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A3E6E8E9-F9E1-304B-A89C-8805C3EE3DBD}"/>
                </a:ext>
              </a:extLst>
            </p:cNvPr>
            <p:cNvCxnSpPr>
              <a:cxnSpLocks/>
            </p:cNvCxnSpPr>
            <p:nvPr/>
          </p:nvCxnSpPr>
          <p:spPr>
            <a:xfrm>
              <a:off x="8488867" y="2144371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978EBFCB-1D28-9047-BD34-69B8CBFACF28}"/>
                </a:ext>
              </a:extLst>
            </p:cNvPr>
            <p:cNvCxnSpPr>
              <a:cxnSpLocks/>
            </p:cNvCxnSpPr>
            <p:nvPr/>
          </p:nvCxnSpPr>
          <p:spPr>
            <a:xfrm>
              <a:off x="8523792" y="2179296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>
              <a:extLst>
                <a:ext uri="{FF2B5EF4-FFF2-40B4-BE49-F238E27FC236}">
                  <a16:creationId xmlns:a16="http://schemas.microsoft.com/office/drawing/2014/main" id="{A16588C5-009F-724D-883D-B8E86CD7FB0B}"/>
                </a:ext>
              </a:extLst>
            </p:cNvPr>
            <p:cNvCxnSpPr>
              <a:cxnSpLocks/>
            </p:cNvCxnSpPr>
            <p:nvPr/>
          </p:nvCxnSpPr>
          <p:spPr>
            <a:xfrm>
              <a:off x="8546017" y="2176121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A3D23B4F-A878-1546-B1E9-20BAE8C5EA32}"/>
                </a:ext>
              </a:extLst>
            </p:cNvPr>
            <p:cNvCxnSpPr>
              <a:cxnSpLocks/>
            </p:cNvCxnSpPr>
            <p:nvPr/>
          </p:nvCxnSpPr>
          <p:spPr>
            <a:xfrm>
              <a:off x="8574592" y="2179296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0C7306DC-3AA8-884E-9F10-5DD3E0561A44}"/>
                </a:ext>
              </a:extLst>
            </p:cNvPr>
            <p:cNvCxnSpPr>
              <a:cxnSpLocks/>
            </p:cNvCxnSpPr>
            <p:nvPr/>
          </p:nvCxnSpPr>
          <p:spPr>
            <a:xfrm>
              <a:off x="8606342" y="2176121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0E042B83-3341-7E4D-A334-BF4E040FB9C0}"/>
                </a:ext>
              </a:extLst>
            </p:cNvPr>
            <p:cNvCxnSpPr>
              <a:cxnSpLocks/>
            </p:cNvCxnSpPr>
            <p:nvPr/>
          </p:nvCxnSpPr>
          <p:spPr>
            <a:xfrm>
              <a:off x="8634917" y="2179296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27BB5DC4-A844-DB4D-BBAC-0FA1A4A1648D}"/>
                </a:ext>
              </a:extLst>
            </p:cNvPr>
            <p:cNvCxnSpPr>
              <a:cxnSpLocks/>
            </p:cNvCxnSpPr>
            <p:nvPr/>
          </p:nvCxnSpPr>
          <p:spPr>
            <a:xfrm>
              <a:off x="8666667" y="2176121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9F82782D-64BA-EE4A-BF41-D182C0726D95}"/>
                </a:ext>
              </a:extLst>
            </p:cNvPr>
            <p:cNvCxnSpPr>
              <a:cxnSpLocks/>
            </p:cNvCxnSpPr>
            <p:nvPr/>
          </p:nvCxnSpPr>
          <p:spPr>
            <a:xfrm>
              <a:off x="8695242" y="2179296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F2F04642-171E-BD4F-8629-34DB9A43823F}"/>
                </a:ext>
              </a:extLst>
            </p:cNvPr>
            <p:cNvCxnSpPr>
              <a:cxnSpLocks/>
            </p:cNvCxnSpPr>
            <p:nvPr/>
          </p:nvCxnSpPr>
          <p:spPr>
            <a:xfrm>
              <a:off x="8730167" y="2176121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A9E4C99D-679B-3F48-90AA-E44572B33FBF}"/>
                </a:ext>
              </a:extLst>
            </p:cNvPr>
            <p:cNvCxnSpPr>
              <a:cxnSpLocks/>
            </p:cNvCxnSpPr>
            <p:nvPr/>
          </p:nvCxnSpPr>
          <p:spPr>
            <a:xfrm>
              <a:off x="8758742" y="2179296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3B327B7C-6D6E-E142-B5C4-56C471C8391F}"/>
                </a:ext>
              </a:extLst>
            </p:cNvPr>
            <p:cNvCxnSpPr>
              <a:cxnSpLocks/>
            </p:cNvCxnSpPr>
            <p:nvPr/>
          </p:nvCxnSpPr>
          <p:spPr>
            <a:xfrm>
              <a:off x="8796842" y="2176121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05E72EF9-36FF-8B4B-9596-40214222D98C}"/>
                </a:ext>
              </a:extLst>
            </p:cNvPr>
            <p:cNvCxnSpPr>
              <a:cxnSpLocks/>
            </p:cNvCxnSpPr>
            <p:nvPr/>
          </p:nvCxnSpPr>
          <p:spPr>
            <a:xfrm>
              <a:off x="8825417" y="2179296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7BBA01D0-0FE8-8045-A72C-0A45A8881058}"/>
                </a:ext>
              </a:extLst>
            </p:cNvPr>
            <p:cNvCxnSpPr>
              <a:cxnSpLocks/>
            </p:cNvCxnSpPr>
            <p:nvPr/>
          </p:nvCxnSpPr>
          <p:spPr>
            <a:xfrm>
              <a:off x="8847642" y="2176121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D0730195-A36F-8848-8FB2-585B0FDB3474}"/>
                </a:ext>
              </a:extLst>
            </p:cNvPr>
            <p:cNvCxnSpPr>
              <a:cxnSpLocks/>
            </p:cNvCxnSpPr>
            <p:nvPr/>
          </p:nvCxnSpPr>
          <p:spPr>
            <a:xfrm>
              <a:off x="8876217" y="2179296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13D55A0A-6CB7-E441-94EE-35C1C99EE5DB}"/>
                </a:ext>
              </a:extLst>
            </p:cNvPr>
            <p:cNvCxnSpPr>
              <a:cxnSpLocks/>
            </p:cNvCxnSpPr>
            <p:nvPr/>
          </p:nvCxnSpPr>
          <p:spPr>
            <a:xfrm>
              <a:off x="8917492" y="2176121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738DA30D-3253-3744-BD93-710BC49CECB2}"/>
                </a:ext>
              </a:extLst>
            </p:cNvPr>
            <p:cNvCxnSpPr>
              <a:cxnSpLocks/>
            </p:cNvCxnSpPr>
            <p:nvPr/>
          </p:nvCxnSpPr>
          <p:spPr>
            <a:xfrm>
              <a:off x="8946067" y="2179296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2D9BDFE8-4512-2742-84AF-FFCCB29E960B}"/>
                </a:ext>
              </a:extLst>
            </p:cNvPr>
            <p:cNvCxnSpPr>
              <a:cxnSpLocks/>
            </p:cNvCxnSpPr>
            <p:nvPr/>
          </p:nvCxnSpPr>
          <p:spPr>
            <a:xfrm>
              <a:off x="8977817" y="2176121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B25B6EA2-206C-C249-AA52-85EC58CCDEA7}"/>
                </a:ext>
              </a:extLst>
            </p:cNvPr>
            <p:cNvCxnSpPr>
              <a:cxnSpLocks/>
            </p:cNvCxnSpPr>
            <p:nvPr/>
          </p:nvCxnSpPr>
          <p:spPr>
            <a:xfrm>
              <a:off x="9006392" y="2179296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>
              <a:extLst>
                <a:ext uri="{FF2B5EF4-FFF2-40B4-BE49-F238E27FC236}">
                  <a16:creationId xmlns:a16="http://schemas.microsoft.com/office/drawing/2014/main" id="{9D0CAFA4-757F-1346-BB28-40397F934CF2}"/>
                </a:ext>
              </a:extLst>
            </p:cNvPr>
            <p:cNvCxnSpPr>
              <a:cxnSpLocks/>
            </p:cNvCxnSpPr>
            <p:nvPr/>
          </p:nvCxnSpPr>
          <p:spPr>
            <a:xfrm>
              <a:off x="9022267" y="2176121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>
              <a:extLst>
                <a:ext uri="{FF2B5EF4-FFF2-40B4-BE49-F238E27FC236}">
                  <a16:creationId xmlns:a16="http://schemas.microsoft.com/office/drawing/2014/main" id="{778BF58D-BA6A-AE44-8EBD-E5155EAB774D}"/>
                </a:ext>
              </a:extLst>
            </p:cNvPr>
            <p:cNvCxnSpPr>
              <a:cxnSpLocks/>
            </p:cNvCxnSpPr>
            <p:nvPr/>
          </p:nvCxnSpPr>
          <p:spPr>
            <a:xfrm>
              <a:off x="9050842" y="2179296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>
              <a:extLst>
                <a:ext uri="{FF2B5EF4-FFF2-40B4-BE49-F238E27FC236}">
                  <a16:creationId xmlns:a16="http://schemas.microsoft.com/office/drawing/2014/main" id="{B866BC9D-CD11-194C-B8C6-A388284C98AB}"/>
                </a:ext>
              </a:extLst>
            </p:cNvPr>
            <p:cNvCxnSpPr>
              <a:cxnSpLocks/>
            </p:cNvCxnSpPr>
            <p:nvPr/>
          </p:nvCxnSpPr>
          <p:spPr>
            <a:xfrm>
              <a:off x="9107992" y="2176121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3550A887-004C-CF4A-89C5-8147FFBEEA50}"/>
                </a:ext>
              </a:extLst>
            </p:cNvPr>
            <p:cNvCxnSpPr>
              <a:cxnSpLocks/>
            </p:cNvCxnSpPr>
            <p:nvPr/>
          </p:nvCxnSpPr>
          <p:spPr>
            <a:xfrm>
              <a:off x="9321799" y="2179296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>
              <a:extLst>
                <a:ext uri="{FF2B5EF4-FFF2-40B4-BE49-F238E27FC236}">
                  <a16:creationId xmlns:a16="http://schemas.microsoft.com/office/drawing/2014/main" id="{3A7C0725-D955-A24A-AF9B-6025B5E4637D}"/>
                </a:ext>
              </a:extLst>
            </p:cNvPr>
            <p:cNvCxnSpPr>
              <a:cxnSpLocks/>
            </p:cNvCxnSpPr>
            <p:nvPr/>
          </p:nvCxnSpPr>
          <p:spPr>
            <a:xfrm>
              <a:off x="9228642" y="2176121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>
              <a:extLst>
                <a:ext uri="{FF2B5EF4-FFF2-40B4-BE49-F238E27FC236}">
                  <a16:creationId xmlns:a16="http://schemas.microsoft.com/office/drawing/2014/main" id="{8308D036-C003-8249-B116-09513BC19827}"/>
                </a:ext>
              </a:extLst>
            </p:cNvPr>
            <p:cNvCxnSpPr>
              <a:cxnSpLocks/>
            </p:cNvCxnSpPr>
            <p:nvPr/>
          </p:nvCxnSpPr>
          <p:spPr>
            <a:xfrm>
              <a:off x="9257217" y="2179296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>
              <a:extLst>
                <a:ext uri="{FF2B5EF4-FFF2-40B4-BE49-F238E27FC236}">
                  <a16:creationId xmlns:a16="http://schemas.microsoft.com/office/drawing/2014/main" id="{DFBC3C88-B494-9A43-AC46-0EA0A3BAA454}"/>
                </a:ext>
              </a:extLst>
            </p:cNvPr>
            <p:cNvCxnSpPr>
              <a:cxnSpLocks/>
            </p:cNvCxnSpPr>
            <p:nvPr/>
          </p:nvCxnSpPr>
          <p:spPr>
            <a:xfrm>
              <a:off x="9174667" y="2176121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102">
              <a:extLst>
                <a:ext uri="{FF2B5EF4-FFF2-40B4-BE49-F238E27FC236}">
                  <a16:creationId xmlns:a16="http://schemas.microsoft.com/office/drawing/2014/main" id="{2FB3AB8B-2916-834F-BEF7-FAE16724CB57}"/>
                </a:ext>
              </a:extLst>
            </p:cNvPr>
            <p:cNvCxnSpPr>
              <a:cxnSpLocks/>
            </p:cNvCxnSpPr>
            <p:nvPr/>
          </p:nvCxnSpPr>
          <p:spPr>
            <a:xfrm>
              <a:off x="9203242" y="2179296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>
              <a:extLst>
                <a:ext uri="{FF2B5EF4-FFF2-40B4-BE49-F238E27FC236}">
                  <a16:creationId xmlns:a16="http://schemas.microsoft.com/office/drawing/2014/main" id="{62F0C4E4-B031-744D-8BFA-A489FAB2D56F}"/>
                </a:ext>
              </a:extLst>
            </p:cNvPr>
            <p:cNvCxnSpPr>
              <a:cxnSpLocks/>
            </p:cNvCxnSpPr>
            <p:nvPr/>
          </p:nvCxnSpPr>
          <p:spPr>
            <a:xfrm>
              <a:off x="9388474" y="2179296"/>
              <a:ext cx="0" cy="70068"/>
            </a:xfrm>
            <a:prstGeom prst="line">
              <a:avLst/>
            </a:prstGeom>
            <a:ln w="19050">
              <a:solidFill>
                <a:srgbClr val="D49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B1ACA9B0-9DB1-2149-9040-ECE664A956E0}"/>
              </a:ext>
            </a:extLst>
          </p:cNvPr>
          <p:cNvCxnSpPr>
            <a:cxnSpLocks/>
          </p:cNvCxnSpPr>
          <p:nvPr/>
        </p:nvCxnSpPr>
        <p:spPr>
          <a:xfrm>
            <a:off x="7856089" y="2455078"/>
            <a:ext cx="0" cy="70068"/>
          </a:xfrm>
          <a:prstGeom prst="line">
            <a:avLst/>
          </a:prstGeom>
          <a:ln w="19050">
            <a:solidFill>
              <a:srgbClr val="A0D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>
            <a:extLst>
              <a:ext uri="{FF2B5EF4-FFF2-40B4-BE49-F238E27FC236}">
                <a16:creationId xmlns:a16="http://schemas.microsoft.com/office/drawing/2014/main" id="{9918F267-F64A-A648-9E2F-B2813458EDDD}"/>
              </a:ext>
            </a:extLst>
          </p:cNvPr>
          <p:cNvCxnSpPr>
            <a:cxnSpLocks/>
          </p:cNvCxnSpPr>
          <p:nvPr/>
        </p:nvCxnSpPr>
        <p:spPr>
          <a:xfrm>
            <a:off x="7902304" y="2471584"/>
            <a:ext cx="0" cy="70068"/>
          </a:xfrm>
          <a:prstGeom prst="line">
            <a:avLst/>
          </a:prstGeom>
          <a:ln w="19050">
            <a:solidFill>
              <a:srgbClr val="A0D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2A87EF97-6553-4545-B52F-D5B9F906542F}"/>
              </a:ext>
            </a:extLst>
          </p:cNvPr>
          <p:cNvCxnSpPr>
            <a:cxnSpLocks/>
          </p:cNvCxnSpPr>
          <p:nvPr/>
        </p:nvCxnSpPr>
        <p:spPr>
          <a:xfrm>
            <a:off x="7965025" y="2478186"/>
            <a:ext cx="0" cy="70068"/>
          </a:xfrm>
          <a:prstGeom prst="line">
            <a:avLst/>
          </a:prstGeom>
          <a:ln w="19050">
            <a:solidFill>
              <a:srgbClr val="A0D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29379C72-FF77-4A47-A444-81718F0735A0}"/>
              </a:ext>
            </a:extLst>
          </p:cNvPr>
          <p:cNvCxnSpPr>
            <a:cxnSpLocks/>
          </p:cNvCxnSpPr>
          <p:nvPr/>
        </p:nvCxnSpPr>
        <p:spPr>
          <a:xfrm>
            <a:off x="8027745" y="2474884"/>
            <a:ext cx="0" cy="70068"/>
          </a:xfrm>
          <a:prstGeom prst="line">
            <a:avLst/>
          </a:prstGeom>
          <a:ln w="19050">
            <a:solidFill>
              <a:srgbClr val="A0D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90AE29F8-C036-3E49-A576-6F6E0B92E060}"/>
              </a:ext>
            </a:extLst>
          </p:cNvPr>
          <p:cNvCxnSpPr>
            <a:cxnSpLocks/>
          </p:cNvCxnSpPr>
          <p:nvPr/>
        </p:nvCxnSpPr>
        <p:spPr>
          <a:xfrm>
            <a:off x="8064057" y="2468281"/>
            <a:ext cx="0" cy="70068"/>
          </a:xfrm>
          <a:prstGeom prst="line">
            <a:avLst/>
          </a:prstGeom>
          <a:ln w="19050">
            <a:solidFill>
              <a:srgbClr val="A0D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70E58D18-2232-3C49-80A5-8AF882A8A7B6}"/>
              </a:ext>
            </a:extLst>
          </p:cNvPr>
          <p:cNvCxnSpPr>
            <a:cxnSpLocks/>
          </p:cNvCxnSpPr>
          <p:nvPr/>
        </p:nvCxnSpPr>
        <p:spPr>
          <a:xfrm>
            <a:off x="8090466" y="2468281"/>
            <a:ext cx="0" cy="70068"/>
          </a:xfrm>
          <a:prstGeom prst="line">
            <a:avLst/>
          </a:prstGeom>
          <a:ln w="19050">
            <a:solidFill>
              <a:srgbClr val="A0D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5C0F26B6-9036-2946-8AA7-D881041921B8}"/>
              </a:ext>
            </a:extLst>
          </p:cNvPr>
          <p:cNvCxnSpPr>
            <a:cxnSpLocks/>
          </p:cNvCxnSpPr>
          <p:nvPr/>
        </p:nvCxnSpPr>
        <p:spPr>
          <a:xfrm>
            <a:off x="8163089" y="2474883"/>
            <a:ext cx="0" cy="70068"/>
          </a:xfrm>
          <a:prstGeom prst="line">
            <a:avLst/>
          </a:prstGeom>
          <a:ln w="19050">
            <a:solidFill>
              <a:srgbClr val="A0D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C3822415-CDA1-1645-9819-0214C345FF24}"/>
              </a:ext>
            </a:extLst>
          </p:cNvPr>
          <p:cNvCxnSpPr>
            <a:cxnSpLocks/>
          </p:cNvCxnSpPr>
          <p:nvPr/>
        </p:nvCxnSpPr>
        <p:spPr>
          <a:xfrm>
            <a:off x="8199400" y="2464979"/>
            <a:ext cx="0" cy="70068"/>
          </a:xfrm>
          <a:prstGeom prst="line">
            <a:avLst/>
          </a:prstGeom>
          <a:ln w="19050">
            <a:solidFill>
              <a:srgbClr val="A0D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>
            <a:extLst>
              <a:ext uri="{FF2B5EF4-FFF2-40B4-BE49-F238E27FC236}">
                <a16:creationId xmlns:a16="http://schemas.microsoft.com/office/drawing/2014/main" id="{8723278D-3C0C-3141-9D30-6AD5A1E395B7}"/>
              </a:ext>
            </a:extLst>
          </p:cNvPr>
          <p:cNvCxnSpPr>
            <a:cxnSpLocks/>
          </p:cNvCxnSpPr>
          <p:nvPr/>
        </p:nvCxnSpPr>
        <p:spPr>
          <a:xfrm>
            <a:off x="8262120" y="2488086"/>
            <a:ext cx="0" cy="70068"/>
          </a:xfrm>
          <a:prstGeom prst="line">
            <a:avLst/>
          </a:prstGeom>
          <a:ln w="19050">
            <a:solidFill>
              <a:srgbClr val="A0D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B275A3C9-460E-134E-A67D-7C94F5D0E5FE}"/>
              </a:ext>
            </a:extLst>
          </p:cNvPr>
          <p:cNvCxnSpPr>
            <a:cxnSpLocks/>
          </p:cNvCxnSpPr>
          <p:nvPr/>
        </p:nvCxnSpPr>
        <p:spPr>
          <a:xfrm>
            <a:off x="8314937" y="2494688"/>
            <a:ext cx="0" cy="70068"/>
          </a:xfrm>
          <a:prstGeom prst="line">
            <a:avLst/>
          </a:prstGeom>
          <a:ln w="19050">
            <a:solidFill>
              <a:srgbClr val="A0D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0E11E3D0-BC79-4942-9208-99F5A391F116}"/>
              </a:ext>
            </a:extLst>
          </p:cNvPr>
          <p:cNvCxnSpPr>
            <a:cxnSpLocks/>
          </p:cNvCxnSpPr>
          <p:nvPr/>
        </p:nvCxnSpPr>
        <p:spPr>
          <a:xfrm>
            <a:off x="8380959" y="2497989"/>
            <a:ext cx="0" cy="70068"/>
          </a:xfrm>
          <a:prstGeom prst="line">
            <a:avLst/>
          </a:prstGeom>
          <a:ln w="19050">
            <a:solidFill>
              <a:srgbClr val="A0D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60CE41B9-17D6-F449-B38A-86733A4458D1}"/>
              </a:ext>
            </a:extLst>
          </p:cNvPr>
          <p:cNvCxnSpPr>
            <a:cxnSpLocks/>
          </p:cNvCxnSpPr>
          <p:nvPr/>
        </p:nvCxnSpPr>
        <p:spPr>
          <a:xfrm>
            <a:off x="8420572" y="2494688"/>
            <a:ext cx="0" cy="70068"/>
          </a:xfrm>
          <a:prstGeom prst="line">
            <a:avLst/>
          </a:prstGeom>
          <a:ln w="19050">
            <a:solidFill>
              <a:srgbClr val="A0D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F713D775-CC21-C549-8FD6-670AC2E1EBB5}"/>
              </a:ext>
            </a:extLst>
          </p:cNvPr>
          <p:cNvCxnSpPr>
            <a:cxnSpLocks/>
          </p:cNvCxnSpPr>
          <p:nvPr/>
        </p:nvCxnSpPr>
        <p:spPr>
          <a:xfrm>
            <a:off x="8446981" y="2488086"/>
            <a:ext cx="0" cy="70068"/>
          </a:xfrm>
          <a:prstGeom prst="line">
            <a:avLst/>
          </a:prstGeom>
          <a:ln w="19050">
            <a:solidFill>
              <a:srgbClr val="A0D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36D1F824-D097-9D48-B6AE-F806E6F967B6}"/>
              </a:ext>
            </a:extLst>
          </p:cNvPr>
          <p:cNvCxnSpPr>
            <a:cxnSpLocks/>
          </p:cNvCxnSpPr>
          <p:nvPr/>
        </p:nvCxnSpPr>
        <p:spPr>
          <a:xfrm>
            <a:off x="8506400" y="2494688"/>
            <a:ext cx="0" cy="70068"/>
          </a:xfrm>
          <a:prstGeom prst="line">
            <a:avLst/>
          </a:prstGeom>
          <a:ln w="19050">
            <a:solidFill>
              <a:srgbClr val="A0D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5ED69412-05DF-9E4F-A09F-D5DD0238B905}"/>
              </a:ext>
            </a:extLst>
          </p:cNvPr>
          <p:cNvCxnSpPr>
            <a:cxnSpLocks/>
          </p:cNvCxnSpPr>
          <p:nvPr/>
        </p:nvCxnSpPr>
        <p:spPr>
          <a:xfrm>
            <a:off x="8585626" y="2537602"/>
            <a:ext cx="0" cy="70068"/>
          </a:xfrm>
          <a:prstGeom prst="line">
            <a:avLst/>
          </a:prstGeom>
          <a:ln w="19050">
            <a:solidFill>
              <a:srgbClr val="A0D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id="{B58932A9-C926-9644-B472-BA50F49A10A6}"/>
              </a:ext>
            </a:extLst>
          </p:cNvPr>
          <p:cNvCxnSpPr>
            <a:cxnSpLocks/>
          </p:cNvCxnSpPr>
          <p:nvPr/>
        </p:nvCxnSpPr>
        <p:spPr>
          <a:xfrm>
            <a:off x="8625239" y="2537602"/>
            <a:ext cx="0" cy="70068"/>
          </a:xfrm>
          <a:prstGeom prst="line">
            <a:avLst/>
          </a:prstGeom>
          <a:ln w="19050">
            <a:solidFill>
              <a:srgbClr val="A0D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8FB52066-89DC-CD4B-988B-501B02F0BF24}"/>
              </a:ext>
            </a:extLst>
          </p:cNvPr>
          <p:cNvCxnSpPr>
            <a:cxnSpLocks/>
          </p:cNvCxnSpPr>
          <p:nvPr/>
        </p:nvCxnSpPr>
        <p:spPr>
          <a:xfrm>
            <a:off x="8806799" y="2537602"/>
            <a:ext cx="0" cy="70068"/>
          </a:xfrm>
          <a:prstGeom prst="line">
            <a:avLst/>
          </a:prstGeom>
          <a:ln w="19050">
            <a:solidFill>
              <a:srgbClr val="A0D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>
            <a:extLst>
              <a:ext uri="{FF2B5EF4-FFF2-40B4-BE49-F238E27FC236}">
                <a16:creationId xmlns:a16="http://schemas.microsoft.com/office/drawing/2014/main" id="{7073C809-FB52-FA48-88D2-C6851E742C53}"/>
              </a:ext>
            </a:extLst>
          </p:cNvPr>
          <p:cNvCxnSpPr>
            <a:cxnSpLocks/>
          </p:cNvCxnSpPr>
          <p:nvPr/>
        </p:nvCxnSpPr>
        <p:spPr>
          <a:xfrm>
            <a:off x="8866219" y="2537602"/>
            <a:ext cx="0" cy="70068"/>
          </a:xfrm>
          <a:prstGeom prst="line">
            <a:avLst/>
          </a:prstGeom>
          <a:ln w="19050">
            <a:solidFill>
              <a:srgbClr val="A0D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>
            <a:extLst>
              <a:ext uri="{FF2B5EF4-FFF2-40B4-BE49-F238E27FC236}">
                <a16:creationId xmlns:a16="http://schemas.microsoft.com/office/drawing/2014/main" id="{1B94BAA3-9CD2-9A40-AA21-B36348C59DF4}"/>
              </a:ext>
            </a:extLst>
          </p:cNvPr>
          <p:cNvCxnSpPr>
            <a:cxnSpLocks/>
          </p:cNvCxnSpPr>
          <p:nvPr/>
        </p:nvCxnSpPr>
        <p:spPr>
          <a:xfrm>
            <a:off x="8914830" y="2537602"/>
            <a:ext cx="0" cy="70068"/>
          </a:xfrm>
          <a:prstGeom prst="line">
            <a:avLst/>
          </a:prstGeom>
          <a:ln w="19050">
            <a:solidFill>
              <a:srgbClr val="A0D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>
            <a:extLst>
              <a:ext uri="{FF2B5EF4-FFF2-40B4-BE49-F238E27FC236}">
                <a16:creationId xmlns:a16="http://schemas.microsoft.com/office/drawing/2014/main" id="{355F0972-72D1-0844-8473-4D4910434FE7}"/>
              </a:ext>
            </a:extLst>
          </p:cNvPr>
          <p:cNvCxnSpPr>
            <a:cxnSpLocks/>
          </p:cNvCxnSpPr>
          <p:nvPr/>
        </p:nvCxnSpPr>
        <p:spPr>
          <a:xfrm>
            <a:off x="8974249" y="2534301"/>
            <a:ext cx="0" cy="70068"/>
          </a:xfrm>
          <a:prstGeom prst="line">
            <a:avLst/>
          </a:prstGeom>
          <a:ln w="19050">
            <a:solidFill>
              <a:srgbClr val="A0D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F2FD5456-868E-6140-B7AB-1BF1B46D4218}"/>
              </a:ext>
            </a:extLst>
          </p:cNvPr>
          <p:cNvCxnSpPr>
            <a:cxnSpLocks/>
          </p:cNvCxnSpPr>
          <p:nvPr/>
        </p:nvCxnSpPr>
        <p:spPr>
          <a:xfrm>
            <a:off x="9043572" y="2527699"/>
            <a:ext cx="0" cy="70068"/>
          </a:xfrm>
          <a:prstGeom prst="line">
            <a:avLst/>
          </a:prstGeom>
          <a:ln w="19050">
            <a:solidFill>
              <a:srgbClr val="A0D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>
            <a:extLst>
              <a:ext uri="{FF2B5EF4-FFF2-40B4-BE49-F238E27FC236}">
                <a16:creationId xmlns:a16="http://schemas.microsoft.com/office/drawing/2014/main" id="{8BDD4C61-75A3-7744-B166-F32FB8224055}"/>
              </a:ext>
            </a:extLst>
          </p:cNvPr>
          <p:cNvCxnSpPr>
            <a:cxnSpLocks/>
          </p:cNvCxnSpPr>
          <p:nvPr/>
        </p:nvCxnSpPr>
        <p:spPr>
          <a:xfrm>
            <a:off x="9083185" y="2540903"/>
            <a:ext cx="0" cy="70068"/>
          </a:xfrm>
          <a:prstGeom prst="line">
            <a:avLst/>
          </a:prstGeom>
          <a:ln w="19050">
            <a:solidFill>
              <a:srgbClr val="A0D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>
            <a:extLst>
              <a:ext uri="{FF2B5EF4-FFF2-40B4-BE49-F238E27FC236}">
                <a16:creationId xmlns:a16="http://schemas.microsoft.com/office/drawing/2014/main" id="{E4DAE920-7984-8247-98CC-8F7665D69D69}"/>
              </a:ext>
            </a:extLst>
          </p:cNvPr>
          <p:cNvCxnSpPr>
            <a:cxnSpLocks/>
          </p:cNvCxnSpPr>
          <p:nvPr/>
        </p:nvCxnSpPr>
        <p:spPr>
          <a:xfrm>
            <a:off x="9155997" y="2560286"/>
            <a:ext cx="0" cy="70068"/>
          </a:xfrm>
          <a:prstGeom prst="line">
            <a:avLst/>
          </a:prstGeom>
          <a:ln w="19050">
            <a:solidFill>
              <a:srgbClr val="A0D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98FF69B3-CE62-D84A-8777-600AA5A27521}"/>
              </a:ext>
            </a:extLst>
          </p:cNvPr>
          <p:cNvCxnSpPr>
            <a:cxnSpLocks/>
          </p:cNvCxnSpPr>
          <p:nvPr/>
        </p:nvCxnSpPr>
        <p:spPr>
          <a:xfrm>
            <a:off x="9248427" y="2616404"/>
            <a:ext cx="0" cy="70068"/>
          </a:xfrm>
          <a:prstGeom prst="line">
            <a:avLst/>
          </a:prstGeom>
          <a:ln w="19050">
            <a:solidFill>
              <a:srgbClr val="A0D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131">
            <a:extLst>
              <a:ext uri="{FF2B5EF4-FFF2-40B4-BE49-F238E27FC236}">
                <a16:creationId xmlns:a16="http://schemas.microsoft.com/office/drawing/2014/main" id="{34A3A02E-2441-E940-B55C-212EF78AEE8F}"/>
              </a:ext>
            </a:extLst>
          </p:cNvPr>
          <p:cNvCxnSpPr>
            <a:cxnSpLocks/>
          </p:cNvCxnSpPr>
          <p:nvPr/>
        </p:nvCxnSpPr>
        <p:spPr>
          <a:xfrm>
            <a:off x="9291341" y="2619705"/>
            <a:ext cx="0" cy="70068"/>
          </a:xfrm>
          <a:prstGeom prst="line">
            <a:avLst/>
          </a:prstGeom>
          <a:ln w="19050">
            <a:solidFill>
              <a:srgbClr val="A0D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>
            <a:extLst>
              <a:ext uri="{FF2B5EF4-FFF2-40B4-BE49-F238E27FC236}">
                <a16:creationId xmlns:a16="http://schemas.microsoft.com/office/drawing/2014/main" id="{21B33105-631E-D14E-AF5C-49693C62E56E}"/>
              </a:ext>
            </a:extLst>
          </p:cNvPr>
          <p:cNvCxnSpPr>
            <a:cxnSpLocks/>
          </p:cNvCxnSpPr>
          <p:nvPr/>
        </p:nvCxnSpPr>
        <p:spPr>
          <a:xfrm>
            <a:off x="9324352" y="2616404"/>
            <a:ext cx="0" cy="70068"/>
          </a:xfrm>
          <a:prstGeom prst="line">
            <a:avLst/>
          </a:prstGeom>
          <a:ln w="19050">
            <a:solidFill>
              <a:srgbClr val="A0D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>
            <a:extLst>
              <a:ext uri="{FF2B5EF4-FFF2-40B4-BE49-F238E27FC236}">
                <a16:creationId xmlns:a16="http://schemas.microsoft.com/office/drawing/2014/main" id="{342A35B7-FE3B-D441-97BF-464191AB921A}"/>
              </a:ext>
            </a:extLst>
          </p:cNvPr>
          <p:cNvCxnSpPr>
            <a:cxnSpLocks/>
          </p:cNvCxnSpPr>
          <p:nvPr/>
        </p:nvCxnSpPr>
        <p:spPr>
          <a:xfrm>
            <a:off x="9370567" y="2626307"/>
            <a:ext cx="0" cy="70068"/>
          </a:xfrm>
          <a:prstGeom prst="line">
            <a:avLst/>
          </a:prstGeom>
          <a:ln w="19050">
            <a:solidFill>
              <a:srgbClr val="A0D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>
            <a:extLst>
              <a:ext uri="{FF2B5EF4-FFF2-40B4-BE49-F238E27FC236}">
                <a16:creationId xmlns:a16="http://schemas.microsoft.com/office/drawing/2014/main" id="{921B98F4-89AF-D24F-8566-01A7BF31D084}"/>
              </a:ext>
            </a:extLst>
          </p:cNvPr>
          <p:cNvCxnSpPr>
            <a:cxnSpLocks/>
          </p:cNvCxnSpPr>
          <p:nvPr/>
        </p:nvCxnSpPr>
        <p:spPr>
          <a:xfrm>
            <a:off x="9396976" y="2619705"/>
            <a:ext cx="0" cy="70068"/>
          </a:xfrm>
          <a:prstGeom prst="line">
            <a:avLst/>
          </a:prstGeom>
          <a:ln w="19050">
            <a:solidFill>
              <a:srgbClr val="A0D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D99437A8-5825-C44C-B93D-7E0EDBBE5447}"/>
              </a:ext>
            </a:extLst>
          </p:cNvPr>
          <p:cNvCxnSpPr>
            <a:cxnSpLocks/>
          </p:cNvCxnSpPr>
          <p:nvPr/>
        </p:nvCxnSpPr>
        <p:spPr>
          <a:xfrm>
            <a:off x="9476202" y="2741845"/>
            <a:ext cx="0" cy="70068"/>
          </a:xfrm>
          <a:prstGeom prst="line">
            <a:avLst/>
          </a:prstGeom>
          <a:ln w="19050">
            <a:solidFill>
              <a:srgbClr val="A0D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8BFD4734-10DA-F741-81B9-31BCFB0681C9}"/>
              </a:ext>
            </a:extLst>
          </p:cNvPr>
          <p:cNvCxnSpPr>
            <a:cxnSpLocks/>
          </p:cNvCxnSpPr>
          <p:nvPr/>
        </p:nvCxnSpPr>
        <p:spPr>
          <a:xfrm>
            <a:off x="9515815" y="2748448"/>
            <a:ext cx="0" cy="70068"/>
          </a:xfrm>
          <a:prstGeom prst="line">
            <a:avLst/>
          </a:prstGeom>
          <a:ln w="19050">
            <a:solidFill>
              <a:srgbClr val="A0D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>
            <a:extLst>
              <a:ext uri="{FF2B5EF4-FFF2-40B4-BE49-F238E27FC236}">
                <a16:creationId xmlns:a16="http://schemas.microsoft.com/office/drawing/2014/main" id="{0652A1B6-B187-C64B-8D51-85AAD460BFCB}"/>
              </a:ext>
            </a:extLst>
          </p:cNvPr>
          <p:cNvCxnSpPr>
            <a:cxnSpLocks/>
          </p:cNvCxnSpPr>
          <p:nvPr/>
        </p:nvCxnSpPr>
        <p:spPr>
          <a:xfrm>
            <a:off x="9571933" y="2745147"/>
            <a:ext cx="0" cy="70068"/>
          </a:xfrm>
          <a:prstGeom prst="line">
            <a:avLst/>
          </a:prstGeom>
          <a:ln w="19050">
            <a:solidFill>
              <a:srgbClr val="A0D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138">
            <a:extLst>
              <a:ext uri="{FF2B5EF4-FFF2-40B4-BE49-F238E27FC236}">
                <a16:creationId xmlns:a16="http://schemas.microsoft.com/office/drawing/2014/main" id="{731265CC-1300-304E-9670-A7021CCE5DAA}"/>
              </a:ext>
            </a:extLst>
          </p:cNvPr>
          <p:cNvCxnSpPr>
            <a:cxnSpLocks/>
          </p:cNvCxnSpPr>
          <p:nvPr/>
        </p:nvCxnSpPr>
        <p:spPr>
          <a:xfrm>
            <a:off x="9611546" y="2738545"/>
            <a:ext cx="0" cy="70068"/>
          </a:xfrm>
          <a:prstGeom prst="line">
            <a:avLst/>
          </a:prstGeom>
          <a:ln w="19050">
            <a:solidFill>
              <a:srgbClr val="A0D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7ECA04BE-F912-864E-9BB5-E81FD9F3DF44}"/>
              </a:ext>
            </a:extLst>
          </p:cNvPr>
          <p:cNvCxnSpPr>
            <a:cxnSpLocks/>
          </p:cNvCxnSpPr>
          <p:nvPr/>
        </p:nvCxnSpPr>
        <p:spPr>
          <a:xfrm>
            <a:off x="9670966" y="2741846"/>
            <a:ext cx="0" cy="70068"/>
          </a:xfrm>
          <a:prstGeom prst="line">
            <a:avLst/>
          </a:prstGeom>
          <a:ln w="19050">
            <a:solidFill>
              <a:srgbClr val="A0D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>
            <a:extLst>
              <a:ext uri="{FF2B5EF4-FFF2-40B4-BE49-F238E27FC236}">
                <a16:creationId xmlns:a16="http://schemas.microsoft.com/office/drawing/2014/main" id="{19853BFC-62F6-6145-AA53-E6B3652E315B}"/>
              </a:ext>
            </a:extLst>
          </p:cNvPr>
          <p:cNvCxnSpPr>
            <a:cxnSpLocks/>
          </p:cNvCxnSpPr>
          <p:nvPr/>
        </p:nvCxnSpPr>
        <p:spPr>
          <a:xfrm>
            <a:off x="9727085" y="2738545"/>
            <a:ext cx="0" cy="70068"/>
          </a:xfrm>
          <a:prstGeom prst="line">
            <a:avLst/>
          </a:prstGeom>
          <a:ln w="19050">
            <a:solidFill>
              <a:srgbClr val="A0D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>
            <a:extLst>
              <a:ext uri="{FF2B5EF4-FFF2-40B4-BE49-F238E27FC236}">
                <a16:creationId xmlns:a16="http://schemas.microsoft.com/office/drawing/2014/main" id="{97225CB3-3F56-4E42-8DAA-640EFFA08B80}"/>
              </a:ext>
            </a:extLst>
          </p:cNvPr>
          <p:cNvCxnSpPr>
            <a:cxnSpLocks/>
          </p:cNvCxnSpPr>
          <p:nvPr/>
        </p:nvCxnSpPr>
        <p:spPr>
          <a:xfrm>
            <a:off x="9803010" y="2745148"/>
            <a:ext cx="0" cy="70068"/>
          </a:xfrm>
          <a:prstGeom prst="line">
            <a:avLst/>
          </a:prstGeom>
          <a:ln w="19050">
            <a:solidFill>
              <a:srgbClr val="A0D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id="{398E831C-8408-4448-AC7D-7E6061004CFC}"/>
              </a:ext>
            </a:extLst>
          </p:cNvPr>
          <p:cNvCxnSpPr>
            <a:cxnSpLocks/>
          </p:cNvCxnSpPr>
          <p:nvPr/>
        </p:nvCxnSpPr>
        <p:spPr>
          <a:xfrm>
            <a:off x="7662359" y="1305710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30284ADB-3D6B-1D4E-814A-31B7D2A7318D}"/>
              </a:ext>
            </a:extLst>
          </p:cNvPr>
          <p:cNvCxnSpPr>
            <a:cxnSpLocks/>
          </p:cNvCxnSpPr>
          <p:nvPr/>
        </p:nvCxnSpPr>
        <p:spPr>
          <a:xfrm>
            <a:off x="7685467" y="1305710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>
            <a:extLst>
              <a:ext uri="{FF2B5EF4-FFF2-40B4-BE49-F238E27FC236}">
                <a16:creationId xmlns:a16="http://schemas.microsoft.com/office/drawing/2014/main" id="{59A30153-E446-5C44-84BF-3B05AA74A29F}"/>
              </a:ext>
            </a:extLst>
          </p:cNvPr>
          <p:cNvCxnSpPr>
            <a:cxnSpLocks/>
          </p:cNvCxnSpPr>
          <p:nvPr/>
        </p:nvCxnSpPr>
        <p:spPr>
          <a:xfrm>
            <a:off x="7711875" y="1305710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9" name="Groupe 258">
            <a:extLst>
              <a:ext uri="{FF2B5EF4-FFF2-40B4-BE49-F238E27FC236}">
                <a16:creationId xmlns:a16="http://schemas.microsoft.com/office/drawing/2014/main" id="{35A232E0-9AEB-684E-A33D-2F33E2C5DCB1}"/>
              </a:ext>
            </a:extLst>
          </p:cNvPr>
          <p:cNvGrpSpPr/>
          <p:nvPr/>
        </p:nvGrpSpPr>
        <p:grpSpPr>
          <a:xfrm>
            <a:off x="9153916" y="1355092"/>
            <a:ext cx="426507" cy="70068"/>
            <a:chOff x="9237436" y="779890"/>
            <a:chExt cx="426507" cy="70068"/>
          </a:xfrm>
        </p:grpSpPr>
        <p:cxnSp>
          <p:nvCxnSpPr>
            <p:cNvPr id="146" name="Connecteur droit 145">
              <a:extLst>
                <a:ext uri="{FF2B5EF4-FFF2-40B4-BE49-F238E27FC236}">
                  <a16:creationId xmlns:a16="http://schemas.microsoft.com/office/drawing/2014/main" id="{42685C38-D17F-FE41-88A1-25270426545C}"/>
                </a:ext>
              </a:extLst>
            </p:cNvPr>
            <p:cNvCxnSpPr>
              <a:cxnSpLocks/>
            </p:cNvCxnSpPr>
            <p:nvPr/>
          </p:nvCxnSpPr>
          <p:spPr>
            <a:xfrm>
              <a:off x="9642611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cteur droit 146">
              <a:extLst>
                <a:ext uri="{FF2B5EF4-FFF2-40B4-BE49-F238E27FC236}">
                  <a16:creationId xmlns:a16="http://schemas.microsoft.com/office/drawing/2014/main" id="{39B9B6E0-71ED-084C-BDD2-7A3FB0B52AE9}"/>
                </a:ext>
              </a:extLst>
            </p:cNvPr>
            <p:cNvCxnSpPr>
              <a:cxnSpLocks/>
            </p:cNvCxnSpPr>
            <p:nvPr/>
          </p:nvCxnSpPr>
          <p:spPr>
            <a:xfrm>
              <a:off x="9621286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cteur droit 147">
              <a:extLst>
                <a:ext uri="{FF2B5EF4-FFF2-40B4-BE49-F238E27FC236}">
                  <a16:creationId xmlns:a16="http://schemas.microsoft.com/office/drawing/2014/main" id="{1C85223A-44B0-E34C-96BE-2B78F7A9D4E5}"/>
                </a:ext>
              </a:extLst>
            </p:cNvPr>
            <p:cNvCxnSpPr>
              <a:cxnSpLocks/>
            </p:cNvCxnSpPr>
            <p:nvPr/>
          </p:nvCxnSpPr>
          <p:spPr>
            <a:xfrm>
              <a:off x="9599961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eur droit 148">
              <a:extLst>
                <a:ext uri="{FF2B5EF4-FFF2-40B4-BE49-F238E27FC236}">
                  <a16:creationId xmlns:a16="http://schemas.microsoft.com/office/drawing/2014/main" id="{1F4755DF-1F4B-2D4A-BAE2-C962D8D8474B}"/>
                </a:ext>
              </a:extLst>
            </p:cNvPr>
            <p:cNvCxnSpPr>
              <a:cxnSpLocks/>
            </p:cNvCxnSpPr>
            <p:nvPr/>
          </p:nvCxnSpPr>
          <p:spPr>
            <a:xfrm>
              <a:off x="9557311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cteur droit 149">
              <a:extLst>
                <a:ext uri="{FF2B5EF4-FFF2-40B4-BE49-F238E27FC236}">
                  <a16:creationId xmlns:a16="http://schemas.microsoft.com/office/drawing/2014/main" id="{ED58349D-F85D-8047-926C-4A6C392DEB0D}"/>
                </a:ext>
              </a:extLst>
            </p:cNvPr>
            <p:cNvCxnSpPr>
              <a:cxnSpLocks/>
            </p:cNvCxnSpPr>
            <p:nvPr/>
          </p:nvCxnSpPr>
          <p:spPr>
            <a:xfrm>
              <a:off x="9514661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cteur droit 150">
              <a:extLst>
                <a:ext uri="{FF2B5EF4-FFF2-40B4-BE49-F238E27FC236}">
                  <a16:creationId xmlns:a16="http://schemas.microsoft.com/office/drawing/2014/main" id="{D8FED032-DB59-9A45-BBC8-3208996D90CC}"/>
                </a:ext>
              </a:extLst>
            </p:cNvPr>
            <p:cNvCxnSpPr>
              <a:cxnSpLocks/>
            </p:cNvCxnSpPr>
            <p:nvPr/>
          </p:nvCxnSpPr>
          <p:spPr>
            <a:xfrm>
              <a:off x="9663943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cteur droit 151">
              <a:extLst>
                <a:ext uri="{FF2B5EF4-FFF2-40B4-BE49-F238E27FC236}">
                  <a16:creationId xmlns:a16="http://schemas.microsoft.com/office/drawing/2014/main" id="{F39D6B17-2C0A-5647-8A0E-0CBB07DEBEA1}"/>
                </a:ext>
              </a:extLst>
            </p:cNvPr>
            <p:cNvCxnSpPr>
              <a:cxnSpLocks/>
            </p:cNvCxnSpPr>
            <p:nvPr/>
          </p:nvCxnSpPr>
          <p:spPr>
            <a:xfrm>
              <a:off x="9578636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cteur droit 152">
              <a:extLst>
                <a:ext uri="{FF2B5EF4-FFF2-40B4-BE49-F238E27FC236}">
                  <a16:creationId xmlns:a16="http://schemas.microsoft.com/office/drawing/2014/main" id="{962A1308-F823-9C45-957E-31B899844D12}"/>
                </a:ext>
              </a:extLst>
            </p:cNvPr>
            <p:cNvCxnSpPr>
              <a:cxnSpLocks/>
            </p:cNvCxnSpPr>
            <p:nvPr/>
          </p:nvCxnSpPr>
          <p:spPr>
            <a:xfrm>
              <a:off x="9535986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cteur droit 153">
              <a:extLst>
                <a:ext uri="{FF2B5EF4-FFF2-40B4-BE49-F238E27FC236}">
                  <a16:creationId xmlns:a16="http://schemas.microsoft.com/office/drawing/2014/main" id="{7E850B36-FD2C-1D40-B4D5-1AF4E7E77858}"/>
                </a:ext>
              </a:extLst>
            </p:cNvPr>
            <p:cNvCxnSpPr>
              <a:cxnSpLocks/>
            </p:cNvCxnSpPr>
            <p:nvPr/>
          </p:nvCxnSpPr>
          <p:spPr>
            <a:xfrm>
              <a:off x="9493336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cteur droit 154">
              <a:extLst>
                <a:ext uri="{FF2B5EF4-FFF2-40B4-BE49-F238E27FC236}">
                  <a16:creationId xmlns:a16="http://schemas.microsoft.com/office/drawing/2014/main" id="{D9987E2D-C94A-CF4D-803E-E77FEBFB7291}"/>
                </a:ext>
              </a:extLst>
            </p:cNvPr>
            <p:cNvCxnSpPr>
              <a:cxnSpLocks/>
            </p:cNvCxnSpPr>
            <p:nvPr/>
          </p:nvCxnSpPr>
          <p:spPr>
            <a:xfrm>
              <a:off x="9472011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cteur droit 155">
              <a:extLst>
                <a:ext uri="{FF2B5EF4-FFF2-40B4-BE49-F238E27FC236}">
                  <a16:creationId xmlns:a16="http://schemas.microsoft.com/office/drawing/2014/main" id="{BBDA1ECA-F6B9-C545-A6C8-C02C3A27453F}"/>
                </a:ext>
              </a:extLst>
            </p:cNvPr>
            <p:cNvCxnSpPr>
              <a:cxnSpLocks/>
            </p:cNvCxnSpPr>
            <p:nvPr/>
          </p:nvCxnSpPr>
          <p:spPr>
            <a:xfrm>
              <a:off x="9429361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cteur droit 156">
              <a:extLst>
                <a:ext uri="{FF2B5EF4-FFF2-40B4-BE49-F238E27FC236}">
                  <a16:creationId xmlns:a16="http://schemas.microsoft.com/office/drawing/2014/main" id="{D3D1B0FD-9D9B-474A-8588-5FBEBC8C0E08}"/>
                </a:ext>
              </a:extLst>
            </p:cNvPr>
            <p:cNvCxnSpPr>
              <a:cxnSpLocks/>
            </p:cNvCxnSpPr>
            <p:nvPr/>
          </p:nvCxnSpPr>
          <p:spPr>
            <a:xfrm>
              <a:off x="9386711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cteur droit 157">
              <a:extLst>
                <a:ext uri="{FF2B5EF4-FFF2-40B4-BE49-F238E27FC236}">
                  <a16:creationId xmlns:a16="http://schemas.microsoft.com/office/drawing/2014/main" id="{66F9666B-CBB6-1C42-99E7-A24AA7D3CFE1}"/>
                </a:ext>
              </a:extLst>
            </p:cNvPr>
            <p:cNvCxnSpPr>
              <a:cxnSpLocks/>
            </p:cNvCxnSpPr>
            <p:nvPr/>
          </p:nvCxnSpPr>
          <p:spPr>
            <a:xfrm>
              <a:off x="9344061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cteur droit 158">
              <a:extLst>
                <a:ext uri="{FF2B5EF4-FFF2-40B4-BE49-F238E27FC236}">
                  <a16:creationId xmlns:a16="http://schemas.microsoft.com/office/drawing/2014/main" id="{056D4A96-906B-0C4B-B07C-DA09D6B4F540}"/>
                </a:ext>
              </a:extLst>
            </p:cNvPr>
            <p:cNvCxnSpPr>
              <a:cxnSpLocks/>
            </p:cNvCxnSpPr>
            <p:nvPr/>
          </p:nvCxnSpPr>
          <p:spPr>
            <a:xfrm>
              <a:off x="9450686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cteur droit 159">
              <a:extLst>
                <a:ext uri="{FF2B5EF4-FFF2-40B4-BE49-F238E27FC236}">
                  <a16:creationId xmlns:a16="http://schemas.microsoft.com/office/drawing/2014/main" id="{1BF88424-0F1D-3346-95B8-128DFCCCD394}"/>
                </a:ext>
              </a:extLst>
            </p:cNvPr>
            <p:cNvCxnSpPr>
              <a:cxnSpLocks/>
            </p:cNvCxnSpPr>
            <p:nvPr/>
          </p:nvCxnSpPr>
          <p:spPr>
            <a:xfrm>
              <a:off x="9408036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cteur droit 160">
              <a:extLst>
                <a:ext uri="{FF2B5EF4-FFF2-40B4-BE49-F238E27FC236}">
                  <a16:creationId xmlns:a16="http://schemas.microsoft.com/office/drawing/2014/main" id="{5DE4DE3B-A05D-D543-8D7C-B294BEB23BA8}"/>
                </a:ext>
              </a:extLst>
            </p:cNvPr>
            <p:cNvCxnSpPr>
              <a:cxnSpLocks/>
            </p:cNvCxnSpPr>
            <p:nvPr/>
          </p:nvCxnSpPr>
          <p:spPr>
            <a:xfrm>
              <a:off x="9365386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cteur droit 161">
              <a:extLst>
                <a:ext uri="{FF2B5EF4-FFF2-40B4-BE49-F238E27FC236}">
                  <a16:creationId xmlns:a16="http://schemas.microsoft.com/office/drawing/2014/main" id="{A0418073-683B-3645-A250-CB8D15342ACD}"/>
                </a:ext>
              </a:extLst>
            </p:cNvPr>
            <p:cNvCxnSpPr>
              <a:cxnSpLocks/>
            </p:cNvCxnSpPr>
            <p:nvPr/>
          </p:nvCxnSpPr>
          <p:spPr>
            <a:xfrm>
              <a:off x="9322736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cteur droit 162">
              <a:extLst>
                <a:ext uri="{FF2B5EF4-FFF2-40B4-BE49-F238E27FC236}">
                  <a16:creationId xmlns:a16="http://schemas.microsoft.com/office/drawing/2014/main" id="{38E18027-BB64-2C46-AD1D-BD3BE297D9C7}"/>
                </a:ext>
              </a:extLst>
            </p:cNvPr>
            <p:cNvCxnSpPr>
              <a:cxnSpLocks/>
            </p:cNvCxnSpPr>
            <p:nvPr/>
          </p:nvCxnSpPr>
          <p:spPr>
            <a:xfrm>
              <a:off x="9301411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cteur droit 163">
              <a:extLst>
                <a:ext uri="{FF2B5EF4-FFF2-40B4-BE49-F238E27FC236}">
                  <a16:creationId xmlns:a16="http://schemas.microsoft.com/office/drawing/2014/main" id="{D58F39D9-386C-3848-A8B0-23DA2B07C8BF}"/>
                </a:ext>
              </a:extLst>
            </p:cNvPr>
            <p:cNvCxnSpPr>
              <a:cxnSpLocks/>
            </p:cNvCxnSpPr>
            <p:nvPr/>
          </p:nvCxnSpPr>
          <p:spPr>
            <a:xfrm>
              <a:off x="9258761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cteur droit 164">
              <a:extLst>
                <a:ext uri="{FF2B5EF4-FFF2-40B4-BE49-F238E27FC236}">
                  <a16:creationId xmlns:a16="http://schemas.microsoft.com/office/drawing/2014/main" id="{E7C884B2-572E-8D4C-936B-3CC0B246E954}"/>
                </a:ext>
              </a:extLst>
            </p:cNvPr>
            <p:cNvCxnSpPr>
              <a:cxnSpLocks/>
            </p:cNvCxnSpPr>
            <p:nvPr/>
          </p:nvCxnSpPr>
          <p:spPr>
            <a:xfrm>
              <a:off x="9280086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cteur droit 165">
              <a:extLst>
                <a:ext uri="{FF2B5EF4-FFF2-40B4-BE49-F238E27FC236}">
                  <a16:creationId xmlns:a16="http://schemas.microsoft.com/office/drawing/2014/main" id="{D2FA7CF8-498B-2346-86BF-A82B27E14522}"/>
                </a:ext>
              </a:extLst>
            </p:cNvPr>
            <p:cNvCxnSpPr>
              <a:cxnSpLocks/>
            </p:cNvCxnSpPr>
            <p:nvPr/>
          </p:nvCxnSpPr>
          <p:spPr>
            <a:xfrm>
              <a:off x="9237436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Groupe 188">
            <a:extLst>
              <a:ext uri="{FF2B5EF4-FFF2-40B4-BE49-F238E27FC236}">
                <a16:creationId xmlns:a16="http://schemas.microsoft.com/office/drawing/2014/main" id="{CF1943DA-FCDB-BB40-A8C8-6042B2748963}"/>
              </a:ext>
            </a:extLst>
          </p:cNvPr>
          <p:cNvGrpSpPr/>
          <p:nvPr/>
        </p:nvGrpSpPr>
        <p:grpSpPr>
          <a:xfrm>
            <a:off x="7740545" y="1306028"/>
            <a:ext cx="447669" cy="70068"/>
            <a:chOff x="8367623" y="773274"/>
            <a:chExt cx="447669" cy="70068"/>
          </a:xfrm>
        </p:grpSpPr>
        <p:cxnSp>
          <p:nvCxnSpPr>
            <p:cNvPr id="167" name="Connecteur droit 166">
              <a:extLst>
                <a:ext uri="{FF2B5EF4-FFF2-40B4-BE49-F238E27FC236}">
                  <a16:creationId xmlns:a16="http://schemas.microsoft.com/office/drawing/2014/main" id="{07C684E0-BAC5-644C-8039-F033E15190B9}"/>
                </a:ext>
              </a:extLst>
            </p:cNvPr>
            <p:cNvCxnSpPr>
              <a:cxnSpLocks/>
            </p:cNvCxnSpPr>
            <p:nvPr/>
          </p:nvCxnSpPr>
          <p:spPr>
            <a:xfrm>
              <a:off x="8815292" y="773274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cteur droit 167">
              <a:extLst>
                <a:ext uri="{FF2B5EF4-FFF2-40B4-BE49-F238E27FC236}">
                  <a16:creationId xmlns:a16="http://schemas.microsoft.com/office/drawing/2014/main" id="{D6C5E973-E4B6-7A41-80F8-75E04A41EC05}"/>
                </a:ext>
              </a:extLst>
            </p:cNvPr>
            <p:cNvCxnSpPr>
              <a:cxnSpLocks/>
            </p:cNvCxnSpPr>
            <p:nvPr/>
          </p:nvCxnSpPr>
          <p:spPr>
            <a:xfrm>
              <a:off x="8792900" y="773274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cteur droit 168">
              <a:extLst>
                <a:ext uri="{FF2B5EF4-FFF2-40B4-BE49-F238E27FC236}">
                  <a16:creationId xmlns:a16="http://schemas.microsoft.com/office/drawing/2014/main" id="{9375AC59-13D8-0E4C-A626-095C7A55D997}"/>
                </a:ext>
              </a:extLst>
            </p:cNvPr>
            <p:cNvCxnSpPr>
              <a:cxnSpLocks/>
            </p:cNvCxnSpPr>
            <p:nvPr/>
          </p:nvCxnSpPr>
          <p:spPr>
            <a:xfrm>
              <a:off x="8748134" y="773274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cteur droit 169">
              <a:extLst>
                <a:ext uri="{FF2B5EF4-FFF2-40B4-BE49-F238E27FC236}">
                  <a16:creationId xmlns:a16="http://schemas.microsoft.com/office/drawing/2014/main" id="{33CE3F56-FC5C-1741-8BFD-0E7647227DFF}"/>
                </a:ext>
              </a:extLst>
            </p:cNvPr>
            <p:cNvCxnSpPr>
              <a:cxnSpLocks/>
            </p:cNvCxnSpPr>
            <p:nvPr/>
          </p:nvCxnSpPr>
          <p:spPr>
            <a:xfrm>
              <a:off x="8703368" y="773274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cteur droit 170">
              <a:extLst>
                <a:ext uri="{FF2B5EF4-FFF2-40B4-BE49-F238E27FC236}">
                  <a16:creationId xmlns:a16="http://schemas.microsoft.com/office/drawing/2014/main" id="{5F9D7BE5-0A4F-A745-A8DC-05C3877CDE5E}"/>
                </a:ext>
              </a:extLst>
            </p:cNvPr>
            <p:cNvCxnSpPr>
              <a:cxnSpLocks/>
            </p:cNvCxnSpPr>
            <p:nvPr/>
          </p:nvCxnSpPr>
          <p:spPr>
            <a:xfrm>
              <a:off x="8658602" y="773274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cteur droit 171">
              <a:extLst>
                <a:ext uri="{FF2B5EF4-FFF2-40B4-BE49-F238E27FC236}">
                  <a16:creationId xmlns:a16="http://schemas.microsoft.com/office/drawing/2014/main" id="{EF3AC46F-DBE6-8348-801F-2F195637C58A}"/>
                </a:ext>
              </a:extLst>
            </p:cNvPr>
            <p:cNvCxnSpPr>
              <a:cxnSpLocks/>
            </p:cNvCxnSpPr>
            <p:nvPr/>
          </p:nvCxnSpPr>
          <p:spPr>
            <a:xfrm>
              <a:off x="8770517" y="773274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cteur droit 172">
              <a:extLst>
                <a:ext uri="{FF2B5EF4-FFF2-40B4-BE49-F238E27FC236}">
                  <a16:creationId xmlns:a16="http://schemas.microsoft.com/office/drawing/2014/main" id="{EFB81A00-B3AC-F647-8C7E-27B38086BDDD}"/>
                </a:ext>
              </a:extLst>
            </p:cNvPr>
            <p:cNvCxnSpPr>
              <a:cxnSpLocks/>
            </p:cNvCxnSpPr>
            <p:nvPr/>
          </p:nvCxnSpPr>
          <p:spPr>
            <a:xfrm>
              <a:off x="8725751" y="773274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cteur droit 173">
              <a:extLst>
                <a:ext uri="{FF2B5EF4-FFF2-40B4-BE49-F238E27FC236}">
                  <a16:creationId xmlns:a16="http://schemas.microsoft.com/office/drawing/2014/main" id="{DDB68B9B-3994-EF4A-82CA-01756FFBF6FA}"/>
                </a:ext>
              </a:extLst>
            </p:cNvPr>
            <p:cNvCxnSpPr>
              <a:cxnSpLocks/>
            </p:cNvCxnSpPr>
            <p:nvPr/>
          </p:nvCxnSpPr>
          <p:spPr>
            <a:xfrm>
              <a:off x="8680985" y="773274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cteur droit 174">
              <a:extLst>
                <a:ext uri="{FF2B5EF4-FFF2-40B4-BE49-F238E27FC236}">
                  <a16:creationId xmlns:a16="http://schemas.microsoft.com/office/drawing/2014/main" id="{53268D05-52A6-2D4E-A8FD-47DB4AA3D11A}"/>
                </a:ext>
              </a:extLst>
            </p:cNvPr>
            <p:cNvCxnSpPr>
              <a:cxnSpLocks/>
            </p:cNvCxnSpPr>
            <p:nvPr/>
          </p:nvCxnSpPr>
          <p:spPr>
            <a:xfrm>
              <a:off x="8636219" y="773274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cteur droit 175">
              <a:extLst>
                <a:ext uri="{FF2B5EF4-FFF2-40B4-BE49-F238E27FC236}">
                  <a16:creationId xmlns:a16="http://schemas.microsoft.com/office/drawing/2014/main" id="{03E0A6B4-40F5-324C-AA78-FC8E1F402738}"/>
                </a:ext>
              </a:extLst>
            </p:cNvPr>
            <p:cNvCxnSpPr>
              <a:cxnSpLocks/>
            </p:cNvCxnSpPr>
            <p:nvPr/>
          </p:nvCxnSpPr>
          <p:spPr>
            <a:xfrm>
              <a:off x="8613836" y="773274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cteur droit 176">
              <a:extLst>
                <a:ext uri="{FF2B5EF4-FFF2-40B4-BE49-F238E27FC236}">
                  <a16:creationId xmlns:a16="http://schemas.microsoft.com/office/drawing/2014/main" id="{26ACB9DC-B6D8-144F-AD64-616F55B78BDE}"/>
                </a:ext>
              </a:extLst>
            </p:cNvPr>
            <p:cNvCxnSpPr>
              <a:cxnSpLocks/>
            </p:cNvCxnSpPr>
            <p:nvPr/>
          </p:nvCxnSpPr>
          <p:spPr>
            <a:xfrm>
              <a:off x="8569070" y="773274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cteur droit 177">
              <a:extLst>
                <a:ext uri="{FF2B5EF4-FFF2-40B4-BE49-F238E27FC236}">
                  <a16:creationId xmlns:a16="http://schemas.microsoft.com/office/drawing/2014/main" id="{0B1845F0-2A64-834E-9D74-518348230516}"/>
                </a:ext>
              </a:extLst>
            </p:cNvPr>
            <p:cNvCxnSpPr>
              <a:cxnSpLocks/>
            </p:cNvCxnSpPr>
            <p:nvPr/>
          </p:nvCxnSpPr>
          <p:spPr>
            <a:xfrm>
              <a:off x="8524304" y="773274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cteur droit 178">
              <a:extLst>
                <a:ext uri="{FF2B5EF4-FFF2-40B4-BE49-F238E27FC236}">
                  <a16:creationId xmlns:a16="http://schemas.microsoft.com/office/drawing/2014/main" id="{4902B286-97C4-8D43-918E-D347D355BB3D}"/>
                </a:ext>
              </a:extLst>
            </p:cNvPr>
            <p:cNvCxnSpPr>
              <a:cxnSpLocks/>
            </p:cNvCxnSpPr>
            <p:nvPr/>
          </p:nvCxnSpPr>
          <p:spPr>
            <a:xfrm>
              <a:off x="8479538" y="773274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cteur droit 179">
              <a:extLst>
                <a:ext uri="{FF2B5EF4-FFF2-40B4-BE49-F238E27FC236}">
                  <a16:creationId xmlns:a16="http://schemas.microsoft.com/office/drawing/2014/main" id="{84EF2181-62C9-CD4D-87FA-A5B73FEA0D63}"/>
                </a:ext>
              </a:extLst>
            </p:cNvPr>
            <p:cNvCxnSpPr>
              <a:cxnSpLocks/>
            </p:cNvCxnSpPr>
            <p:nvPr/>
          </p:nvCxnSpPr>
          <p:spPr>
            <a:xfrm>
              <a:off x="8591453" y="773274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cteur droit 180">
              <a:extLst>
                <a:ext uri="{FF2B5EF4-FFF2-40B4-BE49-F238E27FC236}">
                  <a16:creationId xmlns:a16="http://schemas.microsoft.com/office/drawing/2014/main" id="{E24CEECB-D672-254F-9588-01E11B5BDF52}"/>
                </a:ext>
              </a:extLst>
            </p:cNvPr>
            <p:cNvCxnSpPr>
              <a:cxnSpLocks/>
            </p:cNvCxnSpPr>
            <p:nvPr/>
          </p:nvCxnSpPr>
          <p:spPr>
            <a:xfrm>
              <a:off x="8546687" y="773274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cteur droit 181">
              <a:extLst>
                <a:ext uri="{FF2B5EF4-FFF2-40B4-BE49-F238E27FC236}">
                  <a16:creationId xmlns:a16="http://schemas.microsoft.com/office/drawing/2014/main" id="{C8F21B88-28D9-134F-BFBB-A3124CDCFCDB}"/>
                </a:ext>
              </a:extLst>
            </p:cNvPr>
            <p:cNvCxnSpPr>
              <a:cxnSpLocks/>
            </p:cNvCxnSpPr>
            <p:nvPr/>
          </p:nvCxnSpPr>
          <p:spPr>
            <a:xfrm>
              <a:off x="8501921" y="773274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cteur droit 182">
              <a:extLst>
                <a:ext uri="{FF2B5EF4-FFF2-40B4-BE49-F238E27FC236}">
                  <a16:creationId xmlns:a16="http://schemas.microsoft.com/office/drawing/2014/main" id="{B4E3459C-6C3B-EC4A-935D-C3B47751FAD3}"/>
                </a:ext>
              </a:extLst>
            </p:cNvPr>
            <p:cNvCxnSpPr>
              <a:cxnSpLocks/>
            </p:cNvCxnSpPr>
            <p:nvPr/>
          </p:nvCxnSpPr>
          <p:spPr>
            <a:xfrm>
              <a:off x="8367623" y="773274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cteur droit 183">
              <a:extLst>
                <a:ext uri="{FF2B5EF4-FFF2-40B4-BE49-F238E27FC236}">
                  <a16:creationId xmlns:a16="http://schemas.microsoft.com/office/drawing/2014/main" id="{76AA660B-43F9-674E-9204-0E5895EDF056}"/>
                </a:ext>
              </a:extLst>
            </p:cNvPr>
            <p:cNvCxnSpPr>
              <a:cxnSpLocks/>
            </p:cNvCxnSpPr>
            <p:nvPr/>
          </p:nvCxnSpPr>
          <p:spPr>
            <a:xfrm>
              <a:off x="8457155" y="773274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cteur droit 184">
              <a:extLst>
                <a:ext uri="{FF2B5EF4-FFF2-40B4-BE49-F238E27FC236}">
                  <a16:creationId xmlns:a16="http://schemas.microsoft.com/office/drawing/2014/main" id="{ED3B17E9-6FAB-DD49-BACE-25183C61798A}"/>
                </a:ext>
              </a:extLst>
            </p:cNvPr>
            <p:cNvCxnSpPr>
              <a:cxnSpLocks/>
            </p:cNvCxnSpPr>
            <p:nvPr/>
          </p:nvCxnSpPr>
          <p:spPr>
            <a:xfrm>
              <a:off x="8412389" y="773274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cteur droit 185">
              <a:extLst>
                <a:ext uri="{FF2B5EF4-FFF2-40B4-BE49-F238E27FC236}">
                  <a16:creationId xmlns:a16="http://schemas.microsoft.com/office/drawing/2014/main" id="{4251510D-295A-F841-B2AF-0383D2680097}"/>
                </a:ext>
              </a:extLst>
            </p:cNvPr>
            <p:cNvCxnSpPr>
              <a:cxnSpLocks/>
            </p:cNvCxnSpPr>
            <p:nvPr/>
          </p:nvCxnSpPr>
          <p:spPr>
            <a:xfrm>
              <a:off x="8434772" y="773274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cteur droit 186">
              <a:extLst>
                <a:ext uri="{FF2B5EF4-FFF2-40B4-BE49-F238E27FC236}">
                  <a16:creationId xmlns:a16="http://schemas.microsoft.com/office/drawing/2014/main" id="{57B43491-A3FF-9449-B903-913BABA65FF9}"/>
                </a:ext>
              </a:extLst>
            </p:cNvPr>
            <p:cNvCxnSpPr>
              <a:cxnSpLocks/>
            </p:cNvCxnSpPr>
            <p:nvPr/>
          </p:nvCxnSpPr>
          <p:spPr>
            <a:xfrm>
              <a:off x="8390006" y="773274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0" name="Groupe 259">
            <a:extLst>
              <a:ext uri="{FF2B5EF4-FFF2-40B4-BE49-F238E27FC236}">
                <a16:creationId xmlns:a16="http://schemas.microsoft.com/office/drawing/2014/main" id="{D579E2FB-F08C-F140-BB85-B0B06B02F3B0}"/>
              </a:ext>
            </a:extLst>
          </p:cNvPr>
          <p:cNvGrpSpPr/>
          <p:nvPr/>
        </p:nvGrpSpPr>
        <p:grpSpPr>
          <a:xfrm>
            <a:off x="8701576" y="1358267"/>
            <a:ext cx="426507" cy="70068"/>
            <a:chOff x="9237436" y="779890"/>
            <a:chExt cx="426507" cy="70068"/>
          </a:xfrm>
        </p:grpSpPr>
        <p:cxnSp>
          <p:nvCxnSpPr>
            <p:cNvPr id="261" name="Connecteur droit 260">
              <a:extLst>
                <a:ext uri="{FF2B5EF4-FFF2-40B4-BE49-F238E27FC236}">
                  <a16:creationId xmlns:a16="http://schemas.microsoft.com/office/drawing/2014/main" id="{85DB5894-1556-6A41-80AA-171D34F689FC}"/>
                </a:ext>
              </a:extLst>
            </p:cNvPr>
            <p:cNvCxnSpPr>
              <a:cxnSpLocks/>
            </p:cNvCxnSpPr>
            <p:nvPr/>
          </p:nvCxnSpPr>
          <p:spPr>
            <a:xfrm>
              <a:off x="9642611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cteur droit 261">
              <a:extLst>
                <a:ext uri="{FF2B5EF4-FFF2-40B4-BE49-F238E27FC236}">
                  <a16:creationId xmlns:a16="http://schemas.microsoft.com/office/drawing/2014/main" id="{2DD71B04-A3B3-0D4F-981A-33D72972F787}"/>
                </a:ext>
              </a:extLst>
            </p:cNvPr>
            <p:cNvCxnSpPr>
              <a:cxnSpLocks/>
            </p:cNvCxnSpPr>
            <p:nvPr/>
          </p:nvCxnSpPr>
          <p:spPr>
            <a:xfrm>
              <a:off x="9621286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cteur droit 262">
              <a:extLst>
                <a:ext uri="{FF2B5EF4-FFF2-40B4-BE49-F238E27FC236}">
                  <a16:creationId xmlns:a16="http://schemas.microsoft.com/office/drawing/2014/main" id="{661D92AD-D607-2243-A3E4-217C84836DC5}"/>
                </a:ext>
              </a:extLst>
            </p:cNvPr>
            <p:cNvCxnSpPr>
              <a:cxnSpLocks/>
            </p:cNvCxnSpPr>
            <p:nvPr/>
          </p:nvCxnSpPr>
          <p:spPr>
            <a:xfrm>
              <a:off x="9599961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Connecteur droit 263">
              <a:extLst>
                <a:ext uri="{FF2B5EF4-FFF2-40B4-BE49-F238E27FC236}">
                  <a16:creationId xmlns:a16="http://schemas.microsoft.com/office/drawing/2014/main" id="{A18986E0-EFFA-6144-BD7B-3D0BAABB4B98}"/>
                </a:ext>
              </a:extLst>
            </p:cNvPr>
            <p:cNvCxnSpPr>
              <a:cxnSpLocks/>
            </p:cNvCxnSpPr>
            <p:nvPr/>
          </p:nvCxnSpPr>
          <p:spPr>
            <a:xfrm>
              <a:off x="9557311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Connecteur droit 264">
              <a:extLst>
                <a:ext uri="{FF2B5EF4-FFF2-40B4-BE49-F238E27FC236}">
                  <a16:creationId xmlns:a16="http://schemas.microsoft.com/office/drawing/2014/main" id="{BD268DAB-EE1C-9248-8F0B-509A9DA9B75E}"/>
                </a:ext>
              </a:extLst>
            </p:cNvPr>
            <p:cNvCxnSpPr>
              <a:cxnSpLocks/>
            </p:cNvCxnSpPr>
            <p:nvPr/>
          </p:nvCxnSpPr>
          <p:spPr>
            <a:xfrm>
              <a:off x="9514661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Connecteur droit 265">
              <a:extLst>
                <a:ext uri="{FF2B5EF4-FFF2-40B4-BE49-F238E27FC236}">
                  <a16:creationId xmlns:a16="http://schemas.microsoft.com/office/drawing/2014/main" id="{9A6A2168-5CFC-F64D-AABB-FC8C5586C16B}"/>
                </a:ext>
              </a:extLst>
            </p:cNvPr>
            <p:cNvCxnSpPr>
              <a:cxnSpLocks/>
            </p:cNvCxnSpPr>
            <p:nvPr/>
          </p:nvCxnSpPr>
          <p:spPr>
            <a:xfrm>
              <a:off x="9663943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Connecteur droit 266">
              <a:extLst>
                <a:ext uri="{FF2B5EF4-FFF2-40B4-BE49-F238E27FC236}">
                  <a16:creationId xmlns:a16="http://schemas.microsoft.com/office/drawing/2014/main" id="{EFFE0D1F-47AC-9B49-BA82-E492E6D8C708}"/>
                </a:ext>
              </a:extLst>
            </p:cNvPr>
            <p:cNvCxnSpPr>
              <a:cxnSpLocks/>
            </p:cNvCxnSpPr>
            <p:nvPr/>
          </p:nvCxnSpPr>
          <p:spPr>
            <a:xfrm>
              <a:off x="9578636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Connecteur droit 267">
              <a:extLst>
                <a:ext uri="{FF2B5EF4-FFF2-40B4-BE49-F238E27FC236}">
                  <a16:creationId xmlns:a16="http://schemas.microsoft.com/office/drawing/2014/main" id="{594DC871-81F5-F642-B8B9-F342CB1A38C2}"/>
                </a:ext>
              </a:extLst>
            </p:cNvPr>
            <p:cNvCxnSpPr>
              <a:cxnSpLocks/>
            </p:cNvCxnSpPr>
            <p:nvPr/>
          </p:nvCxnSpPr>
          <p:spPr>
            <a:xfrm>
              <a:off x="9535986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Connecteur droit 268">
              <a:extLst>
                <a:ext uri="{FF2B5EF4-FFF2-40B4-BE49-F238E27FC236}">
                  <a16:creationId xmlns:a16="http://schemas.microsoft.com/office/drawing/2014/main" id="{E35C564D-6485-8E45-AB2A-1324DE4E2451}"/>
                </a:ext>
              </a:extLst>
            </p:cNvPr>
            <p:cNvCxnSpPr>
              <a:cxnSpLocks/>
            </p:cNvCxnSpPr>
            <p:nvPr/>
          </p:nvCxnSpPr>
          <p:spPr>
            <a:xfrm>
              <a:off x="9493336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Connecteur droit 269">
              <a:extLst>
                <a:ext uri="{FF2B5EF4-FFF2-40B4-BE49-F238E27FC236}">
                  <a16:creationId xmlns:a16="http://schemas.microsoft.com/office/drawing/2014/main" id="{AD3590D8-067C-8D4D-BEA4-362007124A27}"/>
                </a:ext>
              </a:extLst>
            </p:cNvPr>
            <p:cNvCxnSpPr>
              <a:cxnSpLocks/>
            </p:cNvCxnSpPr>
            <p:nvPr/>
          </p:nvCxnSpPr>
          <p:spPr>
            <a:xfrm>
              <a:off x="9472011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Connecteur droit 270">
              <a:extLst>
                <a:ext uri="{FF2B5EF4-FFF2-40B4-BE49-F238E27FC236}">
                  <a16:creationId xmlns:a16="http://schemas.microsoft.com/office/drawing/2014/main" id="{8A7B0856-1203-7B40-9C9B-027A6BF62BFB}"/>
                </a:ext>
              </a:extLst>
            </p:cNvPr>
            <p:cNvCxnSpPr>
              <a:cxnSpLocks/>
            </p:cNvCxnSpPr>
            <p:nvPr/>
          </p:nvCxnSpPr>
          <p:spPr>
            <a:xfrm>
              <a:off x="9429361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Connecteur droit 271">
              <a:extLst>
                <a:ext uri="{FF2B5EF4-FFF2-40B4-BE49-F238E27FC236}">
                  <a16:creationId xmlns:a16="http://schemas.microsoft.com/office/drawing/2014/main" id="{25AE66DB-CF33-8B4F-B64B-21729E7C54B6}"/>
                </a:ext>
              </a:extLst>
            </p:cNvPr>
            <p:cNvCxnSpPr>
              <a:cxnSpLocks/>
            </p:cNvCxnSpPr>
            <p:nvPr/>
          </p:nvCxnSpPr>
          <p:spPr>
            <a:xfrm>
              <a:off x="9386711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Connecteur droit 272">
              <a:extLst>
                <a:ext uri="{FF2B5EF4-FFF2-40B4-BE49-F238E27FC236}">
                  <a16:creationId xmlns:a16="http://schemas.microsoft.com/office/drawing/2014/main" id="{DAD43815-14FC-054B-BBDE-24251E7D6413}"/>
                </a:ext>
              </a:extLst>
            </p:cNvPr>
            <p:cNvCxnSpPr>
              <a:cxnSpLocks/>
            </p:cNvCxnSpPr>
            <p:nvPr/>
          </p:nvCxnSpPr>
          <p:spPr>
            <a:xfrm>
              <a:off x="9344061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cteur droit 273">
              <a:extLst>
                <a:ext uri="{FF2B5EF4-FFF2-40B4-BE49-F238E27FC236}">
                  <a16:creationId xmlns:a16="http://schemas.microsoft.com/office/drawing/2014/main" id="{25DC6B71-AD76-E54A-AD37-57BF27E0333A}"/>
                </a:ext>
              </a:extLst>
            </p:cNvPr>
            <p:cNvCxnSpPr>
              <a:cxnSpLocks/>
            </p:cNvCxnSpPr>
            <p:nvPr/>
          </p:nvCxnSpPr>
          <p:spPr>
            <a:xfrm>
              <a:off x="9450686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necteur droit 274">
              <a:extLst>
                <a:ext uri="{FF2B5EF4-FFF2-40B4-BE49-F238E27FC236}">
                  <a16:creationId xmlns:a16="http://schemas.microsoft.com/office/drawing/2014/main" id="{71CB13B6-5A31-4848-8DE7-02EAAE9AFC19}"/>
                </a:ext>
              </a:extLst>
            </p:cNvPr>
            <p:cNvCxnSpPr>
              <a:cxnSpLocks/>
            </p:cNvCxnSpPr>
            <p:nvPr/>
          </p:nvCxnSpPr>
          <p:spPr>
            <a:xfrm>
              <a:off x="9408036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necteur droit 275">
              <a:extLst>
                <a:ext uri="{FF2B5EF4-FFF2-40B4-BE49-F238E27FC236}">
                  <a16:creationId xmlns:a16="http://schemas.microsoft.com/office/drawing/2014/main" id="{526B99EA-1D00-5D40-8384-E6A16FF4FB0D}"/>
                </a:ext>
              </a:extLst>
            </p:cNvPr>
            <p:cNvCxnSpPr>
              <a:cxnSpLocks/>
            </p:cNvCxnSpPr>
            <p:nvPr/>
          </p:nvCxnSpPr>
          <p:spPr>
            <a:xfrm>
              <a:off x="9365386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necteur droit 276">
              <a:extLst>
                <a:ext uri="{FF2B5EF4-FFF2-40B4-BE49-F238E27FC236}">
                  <a16:creationId xmlns:a16="http://schemas.microsoft.com/office/drawing/2014/main" id="{11FA16ED-0838-E544-887C-E10A29F7FA01}"/>
                </a:ext>
              </a:extLst>
            </p:cNvPr>
            <p:cNvCxnSpPr>
              <a:cxnSpLocks/>
            </p:cNvCxnSpPr>
            <p:nvPr/>
          </p:nvCxnSpPr>
          <p:spPr>
            <a:xfrm>
              <a:off x="9322736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cteur droit 277">
              <a:extLst>
                <a:ext uri="{FF2B5EF4-FFF2-40B4-BE49-F238E27FC236}">
                  <a16:creationId xmlns:a16="http://schemas.microsoft.com/office/drawing/2014/main" id="{CD95FDAC-7F7E-AC46-8702-AF20D240F55E}"/>
                </a:ext>
              </a:extLst>
            </p:cNvPr>
            <p:cNvCxnSpPr>
              <a:cxnSpLocks/>
            </p:cNvCxnSpPr>
            <p:nvPr/>
          </p:nvCxnSpPr>
          <p:spPr>
            <a:xfrm>
              <a:off x="9301411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Connecteur droit 278">
              <a:extLst>
                <a:ext uri="{FF2B5EF4-FFF2-40B4-BE49-F238E27FC236}">
                  <a16:creationId xmlns:a16="http://schemas.microsoft.com/office/drawing/2014/main" id="{78ACB13B-4BA6-9F4C-96B5-A14132A56E1B}"/>
                </a:ext>
              </a:extLst>
            </p:cNvPr>
            <p:cNvCxnSpPr>
              <a:cxnSpLocks/>
            </p:cNvCxnSpPr>
            <p:nvPr/>
          </p:nvCxnSpPr>
          <p:spPr>
            <a:xfrm>
              <a:off x="9258761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necteur droit 279">
              <a:extLst>
                <a:ext uri="{FF2B5EF4-FFF2-40B4-BE49-F238E27FC236}">
                  <a16:creationId xmlns:a16="http://schemas.microsoft.com/office/drawing/2014/main" id="{BA0BB609-B43D-8D4E-BE46-8C0EB9455E73}"/>
                </a:ext>
              </a:extLst>
            </p:cNvPr>
            <p:cNvCxnSpPr>
              <a:cxnSpLocks/>
            </p:cNvCxnSpPr>
            <p:nvPr/>
          </p:nvCxnSpPr>
          <p:spPr>
            <a:xfrm>
              <a:off x="9280086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Connecteur droit 280">
              <a:extLst>
                <a:ext uri="{FF2B5EF4-FFF2-40B4-BE49-F238E27FC236}">
                  <a16:creationId xmlns:a16="http://schemas.microsoft.com/office/drawing/2014/main" id="{74BA4677-BDA5-2B4F-BD4D-3C853D182361}"/>
                </a:ext>
              </a:extLst>
            </p:cNvPr>
            <p:cNvCxnSpPr>
              <a:cxnSpLocks/>
            </p:cNvCxnSpPr>
            <p:nvPr/>
          </p:nvCxnSpPr>
          <p:spPr>
            <a:xfrm>
              <a:off x="9237436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Groupe 281">
            <a:extLst>
              <a:ext uri="{FF2B5EF4-FFF2-40B4-BE49-F238E27FC236}">
                <a16:creationId xmlns:a16="http://schemas.microsoft.com/office/drawing/2014/main" id="{5F7ABBAB-C473-DA41-91AA-3094D21B7925}"/>
              </a:ext>
            </a:extLst>
          </p:cNvPr>
          <p:cNvGrpSpPr/>
          <p:nvPr/>
        </p:nvGrpSpPr>
        <p:grpSpPr>
          <a:xfrm>
            <a:off x="7934716" y="1307467"/>
            <a:ext cx="426507" cy="70068"/>
            <a:chOff x="9237436" y="779890"/>
            <a:chExt cx="426507" cy="70068"/>
          </a:xfrm>
        </p:grpSpPr>
        <p:cxnSp>
          <p:nvCxnSpPr>
            <p:cNvPr id="283" name="Connecteur droit 282">
              <a:extLst>
                <a:ext uri="{FF2B5EF4-FFF2-40B4-BE49-F238E27FC236}">
                  <a16:creationId xmlns:a16="http://schemas.microsoft.com/office/drawing/2014/main" id="{7EE09413-0EE3-7048-911F-FFF9C8598A10}"/>
                </a:ext>
              </a:extLst>
            </p:cNvPr>
            <p:cNvCxnSpPr>
              <a:cxnSpLocks/>
            </p:cNvCxnSpPr>
            <p:nvPr/>
          </p:nvCxnSpPr>
          <p:spPr>
            <a:xfrm>
              <a:off x="9642611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Connecteur droit 283">
              <a:extLst>
                <a:ext uri="{FF2B5EF4-FFF2-40B4-BE49-F238E27FC236}">
                  <a16:creationId xmlns:a16="http://schemas.microsoft.com/office/drawing/2014/main" id="{8822690C-15A1-ED4F-8C27-C607A4A59BBF}"/>
                </a:ext>
              </a:extLst>
            </p:cNvPr>
            <p:cNvCxnSpPr>
              <a:cxnSpLocks/>
            </p:cNvCxnSpPr>
            <p:nvPr/>
          </p:nvCxnSpPr>
          <p:spPr>
            <a:xfrm>
              <a:off x="9621286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Connecteur droit 284">
              <a:extLst>
                <a:ext uri="{FF2B5EF4-FFF2-40B4-BE49-F238E27FC236}">
                  <a16:creationId xmlns:a16="http://schemas.microsoft.com/office/drawing/2014/main" id="{A145546B-1871-1449-BB04-0F24592E5B4F}"/>
                </a:ext>
              </a:extLst>
            </p:cNvPr>
            <p:cNvCxnSpPr>
              <a:cxnSpLocks/>
            </p:cNvCxnSpPr>
            <p:nvPr/>
          </p:nvCxnSpPr>
          <p:spPr>
            <a:xfrm>
              <a:off x="9599961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cteur droit 285">
              <a:extLst>
                <a:ext uri="{FF2B5EF4-FFF2-40B4-BE49-F238E27FC236}">
                  <a16:creationId xmlns:a16="http://schemas.microsoft.com/office/drawing/2014/main" id="{1BEB75F6-E81E-A240-A67B-36FDEF42F63C}"/>
                </a:ext>
              </a:extLst>
            </p:cNvPr>
            <p:cNvCxnSpPr>
              <a:cxnSpLocks/>
            </p:cNvCxnSpPr>
            <p:nvPr/>
          </p:nvCxnSpPr>
          <p:spPr>
            <a:xfrm>
              <a:off x="9557311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Connecteur droit 286">
              <a:extLst>
                <a:ext uri="{FF2B5EF4-FFF2-40B4-BE49-F238E27FC236}">
                  <a16:creationId xmlns:a16="http://schemas.microsoft.com/office/drawing/2014/main" id="{5E579146-0AA0-C44E-9E15-02E456F5EBA6}"/>
                </a:ext>
              </a:extLst>
            </p:cNvPr>
            <p:cNvCxnSpPr>
              <a:cxnSpLocks/>
            </p:cNvCxnSpPr>
            <p:nvPr/>
          </p:nvCxnSpPr>
          <p:spPr>
            <a:xfrm>
              <a:off x="9514661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Connecteur droit 287">
              <a:extLst>
                <a:ext uri="{FF2B5EF4-FFF2-40B4-BE49-F238E27FC236}">
                  <a16:creationId xmlns:a16="http://schemas.microsoft.com/office/drawing/2014/main" id="{7AB54623-E5C7-CA42-AB0B-E36322B36F87}"/>
                </a:ext>
              </a:extLst>
            </p:cNvPr>
            <p:cNvCxnSpPr>
              <a:cxnSpLocks/>
            </p:cNvCxnSpPr>
            <p:nvPr/>
          </p:nvCxnSpPr>
          <p:spPr>
            <a:xfrm>
              <a:off x="9663943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Connecteur droit 288">
              <a:extLst>
                <a:ext uri="{FF2B5EF4-FFF2-40B4-BE49-F238E27FC236}">
                  <a16:creationId xmlns:a16="http://schemas.microsoft.com/office/drawing/2014/main" id="{428875FC-6476-5F4C-96C7-15DD030C00B2}"/>
                </a:ext>
              </a:extLst>
            </p:cNvPr>
            <p:cNvCxnSpPr>
              <a:cxnSpLocks/>
            </p:cNvCxnSpPr>
            <p:nvPr/>
          </p:nvCxnSpPr>
          <p:spPr>
            <a:xfrm>
              <a:off x="9578636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Connecteur droit 289">
              <a:extLst>
                <a:ext uri="{FF2B5EF4-FFF2-40B4-BE49-F238E27FC236}">
                  <a16:creationId xmlns:a16="http://schemas.microsoft.com/office/drawing/2014/main" id="{7A331F33-2377-DC4D-A1CA-6850A9E2FA76}"/>
                </a:ext>
              </a:extLst>
            </p:cNvPr>
            <p:cNvCxnSpPr>
              <a:cxnSpLocks/>
            </p:cNvCxnSpPr>
            <p:nvPr/>
          </p:nvCxnSpPr>
          <p:spPr>
            <a:xfrm>
              <a:off x="9535986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Connecteur droit 290">
              <a:extLst>
                <a:ext uri="{FF2B5EF4-FFF2-40B4-BE49-F238E27FC236}">
                  <a16:creationId xmlns:a16="http://schemas.microsoft.com/office/drawing/2014/main" id="{FB03A33F-0227-C244-AFEA-DC040CF8DCA8}"/>
                </a:ext>
              </a:extLst>
            </p:cNvPr>
            <p:cNvCxnSpPr>
              <a:cxnSpLocks/>
            </p:cNvCxnSpPr>
            <p:nvPr/>
          </p:nvCxnSpPr>
          <p:spPr>
            <a:xfrm>
              <a:off x="9493336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Connecteur droit 291">
              <a:extLst>
                <a:ext uri="{FF2B5EF4-FFF2-40B4-BE49-F238E27FC236}">
                  <a16:creationId xmlns:a16="http://schemas.microsoft.com/office/drawing/2014/main" id="{23E2A48A-2A03-0F4E-AD00-2256435AC8EC}"/>
                </a:ext>
              </a:extLst>
            </p:cNvPr>
            <p:cNvCxnSpPr>
              <a:cxnSpLocks/>
            </p:cNvCxnSpPr>
            <p:nvPr/>
          </p:nvCxnSpPr>
          <p:spPr>
            <a:xfrm>
              <a:off x="9472011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Connecteur droit 292">
              <a:extLst>
                <a:ext uri="{FF2B5EF4-FFF2-40B4-BE49-F238E27FC236}">
                  <a16:creationId xmlns:a16="http://schemas.microsoft.com/office/drawing/2014/main" id="{1CA4A598-B4BE-C84E-B4DD-34C6DF4B7EE5}"/>
                </a:ext>
              </a:extLst>
            </p:cNvPr>
            <p:cNvCxnSpPr>
              <a:cxnSpLocks/>
            </p:cNvCxnSpPr>
            <p:nvPr/>
          </p:nvCxnSpPr>
          <p:spPr>
            <a:xfrm>
              <a:off x="9429361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Connecteur droit 293">
              <a:extLst>
                <a:ext uri="{FF2B5EF4-FFF2-40B4-BE49-F238E27FC236}">
                  <a16:creationId xmlns:a16="http://schemas.microsoft.com/office/drawing/2014/main" id="{94896706-3DC0-DB4B-80CC-815B1F9AA91C}"/>
                </a:ext>
              </a:extLst>
            </p:cNvPr>
            <p:cNvCxnSpPr>
              <a:cxnSpLocks/>
            </p:cNvCxnSpPr>
            <p:nvPr/>
          </p:nvCxnSpPr>
          <p:spPr>
            <a:xfrm>
              <a:off x="9386711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Connecteur droit 294">
              <a:extLst>
                <a:ext uri="{FF2B5EF4-FFF2-40B4-BE49-F238E27FC236}">
                  <a16:creationId xmlns:a16="http://schemas.microsoft.com/office/drawing/2014/main" id="{3A92BFF4-0EE9-3D49-B326-C806846EE184}"/>
                </a:ext>
              </a:extLst>
            </p:cNvPr>
            <p:cNvCxnSpPr>
              <a:cxnSpLocks/>
            </p:cNvCxnSpPr>
            <p:nvPr/>
          </p:nvCxnSpPr>
          <p:spPr>
            <a:xfrm>
              <a:off x="9344061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Connecteur droit 295">
              <a:extLst>
                <a:ext uri="{FF2B5EF4-FFF2-40B4-BE49-F238E27FC236}">
                  <a16:creationId xmlns:a16="http://schemas.microsoft.com/office/drawing/2014/main" id="{E8DD12FB-9F7D-864E-86B5-4908B6970A0A}"/>
                </a:ext>
              </a:extLst>
            </p:cNvPr>
            <p:cNvCxnSpPr>
              <a:cxnSpLocks/>
            </p:cNvCxnSpPr>
            <p:nvPr/>
          </p:nvCxnSpPr>
          <p:spPr>
            <a:xfrm>
              <a:off x="9450686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Connecteur droit 296">
              <a:extLst>
                <a:ext uri="{FF2B5EF4-FFF2-40B4-BE49-F238E27FC236}">
                  <a16:creationId xmlns:a16="http://schemas.microsoft.com/office/drawing/2014/main" id="{10186AA8-601C-164C-86D0-BC4CA2F4326B}"/>
                </a:ext>
              </a:extLst>
            </p:cNvPr>
            <p:cNvCxnSpPr>
              <a:cxnSpLocks/>
            </p:cNvCxnSpPr>
            <p:nvPr/>
          </p:nvCxnSpPr>
          <p:spPr>
            <a:xfrm>
              <a:off x="9408036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Connecteur droit 297">
              <a:extLst>
                <a:ext uri="{FF2B5EF4-FFF2-40B4-BE49-F238E27FC236}">
                  <a16:creationId xmlns:a16="http://schemas.microsoft.com/office/drawing/2014/main" id="{C92774D3-06DD-7440-95A8-EF4B6B9195BB}"/>
                </a:ext>
              </a:extLst>
            </p:cNvPr>
            <p:cNvCxnSpPr>
              <a:cxnSpLocks/>
            </p:cNvCxnSpPr>
            <p:nvPr/>
          </p:nvCxnSpPr>
          <p:spPr>
            <a:xfrm>
              <a:off x="9365386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Connecteur droit 298">
              <a:extLst>
                <a:ext uri="{FF2B5EF4-FFF2-40B4-BE49-F238E27FC236}">
                  <a16:creationId xmlns:a16="http://schemas.microsoft.com/office/drawing/2014/main" id="{DFFDF4A0-43E7-C047-ACBA-C7B085FEE453}"/>
                </a:ext>
              </a:extLst>
            </p:cNvPr>
            <p:cNvCxnSpPr>
              <a:cxnSpLocks/>
            </p:cNvCxnSpPr>
            <p:nvPr/>
          </p:nvCxnSpPr>
          <p:spPr>
            <a:xfrm>
              <a:off x="9322736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Connecteur droit 299">
              <a:extLst>
                <a:ext uri="{FF2B5EF4-FFF2-40B4-BE49-F238E27FC236}">
                  <a16:creationId xmlns:a16="http://schemas.microsoft.com/office/drawing/2014/main" id="{592725E7-0C47-FE44-9F4D-C1503DD7930F}"/>
                </a:ext>
              </a:extLst>
            </p:cNvPr>
            <p:cNvCxnSpPr>
              <a:cxnSpLocks/>
            </p:cNvCxnSpPr>
            <p:nvPr/>
          </p:nvCxnSpPr>
          <p:spPr>
            <a:xfrm>
              <a:off x="9301411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Connecteur droit 300">
              <a:extLst>
                <a:ext uri="{FF2B5EF4-FFF2-40B4-BE49-F238E27FC236}">
                  <a16:creationId xmlns:a16="http://schemas.microsoft.com/office/drawing/2014/main" id="{DCA77D18-623B-F342-9BD2-68D2966106A7}"/>
                </a:ext>
              </a:extLst>
            </p:cNvPr>
            <p:cNvCxnSpPr>
              <a:cxnSpLocks/>
            </p:cNvCxnSpPr>
            <p:nvPr/>
          </p:nvCxnSpPr>
          <p:spPr>
            <a:xfrm>
              <a:off x="9258761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Connecteur droit 301">
              <a:extLst>
                <a:ext uri="{FF2B5EF4-FFF2-40B4-BE49-F238E27FC236}">
                  <a16:creationId xmlns:a16="http://schemas.microsoft.com/office/drawing/2014/main" id="{503269B1-AE82-814D-87E0-E591675D5CCD}"/>
                </a:ext>
              </a:extLst>
            </p:cNvPr>
            <p:cNvCxnSpPr>
              <a:cxnSpLocks/>
            </p:cNvCxnSpPr>
            <p:nvPr/>
          </p:nvCxnSpPr>
          <p:spPr>
            <a:xfrm>
              <a:off x="9280086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Connecteur droit 302">
              <a:extLst>
                <a:ext uri="{FF2B5EF4-FFF2-40B4-BE49-F238E27FC236}">
                  <a16:creationId xmlns:a16="http://schemas.microsoft.com/office/drawing/2014/main" id="{EBEDEA0F-400F-6B43-97BE-E541A170B03A}"/>
                </a:ext>
              </a:extLst>
            </p:cNvPr>
            <p:cNvCxnSpPr>
              <a:cxnSpLocks/>
            </p:cNvCxnSpPr>
            <p:nvPr/>
          </p:nvCxnSpPr>
          <p:spPr>
            <a:xfrm>
              <a:off x="9237436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4" name="Groupe 303">
            <a:extLst>
              <a:ext uri="{FF2B5EF4-FFF2-40B4-BE49-F238E27FC236}">
                <a16:creationId xmlns:a16="http://schemas.microsoft.com/office/drawing/2014/main" id="{8C3F3F71-4EA9-C643-8265-8C3B8079E37E}"/>
              </a:ext>
            </a:extLst>
          </p:cNvPr>
          <p:cNvGrpSpPr/>
          <p:nvPr/>
        </p:nvGrpSpPr>
        <p:grpSpPr>
          <a:xfrm>
            <a:off x="8542826" y="1355092"/>
            <a:ext cx="426507" cy="70068"/>
            <a:chOff x="9237436" y="779890"/>
            <a:chExt cx="426507" cy="70068"/>
          </a:xfrm>
        </p:grpSpPr>
        <p:cxnSp>
          <p:nvCxnSpPr>
            <p:cNvPr id="305" name="Connecteur droit 304">
              <a:extLst>
                <a:ext uri="{FF2B5EF4-FFF2-40B4-BE49-F238E27FC236}">
                  <a16:creationId xmlns:a16="http://schemas.microsoft.com/office/drawing/2014/main" id="{5E0CC0B5-2A51-B74C-911E-44ACF452F625}"/>
                </a:ext>
              </a:extLst>
            </p:cNvPr>
            <p:cNvCxnSpPr>
              <a:cxnSpLocks/>
            </p:cNvCxnSpPr>
            <p:nvPr/>
          </p:nvCxnSpPr>
          <p:spPr>
            <a:xfrm>
              <a:off x="9642611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Connecteur droit 305">
              <a:extLst>
                <a:ext uri="{FF2B5EF4-FFF2-40B4-BE49-F238E27FC236}">
                  <a16:creationId xmlns:a16="http://schemas.microsoft.com/office/drawing/2014/main" id="{F8A2BC5C-5CE0-6243-B6ED-D45FCE620407}"/>
                </a:ext>
              </a:extLst>
            </p:cNvPr>
            <p:cNvCxnSpPr>
              <a:cxnSpLocks/>
            </p:cNvCxnSpPr>
            <p:nvPr/>
          </p:nvCxnSpPr>
          <p:spPr>
            <a:xfrm>
              <a:off x="9621286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Connecteur droit 306">
              <a:extLst>
                <a:ext uri="{FF2B5EF4-FFF2-40B4-BE49-F238E27FC236}">
                  <a16:creationId xmlns:a16="http://schemas.microsoft.com/office/drawing/2014/main" id="{8ABB6D78-F6F5-E342-ADB9-C74A4CE8AF28}"/>
                </a:ext>
              </a:extLst>
            </p:cNvPr>
            <p:cNvCxnSpPr>
              <a:cxnSpLocks/>
            </p:cNvCxnSpPr>
            <p:nvPr/>
          </p:nvCxnSpPr>
          <p:spPr>
            <a:xfrm>
              <a:off x="9599961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Connecteur droit 307">
              <a:extLst>
                <a:ext uri="{FF2B5EF4-FFF2-40B4-BE49-F238E27FC236}">
                  <a16:creationId xmlns:a16="http://schemas.microsoft.com/office/drawing/2014/main" id="{15B0E31D-3BB5-1342-84F8-B4D97A0DA951}"/>
                </a:ext>
              </a:extLst>
            </p:cNvPr>
            <p:cNvCxnSpPr>
              <a:cxnSpLocks/>
            </p:cNvCxnSpPr>
            <p:nvPr/>
          </p:nvCxnSpPr>
          <p:spPr>
            <a:xfrm>
              <a:off x="9557311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Connecteur droit 308">
              <a:extLst>
                <a:ext uri="{FF2B5EF4-FFF2-40B4-BE49-F238E27FC236}">
                  <a16:creationId xmlns:a16="http://schemas.microsoft.com/office/drawing/2014/main" id="{5801AE2C-174F-1641-BC9D-6C68A163FC2E}"/>
                </a:ext>
              </a:extLst>
            </p:cNvPr>
            <p:cNvCxnSpPr>
              <a:cxnSpLocks/>
            </p:cNvCxnSpPr>
            <p:nvPr/>
          </p:nvCxnSpPr>
          <p:spPr>
            <a:xfrm>
              <a:off x="9514661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Connecteur droit 309">
              <a:extLst>
                <a:ext uri="{FF2B5EF4-FFF2-40B4-BE49-F238E27FC236}">
                  <a16:creationId xmlns:a16="http://schemas.microsoft.com/office/drawing/2014/main" id="{A1A00296-FAED-4048-B481-9090AF6E8C43}"/>
                </a:ext>
              </a:extLst>
            </p:cNvPr>
            <p:cNvCxnSpPr>
              <a:cxnSpLocks/>
            </p:cNvCxnSpPr>
            <p:nvPr/>
          </p:nvCxnSpPr>
          <p:spPr>
            <a:xfrm>
              <a:off x="9663943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Connecteur droit 310">
              <a:extLst>
                <a:ext uri="{FF2B5EF4-FFF2-40B4-BE49-F238E27FC236}">
                  <a16:creationId xmlns:a16="http://schemas.microsoft.com/office/drawing/2014/main" id="{BDAA551A-3844-FB41-A6F7-4573ED81A518}"/>
                </a:ext>
              </a:extLst>
            </p:cNvPr>
            <p:cNvCxnSpPr>
              <a:cxnSpLocks/>
            </p:cNvCxnSpPr>
            <p:nvPr/>
          </p:nvCxnSpPr>
          <p:spPr>
            <a:xfrm>
              <a:off x="9578636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Connecteur droit 311">
              <a:extLst>
                <a:ext uri="{FF2B5EF4-FFF2-40B4-BE49-F238E27FC236}">
                  <a16:creationId xmlns:a16="http://schemas.microsoft.com/office/drawing/2014/main" id="{C4939A90-785A-4B45-9944-BE2EBBCFC6FC}"/>
                </a:ext>
              </a:extLst>
            </p:cNvPr>
            <p:cNvCxnSpPr>
              <a:cxnSpLocks/>
            </p:cNvCxnSpPr>
            <p:nvPr/>
          </p:nvCxnSpPr>
          <p:spPr>
            <a:xfrm>
              <a:off x="9535986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Connecteur droit 312">
              <a:extLst>
                <a:ext uri="{FF2B5EF4-FFF2-40B4-BE49-F238E27FC236}">
                  <a16:creationId xmlns:a16="http://schemas.microsoft.com/office/drawing/2014/main" id="{A4AC7FE0-1029-F145-B46A-5A43AAFBC29D}"/>
                </a:ext>
              </a:extLst>
            </p:cNvPr>
            <p:cNvCxnSpPr>
              <a:cxnSpLocks/>
            </p:cNvCxnSpPr>
            <p:nvPr/>
          </p:nvCxnSpPr>
          <p:spPr>
            <a:xfrm>
              <a:off x="9493336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Connecteur droit 313">
              <a:extLst>
                <a:ext uri="{FF2B5EF4-FFF2-40B4-BE49-F238E27FC236}">
                  <a16:creationId xmlns:a16="http://schemas.microsoft.com/office/drawing/2014/main" id="{32AEB084-F292-604C-895C-79C813C94EF1}"/>
                </a:ext>
              </a:extLst>
            </p:cNvPr>
            <p:cNvCxnSpPr>
              <a:cxnSpLocks/>
            </p:cNvCxnSpPr>
            <p:nvPr/>
          </p:nvCxnSpPr>
          <p:spPr>
            <a:xfrm>
              <a:off x="9472011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cteur droit 314">
              <a:extLst>
                <a:ext uri="{FF2B5EF4-FFF2-40B4-BE49-F238E27FC236}">
                  <a16:creationId xmlns:a16="http://schemas.microsoft.com/office/drawing/2014/main" id="{5B0B00CB-6889-3E45-BA7D-14805D0559B3}"/>
                </a:ext>
              </a:extLst>
            </p:cNvPr>
            <p:cNvCxnSpPr>
              <a:cxnSpLocks/>
            </p:cNvCxnSpPr>
            <p:nvPr/>
          </p:nvCxnSpPr>
          <p:spPr>
            <a:xfrm>
              <a:off x="9429361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onnecteur droit 315">
              <a:extLst>
                <a:ext uri="{FF2B5EF4-FFF2-40B4-BE49-F238E27FC236}">
                  <a16:creationId xmlns:a16="http://schemas.microsoft.com/office/drawing/2014/main" id="{79C5479C-F022-9947-800D-758EE2DC01AE}"/>
                </a:ext>
              </a:extLst>
            </p:cNvPr>
            <p:cNvCxnSpPr>
              <a:cxnSpLocks/>
            </p:cNvCxnSpPr>
            <p:nvPr/>
          </p:nvCxnSpPr>
          <p:spPr>
            <a:xfrm>
              <a:off x="9386711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Connecteur droit 316">
              <a:extLst>
                <a:ext uri="{FF2B5EF4-FFF2-40B4-BE49-F238E27FC236}">
                  <a16:creationId xmlns:a16="http://schemas.microsoft.com/office/drawing/2014/main" id="{E2DC5D4E-78AC-884E-A332-3B5D917ACD22}"/>
                </a:ext>
              </a:extLst>
            </p:cNvPr>
            <p:cNvCxnSpPr>
              <a:cxnSpLocks/>
            </p:cNvCxnSpPr>
            <p:nvPr/>
          </p:nvCxnSpPr>
          <p:spPr>
            <a:xfrm>
              <a:off x="9344061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Connecteur droit 317">
              <a:extLst>
                <a:ext uri="{FF2B5EF4-FFF2-40B4-BE49-F238E27FC236}">
                  <a16:creationId xmlns:a16="http://schemas.microsoft.com/office/drawing/2014/main" id="{2068C719-A541-AE41-AC9B-6726E1826738}"/>
                </a:ext>
              </a:extLst>
            </p:cNvPr>
            <p:cNvCxnSpPr>
              <a:cxnSpLocks/>
            </p:cNvCxnSpPr>
            <p:nvPr/>
          </p:nvCxnSpPr>
          <p:spPr>
            <a:xfrm>
              <a:off x="9450686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Connecteur droit 318">
              <a:extLst>
                <a:ext uri="{FF2B5EF4-FFF2-40B4-BE49-F238E27FC236}">
                  <a16:creationId xmlns:a16="http://schemas.microsoft.com/office/drawing/2014/main" id="{0F5E9977-4D01-7F4B-90D5-D957E998FCA1}"/>
                </a:ext>
              </a:extLst>
            </p:cNvPr>
            <p:cNvCxnSpPr>
              <a:cxnSpLocks/>
            </p:cNvCxnSpPr>
            <p:nvPr/>
          </p:nvCxnSpPr>
          <p:spPr>
            <a:xfrm>
              <a:off x="9408036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Connecteur droit 319">
              <a:extLst>
                <a:ext uri="{FF2B5EF4-FFF2-40B4-BE49-F238E27FC236}">
                  <a16:creationId xmlns:a16="http://schemas.microsoft.com/office/drawing/2014/main" id="{B7E06503-0F37-0B40-BBCF-A7639E94956E}"/>
                </a:ext>
              </a:extLst>
            </p:cNvPr>
            <p:cNvCxnSpPr>
              <a:cxnSpLocks/>
            </p:cNvCxnSpPr>
            <p:nvPr/>
          </p:nvCxnSpPr>
          <p:spPr>
            <a:xfrm>
              <a:off x="9365386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Connecteur droit 320">
              <a:extLst>
                <a:ext uri="{FF2B5EF4-FFF2-40B4-BE49-F238E27FC236}">
                  <a16:creationId xmlns:a16="http://schemas.microsoft.com/office/drawing/2014/main" id="{EF27E6C0-101F-484D-BA75-54012140C1F0}"/>
                </a:ext>
              </a:extLst>
            </p:cNvPr>
            <p:cNvCxnSpPr>
              <a:cxnSpLocks/>
            </p:cNvCxnSpPr>
            <p:nvPr/>
          </p:nvCxnSpPr>
          <p:spPr>
            <a:xfrm>
              <a:off x="9322736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Connecteur droit 321">
              <a:extLst>
                <a:ext uri="{FF2B5EF4-FFF2-40B4-BE49-F238E27FC236}">
                  <a16:creationId xmlns:a16="http://schemas.microsoft.com/office/drawing/2014/main" id="{2B70AEC2-EC9A-AD45-8056-7435EDE2FAA5}"/>
                </a:ext>
              </a:extLst>
            </p:cNvPr>
            <p:cNvCxnSpPr>
              <a:cxnSpLocks/>
            </p:cNvCxnSpPr>
            <p:nvPr/>
          </p:nvCxnSpPr>
          <p:spPr>
            <a:xfrm>
              <a:off x="9301411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Connecteur droit 322">
              <a:extLst>
                <a:ext uri="{FF2B5EF4-FFF2-40B4-BE49-F238E27FC236}">
                  <a16:creationId xmlns:a16="http://schemas.microsoft.com/office/drawing/2014/main" id="{78B0A440-E6A7-5740-AC41-E55BC93E4B99}"/>
                </a:ext>
              </a:extLst>
            </p:cNvPr>
            <p:cNvCxnSpPr>
              <a:cxnSpLocks/>
            </p:cNvCxnSpPr>
            <p:nvPr/>
          </p:nvCxnSpPr>
          <p:spPr>
            <a:xfrm>
              <a:off x="9258761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Connecteur droit 323">
              <a:extLst>
                <a:ext uri="{FF2B5EF4-FFF2-40B4-BE49-F238E27FC236}">
                  <a16:creationId xmlns:a16="http://schemas.microsoft.com/office/drawing/2014/main" id="{13E44248-ED68-F64E-9BBD-59D995F78920}"/>
                </a:ext>
              </a:extLst>
            </p:cNvPr>
            <p:cNvCxnSpPr>
              <a:cxnSpLocks/>
            </p:cNvCxnSpPr>
            <p:nvPr/>
          </p:nvCxnSpPr>
          <p:spPr>
            <a:xfrm>
              <a:off x="9280086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Connecteur droit 324">
              <a:extLst>
                <a:ext uri="{FF2B5EF4-FFF2-40B4-BE49-F238E27FC236}">
                  <a16:creationId xmlns:a16="http://schemas.microsoft.com/office/drawing/2014/main" id="{F24CB596-E483-944E-BDA3-7543D8DA9D0E}"/>
                </a:ext>
              </a:extLst>
            </p:cNvPr>
            <p:cNvCxnSpPr>
              <a:cxnSpLocks/>
            </p:cNvCxnSpPr>
            <p:nvPr/>
          </p:nvCxnSpPr>
          <p:spPr>
            <a:xfrm>
              <a:off x="9237436" y="779890"/>
              <a:ext cx="0" cy="700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5" name="Connecteur droit 364">
            <a:extLst>
              <a:ext uri="{FF2B5EF4-FFF2-40B4-BE49-F238E27FC236}">
                <a16:creationId xmlns:a16="http://schemas.microsoft.com/office/drawing/2014/main" id="{4A1B054B-8DEB-E64E-B80B-F9E32956F3C7}"/>
              </a:ext>
            </a:extLst>
          </p:cNvPr>
          <p:cNvCxnSpPr>
            <a:cxnSpLocks/>
          </p:cNvCxnSpPr>
          <p:nvPr/>
        </p:nvCxnSpPr>
        <p:spPr>
          <a:xfrm>
            <a:off x="8383205" y="1318728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Connecteur droit 366">
            <a:extLst>
              <a:ext uri="{FF2B5EF4-FFF2-40B4-BE49-F238E27FC236}">
                <a16:creationId xmlns:a16="http://schemas.microsoft.com/office/drawing/2014/main" id="{A95A08B8-B2F2-2044-9BB1-D92CE03B7E9F}"/>
              </a:ext>
            </a:extLst>
          </p:cNvPr>
          <p:cNvCxnSpPr>
            <a:cxnSpLocks/>
          </p:cNvCxnSpPr>
          <p:nvPr/>
        </p:nvCxnSpPr>
        <p:spPr>
          <a:xfrm>
            <a:off x="8427971" y="1318728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Connecteur droit 368">
            <a:extLst>
              <a:ext uri="{FF2B5EF4-FFF2-40B4-BE49-F238E27FC236}">
                <a16:creationId xmlns:a16="http://schemas.microsoft.com/office/drawing/2014/main" id="{B4BEB0AD-A08C-234C-B3BF-64F43F1B6CC5}"/>
              </a:ext>
            </a:extLst>
          </p:cNvPr>
          <p:cNvCxnSpPr>
            <a:cxnSpLocks/>
          </p:cNvCxnSpPr>
          <p:nvPr/>
        </p:nvCxnSpPr>
        <p:spPr>
          <a:xfrm>
            <a:off x="8405588" y="1318728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Connecteur droit 369">
            <a:extLst>
              <a:ext uri="{FF2B5EF4-FFF2-40B4-BE49-F238E27FC236}">
                <a16:creationId xmlns:a16="http://schemas.microsoft.com/office/drawing/2014/main" id="{697FA58E-DE10-0E4D-8861-6A1E18F59408}"/>
              </a:ext>
            </a:extLst>
          </p:cNvPr>
          <p:cNvCxnSpPr>
            <a:cxnSpLocks/>
          </p:cNvCxnSpPr>
          <p:nvPr/>
        </p:nvCxnSpPr>
        <p:spPr>
          <a:xfrm>
            <a:off x="8443530" y="1340953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Connecteur droit 370">
            <a:extLst>
              <a:ext uri="{FF2B5EF4-FFF2-40B4-BE49-F238E27FC236}">
                <a16:creationId xmlns:a16="http://schemas.microsoft.com/office/drawing/2014/main" id="{A8AA07EF-C1AD-F945-8C4E-449D037B7614}"/>
              </a:ext>
            </a:extLst>
          </p:cNvPr>
          <p:cNvCxnSpPr>
            <a:cxnSpLocks/>
          </p:cNvCxnSpPr>
          <p:nvPr/>
        </p:nvCxnSpPr>
        <p:spPr>
          <a:xfrm>
            <a:off x="8488296" y="1340953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Connecteur droit 371">
            <a:extLst>
              <a:ext uri="{FF2B5EF4-FFF2-40B4-BE49-F238E27FC236}">
                <a16:creationId xmlns:a16="http://schemas.microsoft.com/office/drawing/2014/main" id="{9F987167-C9F4-D14F-8E7F-75656CA035D5}"/>
              </a:ext>
            </a:extLst>
          </p:cNvPr>
          <p:cNvCxnSpPr>
            <a:cxnSpLocks/>
          </p:cNvCxnSpPr>
          <p:nvPr/>
        </p:nvCxnSpPr>
        <p:spPr>
          <a:xfrm>
            <a:off x="8465913" y="1340953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Connecteur droit 372">
            <a:extLst>
              <a:ext uri="{FF2B5EF4-FFF2-40B4-BE49-F238E27FC236}">
                <a16:creationId xmlns:a16="http://schemas.microsoft.com/office/drawing/2014/main" id="{01115F67-86DB-CF4C-B98C-3DB953B61290}"/>
              </a:ext>
            </a:extLst>
          </p:cNvPr>
          <p:cNvCxnSpPr>
            <a:cxnSpLocks/>
          </p:cNvCxnSpPr>
          <p:nvPr/>
        </p:nvCxnSpPr>
        <p:spPr>
          <a:xfrm>
            <a:off x="8497505" y="1334603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Connecteur droit 373">
            <a:extLst>
              <a:ext uri="{FF2B5EF4-FFF2-40B4-BE49-F238E27FC236}">
                <a16:creationId xmlns:a16="http://schemas.microsoft.com/office/drawing/2014/main" id="{48487A01-E6A2-6341-B77C-413FFD0BC97B}"/>
              </a:ext>
            </a:extLst>
          </p:cNvPr>
          <p:cNvCxnSpPr>
            <a:cxnSpLocks/>
          </p:cNvCxnSpPr>
          <p:nvPr/>
        </p:nvCxnSpPr>
        <p:spPr>
          <a:xfrm>
            <a:off x="8542271" y="1334603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Connecteur droit 374">
            <a:extLst>
              <a:ext uri="{FF2B5EF4-FFF2-40B4-BE49-F238E27FC236}">
                <a16:creationId xmlns:a16="http://schemas.microsoft.com/office/drawing/2014/main" id="{B7E137DB-F525-BC41-93E6-F5092C05C8C7}"/>
              </a:ext>
            </a:extLst>
          </p:cNvPr>
          <p:cNvCxnSpPr>
            <a:cxnSpLocks/>
          </p:cNvCxnSpPr>
          <p:nvPr/>
        </p:nvCxnSpPr>
        <p:spPr>
          <a:xfrm>
            <a:off x="8519888" y="1334603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Connecteur droit 375">
            <a:extLst>
              <a:ext uri="{FF2B5EF4-FFF2-40B4-BE49-F238E27FC236}">
                <a16:creationId xmlns:a16="http://schemas.microsoft.com/office/drawing/2014/main" id="{0E7C682C-2AAB-A44D-989F-E5EC3B3BC7FD}"/>
              </a:ext>
            </a:extLst>
          </p:cNvPr>
          <p:cNvCxnSpPr>
            <a:cxnSpLocks/>
          </p:cNvCxnSpPr>
          <p:nvPr/>
        </p:nvCxnSpPr>
        <p:spPr>
          <a:xfrm>
            <a:off x="9633434" y="1353653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Connecteur droit 377">
            <a:extLst>
              <a:ext uri="{FF2B5EF4-FFF2-40B4-BE49-F238E27FC236}">
                <a16:creationId xmlns:a16="http://schemas.microsoft.com/office/drawing/2014/main" id="{A7DF3914-7D32-B445-97AA-4B2CF08C818A}"/>
              </a:ext>
            </a:extLst>
          </p:cNvPr>
          <p:cNvCxnSpPr>
            <a:cxnSpLocks/>
          </p:cNvCxnSpPr>
          <p:nvPr/>
        </p:nvCxnSpPr>
        <p:spPr>
          <a:xfrm>
            <a:off x="9665184" y="1353653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Connecteur droit 378">
            <a:extLst>
              <a:ext uri="{FF2B5EF4-FFF2-40B4-BE49-F238E27FC236}">
                <a16:creationId xmlns:a16="http://schemas.microsoft.com/office/drawing/2014/main" id="{B333C27B-EB15-774D-8049-95A919CF1654}"/>
              </a:ext>
            </a:extLst>
          </p:cNvPr>
          <p:cNvCxnSpPr>
            <a:cxnSpLocks/>
          </p:cNvCxnSpPr>
          <p:nvPr/>
        </p:nvCxnSpPr>
        <p:spPr>
          <a:xfrm>
            <a:off x="9696934" y="1350478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Connecteur droit 379">
            <a:extLst>
              <a:ext uri="{FF2B5EF4-FFF2-40B4-BE49-F238E27FC236}">
                <a16:creationId xmlns:a16="http://schemas.microsoft.com/office/drawing/2014/main" id="{6A699189-6224-4D48-96D3-E21974F330D9}"/>
              </a:ext>
            </a:extLst>
          </p:cNvPr>
          <p:cNvCxnSpPr>
            <a:cxnSpLocks/>
          </p:cNvCxnSpPr>
          <p:nvPr/>
        </p:nvCxnSpPr>
        <p:spPr>
          <a:xfrm>
            <a:off x="9769959" y="1353653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Connecteur droit 380">
            <a:extLst>
              <a:ext uri="{FF2B5EF4-FFF2-40B4-BE49-F238E27FC236}">
                <a16:creationId xmlns:a16="http://schemas.microsoft.com/office/drawing/2014/main" id="{7D7A6BCB-B310-5B43-9070-79CBE4B55006}"/>
              </a:ext>
            </a:extLst>
          </p:cNvPr>
          <p:cNvCxnSpPr>
            <a:cxnSpLocks/>
          </p:cNvCxnSpPr>
          <p:nvPr/>
        </p:nvCxnSpPr>
        <p:spPr>
          <a:xfrm>
            <a:off x="9798534" y="1353653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Connecteur droit 381">
            <a:extLst>
              <a:ext uri="{FF2B5EF4-FFF2-40B4-BE49-F238E27FC236}">
                <a16:creationId xmlns:a16="http://schemas.microsoft.com/office/drawing/2014/main" id="{8F8628C2-CF75-4442-BFA2-9795F2759B27}"/>
              </a:ext>
            </a:extLst>
          </p:cNvPr>
          <p:cNvCxnSpPr>
            <a:cxnSpLocks/>
          </p:cNvCxnSpPr>
          <p:nvPr/>
        </p:nvCxnSpPr>
        <p:spPr>
          <a:xfrm>
            <a:off x="9922359" y="1344128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3" name="Groupe 432">
            <a:extLst>
              <a:ext uri="{FF2B5EF4-FFF2-40B4-BE49-F238E27FC236}">
                <a16:creationId xmlns:a16="http://schemas.microsoft.com/office/drawing/2014/main" id="{A8EFC3E6-2277-7049-9CEF-FC8CD8B9D813}"/>
              </a:ext>
            </a:extLst>
          </p:cNvPr>
          <p:cNvGrpSpPr/>
          <p:nvPr/>
        </p:nvGrpSpPr>
        <p:grpSpPr>
          <a:xfrm>
            <a:off x="7985517" y="1408618"/>
            <a:ext cx="447669" cy="70068"/>
            <a:chOff x="8367623" y="773274"/>
            <a:chExt cx="447669" cy="70068"/>
          </a:xfrm>
        </p:grpSpPr>
        <p:cxnSp>
          <p:nvCxnSpPr>
            <p:cNvPr id="434" name="Connecteur droit 433">
              <a:extLst>
                <a:ext uri="{FF2B5EF4-FFF2-40B4-BE49-F238E27FC236}">
                  <a16:creationId xmlns:a16="http://schemas.microsoft.com/office/drawing/2014/main" id="{1647EE06-FF47-C744-AC51-2AC986438D1F}"/>
                </a:ext>
              </a:extLst>
            </p:cNvPr>
            <p:cNvCxnSpPr>
              <a:cxnSpLocks/>
            </p:cNvCxnSpPr>
            <p:nvPr/>
          </p:nvCxnSpPr>
          <p:spPr>
            <a:xfrm>
              <a:off x="8815292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Connecteur droit 434">
              <a:extLst>
                <a:ext uri="{FF2B5EF4-FFF2-40B4-BE49-F238E27FC236}">
                  <a16:creationId xmlns:a16="http://schemas.microsoft.com/office/drawing/2014/main" id="{B4A1B6E7-8FC3-1744-923A-2F823A5EDD86}"/>
                </a:ext>
              </a:extLst>
            </p:cNvPr>
            <p:cNvCxnSpPr>
              <a:cxnSpLocks/>
            </p:cNvCxnSpPr>
            <p:nvPr/>
          </p:nvCxnSpPr>
          <p:spPr>
            <a:xfrm>
              <a:off x="8792900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Connecteur droit 435">
              <a:extLst>
                <a:ext uri="{FF2B5EF4-FFF2-40B4-BE49-F238E27FC236}">
                  <a16:creationId xmlns:a16="http://schemas.microsoft.com/office/drawing/2014/main" id="{0462330C-CE7C-E444-8BED-673036F901F8}"/>
                </a:ext>
              </a:extLst>
            </p:cNvPr>
            <p:cNvCxnSpPr>
              <a:cxnSpLocks/>
            </p:cNvCxnSpPr>
            <p:nvPr/>
          </p:nvCxnSpPr>
          <p:spPr>
            <a:xfrm>
              <a:off x="8748134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Connecteur droit 436">
              <a:extLst>
                <a:ext uri="{FF2B5EF4-FFF2-40B4-BE49-F238E27FC236}">
                  <a16:creationId xmlns:a16="http://schemas.microsoft.com/office/drawing/2014/main" id="{178F421E-E446-3941-85DF-890D00AAC7B9}"/>
                </a:ext>
              </a:extLst>
            </p:cNvPr>
            <p:cNvCxnSpPr>
              <a:cxnSpLocks/>
            </p:cNvCxnSpPr>
            <p:nvPr/>
          </p:nvCxnSpPr>
          <p:spPr>
            <a:xfrm>
              <a:off x="8703368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Connecteur droit 437">
              <a:extLst>
                <a:ext uri="{FF2B5EF4-FFF2-40B4-BE49-F238E27FC236}">
                  <a16:creationId xmlns:a16="http://schemas.microsoft.com/office/drawing/2014/main" id="{D6F4E083-179D-CF4F-8A1E-D14978E4DA91}"/>
                </a:ext>
              </a:extLst>
            </p:cNvPr>
            <p:cNvCxnSpPr>
              <a:cxnSpLocks/>
            </p:cNvCxnSpPr>
            <p:nvPr/>
          </p:nvCxnSpPr>
          <p:spPr>
            <a:xfrm>
              <a:off x="8658602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Connecteur droit 438">
              <a:extLst>
                <a:ext uri="{FF2B5EF4-FFF2-40B4-BE49-F238E27FC236}">
                  <a16:creationId xmlns:a16="http://schemas.microsoft.com/office/drawing/2014/main" id="{30CC65FB-9845-2B45-BB52-52983CCC7BEC}"/>
                </a:ext>
              </a:extLst>
            </p:cNvPr>
            <p:cNvCxnSpPr>
              <a:cxnSpLocks/>
            </p:cNvCxnSpPr>
            <p:nvPr/>
          </p:nvCxnSpPr>
          <p:spPr>
            <a:xfrm>
              <a:off x="8770517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Connecteur droit 439">
              <a:extLst>
                <a:ext uri="{FF2B5EF4-FFF2-40B4-BE49-F238E27FC236}">
                  <a16:creationId xmlns:a16="http://schemas.microsoft.com/office/drawing/2014/main" id="{F33297D6-0707-6242-8AB5-F30287369EB5}"/>
                </a:ext>
              </a:extLst>
            </p:cNvPr>
            <p:cNvCxnSpPr>
              <a:cxnSpLocks/>
            </p:cNvCxnSpPr>
            <p:nvPr/>
          </p:nvCxnSpPr>
          <p:spPr>
            <a:xfrm>
              <a:off x="8725751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Connecteur droit 440">
              <a:extLst>
                <a:ext uri="{FF2B5EF4-FFF2-40B4-BE49-F238E27FC236}">
                  <a16:creationId xmlns:a16="http://schemas.microsoft.com/office/drawing/2014/main" id="{F37F8672-45AF-0D48-A860-6080607625A9}"/>
                </a:ext>
              </a:extLst>
            </p:cNvPr>
            <p:cNvCxnSpPr>
              <a:cxnSpLocks/>
            </p:cNvCxnSpPr>
            <p:nvPr/>
          </p:nvCxnSpPr>
          <p:spPr>
            <a:xfrm>
              <a:off x="8680985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Connecteur droit 441">
              <a:extLst>
                <a:ext uri="{FF2B5EF4-FFF2-40B4-BE49-F238E27FC236}">
                  <a16:creationId xmlns:a16="http://schemas.microsoft.com/office/drawing/2014/main" id="{7261325E-13E1-0443-99AE-C9BF07A7B055}"/>
                </a:ext>
              </a:extLst>
            </p:cNvPr>
            <p:cNvCxnSpPr>
              <a:cxnSpLocks/>
            </p:cNvCxnSpPr>
            <p:nvPr/>
          </p:nvCxnSpPr>
          <p:spPr>
            <a:xfrm>
              <a:off x="8636219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Connecteur droit 442">
              <a:extLst>
                <a:ext uri="{FF2B5EF4-FFF2-40B4-BE49-F238E27FC236}">
                  <a16:creationId xmlns:a16="http://schemas.microsoft.com/office/drawing/2014/main" id="{60A06714-DEE3-9242-98C0-D4E892413E92}"/>
                </a:ext>
              </a:extLst>
            </p:cNvPr>
            <p:cNvCxnSpPr>
              <a:cxnSpLocks/>
            </p:cNvCxnSpPr>
            <p:nvPr/>
          </p:nvCxnSpPr>
          <p:spPr>
            <a:xfrm>
              <a:off x="8613836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Connecteur droit 443">
              <a:extLst>
                <a:ext uri="{FF2B5EF4-FFF2-40B4-BE49-F238E27FC236}">
                  <a16:creationId xmlns:a16="http://schemas.microsoft.com/office/drawing/2014/main" id="{EBC80C49-18C4-6245-8729-3BA5EEC3B9F1}"/>
                </a:ext>
              </a:extLst>
            </p:cNvPr>
            <p:cNvCxnSpPr>
              <a:cxnSpLocks/>
            </p:cNvCxnSpPr>
            <p:nvPr/>
          </p:nvCxnSpPr>
          <p:spPr>
            <a:xfrm>
              <a:off x="8569070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Connecteur droit 444">
              <a:extLst>
                <a:ext uri="{FF2B5EF4-FFF2-40B4-BE49-F238E27FC236}">
                  <a16:creationId xmlns:a16="http://schemas.microsoft.com/office/drawing/2014/main" id="{5F336EA7-3B82-5041-AE01-9B149F46804B}"/>
                </a:ext>
              </a:extLst>
            </p:cNvPr>
            <p:cNvCxnSpPr>
              <a:cxnSpLocks/>
            </p:cNvCxnSpPr>
            <p:nvPr/>
          </p:nvCxnSpPr>
          <p:spPr>
            <a:xfrm>
              <a:off x="8524304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Connecteur droit 445">
              <a:extLst>
                <a:ext uri="{FF2B5EF4-FFF2-40B4-BE49-F238E27FC236}">
                  <a16:creationId xmlns:a16="http://schemas.microsoft.com/office/drawing/2014/main" id="{80293714-FD81-1D47-A70B-48F3B95E8273}"/>
                </a:ext>
              </a:extLst>
            </p:cNvPr>
            <p:cNvCxnSpPr>
              <a:cxnSpLocks/>
            </p:cNvCxnSpPr>
            <p:nvPr/>
          </p:nvCxnSpPr>
          <p:spPr>
            <a:xfrm>
              <a:off x="8479538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Connecteur droit 446">
              <a:extLst>
                <a:ext uri="{FF2B5EF4-FFF2-40B4-BE49-F238E27FC236}">
                  <a16:creationId xmlns:a16="http://schemas.microsoft.com/office/drawing/2014/main" id="{351CCDA6-D215-3A41-A5AF-59935721172D}"/>
                </a:ext>
              </a:extLst>
            </p:cNvPr>
            <p:cNvCxnSpPr>
              <a:cxnSpLocks/>
            </p:cNvCxnSpPr>
            <p:nvPr/>
          </p:nvCxnSpPr>
          <p:spPr>
            <a:xfrm>
              <a:off x="8591453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Connecteur droit 447">
              <a:extLst>
                <a:ext uri="{FF2B5EF4-FFF2-40B4-BE49-F238E27FC236}">
                  <a16:creationId xmlns:a16="http://schemas.microsoft.com/office/drawing/2014/main" id="{D7BA493B-81EC-2F4C-B784-3CFBF3B58540}"/>
                </a:ext>
              </a:extLst>
            </p:cNvPr>
            <p:cNvCxnSpPr>
              <a:cxnSpLocks/>
            </p:cNvCxnSpPr>
            <p:nvPr/>
          </p:nvCxnSpPr>
          <p:spPr>
            <a:xfrm>
              <a:off x="8546687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Connecteur droit 448">
              <a:extLst>
                <a:ext uri="{FF2B5EF4-FFF2-40B4-BE49-F238E27FC236}">
                  <a16:creationId xmlns:a16="http://schemas.microsoft.com/office/drawing/2014/main" id="{F6763FC1-B4AB-0742-9456-FAEA4DC1E851}"/>
                </a:ext>
              </a:extLst>
            </p:cNvPr>
            <p:cNvCxnSpPr>
              <a:cxnSpLocks/>
            </p:cNvCxnSpPr>
            <p:nvPr/>
          </p:nvCxnSpPr>
          <p:spPr>
            <a:xfrm>
              <a:off x="8501921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Connecteur droit 449">
              <a:extLst>
                <a:ext uri="{FF2B5EF4-FFF2-40B4-BE49-F238E27FC236}">
                  <a16:creationId xmlns:a16="http://schemas.microsoft.com/office/drawing/2014/main" id="{65855893-03F4-3F4E-9C6A-E1577966978B}"/>
                </a:ext>
              </a:extLst>
            </p:cNvPr>
            <p:cNvCxnSpPr>
              <a:cxnSpLocks/>
            </p:cNvCxnSpPr>
            <p:nvPr/>
          </p:nvCxnSpPr>
          <p:spPr>
            <a:xfrm>
              <a:off x="8367623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Connecteur droit 450">
              <a:extLst>
                <a:ext uri="{FF2B5EF4-FFF2-40B4-BE49-F238E27FC236}">
                  <a16:creationId xmlns:a16="http://schemas.microsoft.com/office/drawing/2014/main" id="{B7772996-DE9B-5A46-B070-3D007DC16D9E}"/>
                </a:ext>
              </a:extLst>
            </p:cNvPr>
            <p:cNvCxnSpPr>
              <a:cxnSpLocks/>
            </p:cNvCxnSpPr>
            <p:nvPr/>
          </p:nvCxnSpPr>
          <p:spPr>
            <a:xfrm>
              <a:off x="8457155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Connecteur droit 451">
              <a:extLst>
                <a:ext uri="{FF2B5EF4-FFF2-40B4-BE49-F238E27FC236}">
                  <a16:creationId xmlns:a16="http://schemas.microsoft.com/office/drawing/2014/main" id="{27670B2E-22F2-E547-90ED-1A2B25F43B91}"/>
                </a:ext>
              </a:extLst>
            </p:cNvPr>
            <p:cNvCxnSpPr>
              <a:cxnSpLocks/>
            </p:cNvCxnSpPr>
            <p:nvPr/>
          </p:nvCxnSpPr>
          <p:spPr>
            <a:xfrm>
              <a:off x="8412389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Connecteur droit 452">
              <a:extLst>
                <a:ext uri="{FF2B5EF4-FFF2-40B4-BE49-F238E27FC236}">
                  <a16:creationId xmlns:a16="http://schemas.microsoft.com/office/drawing/2014/main" id="{C146EBCE-AD11-AB49-8F53-9E72686B5755}"/>
                </a:ext>
              </a:extLst>
            </p:cNvPr>
            <p:cNvCxnSpPr>
              <a:cxnSpLocks/>
            </p:cNvCxnSpPr>
            <p:nvPr/>
          </p:nvCxnSpPr>
          <p:spPr>
            <a:xfrm>
              <a:off x="8434772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Connecteur droit 453">
              <a:extLst>
                <a:ext uri="{FF2B5EF4-FFF2-40B4-BE49-F238E27FC236}">
                  <a16:creationId xmlns:a16="http://schemas.microsoft.com/office/drawing/2014/main" id="{0BBC5E4D-42B2-A24D-8188-325CEBD3730C}"/>
                </a:ext>
              </a:extLst>
            </p:cNvPr>
            <p:cNvCxnSpPr>
              <a:cxnSpLocks/>
            </p:cNvCxnSpPr>
            <p:nvPr/>
          </p:nvCxnSpPr>
          <p:spPr>
            <a:xfrm>
              <a:off x="8390006" y="773274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1" name="ZoneTexte 460">
            <a:extLst>
              <a:ext uri="{FF2B5EF4-FFF2-40B4-BE49-F238E27FC236}">
                <a16:creationId xmlns:a16="http://schemas.microsoft.com/office/drawing/2014/main" id="{33E56C63-DC7E-0242-BD6D-56D6D049C34D}"/>
              </a:ext>
            </a:extLst>
          </p:cNvPr>
          <p:cNvSpPr txBox="1"/>
          <p:nvPr/>
        </p:nvSpPr>
        <p:spPr>
          <a:xfrm>
            <a:off x="10195000" y="1323159"/>
            <a:ext cx="133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pCR oui</a:t>
            </a:r>
          </a:p>
        </p:txBody>
      </p:sp>
      <p:sp>
        <p:nvSpPr>
          <p:cNvPr id="462" name="ZoneTexte 461">
            <a:extLst>
              <a:ext uri="{FF2B5EF4-FFF2-40B4-BE49-F238E27FC236}">
                <a16:creationId xmlns:a16="http://schemas.microsoft.com/office/drawing/2014/main" id="{13A79F61-B06B-8B4B-9678-8783E156A7C2}"/>
              </a:ext>
            </a:extLst>
          </p:cNvPr>
          <p:cNvSpPr txBox="1"/>
          <p:nvPr/>
        </p:nvSpPr>
        <p:spPr>
          <a:xfrm>
            <a:off x="10195000" y="2349635"/>
            <a:ext cx="133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pCR Non</a:t>
            </a:r>
          </a:p>
        </p:txBody>
      </p:sp>
      <p:sp>
        <p:nvSpPr>
          <p:cNvPr id="463" name="TextBox 8">
            <a:extLst>
              <a:ext uri="{FF2B5EF4-FFF2-40B4-BE49-F238E27FC236}">
                <a16:creationId xmlns:a16="http://schemas.microsoft.com/office/drawing/2014/main" id="{3579E773-0A6D-0742-8F3C-CF7725BD352C}"/>
              </a:ext>
            </a:extLst>
          </p:cNvPr>
          <p:cNvSpPr txBox="1"/>
          <p:nvPr/>
        </p:nvSpPr>
        <p:spPr>
          <a:xfrm>
            <a:off x="8558886" y="1983455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600" cap="none" spc="40" normalizeH="0" baseline="0" noProof="0" dirty="0">
                <a:ln>
                  <a:noFill/>
                </a:ln>
                <a:solidFill>
                  <a:srgbClr val="D49AE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67,4%</a:t>
            </a:r>
          </a:p>
        </p:txBody>
      </p:sp>
      <p:sp>
        <p:nvSpPr>
          <p:cNvPr id="464" name="TextBox 8">
            <a:extLst>
              <a:ext uri="{FF2B5EF4-FFF2-40B4-BE49-F238E27FC236}">
                <a16:creationId xmlns:a16="http://schemas.microsoft.com/office/drawing/2014/main" id="{F471EC8D-8754-F248-8D42-403993F2C370}"/>
              </a:ext>
            </a:extLst>
          </p:cNvPr>
          <p:cNvSpPr txBox="1"/>
          <p:nvPr/>
        </p:nvSpPr>
        <p:spPr>
          <a:xfrm>
            <a:off x="8538507" y="2673619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600" cap="none" spc="40" normalizeH="0" baseline="0" noProof="0" dirty="0">
                <a:ln>
                  <a:noFill/>
                </a:ln>
                <a:solidFill>
                  <a:srgbClr val="A0D2D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56,8%</a:t>
            </a:r>
          </a:p>
        </p:txBody>
      </p:sp>
      <p:sp>
        <p:nvSpPr>
          <p:cNvPr id="465" name="TextBox 8">
            <a:extLst>
              <a:ext uri="{FF2B5EF4-FFF2-40B4-BE49-F238E27FC236}">
                <a16:creationId xmlns:a16="http://schemas.microsoft.com/office/drawing/2014/main" id="{19FE67EE-C2C2-2C49-A6E3-E36DCCBCBD09}"/>
              </a:ext>
            </a:extLst>
          </p:cNvPr>
          <p:cNvSpPr txBox="1"/>
          <p:nvPr/>
        </p:nvSpPr>
        <p:spPr>
          <a:xfrm>
            <a:off x="8558886" y="1102018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600" cap="none" spc="40" normalizeH="0" baseline="0" noProof="0" dirty="0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94,4%</a:t>
            </a:r>
            <a:endParaRPr kumimoji="0" lang="en-US" sz="1400" b="1" i="0" u="none" strike="noStrike" kern="600" cap="none" spc="40" normalizeH="0" baseline="0" noProof="0" dirty="0">
              <a:ln>
                <a:noFill/>
              </a:ln>
              <a:solidFill>
                <a:srgbClr val="0199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6" name="TextBox 8">
            <a:extLst>
              <a:ext uri="{FF2B5EF4-FFF2-40B4-BE49-F238E27FC236}">
                <a16:creationId xmlns:a16="http://schemas.microsoft.com/office/drawing/2014/main" id="{0FCE0F46-98F5-8647-A46B-CD13360F1448}"/>
              </a:ext>
            </a:extLst>
          </p:cNvPr>
          <p:cNvSpPr txBox="1"/>
          <p:nvPr/>
        </p:nvSpPr>
        <p:spPr>
          <a:xfrm>
            <a:off x="8563191" y="1523683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600" cap="none" spc="40" normalizeH="0" baseline="0" noProof="0" dirty="0">
                <a:ln>
                  <a:noFill/>
                </a:ln>
                <a:solidFill>
                  <a:srgbClr val="0199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92,5%</a:t>
            </a:r>
          </a:p>
        </p:txBody>
      </p:sp>
      <p:cxnSp>
        <p:nvCxnSpPr>
          <p:cNvPr id="467" name="Connecteur droit 466">
            <a:extLst>
              <a:ext uri="{FF2B5EF4-FFF2-40B4-BE49-F238E27FC236}">
                <a16:creationId xmlns:a16="http://schemas.microsoft.com/office/drawing/2014/main" id="{2A20C88D-50AA-3A4D-914A-4E189BCF2C63}"/>
              </a:ext>
            </a:extLst>
          </p:cNvPr>
          <p:cNvCxnSpPr>
            <a:cxnSpLocks/>
          </p:cNvCxnSpPr>
          <p:nvPr/>
        </p:nvCxnSpPr>
        <p:spPr>
          <a:xfrm>
            <a:off x="8506400" y="1155067"/>
            <a:ext cx="0" cy="3122361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Accolade fermante 468">
            <a:extLst>
              <a:ext uri="{FF2B5EF4-FFF2-40B4-BE49-F238E27FC236}">
                <a16:creationId xmlns:a16="http://schemas.microsoft.com/office/drawing/2014/main" id="{34148780-5C4B-6843-B516-AA2B04C6CA47}"/>
              </a:ext>
            </a:extLst>
          </p:cNvPr>
          <p:cNvSpPr/>
          <p:nvPr/>
        </p:nvSpPr>
        <p:spPr>
          <a:xfrm>
            <a:off x="9970189" y="2159215"/>
            <a:ext cx="227018" cy="780818"/>
          </a:xfrm>
          <a:prstGeom prst="rightBrace">
            <a:avLst>
              <a:gd name="adj1" fmla="val 15860"/>
              <a:gd name="adj2" fmla="val 5377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1" name="Accolade fermante 470">
            <a:extLst>
              <a:ext uri="{FF2B5EF4-FFF2-40B4-BE49-F238E27FC236}">
                <a16:creationId xmlns:a16="http://schemas.microsoft.com/office/drawing/2014/main" id="{F89722E7-AA3B-B445-B2AD-BB2911B522DA}"/>
              </a:ext>
            </a:extLst>
          </p:cNvPr>
          <p:cNvSpPr/>
          <p:nvPr/>
        </p:nvSpPr>
        <p:spPr>
          <a:xfrm>
            <a:off x="9970189" y="1125546"/>
            <a:ext cx="227018" cy="780818"/>
          </a:xfrm>
          <a:prstGeom prst="rightBrace">
            <a:avLst>
              <a:gd name="adj1" fmla="val 15860"/>
              <a:gd name="adj2" fmla="val 5377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2" name="TextBox 41">
            <a:extLst>
              <a:ext uri="{FF2B5EF4-FFF2-40B4-BE49-F238E27FC236}">
                <a16:creationId xmlns:a16="http://schemas.microsoft.com/office/drawing/2014/main" id="{EAAA36AD-19B6-3943-9680-CB13061CEDBC}"/>
              </a:ext>
            </a:extLst>
          </p:cNvPr>
          <p:cNvSpPr txBox="1"/>
          <p:nvPr/>
        </p:nvSpPr>
        <p:spPr>
          <a:xfrm>
            <a:off x="841983" y="5254699"/>
            <a:ext cx="31196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D49AE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Pembro +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D49AE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Chimio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D49AE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D49AE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Pembro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D49AE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Non-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D49AE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Répondeur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D49AE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73" name="TextBox 42">
            <a:extLst>
              <a:ext uri="{FF2B5EF4-FFF2-40B4-BE49-F238E27FC236}">
                <a16:creationId xmlns:a16="http://schemas.microsoft.com/office/drawing/2014/main" id="{A596FDF6-1E15-3A4E-B35B-AEE7C0095FA8}"/>
              </a:ext>
            </a:extLst>
          </p:cNvPr>
          <p:cNvSpPr txBox="1"/>
          <p:nvPr/>
        </p:nvSpPr>
        <p:spPr>
          <a:xfrm>
            <a:off x="841983" y="5453575"/>
            <a:ext cx="30062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A0D2D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Placebo +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A0D2D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Chimio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A0D2D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A0D2D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Pbo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A0D2D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Non-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A0D2D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Répondeur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A0D2D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70949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aphique 19">
            <a:extLst>
              <a:ext uri="{FF2B5EF4-FFF2-40B4-BE49-F238E27FC236}">
                <a16:creationId xmlns:a16="http://schemas.microsoft.com/office/drawing/2014/main" id="{D96925AF-57CE-9C41-8FB8-46B54EB6D95F}"/>
              </a:ext>
            </a:extLst>
          </p:cNvPr>
          <p:cNvGraphicFramePr/>
          <p:nvPr/>
        </p:nvGraphicFramePr>
        <p:xfrm>
          <a:off x="2511513" y="1217010"/>
          <a:ext cx="7440533" cy="3905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itre 23"/>
          <p:cNvSpPr>
            <a:spLocks noGrp="1"/>
          </p:cNvSpPr>
          <p:nvPr>
            <p:ph type="title"/>
          </p:nvPr>
        </p:nvSpPr>
        <p:spPr>
          <a:xfrm>
            <a:off x="391046" y="210209"/>
            <a:ext cx="11648554" cy="483477"/>
          </a:xfrm>
        </p:spPr>
        <p:txBody>
          <a:bodyPr/>
          <a:lstStyle/>
          <a:p>
            <a:r>
              <a:rPr lang="fr-FR" dirty="0"/>
              <a:t>KEYNOTE-522 : Survie globale</a:t>
            </a:r>
            <a:endParaRPr lang="da-DK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0A2B1D7-CE23-42E3-A277-FFC34D2CF9F4}"/>
              </a:ext>
            </a:extLst>
          </p:cNvPr>
          <p:cNvSpPr txBox="1"/>
          <p:nvPr/>
        </p:nvSpPr>
        <p:spPr>
          <a:xfrm>
            <a:off x="581397" y="5787574"/>
            <a:ext cx="1020262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Hazard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ratio (CI)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analyzed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based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on a Cox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regression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model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treatment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as a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covariate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stratified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by the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randomization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stratification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factors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limite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préspécifiée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valeur de p de 0,00086 n’est pas atteinte à cette analyse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CA719D2-5034-4DEC-9F3B-81A7CEBE16DA}"/>
              </a:ext>
            </a:extLst>
          </p:cNvPr>
          <p:cNvSpPr txBox="1"/>
          <p:nvPr/>
        </p:nvSpPr>
        <p:spPr>
          <a:xfrm>
            <a:off x="6431412" y="2202322"/>
            <a:ext cx="2026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 significatif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312A1825-61A0-4634-9939-32D9365E61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046" y="6254750"/>
            <a:ext cx="8930753" cy="603250"/>
          </a:xfrm>
        </p:spPr>
        <p:txBody>
          <a:bodyPr/>
          <a:lstStyle/>
          <a:p>
            <a:r>
              <a:rPr lang="fr-FR" dirty="0"/>
              <a:t>P. Schmid, et al., ESMO</a:t>
            </a:r>
            <a:r>
              <a:rPr lang="fr-FR" baseline="30000" dirty="0"/>
              <a:t>®</a:t>
            </a:r>
            <a:r>
              <a:rPr lang="fr-FR" dirty="0"/>
              <a:t> 2021, Abs VP 7-2021</a:t>
            </a:r>
          </a:p>
        </p:txBody>
      </p:sp>
      <p:sp>
        <p:nvSpPr>
          <p:cNvPr id="14" name="Rectangle à coins arrondis 10">
            <a:extLst>
              <a:ext uri="{FF2B5EF4-FFF2-40B4-BE49-F238E27FC236}">
                <a16:creationId xmlns:a16="http://schemas.microsoft.com/office/drawing/2014/main" id="{4346DF8C-087A-664D-A59B-8D3B9D189C90}"/>
              </a:ext>
            </a:extLst>
          </p:cNvPr>
          <p:cNvSpPr/>
          <p:nvPr/>
        </p:nvSpPr>
        <p:spPr>
          <a:xfrm>
            <a:off x="663989" y="911822"/>
            <a:ext cx="10864023" cy="4874058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FF24193D-F4BC-F044-9DD5-7AC51BDFD6BE}"/>
              </a:ext>
            </a:extLst>
          </p:cNvPr>
          <p:cNvGraphicFramePr>
            <a:graphicFrameLocks noGrp="1"/>
          </p:cNvGraphicFramePr>
          <p:nvPr/>
        </p:nvGraphicFramePr>
        <p:xfrm>
          <a:off x="2035151" y="4964805"/>
          <a:ext cx="7864632" cy="702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9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0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09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0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09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09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9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09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092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092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092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0926">
                  <a:extLst>
                    <a:ext uri="{9D8B030D-6E8A-4147-A177-3AD203B41FA5}">
                      <a16:colId xmlns:a16="http://schemas.microsoft.com/office/drawing/2014/main" val="649517079"/>
                    </a:ext>
                  </a:extLst>
                </a:gridCol>
                <a:gridCol w="380926">
                  <a:extLst>
                    <a:ext uri="{9D8B030D-6E8A-4147-A177-3AD203B41FA5}">
                      <a16:colId xmlns:a16="http://schemas.microsoft.com/office/drawing/2014/main" val="1833708424"/>
                    </a:ext>
                  </a:extLst>
                </a:gridCol>
                <a:gridCol w="380926">
                  <a:extLst>
                    <a:ext uri="{9D8B030D-6E8A-4147-A177-3AD203B41FA5}">
                      <a16:colId xmlns:a16="http://schemas.microsoft.com/office/drawing/2014/main" val="1640796549"/>
                    </a:ext>
                  </a:extLst>
                </a:gridCol>
                <a:gridCol w="380926">
                  <a:extLst>
                    <a:ext uri="{9D8B030D-6E8A-4147-A177-3AD203B41FA5}">
                      <a16:colId xmlns:a16="http://schemas.microsoft.com/office/drawing/2014/main" val="3511202980"/>
                    </a:ext>
                  </a:extLst>
                </a:gridCol>
                <a:gridCol w="380926">
                  <a:extLst>
                    <a:ext uri="{9D8B030D-6E8A-4147-A177-3AD203B41FA5}">
                      <a16:colId xmlns:a16="http://schemas.microsoft.com/office/drawing/2014/main" val="3083050773"/>
                    </a:ext>
                  </a:extLst>
                </a:gridCol>
                <a:gridCol w="38092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71448">
                <a:tc gridSpan="1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  Nb à risque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502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784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782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777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770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759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752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742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729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720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712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701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586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461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323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178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11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390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390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389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386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385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380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366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360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354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350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343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286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223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157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89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5C27164-48BF-A741-B3F0-C93D8BAAF360}"/>
              </a:ext>
            </a:extLst>
          </p:cNvPr>
          <p:cNvCxnSpPr>
            <a:cxnSpLocks/>
          </p:cNvCxnSpPr>
          <p:nvPr/>
        </p:nvCxnSpPr>
        <p:spPr>
          <a:xfrm>
            <a:off x="2976983" y="5135515"/>
            <a:ext cx="6815467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40">
            <a:extLst>
              <a:ext uri="{FF2B5EF4-FFF2-40B4-BE49-F238E27FC236}">
                <a16:creationId xmlns:a16="http://schemas.microsoft.com/office/drawing/2014/main" id="{9DB68EE5-6E19-4A48-B306-F4E12F76E5D9}"/>
              </a:ext>
            </a:extLst>
          </p:cNvPr>
          <p:cNvGrpSpPr/>
          <p:nvPr/>
        </p:nvGrpSpPr>
        <p:grpSpPr>
          <a:xfrm>
            <a:off x="874456" y="5212702"/>
            <a:ext cx="1968758" cy="468377"/>
            <a:chOff x="3761088" y="5773604"/>
            <a:chExt cx="1089139" cy="468377"/>
          </a:xfrm>
        </p:grpSpPr>
        <p:sp>
          <p:nvSpPr>
            <p:cNvPr id="18" name="TextBox 41">
              <a:extLst>
                <a:ext uri="{FF2B5EF4-FFF2-40B4-BE49-F238E27FC236}">
                  <a16:creationId xmlns:a16="http://schemas.microsoft.com/office/drawing/2014/main" id="{D2774A9D-36AA-BE46-BBCF-DC7526767CCF}"/>
                </a:ext>
              </a:extLst>
            </p:cNvPr>
            <p:cNvSpPr txBox="1"/>
            <p:nvPr/>
          </p:nvSpPr>
          <p:spPr>
            <a:xfrm>
              <a:off x="3761089" y="5773604"/>
              <a:ext cx="108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A00C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Pembro + </a:t>
              </a: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C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Chimio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A00C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/</a:t>
              </a: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C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Pembro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A00C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9" name="TextBox 42">
              <a:extLst>
                <a:ext uri="{FF2B5EF4-FFF2-40B4-BE49-F238E27FC236}">
                  <a16:creationId xmlns:a16="http://schemas.microsoft.com/office/drawing/2014/main" id="{9AF1D9A9-6800-8440-838D-100A870B7595}"/>
                </a:ext>
              </a:extLst>
            </p:cNvPr>
            <p:cNvSpPr txBox="1"/>
            <p:nvPr/>
          </p:nvSpPr>
          <p:spPr>
            <a:xfrm>
              <a:off x="3761088" y="5980371"/>
              <a:ext cx="10404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1999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Placebo + </a:t>
              </a: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999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Chimio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1999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/</a:t>
              </a: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999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Pbo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1999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21" name="Text Box 4">
            <a:extLst>
              <a:ext uri="{FF2B5EF4-FFF2-40B4-BE49-F238E27FC236}">
                <a16:creationId xmlns:a16="http://schemas.microsoft.com/office/drawing/2014/main" id="{3E41F0AB-6A3A-4349-9B80-C7CA9CA3353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744067" y="2868543"/>
            <a:ext cx="18118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ヒラギノ角ゴ Pro W3" charset="0"/>
                <a:cs typeface="Arial"/>
              </a:rPr>
              <a:t>OS, (%)</a:t>
            </a: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425406CE-7BE7-0044-9290-697328609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989" y="4803784"/>
            <a:ext cx="42324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ヒラギノ角ゴ Pro W3" charset="0"/>
                <a:cs typeface="Arial"/>
              </a:rPr>
              <a:t>Mois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A28AF420-4898-AA4B-8927-AF4C0D823D45}"/>
              </a:ext>
            </a:extLst>
          </p:cNvPr>
          <p:cNvCxnSpPr>
            <a:cxnSpLocks/>
          </p:cNvCxnSpPr>
          <p:nvPr/>
        </p:nvCxnSpPr>
        <p:spPr>
          <a:xfrm>
            <a:off x="7831712" y="1494089"/>
            <a:ext cx="0" cy="3122361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8">
            <a:extLst>
              <a:ext uri="{FF2B5EF4-FFF2-40B4-BE49-F238E27FC236}">
                <a16:creationId xmlns:a16="http://schemas.microsoft.com/office/drawing/2014/main" id="{CC23D347-8264-8943-9B20-94DD59086FBC}"/>
              </a:ext>
            </a:extLst>
          </p:cNvPr>
          <p:cNvSpPr txBox="1"/>
          <p:nvPr/>
        </p:nvSpPr>
        <p:spPr>
          <a:xfrm>
            <a:off x="7980588" y="1313313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600" cap="none" spc="40" normalizeH="0" baseline="0" noProof="0" dirty="0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89,7%</a:t>
            </a:r>
            <a:endParaRPr kumimoji="0" lang="en-US" sz="1400" b="1" i="0" u="none" strike="noStrike" kern="600" cap="none" spc="40" normalizeH="0" baseline="0" noProof="0" dirty="0">
              <a:ln>
                <a:noFill/>
              </a:ln>
              <a:solidFill>
                <a:srgbClr val="0199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9417CBCB-2DF7-2D44-A464-D126F5FF19F5}"/>
              </a:ext>
            </a:extLst>
          </p:cNvPr>
          <p:cNvSpPr txBox="1"/>
          <p:nvPr/>
        </p:nvSpPr>
        <p:spPr>
          <a:xfrm>
            <a:off x="7973611" y="1922822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600" cap="none" spc="40" normalizeH="0" baseline="0" noProof="0" dirty="0">
                <a:ln>
                  <a:noFill/>
                </a:ln>
                <a:solidFill>
                  <a:srgbClr val="0199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86,9%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BEFA6A40-138A-254A-8E4F-9D9CD83F86B7}"/>
              </a:ext>
            </a:extLst>
          </p:cNvPr>
          <p:cNvCxnSpPr>
            <a:cxnSpLocks/>
          </p:cNvCxnSpPr>
          <p:nvPr/>
        </p:nvCxnSpPr>
        <p:spPr>
          <a:xfrm>
            <a:off x="3592837" y="1278279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19FF466F-61B3-B14E-A500-C19805B85D03}"/>
              </a:ext>
            </a:extLst>
          </p:cNvPr>
          <p:cNvCxnSpPr>
            <a:cxnSpLocks/>
          </p:cNvCxnSpPr>
          <p:nvPr/>
        </p:nvCxnSpPr>
        <p:spPr>
          <a:xfrm>
            <a:off x="5758882" y="1499243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8DF020C-DC40-FB4D-A382-BACB05FEDFA3}"/>
              </a:ext>
            </a:extLst>
          </p:cNvPr>
          <p:cNvCxnSpPr>
            <a:cxnSpLocks/>
          </p:cNvCxnSpPr>
          <p:nvPr/>
        </p:nvCxnSpPr>
        <p:spPr>
          <a:xfrm>
            <a:off x="4467672" y="1317845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295536EF-1080-4347-99F5-4226211F9FAB}"/>
              </a:ext>
            </a:extLst>
          </p:cNvPr>
          <p:cNvCxnSpPr>
            <a:cxnSpLocks/>
          </p:cNvCxnSpPr>
          <p:nvPr/>
        </p:nvCxnSpPr>
        <p:spPr>
          <a:xfrm>
            <a:off x="4507237" y="1331033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BFFE49EE-1670-8747-B6F6-AED56248288B}"/>
              </a:ext>
            </a:extLst>
          </p:cNvPr>
          <p:cNvCxnSpPr>
            <a:cxnSpLocks/>
          </p:cNvCxnSpPr>
          <p:nvPr/>
        </p:nvCxnSpPr>
        <p:spPr>
          <a:xfrm>
            <a:off x="6270095" y="1546444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1F49DA7D-76BD-E343-84BF-DBFAA13FB5DA}"/>
              </a:ext>
            </a:extLst>
          </p:cNvPr>
          <p:cNvCxnSpPr>
            <a:cxnSpLocks/>
          </p:cNvCxnSpPr>
          <p:nvPr/>
        </p:nvCxnSpPr>
        <p:spPr>
          <a:xfrm>
            <a:off x="6441545" y="1564029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BEDE6B55-03D1-4B48-A55A-76C0DD284E06}"/>
              </a:ext>
            </a:extLst>
          </p:cNvPr>
          <p:cNvCxnSpPr>
            <a:cxnSpLocks/>
          </p:cNvCxnSpPr>
          <p:nvPr/>
        </p:nvCxnSpPr>
        <p:spPr>
          <a:xfrm>
            <a:off x="7008649" y="1550841"/>
            <a:ext cx="0" cy="70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24CE41F-528F-1F40-ABC6-203ABA24EDCE}"/>
              </a:ext>
            </a:extLst>
          </p:cNvPr>
          <p:cNvCxnSpPr>
            <a:cxnSpLocks/>
          </p:cNvCxnSpPr>
          <p:nvPr/>
        </p:nvCxnSpPr>
        <p:spPr>
          <a:xfrm>
            <a:off x="6633717" y="1569581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FFE599A8-E6B2-6449-BB90-51A700811D2C}"/>
              </a:ext>
            </a:extLst>
          </p:cNvPr>
          <p:cNvCxnSpPr>
            <a:cxnSpLocks/>
          </p:cNvCxnSpPr>
          <p:nvPr/>
        </p:nvCxnSpPr>
        <p:spPr>
          <a:xfrm>
            <a:off x="7051351" y="1631127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3FA6A55B-DECA-814E-9465-B906B5091733}"/>
              </a:ext>
            </a:extLst>
          </p:cNvPr>
          <p:cNvCxnSpPr>
            <a:cxnSpLocks/>
          </p:cNvCxnSpPr>
          <p:nvPr/>
        </p:nvCxnSpPr>
        <p:spPr>
          <a:xfrm>
            <a:off x="7082124" y="1635523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97B4801F-FF7F-F847-8A74-6F5BE29B149C}"/>
              </a:ext>
            </a:extLst>
          </p:cNvPr>
          <p:cNvGrpSpPr/>
          <p:nvPr/>
        </p:nvGrpSpPr>
        <p:grpSpPr>
          <a:xfrm>
            <a:off x="8284598" y="1631127"/>
            <a:ext cx="334108" cy="70068"/>
            <a:chOff x="7436211" y="778273"/>
            <a:chExt cx="334108" cy="70068"/>
          </a:xfrm>
        </p:grpSpPr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5A019028-B2AF-DA4E-8A30-5F30505CE044}"/>
                </a:ext>
              </a:extLst>
            </p:cNvPr>
            <p:cNvCxnSpPr>
              <a:cxnSpLocks/>
            </p:cNvCxnSpPr>
            <p:nvPr/>
          </p:nvCxnSpPr>
          <p:spPr>
            <a:xfrm>
              <a:off x="7436211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6B0522B1-1C7B-304F-94AC-03330C38EEDA}"/>
                </a:ext>
              </a:extLst>
            </p:cNvPr>
            <p:cNvCxnSpPr>
              <a:cxnSpLocks/>
            </p:cNvCxnSpPr>
            <p:nvPr/>
          </p:nvCxnSpPr>
          <p:spPr>
            <a:xfrm>
              <a:off x="7460076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720B42BC-D6CF-C644-A3B0-B31B78BF7389}"/>
                </a:ext>
              </a:extLst>
            </p:cNvPr>
            <p:cNvCxnSpPr>
              <a:cxnSpLocks/>
            </p:cNvCxnSpPr>
            <p:nvPr/>
          </p:nvCxnSpPr>
          <p:spPr>
            <a:xfrm>
              <a:off x="7483941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971651FE-32AF-014C-BDF6-3547AD1370F8}"/>
                </a:ext>
              </a:extLst>
            </p:cNvPr>
            <p:cNvCxnSpPr>
              <a:cxnSpLocks/>
            </p:cNvCxnSpPr>
            <p:nvPr/>
          </p:nvCxnSpPr>
          <p:spPr>
            <a:xfrm>
              <a:off x="7507806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D65FB1D6-B3F1-8245-B747-66C1CB9A4342}"/>
                </a:ext>
              </a:extLst>
            </p:cNvPr>
            <p:cNvCxnSpPr>
              <a:cxnSpLocks/>
            </p:cNvCxnSpPr>
            <p:nvPr/>
          </p:nvCxnSpPr>
          <p:spPr>
            <a:xfrm>
              <a:off x="7531671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160EEC50-B54D-1A44-9DEC-DDB3DD29DBF3}"/>
                </a:ext>
              </a:extLst>
            </p:cNvPr>
            <p:cNvCxnSpPr>
              <a:cxnSpLocks/>
            </p:cNvCxnSpPr>
            <p:nvPr/>
          </p:nvCxnSpPr>
          <p:spPr>
            <a:xfrm>
              <a:off x="7555536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443D436D-FA85-5446-8BFE-A12BAD665BEC}"/>
                </a:ext>
              </a:extLst>
            </p:cNvPr>
            <p:cNvCxnSpPr>
              <a:cxnSpLocks/>
            </p:cNvCxnSpPr>
            <p:nvPr/>
          </p:nvCxnSpPr>
          <p:spPr>
            <a:xfrm>
              <a:off x="7603266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75A8872E-13BE-8045-90F0-6F468B753440}"/>
                </a:ext>
              </a:extLst>
            </p:cNvPr>
            <p:cNvCxnSpPr>
              <a:cxnSpLocks/>
            </p:cNvCxnSpPr>
            <p:nvPr/>
          </p:nvCxnSpPr>
          <p:spPr>
            <a:xfrm>
              <a:off x="7674861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063C8B88-29E3-C14A-B167-502806D3B1B4}"/>
                </a:ext>
              </a:extLst>
            </p:cNvPr>
            <p:cNvCxnSpPr>
              <a:cxnSpLocks/>
            </p:cNvCxnSpPr>
            <p:nvPr/>
          </p:nvCxnSpPr>
          <p:spPr>
            <a:xfrm>
              <a:off x="7579401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45923A51-A83C-3246-83A0-B76445E0C6D2}"/>
                </a:ext>
              </a:extLst>
            </p:cNvPr>
            <p:cNvCxnSpPr>
              <a:cxnSpLocks/>
            </p:cNvCxnSpPr>
            <p:nvPr/>
          </p:nvCxnSpPr>
          <p:spPr>
            <a:xfrm>
              <a:off x="7627131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DFFAB9C5-00A9-294E-B1B7-DDA0E4232882}"/>
                </a:ext>
              </a:extLst>
            </p:cNvPr>
            <p:cNvCxnSpPr>
              <a:cxnSpLocks/>
            </p:cNvCxnSpPr>
            <p:nvPr/>
          </p:nvCxnSpPr>
          <p:spPr>
            <a:xfrm>
              <a:off x="7722591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8D5CD5DA-9249-3848-9946-30EDEF492BFB}"/>
                </a:ext>
              </a:extLst>
            </p:cNvPr>
            <p:cNvCxnSpPr>
              <a:cxnSpLocks/>
            </p:cNvCxnSpPr>
            <p:nvPr/>
          </p:nvCxnSpPr>
          <p:spPr>
            <a:xfrm>
              <a:off x="7746456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42C5647D-BF8C-EE4D-8398-7D531E967A18}"/>
                </a:ext>
              </a:extLst>
            </p:cNvPr>
            <p:cNvCxnSpPr>
              <a:cxnSpLocks/>
            </p:cNvCxnSpPr>
            <p:nvPr/>
          </p:nvCxnSpPr>
          <p:spPr>
            <a:xfrm>
              <a:off x="7770319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BAE16688-7A14-794B-A4F5-8DDD898087A0}"/>
                </a:ext>
              </a:extLst>
            </p:cNvPr>
            <p:cNvCxnSpPr>
              <a:cxnSpLocks/>
            </p:cNvCxnSpPr>
            <p:nvPr/>
          </p:nvCxnSpPr>
          <p:spPr>
            <a:xfrm>
              <a:off x="7650996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D3230AA9-8E58-6A45-A6BB-5A3C9CC676BB}"/>
                </a:ext>
              </a:extLst>
            </p:cNvPr>
            <p:cNvCxnSpPr>
              <a:cxnSpLocks/>
            </p:cNvCxnSpPr>
            <p:nvPr/>
          </p:nvCxnSpPr>
          <p:spPr>
            <a:xfrm>
              <a:off x="7698726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A16402AF-3F6B-674A-8538-DCB1728CF008}"/>
              </a:ext>
            </a:extLst>
          </p:cNvPr>
          <p:cNvGrpSpPr/>
          <p:nvPr/>
        </p:nvGrpSpPr>
        <p:grpSpPr>
          <a:xfrm>
            <a:off x="8590924" y="1790948"/>
            <a:ext cx="334108" cy="70068"/>
            <a:chOff x="7436211" y="778273"/>
            <a:chExt cx="334108" cy="70068"/>
          </a:xfrm>
        </p:grpSpPr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3200F1E7-027F-8840-B786-4009112A6981}"/>
                </a:ext>
              </a:extLst>
            </p:cNvPr>
            <p:cNvCxnSpPr>
              <a:cxnSpLocks/>
            </p:cNvCxnSpPr>
            <p:nvPr/>
          </p:nvCxnSpPr>
          <p:spPr>
            <a:xfrm>
              <a:off x="7436211" y="778273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0AA2168B-5CB3-1C4A-8BBD-44CE1F8A5398}"/>
                </a:ext>
              </a:extLst>
            </p:cNvPr>
            <p:cNvCxnSpPr>
              <a:cxnSpLocks/>
            </p:cNvCxnSpPr>
            <p:nvPr/>
          </p:nvCxnSpPr>
          <p:spPr>
            <a:xfrm>
              <a:off x="7460076" y="778273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A84A7830-076F-1248-9129-44D57D7C1949}"/>
                </a:ext>
              </a:extLst>
            </p:cNvPr>
            <p:cNvCxnSpPr>
              <a:cxnSpLocks/>
            </p:cNvCxnSpPr>
            <p:nvPr/>
          </p:nvCxnSpPr>
          <p:spPr>
            <a:xfrm>
              <a:off x="7483941" y="778273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421A095B-42DB-4A4C-BD77-AB3689C76667}"/>
                </a:ext>
              </a:extLst>
            </p:cNvPr>
            <p:cNvCxnSpPr>
              <a:cxnSpLocks/>
            </p:cNvCxnSpPr>
            <p:nvPr/>
          </p:nvCxnSpPr>
          <p:spPr>
            <a:xfrm>
              <a:off x="7507806" y="778273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35EF7C02-3A64-B846-8FDA-E941F485F080}"/>
                </a:ext>
              </a:extLst>
            </p:cNvPr>
            <p:cNvCxnSpPr>
              <a:cxnSpLocks/>
            </p:cNvCxnSpPr>
            <p:nvPr/>
          </p:nvCxnSpPr>
          <p:spPr>
            <a:xfrm>
              <a:off x="7531671" y="778273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C072204A-4E77-5242-93D3-E4ED502E36B9}"/>
                </a:ext>
              </a:extLst>
            </p:cNvPr>
            <p:cNvCxnSpPr>
              <a:cxnSpLocks/>
            </p:cNvCxnSpPr>
            <p:nvPr/>
          </p:nvCxnSpPr>
          <p:spPr>
            <a:xfrm>
              <a:off x="7555536" y="778273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A74F0524-8D18-9A4C-87D0-01D4BB8CA3FF}"/>
                </a:ext>
              </a:extLst>
            </p:cNvPr>
            <p:cNvCxnSpPr>
              <a:cxnSpLocks/>
            </p:cNvCxnSpPr>
            <p:nvPr/>
          </p:nvCxnSpPr>
          <p:spPr>
            <a:xfrm>
              <a:off x="7603266" y="778273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1691A5CF-4BB0-0D40-965C-33940E648A44}"/>
                </a:ext>
              </a:extLst>
            </p:cNvPr>
            <p:cNvCxnSpPr>
              <a:cxnSpLocks/>
            </p:cNvCxnSpPr>
            <p:nvPr/>
          </p:nvCxnSpPr>
          <p:spPr>
            <a:xfrm>
              <a:off x="7674861" y="778273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1626FDC7-8134-3742-A608-5DF5369001B3}"/>
                </a:ext>
              </a:extLst>
            </p:cNvPr>
            <p:cNvCxnSpPr>
              <a:cxnSpLocks/>
            </p:cNvCxnSpPr>
            <p:nvPr/>
          </p:nvCxnSpPr>
          <p:spPr>
            <a:xfrm>
              <a:off x="7579401" y="778273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>
              <a:extLst>
                <a:ext uri="{FF2B5EF4-FFF2-40B4-BE49-F238E27FC236}">
                  <a16:creationId xmlns:a16="http://schemas.microsoft.com/office/drawing/2014/main" id="{90B8AAC4-E655-3349-959F-80D9506ABC7B}"/>
                </a:ext>
              </a:extLst>
            </p:cNvPr>
            <p:cNvCxnSpPr>
              <a:cxnSpLocks/>
            </p:cNvCxnSpPr>
            <p:nvPr/>
          </p:nvCxnSpPr>
          <p:spPr>
            <a:xfrm>
              <a:off x="7627131" y="778273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FBE08474-21ED-8445-8CC7-53E483012C3D}"/>
                </a:ext>
              </a:extLst>
            </p:cNvPr>
            <p:cNvCxnSpPr>
              <a:cxnSpLocks/>
            </p:cNvCxnSpPr>
            <p:nvPr/>
          </p:nvCxnSpPr>
          <p:spPr>
            <a:xfrm>
              <a:off x="7722591" y="778273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2C838BD3-5623-2B49-B76F-4E401104306C}"/>
                </a:ext>
              </a:extLst>
            </p:cNvPr>
            <p:cNvCxnSpPr>
              <a:cxnSpLocks/>
            </p:cNvCxnSpPr>
            <p:nvPr/>
          </p:nvCxnSpPr>
          <p:spPr>
            <a:xfrm>
              <a:off x="7746456" y="778273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68AF601C-5E32-6649-AB57-BE3F1AF54F63}"/>
                </a:ext>
              </a:extLst>
            </p:cNvPr>
            <p:cNvCxnSpPr>
              <a:cxnSpLocks/>
            </p:cNvCxnSpPr>
            <p:nvPr/>
          </p:nvCxnSpPr>
          <p:spPr>
            <a:xfrm>
              <a:off x="7770319" y="778273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64DEABF9-75D6-9D42-8912-D028B458B5AB}"/>
                </a:ext>
              </a:extLst>
            </p:cNvPr>
            <p:cNvCxnSpPr>
              <a:cxnSpLocks/>
            </p:cNvCxnSpPr>
            <p:nvPr/>
          </p:nvCxnSpPr>
          <p:spPr>
            <a:xfrm>
              <a:off x="7650996" y="778273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3FDE81C5-13F5-2D42-AFED-4D1AB73A490E}"/>
                </a:ext>
              </a:extLst>
            </p:cNvPr>
            <p:cNvCxnSpPr>
              <a:cxnSpLocks/>
            </p:cNvCxnSpPr>
            <p:nvPr/>
          </p:nvCxnSpPr>
          <p:spPr>
            <a:xfrm>
              <a:off x="7698726" y="778273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e 118">
            <a:extLst>
              <a:ext uri="{FF2B5EF4-FFF2-40B4-BE49-F238E27FC236}">
                <a16:creationId xmlns:a16="http://schemas.microsoft.com/office/drawing/2014/main" id="{24E7D167-2BB4-A644-9CBA-6C837446E696}"/>
              </a:ext>
            </a:extLst>
          </p:cNvPr>
          <p:cNvGrpSpPr/>
          <p:nvPr/>
        </p:nvGrpSpPr>
        <p:grpSpPr>
          <a:xfrm>
            <a:off x="7105344" y="1639649"/>
            <a:ext cx="95460" cy="70068"/>
            <a:chOff x="8261393" y="799928"/>
            <a:chExt cx="95460" cy="70068"/>
          </a:xfrm>
        </p:grpSpPr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459CD02C-88AF-574F-A988-7E52F946B81E}"/>
                </a:ext>
              </a:extLst>
            </p:cNvPr>
            <p:cNvCxnSpPr>
              <a:cxnSpLocks/>
            </p:cNvCxnSpPr>
            <p:nvPr/>
          </p:nvCxnSpPr>
          <p:spPr>
            <a:xfrm>
              <a:off x="8261393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E1DF4059-7EAE-214E-8C89-BE4B16DC8ADC}"/>
                </a:ext>
              </a:extLst>
            </p:cNvPr>
            <p:cNvCxnSpPr>
              <a:cxnSpLocks/>
            </p:cNvCxnSpPr>
            <p:nvPr/>
          </p:nvCxnSpPr>
          <p:spPr>
            <a:xfrm>
              <a:off x="8285258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5018686E-ACC9-1441-99EE-54681B199F6C}"/>
                </a:ext>
              </a:extLst>
            </p:cNvPr>
            <p:cNvCxnSpPr>
              <a:cxnSpLocks/>
            </p:cNvCxnSpPr>
            <p:nvPr/>
          </p:nvCxnSpPr>
          <p:spPr>
            <a:xfrm>
              <a:off x="8309123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33971F90-D03E-9C44-8977-9B71012A4726}"/>
                </a:ext>
              </a:extLst>
            </p:cNvPr>
            <p:cNvCxnSpPr>
              <a:cxnSpLocks/>
            </p:cNvCxnSpPr>
            <p:nvPr/>
          </p:nvCxnSpPr>
          <p:spPr>
            <a:xfrm>
              <a:off x="8332988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A1AE4F1D-5E75-1745-9AEC-4513EF08327D}"/>
                </a:ext>
              </a:extLst>
            </p:cNvPr>
            <p:cNvCxnSpPr>
              <a:cxnSpLocks/>
            </p:cNvCxnSpPr>
            <p:nvPr/>
          </p:nvCxnSpPr>
          <p:spPr>
            <a:xfrm>
              <a:off x="8356853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8ECD6F67-D99A-C443-8864-6F6A4B8FA1F9}"/>
              </a:ext>
            </a:extLst>
          </p:cNvPr>
          <p:cNvGrpSpPr/>
          <p:nvPr/>
        </p:nvGrpSpPr>
        <p:grpSpPr>
          <a:xfrm>
            <a:off x="8956123" y="1789496"/>
            <a:ext cx="95460" cy="70068"/>
            <a:chOff x="8261393" y="799928"/>
            <a:chExt cx="95460" cy="70068"/>
          </a:xfrm>
        </p:grpSpPr>
        <p:cxnSp>
          <p:nvCxnSpPr>
            <p:cNvPr id="121" name="Connecteur droit 120">
              <a:extLst>
                <a:ext uri="{FF2B5EF4-FFF2-40B4-BE49-F238E27FC236}">
                  <a16:creationId xmlns:a16="http://schemas.microsoft.com/office/drawing/2014/main" id="{44542CC2-D7F7-4647-9D2D-614F28F5EAE3}"/>
                </a:ext>
              </a:extLst>
            </p:cNvPr>
            <p:cNvCxnSpPr>
              <a:cxnSpLocks/>
            </p:cNvCxnSpPr>
            <p:nvPr/>
          </p:nvCxnSpPr>
          <p:spPr>
            <a:xfrm>
              <a:off x="8261393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121">
              <a:extLst>
                <a:ext uri="{FF2B5EF4-FFF2-40B4-BE49-F238E27FC236}">
                  <a16:creationId xmlns:a16="http://schemas.microsoft.com/office/drawing/2014/main" id="{381EDCE9-F962-554A-A301-541F715ABB2F}"/>
                </a:ext>
              </a:extLst>
            </p:cNvPr>
            <p:cNvCxnSpPr>
              <a:cxnSpLocks/>
            </p:cNvCxnSpPr>
            <p:nvPr/>
          </p:nvCxnSpPr>
          <p:spPr>
            <a:xfrm>
              <a:off x="8285258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BC23A048-9D75-1547-8B75-4A4B02C1629A}"/>
                </a:ext>
              </a:extLst>
            </p:cNvPr>
            <p:cNvCxnSpPr>
              <a:cxnSpLocks/>
            </p:cNvCxnSpPr>
            <p:nvPr/>
          </p:nvCxnSpPr>
          <p:spPr>
            <a:xfrm>
              <a:off x="8309123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>
              <a:extLst>
                <a:ext uri="{FF2B5EF4-FFF2-40B4-BE49-F238E27FC236}">
                  <a16:creationId xmlns:a16="http://schemas.microsoft.com/office/drawing/2014/main" id="{A15BECE9-0BFA-C146-9679-5C5A9A7577C9}"/>
                </a:ext>
              </a:extLst>
            </p:cNvPr>
            <p:cNvCxnSpPr>
              <a:cxnSpLocks/>
            </p:cNvCxnSpPr>
            <p:nvPr/>
          </p:nvCxnSpPr>
          <p:spPr>
            <a:xfrm>
              <a:off x="8332988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>
              <a:extLst>
                <a:ext uri="{FF2B5EF4-FFF2-40B4-BE49-F238E27FC236}">
                  <a16:creationId xmlns:a16="http://schemas.microsoft.com/office/drawing/2014/main" id="{38D1726D-5687-984A-96B1-14B4C9563C1B}"/>
                </a:ext>
              </a:extLst>
            </p:cNvPr>
            <p:cNvCxnSpPr>
              <a:cxnSpLocks/>
            </p:cNvCxnSpPr>
            <p:nvPr/>
          </p:nvCxnSpPr>
          <p:spPr>
            <a:xfrm>
              <a:off x="8356853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e 125">
            <a:extLst>
              <a:ext uri="{FF2B5EF4-FFF2-40B4-BE49-F238E27FC236}">
                <a16:creationId xmlns:a16="http://schemas.microsoft.com/office/drawing/2014/main" id="{8CFF1557-2583-C242-A3BD-47E6AC5994AE}"/>
              </a:ext>
            </a:extLst>
          </p:cNvPr>
          <p:cNvGrpSpPr/>
          <p:nvPr/>
        </p:nvGrpSpPr>
        <p:grpSpPr>
          <a:xfrm>
            <a:off x="7224040" y="1652838"/>
            <a:ext cx="95460" cy="70068"/>
            <a:chOff x="8261393" y="799928"/>
            <a:chExt cx="95460" cy="70068"/>
          </a:xfrm>
        </p:grpSpPr>
        <p:cxnSp>
          <p:nvCxnSpPr>
            <p:cNvPr id="127" name="Connecteur droit 126">
              <a:extLst>
                <a:ext uri="{FF2B5EF4-FFF2-40B4-BE49-F238E27FC236}">
                  <a16:creationId xmlns:a16="http://schemas.microsoft.com/office/drawing/2014/main" id="{BF804B2F-CD23-6A42-B95C-AB7CA6126D95}"/>
                </a:ext>
              </a:extLst>
            </p:cNvPr>
            <p:cNvCxnSpPr>
              <a:cxnSpLocks/>
            </p:cNvCxnSpPr>
            <p:nvPr/>
          </p:nvCxnSpPr>
          <p:spPr>
            <a:xfrm>
              <a:off x="8261393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127">
              <a:extLst>
                <a:ext uri="{FF2B5EF4-FFF2-40B4-BE49-F238E27FC236}">
                  <a16:creationId xmlns:a16="http://schemas.microsoft.com/office/drawing/2014/main" id="{3A3E432F-67AB-C047-A78C-CDB0FA2DD29E}"/>
                </a:ext>
              </a:extLst>
            </p:cNvPr>
            <p:cNvCxnSpPr>
              <a:cxnSpLocks/>
            </p:cNvCxnSpPr>
            <p:nvPr/>
          </p:nvCxnSpPr>
          <p:spPr>
            <a:xfrm>
              <a:off x="8285258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cteur droit 128">
              <a:extLst>
                <a:ext uri="{FF2B5EF4-FFF2-40B4-BE49-F238E27FC236}">
                  <a16:creationId xmlns:a16="http://schemas.microsoft.com/office/drawing/2014/main" id="{4028CC6C-473F-C043-B670-7A148DEB7812}"/>
                </a:ext>
              </a:extLst>
            </p:cNvPr>
            <p:cNvCxnSpPr>
              <a:cxnSpLocks/>
            </p:cNvCxnSpPr>
            <p:nvPr/>
          </p:nvCxnSpPr>
          <p:spPr>
            <a:xfrm>
              <a:off x="8309123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eur droit 129">
              <a:extLst>
                <a:ext uri="{FF2B5EF4-FFF2-40B4-BE49-F238E27FC236}">
                  <a16:creationId xmlns:a16="http://schemas.microsoft.com/office/drawing/2014/main" id="{AAE4E7B9-6EF3-354D-B556-578946487550}"/>
                </a:ext>
              </a:extLst>
            </p:cNvPr>
            <p:cNvCxnSpPr>
              <a:cxnSpLocks/>
            </p:cNvCxnSpPr>
            <p:nvPr/>
          </p:nvCxnSpPr>
          <p:spPr>
            <a:xfrm>
              <a:off x="8332988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130">
              <a:extLst>
                <a:ext uri="{FF2B5EF4-FFF2-40B4-BE49-F238E27FC236}">
                  <a16:creationId xmlns:a16="http://schemas.microsoft.com/office/drawing/2014/main" id="{33E66E01-C2B7-464E-BDF9-11E01E34FA12}"/>
                </a:ext>
              </a:extLst>
            </p:cNvPr>
            <p:cNvCxnSpPr>
              <a:cxnSpLocks/>
            </p:cNvCxnSpPr>
            <p:nvPr/>
          </p:nvCxnSpPr>
          <p:spPr>
            <a:xfrm>
              <a:off x="8356853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e 131">
            <a:extLst>
              <a:ext uri="{FF2B5EF4-FFF2-40B4-BE49-F238E27FC236}">
                <a16:creationId xmlns:a16="http://schemas.microsoft.com/office/drawing/2014/main" id="{A0468817-ADE7-C64F-89E4-7559C59DB2DE}"/>
              </a:ext>
            </a:extLst>
          </p:cNvPr>
          <p:cNvGrpSpPr/>
          <p:nvPr/>
        </p:nvGrpSpPr>
        <p:grpSpPr>
          <a:xfrm>
            <a:off x="7338340" y="1666027"/>
            <a:ext cx="95460" cy="70068"/>
            <a:chOff x="8261393" y="799928"/>
            <a:chExt cx="95460" cy="70068"/>
          </a:xfrm>
        </p:grpSpPr>
        <p:cxnSp>
          <p:nvCxnSpPr>
            <p:cNvPr id="133" name="Connecteur droit 132">
              <a:extLst>
                <a:ext uri="{FF2B5EF4-FFF2-40B4-BE49-F238E27FC236}">
                  <a16:creationId xmlns:a16="http://schemas.microsoft.com/office/drawing/2014/main" id="{27F1A1DB-4805-144F-8C0D-49911C2D5BAC}"/>
                </a:ext>
              </a:extLst>
            </p:cNvPr>
            <p:cNvCxnSpPr>
              <a:cxnSpLocks/>
            </p:cNvCxnSpPr>
            <p:nvPr/>
          </p:nvCxnSpPr>
          <p:spPr>
            <a:xfrm>
              <a:off x="8261393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6628FE2A-A1D0-294D-8DFC-36DB1DE4A80C}"/>
                </a:ext>
              </a:extLst>
            </p:cNvPr>
            <p:cNvCxnSpPr>
              <a:cxnSpLocks/>
            </p:cNvCxnSpPr>
            <p:nvPr/>
          </p:nvCxnSpPr>
          <p:spPr>
            <a:xfrm>
              <a:off x="8285258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134">
              <a:extLst>
                <a:ext uri="{FF2B5EF4-FFF2-40B4-BE49-F238E27FC236}">
                  <a16:creationId xmlns:a16="http://schemas.microsoft.com/office/drawing/2014/main" id="{D5B9B389-F697-6F47-A740-3EEEB824EEB1}"/>
                </a:ext>
              </a:extLst>
            </p:cNvPr>
            <p:cNvCxnSpPr>
              <a:cxnSpLocks/>
            </p:cNvCxnSpPr>
            <p:nvPr/>
          </p:nvCxnSpPr>
          <p:spPr>
            <a:xfrm>
              <a:off x="8309123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135">
              <a:extLst>
                <a:ext uri="{FF2B5EF4-FFF2-40B4-BE49-F238E27FC236}">
                  <a16:creationId xmlns:a16="http://schemas.microsoft.com/office/drawing/2014/main" id="{6FA190E1-22BA-A547-B45B-EE99CD19C6F8}"/>
                </a:ext>
              </a:extLst>
            </p:cNvPr>
            <p:cNvCxnSpPr>
              <a:cxnSpLocks/>
            </p:cNvCxnSpPr>
            <p:nvPr/>
          </p:nvCxnSpPr>
          <p:spPr>
            <a:xfrm>
              <a:off x="8332988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45B9F126-4FF8-0C46-B37D-F44856680506}"/>
                </a:ext>
              </a:extLst>
            </p:cNvPr>
            <p:cNvCxnSpPr>
              <a:cxnSpLocks/>
            </p:cNvCxnSpPr>
            <p:nvPr/>
          </p:nvCxnSpPr>
          <p:spPr>
            <a:xfrm>
              <a:off x="8356853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e 137">
            <a:extLst>
              <a:ext uri="{FF2B5EF4-FFF2-40B4-BE49-F238E27FC236}">
                <a16:creationId xmlns:a16="http://schemas.microsoft.com/office/drawing/2014/main" id="{403DDF3A-1087-1E48-BF34-EDDB65898003}"/>
              </a:ext>
            </a:extLst>
          </p:cNvPr>
          <p:cNvGrpSpPr/>
          <p:nvPr/>
        </p:nvGrpSpPr>
        <p:grpSpPr>
          <a:xfrm>
            <a:off x="7452640" y="1688007"/>
            <a:ext cx="95460" cy="70068"/>
            <a:chOff x="8261393" y="799928"/>
            <a:chExt cx="95460" cy="70068"/>
          </a:xfrm>
        </p:grpSpPr>
        <p:cxnSp>
          <p:nvCxnSpPr>
            <p:cNvPr id="139" name="Connecteur droit 138">
              <a:extLst>
                <a:ext uri="{FF2B5EF4-FFF2-40B4-BE49-F238E27FC236}">
                  <a16:creationId xmlns:a16="http://schemas.microsoft.com/office/drawing/2014/main" id="{23DA5A1D-D11C-D14F-93F8-3AA85C8AE10A}"/>
                </a:ext>
              </a:extLst>
            </p:cNvPr>
            <p:cNvCxnSpPr>
              <a:cxnSpLocks/>
            </p:cNvCxnSpPr>
            <p:nvPr/>
          </p:nvCxnSpPr>
          <p:spPr>
            <a:xfrm>
              <a:off x="8261393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139">
              <a:extLst>
                <a:ext uri="{FF2B5EF4-FFF2-40B4-BE49-F238E27FC236}">
                  <a16:creationId xmlns:a16="http://schemas.microsoft.com/office/drawing/2014/main" id="{49301C14-DEAF-8947-BE94-8DBB59F51B32}"/>
                </a:ext>
              </a:extLst>
            </p:cNvPr>
            <p:cNvCxnSpPr>
              <a:cxnSpLocks/>
            </p:cNvCxnSpPr>
            <p:nvPr/>
          </p:nvCxnSpPr>
          <p:spPr>
            <a:xfrm>
              <a:off x="8285258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cteur droit 140">
              <a:extLst>
                <a:ext uri="{FF2B5EF4-FFF2-40B4-BE49-F238E27FC236}">
                  <a16:creationId xmlns:a16="http://schemas.microsoft.com/office/drawing/2014/main" id="{22623967-A23D-C24A-8907-446B7D4AE5D7}"/>
                </a:ext>
              </a:extLst>
            </p:cNvPr>
            <p:cNvCxnSpPr>
              <a:cxnSpLocks/>
            </p:cNvCxnSpPr>
            <p:nvPr/>
          </p:nvCxnSpPr>
          <p:spPr>
            <a:xfrm>
              <a:off x="8309123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eur droit 141">
              <a:extLst>
                <a:ext uri="{FF2B5EF4-FFF2-40B4-BE49-F238E27FC236}">
                  <a16:creationId xmlns:a16="http://schemas.microsoft.com/office/drawing/2014/main" id="{47C15B7A-BB06-854C-AF0A-E134034A4B84}"/>
                </a:ext>
              </a:extLst>
            </p:cNvPr>
            <p:cNvCxnSpPr>
              <a:cxnSpLocks/>
            </p:cNvCxnSpPr>
            <p:nvPr/>
          </p:nvCxnSpPr>
          <p:spPr>
            <a:xfrm>
              <a:off x="8332988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cteur droit 142">
              <a:extLst>
                <a:ext uri="{FF2B5EF4-FFF2-40B4-BE49-F238E27FC236}">
                  <a16:creationId xmlns:a16="http://schemas.microsoft.com/office/drawing/2014/main" id="{22914BD4-6C69-9B49-A04C-CF5CC275A68C}"/>
                </a:ext>
              </a:extLst>
            </p:cNvPr>
            <p:cNvCxnSpPr>
              <a:cxnSpLocks/>
            </p:cNvCxnSpPr>
            <p:nvPr/>
          </p:nvCxnSpPr>
          <p:spPr>
            <a:xfrm>
              <a:off x="8356853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e 143">
            <a:extLst>
              <a:ext uri="{FF2B5EF4-FFF2-40B4-BE49-F238E27FC236}">
                <a16:creationId xmlns:a16="http://schemas.microsoft.com/office/drawing/2014/main" id="{71E292F2-D5B3-1C42-BAD9-2215651E5B21}"/>
              </a:ext>
            </a:extLst>
          </p:cNvPr>
          <p:cNvGrpSpPr/>
          <p:nvPr/>
        </p:nvGrpSpPr>
        <p:grpSpPr>
          <a:xfrm>
            <a:off x="7575733" y="1692403"/>
            <a:ext cx="95460" cy="70068"/>
            <a:chOff x="8261393" y="799928"/>
            <a:chExt cx="95460" cy="70068"/>
          </a:xfrm>
        </p:grpSpPr>
        <p:cxnSp>
          <p:nvCxnSpPr>
            <p:cNvPr id="145" name="Connecteur droit 144">
              <a:extLst>
                <a:ext uri="{FF2B5EF4-FFF2-40B4-BE49-F238E27FC236}">
                  <a16:creationId xmlns:a16="http://schemas.microsoft.com/office/drawing/2014/main" id="{863BCB06-278C-2A4F-A1EC-ED0EA7E08287}"/>
                </a:ext>
              </a:extLst>
            </p:cNvPr>
            <p:cNvCxnSpPr>
              <a:cxnSpLocks/>
            </p:cNvCxnSpPr>
            <p:nvPr/>
          </p:nvCxnSpPr>
          <p:spPr>
            <a:xfrm>
              <a:off x="8261393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145">
              <a:extLst>
                <a:ext uri="{FF2B5EF4-FFF2-40B4-BE49-F238E27FC236}">
                  <a16:creationId xmlns:a16="http://schemas.microsoft.com/office/drawing/2014/main" id="{EE427AB8-58EA-E44C-9B35-57137A683150}"/>
                </a:ext>
              </a:extLst>
            </p:cNvPr>
            <p:cNvCxnSpPr>
              <a:cxnSpLocks/>
            </p:cNvCxnSpPr>
            <p:nvPr/>
          </p:nvCxnSpPr>
          <p:spPr>
            <a:xfrm>
              <a:off x="8285258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cteur droit 146">
              <a:extLst>
                <a:ext uri="{FF2B5EF4-FFF2-40B4-BE49-F238E27FC236}">
                  <a16:creationId xmlns:a16="http://schemas.microsoft.com/office/drawing/2014/main" id="{B90513B1-722E-4641-BFF1-89CCF73D632D}"/>
                </a:ext>
              </a:extLst>
            </p:cNvPr>
            <p:cNvCxnSpPr>
              <a:cxnSpLocks/>
            </p:cNvCxnSpPr>
            <p:nvPr/>
          </p:nvCxnSpPr>
          <p:spPr>
            <a:xfrm>
              <a:off x="8309123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cteur droit 147">
              <a:extLst>
                <a:ext uri="{FF2B5EF4-FFF2-40B4-BE49-F238E27FC236}">
                  <a16:creationId xmlns:a16="http://schemas.microsoft.com/office/drawing/2014/main" id="{DF733494-3D7B-7D4B-BFEB-8603E322C457}"/>
                </a:ext>
              </a:extLst>
            </p:cNvPr>
            <p:cNvCxnSpPr>
              <a:cxnSpLocks/>
            </p:cNvCxnSpPr>
            <p:nvPr/>
          </p:nvCxnSpPr>
          <p:spPr>
            <a:xfrm>
              <a:off x="8332988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eur droit 148">
              <a:extLst>
                <a:ext uri="{FF2B5EF4-FFF2-40B4-BE49-F238E27FC236}">
                  <a16:creationId xmlns:a16="http://schemas.microsoft.com/office/drawing/2014/main" id="{DA33EA26-A2F7-054A-8FAC-2F231ABADF67}"/>
                </a:ext>
              </a:extLst>
            </p:cNvPr>
            <p:cNvCxnSpPr>
              <a:cxnSpLocks/>
            </p:cNvCxnSpPr>
            <p:nvPr/>
          </p:nvCxnSpPr>
          <p:spPr>
            <a:xfrm>
              <a:off x="8356853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e 149">
            <a:extLst>
              <a:ext uri="{FF2B5EF4-FFF2-40B4-BE49-F238E27FC236}">
                <a16:creationId xmlns:a16="http://schemas.microsoft.com/office/drawing/2014/main" id="{39D33715-8D56-E04F-9817-DEE9FF545D27}"/>
              </a:ext>
            </a:extLst>
          </p:cNvPr>
          <p:cNvGrpSpPr/>
          <p:nvPr/>
        </p:nvGrpSpPr>
        <p:grpSpPr>
          <a:xfrm>
            <a:off x="7663655" y="1705592"/>
            <a:ext cx="95460" cy="70068"/>
            <a:chOff x="8261393" y="799928"/>
            <a:chExt cx="95460" cy="70068"/>
          </a:xfrm>
        </p:grpSpPr>
        <p:cxnSp>
          <p:nvCxnSpPr>
            <p:cNvPr id="151" name="Connecteur droit 150">
              <a:extLst>
                <a:ext uri="{FF2B5EF4-FFF2-40B4-BE49-F238E27FC236}">
                  <a16:creationId xmlns:a16="http://schemas.microsoft.com/office/drawing/2014/main" id="{C9DB2916-F9A3-C648-ADED-7BB2C728FD74}"/>
                </a:ext>
              </a:extLst>
            </p:cNvPr>
            <p:cNvCxnSpPr>
              <a:cxnSpLocks/>
            </p:cNvCxnSpPr>
            <p:nvPr/>
          </p:nvCxnSpPr>
          <p:spPr>
            <a:xfrm>
              <a:off x="8261393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cteur droit 151">
              <a:extLst>
                <a:ext uri="{FF2B5EF4-FFF2-40B4-BE49-F238E27FC236}">
                  <a16:creationId xmlns:a16="http://schemas.microsoft.com/office/drawing/2014/main" id="{9DD98441-6213-264D-89A7-E8FAD4886399}"/>
                </a:ext>
              </a:extLst>
            </p:cNvPr>
            <p:cNvCxnSpPr>
              <a:cxnSpLocks/>
            </p:cNvCxnSpPr>
            <p:nvPr/>
          </p:nvCxnSpPr>
          <p:spPr>
            <a:xfrm>
              <a:off x="8285258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cteur droit 152">
              <a:extLst>
                <a:ext uri="{FF2B5EF4-FFF2-40B4-BE49-F238E27FC236}">
                  <a16:creationId xmlns:a16="http://schemas.microsoft.com/office/drawing/2014/main" id="{8B602206-F760-E448-94DD-6D1D8C6CF741}"/>
                </a:ext>
              </a:extLst>
            </p:cNvPr>
            <p:cNvCxnSpPr>
              <a:cxnSpLocks/>
            </p:cNvCxnSpPr>
            <p:nvPr/>
          </p:nvCxnSpPr>
          <p:spPr>
            <a:xfrm>
              <a:off x="8309123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cteur droit 153">
              <a:extLst>
                <a:ext uri="{FF2B5EF4-FFF2-40B4-BE49-F238E27FC236}">
                  <a16:creationId xmlns:a16="http://schemas.microsoft.com/office/drawing/2014/main" id="{FC467B15-1346-9D4A-9427-36780A87923E}"/>
                </a:ext>
              </a:extLst>
            </p:cNvPr>
            <p:cNvCxnSpPr>
              <a:cxnSpLocks/>
            </p:cNvCxnSpPr>
            <p:nvPr/>
          </p:nvCxnSpPr>
          <p:spPr>
            <a:xfrm>
              <a:off x="8332988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cteur droit 154">
              <a:extLst>
                <a:ext uri="{FF2B5EF4-FFF2-40B4-BE49-F238E27FC236}">
                  <a16:creationId xmlns:a16="http://schemas.microsoft.com/office/drawing/2014/main" id="{17FBB81C-0367-8344-968A-73D60AD68846}"/>
                </a:ext>
              </a:extLst>
            </p:cNvPr>
            <p:cNvCxnSpPr>
              <a:cxnSpLocks/>
            </p:cNvCxnSpPr>
            <p:nvPr/>
          </p:nvCxnSpPr>
          <p:spPr>
            <a:xfrm>
              <a:off x="8356853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e 155">
            <a:extLst>
              <a:ext uri="{FF2B5EF4-FFF2-40B4-BE49-F238E27FC236}">
                <a16:creationId xmlns:a16="http://schemas.microsoft.com/office/drawing/2014/main" id="{7017B14A-4A91-D044-B914-412B3EEECDA6}"/>
              </a:ext>
            </a:extLst>
          </p:cNvPr>
          <p:cNvGrpSpPr/>
          <p:nvPr/>
        </p:nvGrpSpPr>
        <p:grpSpPr>
          <a:xfrm>
            <a:off x="7786748" y="1709988"/>
            <a:ext cx="95460" cy="70068"/>
            <a:chOff x="8261393" y="799928"/>
            <a:chExt cx="95460" cy="70068"/>
          </a:xfrm>
        </p:grpSpPr>
        <p:cxnSp>
          <p:nvCxnSpPr>
            <p:cNvPr id="157" name="Connecteur droit 156">
              <a:extLst>
                <a:ext uri="{FF2B5EF4-FFF2-40B4-BE49-F238E27FC236}">
                  <a16:creationId xmlns:a16="http://schemas.microsoft.com/office/drawing/2014/main" id="{E183D31F-9D13-9D4B-A045-41556FED5608}"/>
                </a:ext>
              </a:extLst>
            </p:cNvPr>
            <p:cNvCxnSpPr>
              <a:cxnSpLocks/>
            </p:cNvCxnSpPr>
            <p:nvPr/>
          </p:nvCxnSpPr>
          <p:spPr>
            <a:xfrm>
              <a:off x="8261393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cteur droit 157">
              <a:extLst>
                <a:ext uri="{FF2B5EF4-FFF2-40B4-BE49-F238E27FC236}">
                  <a16:creationId xmlns:a16="http://schemas.microsoft.com/office/drawing/2014/main" id="{DD883627-DED6-A148-88FF-6A6C75D615AE}"/>
                </a:ext>
              </a:extLst>
            </p:cNvPr>
            <p:cNvCxnSpPr>
              <a:cxnSpLocks/>
            </p:cNvCxnSpPr>
            <p:nvPr/>
          </p:nvCxnSpPr>
          <p:spPr>
            <a:xfrm>
              <a:off x="8285258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cteur droit 158">
              <a:extLst>
                <a:ext uri="{FF2B5EF4-FFF2-40B4-BE49-F238E27FC236}">
                  <a16:creationId xmlns:a16="http://schemas.microsoft.com/office/drawing/2014/main" id="{9BFAE07D-A5E0-274D-B8C8-D75F54D4AC93}"/>
                </a:ext>
              </a:extLst>
            </p:cNvPr>
            <p:cNvCxnSpPr>
              <a:cxnSpLocks/>
            </p:cNvCxnSpPr>
            <p:nvPr/>
          </p:nvCxnSpPr>
          <p:spPr>
            <a:xfrm>
              <a:off x="8309123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cteur droit 159">
              <a:extLst>
                <a:ext uri="{FF2B5EF4-FFF2-40B4-BE49-F238E27FC236}">
                  <a16:creationId xmlns:a16="http://schemas.microsoft.com/office/drawing/2014/main" id="{1FA2288B-8B5F-5E44-A224-25E5D57735F8}"/>
                </a:ext>
              </a:extLst>
            </p:cNvPr>
            <p:cNvCxnSpPr>
              <a:cxnSpLocks/>
            </p:cNvCxnSpPr>
            <p:nvPr/>
          </p:nvCxnSpPr>
          <p:spPr>
            <a:xfrm>
              <a:off x="8332988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cteur droit 160">
              <a:extLst>
                <a:ext uri="{FF2B5EF4-FFF2-40B4-BE49-F238E27FC236}">
                  <a16:creationId xmlns:a16="http://schemas.microsoft.com/office/drawing/2014/main" id="{615AC9D8-ADCE-C740-95EE-450D00AC5C2C}"/>
                </a:ext>
              </a:extLst>
            </p:cNvPr>
            <p:cNvCxnSpPr>
              <a:cxnSpLocks/>
            </p:cNvCxnSpPr>
            <p:nvPr/>
          </p:nvCxnSpPr>
          <p:spPr>
            <a:xfrm>
              <a:off x="8356853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e 161">
            <a:extLst>
              <a:ext uri="{FF2B5EF4-FFF2-40B4-BE49-F238E27FC236}">
                <a16:creationId xmlns:a16="http://schemas.microsoft.com/office/drawing/2014/main" id="{CD2C533F-01A2-9F45-830C-D6CD8D220557}"/>
              </a:ext>
            </a:extLst>
          </p:cNvPr>
          <p:cNvGrpSpPr/>
          <p:nvPr/>
        </p:nvGrpSpPr>
        <p:grpSpPr>
          <a:xfrm>
            <a:off x="7892255" y="1709988"/>
            <a:ext cx="95460" cy="70068"/>
            <a:chOff x="8261393" y="799928"/>
            <a:chExt cx="95460" cy="70068"/>
          </a:xfrm>
        </p:grpSpPr>
        <p:cxnSp>
          <p:nvCxnSpPr>
            <p:cNvPr id="163" name="Connecteur droit 162">
              <a:extLst>
                <a:ext uri="{FF2B5EF4-FFF2-40B4-BE49-F238E27FC236}">
                  <a16:creationId xmlns:a16="http://schemas.microsoft.com/office/drawing/2014/main" id="{F637B8F9-75E8-BC4D-8A79-D92DF8B722AE}"/>
                </a:ext>
              </a:extLst>
            </p:cNvPr>
            <p:cNvCxnSpPr>
              <a:cxnSpLocks/>
            </p:cNvCxnSpPr>
            <p:nvPr/>
          </p:nvCxnSpPr>
          <p:spPr>
            <a:xfrm>
              <a:off x="8261393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cteur droit 163">
              <a:extLst>
                <a:ext uri="{FF2B5EF4-FFF2-40B4-BE49-F238E27FC236}">
                  <a16:creationId xmlns:a16="http://schemas.microsoft.com/office/drawing/2014/main" id="{A1ACCA19-0135-CA4A-AD85-036E02391590}"/>
                </a:ext>
              </a:extLst>
            </p:cNvPr>
            <p:cNvCxnSpPr>
              <a:cxnSpLocks/>
            </p:cNvCxnSpPr>
            <p:nvPr/>
          </p:nvCxnSpPr>
          <p:spPr>
            <a:xfrm>
              <a:off x="8285258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cteur droit 164">
              <a:extLst>
                <a:ext uri="{FF2B5EF4-FFF2-40B4-BE49-F238E27FC236}">
                  <a16:creationId xmlns:a16="http://schemas.microsoft.com/office/drawing/2014/main" id="{C1F776F3-1BDE-4A4B-857E-3A767E93A2FA}"/>
                </a:ext>
              </a:extLst>
            </p:cNvPr>
            <p:cNvCxnSpPr>
              <a:cxnSpLocks/>
            </p:cNvCxnSpPr>
            <p:nvPr/>
          </p:nvCxnSpPr>
          <p:spPr>
            <a:xfrm>
              <a:off x="8309123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cteur droit 165">
              <a:extLst>
                <a:ext uri="{FF2B5EF4-FFF2-40B4-BE49-F238E27FC236}">
                  <a16:creationId xmlns:a16="http://schemas.microsoft.com/office/drawing/2014/main" id="{39B5CB26-268B-8047-90C3-780E2E3D33C4}"/>
                </a:ext>
              </a:extLst>
            </p:cNvPr>
            <p:cNvCxnSpPr>
              <a:cxnSpLocks/>
            </p:cNvCxnSpPr>
            <p:nvPr/>
          </p:nvCxnSpPr>
          <p:spPr>
            <a:xfrm>
              <a:off x="8332988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cteur droit 166">
              <a:extLst>
                <a:ext uri="{FF2B5EF4-FFF2-40B4-BE49-F238E27FC236}">
                  <a16:creationId xmlns:a16="http://schemas.microsoft.com/office/drawing/2014/main" id="{A82E8F72-7C7F-1D46-ABA6-A6B6309231E3}"/>
                </a:ext>
              </a:extLst>
            </p:cNvPr>
            <p:cNvCxnSpPr>
              <a:cxnSpLocks/>
            </p:cNvCxnSpPr>
            <p:nvPr/>
          </p:nvCxnSpPr>
          <p:spPr>
            <a:xfrm>
              <a:off x="8356853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Groupe 167">
            <a:extLst>
              <a:ext uri="{FF2B5EF4-FFF2-40B4-BE49-F238E27FC236}">
                <a16:creationId xmlns:a16="http://schemas.microsoft.com/office/drawing/2014/main" id="{8FEE0919-6D20-E54D-BA31-2C33489796A4}"/>
              </a:ext>
            </a:extLst>
          </p:cNvPr>
          <p:cNvGrpSpPr/>
          <p:nvPr/>
        </p:nvGrpSpPr>
        <p:grpSpPr>
          <a:xfrm>
            <a:off x="8010952" y="1731968"/>
            <a:ext cx="95460" cy="70068"/>
            <a:chOff x="8261393" y="799928"/>
            <a:chExt cx="95460" cy="70068"/>
          </a:xfrm>
        </p:grpSpPr>
        <p:cxnSp>
          <p:nvCxnSpPr>
            <p:cNvPr id="169" name="Connecteur droit 168">
              <a:extLst>
                <a:ext uri="{FF2B5EF4-FFF2-40B4-BE49-F238E27FC236}">
                  <a16:creationId xmlns:a16="http://schemas.microsoft.com/office/drawing/2014/main" id="{12D4286A-550B-0A46-A791-A125CCF6C48F}"/>
                </a:ext>
              </a:extLst>
            </p:cNvPr>
            <p:cNvCxnSpPr>
              <a:cxnSpLocks/>
            </p:cNvCxnSpPr>
            <p:nvPr/>
          </p:nvCxnSpPr>
          <p:spPr>
            <a:xfrm>
              <a:off x="8261393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cteur droit 169">
              <a:extLst>
                <a:ext uri="{FF2B5EF4-FFF2-40B4-BE49-F238E27FC236}">
                  <a16:creationId xmlns:a16="http://schemas.microsoft.com/office/drawing/2014/main" id="{41015EDB-F0D5-894F-81B3-D18F52DEBBCC}"/>
                </a:ext>
              </a:extLst>
            </p:cNvPr>
            <p:cNvCxnSpPr>
              <a:cxnSpLocks/>
            </p:cNvCxnSpPr>
            <p:nvPr/>
          </p:nvCxnSpPr>
          <p:spPr>
            <a:xfrm>
              <a:off x="8285258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cteur droit 170">
              <a:extLst>
                <a:ext uri="{FF2B5EF4-FFF2-40B4-BE49-F238E27FC236}">
                  <a16:creationId xmlns:a16="http://schemas.microsoft.com/office/drawing/2014/main" id="{A635EA14-A451-4C4F-B5FB-56D33A3E1B32}"/>
                </a:ext>
              </a:extLst>
            </p:cNvPr>
            <p:cNvCxnSpPr>
              <a:cxnSpLocks/>
            </p:cNvCxnSpPr>
            <p:nvPr/>
          </p:nvCxnSpPr>
          <p:spPr>
            <a:xfrm>
              <a:off x="8309123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cteur droit 171">
              <a:extLst>
                <a:ext uri="{FF2B5EF4-FFF2-40B4-BE49-F238E27FC236}">
                  <a16:creationId xmlns:a16="http://schemas.microsoft.com/office/drawing/2014/main" id="{5A3126CA-06E3-7241-AADB-37C20C98666F}"/>
                </a:ext>
              </a:extLst>
            </p:cNvPr>
            <p:cNvCxnSpPr>
              <a:cxnSpLocks/>
            </p:cNvCxnSpPr>
            <p:nvPr/>
          </p:nvCxnSpPr>
          <p:spPr>
            <a:xfrm>
              <a:off x="8332988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cteur droit 172">
              <a:extLst>
                <a:ext uri="{FF2B5EF4-FFF2-40B4-BE49-F238E27FC236}">
                  <a16:creationId xmlns:a16="http://schemas.microsoft.com/office/drawing/2014/main" id="{0921FFCA-FC69-174F-9096-D6CE0A78B077}"/>
                </a:ext>
              </a:extLst>
            </p:cNvPr>
            <p:cNvCxnSpPr>
              <a:cxnSpLocks/>
            </p:cNvCxnSpPr>
            <p:nvPr/>
          </p:nvCxnSpPr>
          <p:spPr>
            <a:xfrm>
              <a:off x="8356853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e 173">
            <a:extLst>
              <a:ext uri="{FF2B5EF4-FFF2-40B4-BE49-F238E27FC236}">
                <a16:creationId xmlns:a16="http://schemas.microsoft.com/office/drawing/2014/main" id="{2F267ED6-5F9B-EC44-85E4-3E6AACB66F0C}"/>
              </a:ext>
            </a:extLst>
          </p:cNvPr>
          <p:cNvGrpSpPr/>
          <p:nvPr/>
        </p:nvGrpSpPr>
        <p:grpSpPr>
          <a:xfrm>
            <a:off x="8125251" y="1749553"/>
            <a:ext cx="95460" cy="70068"/>
            <a:chOff x="8261393" y="799928"/>
            <a:chExt cx="95460" cy="70068"/>
          </a:xfrm>
        </p:grpSpPr>
        <p:cxnSp>
          <p:nvCxnSpPr>
            <p:cNvPr id="175" name="Connecteur droit 174">
              <a:extLst>
                <a:ext uri="{FF2B5EF4-FFF2-40B4-BE49-F238E27FC236}">
                  <a16:creationId xmlns:a16="http://schemas.microsoft.com/office/drawing/2014/main" id="{EEA81F2A-EBB7-0441-8C16-1C4AFCED51D4}"/>
                </a:ext>
              </a:extLst>
            </p:cNvPr>
            <p:cNvCxnSpPr>
              <a:cxnSpLocks/>
            </p:cNvCxnSpPr>
            <p:nvPr/>
          </p:nvCxnSpPr>
          <p:spPr>
            <a:xfrm>
              <a:off x="8261393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cteur droit 175">
              <a:extLst>
                <a:ext uri="{FF2B5EF4-FFF2-40B4-BE49-F238E27FC236}">
                  <a16:creationId xmlns:a16="http://schemas.microsoft.com/office/drawing/2014/main" id="{ABA8FA6A-F2E2-FE40-A0B0-313056E093D8}"/>
                </a:ext>
              </a:extLst>
            </p:cNvPr>
            <p:cNvCxnSpPr>
              <a:cxnSpLocks/>
            </p:cNvCxnSpPr>
            <p:nvPr/>
          </p:nvCxnSpPr>
          <p:spPr>
            <a:xfrm>
              <a:off x="8285258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cteur droit 176">
              <a:extLst>
                <a:ext uri="{FF2B5EF4-FFF2-40B4-BE49-F238E27FC236}">
                  <a16:creationId xmlns:a16="http://schemas.microsoft.com/office/drawing/2014/main" id="{2F73FBD3-9A93-B140-80DE-07181970055B}"/>
                </a:ext>
              </a:extLst>
            </p:cNvPr>
            <p:cNvCxnSpPr>
              <a:cxnSpLocks/>
            </p:cNvCxnSpPr>
            <p:nvPr/>
          </p:nvCxnSpPr>
          <p:spPr>
            <a:xfrm>
              <a:off x="8309123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cteur droit 177">
              <a:extLst>
                <a:ext uri="{FF2B5EF4-FFF2-40B4-BE49-F238E27FC236}">
                  <a16:creationId xmlns:a16="http://schemas.microsoft.com/office/drawing/2014/main" id="{B53F95CE-C117-6342-995A-DC2363CAD3A6}"/>
                </a:ext>
              </a:extLst>
            </p:cNvPr>
            <p:cNvCxnSpPr>
              <a:cxnSpLocks/>
            </p:cNvCxnSpPr>
            <p:nvPr/>
          </p:nvCxnSpPr>
          <p:spPr>
            <a:xfrm>
              <a:off x="8332988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cteur droit 178">
              <a:extLst>
                <a:ext uri="{FF2B5EF4-FFF2-40B4-BE49-F238E27FC236}">
                  <a16:creationId xmlns:a16="http://schemas.microsoft.com/office/drawing/2014/main" id="{54A003AA-D5BE-C447-8E4E-77E6B73834FD}"/>
                </a:ext>
              </a:extLst>
            </p:cNvPr>
            <p:cNvCxnSpPr>
              <a:cxnSpLocks/>
            </p:cNvCxnSpPr>
            <p:nvPr/>
          </p:nvCxnSpPr>
          <p:spPr>
            <a:xfrm>
              <a:off x="8356853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e 179">
            <a:extLst>
              <a:ext uri="{FF2B5EF4-FFF2-40B4-BE49-F238E27FC236}">
                <a16:creationId xmlns:a16="http://schemas.microsoft.com/office/drawing/2014/main" id="{87EF1CDC-6E52-7341-B1AE-B7B1D059D47C}"/>
              </a:ext>
            </a:extLst>
          </p:cNvPr>
          <p:cNvGrpSpPr/>
          <p:nvPr/>
        </p:nvGrpSpPr>
        <p:grpSpPr>
          <a:xfrm>
            <a:off x="8230759" y="1780326"/>
            <a:ext cx="95460" cy="70068"/>
            <a:chOff x="8261393" y="799928"/>
            <a:chExt cx="95460" cy="70068"/>
          </a:xfrm>
        </p:grpSpPr>
        <p:cxnSp>
          <p:nvCxnSpPr>
            <p:cNvPr id="181" name="Connecteur droit 180">
              <a:extLst>
                <a:ext uri="{FF2B5EF4-FFF2-40B4-BE49-F238E27FC236}">
                  <a16:creationId xmlns:a16="http://schemas.microsoft.com/office/drawing/2014/main" id="{8A50D7E1-2F6B-7A4D-BCBB-733CEFA28F5D}"/>
                </a:ext>
              </a:extLst>
            </p:cNvPr>
            <p:cNvCxnSpPr>
              <a:cxnSpLocks/>
            </p:cNvCxnSpPr>
            <p:nvPr/>
          </p:nvCxnSpPr>
          <p:spPr>
            <a:xfrm>
              <a:off x="8261393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cteur droit 181">
              <a:extLst>
                <a:ext uri="{FF2B5EF4-FFF2-40B4-BE49-F238E27FC236}">
                  <a16:creationId xmlns:a16="http://schemas.microsoft.com/office/drawing/2014/main" id="{1CAC05CA-DD02-6D4B-B5C2-B18FBD7D3A2A}"/>
                </a:ext>
              </a:extLst>
            </p:cNvPr>
            <p:cNvCxnSpPr>
              <a:cxnSpLocks/>
            </p:cNvCxnSpPr>
            <p:nvPr/>
          </p:nvCxnSpPr>
          <p:spPr>
            <a:xfrm>
              <a:off x="8285258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cteur droit 182">
              <a:extLst>
                <a:ext uri="{FF2B5EF4-FFF2-40B4-BE49-F238E27FC236}">
                  <a16:creationId xmlns:a16="http://schemas.microsoft.com/office/drawing/2014/main" id="{3A854718-F6BE-5C4D-9A83-032B2FC4FE83}"/>
                </a:ext>
              </a:extLst>
            </p:cNvPr>
            <p:cNvCxnSpPr>
              <a:cxnSpLocks/>
            </p:cNvCxnSpPr>
            <p:nvPr/>
          </p:nvCxnSpPr>
          <p:spPr>
            <a:xfrm>
              <a:off x="8309123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cteur droit 183">
              <a:extLst>
                <a:ext uri="{FF2B5EF4-FFF2-40B4-BE49-F238E27FC236}">
                  <a16:creationId xmlns:a16="http://schemas.microsoft.com/office/drawing/2014/main" id="{85E540B0-C142-F34A-B657-27F67A9F734A}"/>
                </a:ext>
              </a:extLst>
            </p:cNvPr>
            <p:cNvCxnSpPr>
              <a:cxnSpLocks/>
            </p:cNvCxnSpPr>
            <p:nvPr/>
          </p:nvCxnSpPr>
          <p:spPr>
            <a:xfrm>
              <a:off x="8332988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cteur droit 184">
              <a:extLst>
                <a:ext uri="{FF2B5EF4-FFF2-40B4-BE49-F238E27FC236}">
                  <a16:creationId xmlns:a16="http://schemas.microsoft.com/office/drawing/2014/main" id="{36CC2C8E-BB22-6D46-A321-FAE6C65C004B}"/>
                </a:ext>
              </a:extLst>
            </p:cNvPr>
            <p:cNvCxnSpPr>
              <a:cxnSpLocks/>
            </p:cNvCxnSpPr>
            <p:nvPr/>
          </p:nvCxnSpPr>
          <p:spPr>
            <a:xfrm>
              <a:off x="8356853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e 185">
            <a:extLst>
              <a:ext uri="{FF2B5EF4-FFF2-40B4-BE49-F238E27FC236}">
                <a16:creationId xmlns:a16="http://schemas.microsoft.com/office/drawing/2014/main" id="{7348C3AE-05A4-664E-9B1F-46CF8036F22B}"/>
              </a:ext>
            </a:extLst>
          </p:cNvPr>
          <p:cNvGrpSpPr/>
          <p:nvPr/>
        </p:nvGrpSpPr>
        <p:grpSpPr>
          <a:xfrm>
            <a:off x="8353851" y="1784723"/>
            <a:ext cx="95460" cy="70068"/>
            <a:chOff x="8261393" y="799928"/>
            <a:chExt cx="95460" cy="70068"/>
          </a:xfrm>
        </p:grpSpPr>
        <p:cxnSp>
          <p:nvCxnSpPr>
            <p:cNvPr id="187" name="Connecteur droit 186">
              <a:extLst>
                <a:ext uri="{FF2B5EF4-FFF2-40B4-BE49-F238E27FC236}">
                  <a16:creationId xmlns:a16="http://schemas.microsoft.com/office/drawing/2014/main" id="{14DFA385-D2F9-1640-BD94-8FF5D64860B3}"/>
                </a:ext>
              </a:extLst>
            </p:cNvPr>
            <p:cNvCxnSpPr>
              <a:cxnSpLocks/>
            </p:cNvCxnSpPr>
            <p:nvPr/>
          </p:nvCxnSpPr>
          <p:spPr>
            <a:xfrm>
              <a:off x="8261393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cteur droit 187">
              <a:extLst>
                <a:ext uri="{FF2B5EF4-FFF2-40B4-BE49-F238E27FC236}">
                  <a16:creationId xmlns:a16="http://schemas.microsoft.com/office/drawing/2014/main" id="{F00DA992-5ADC-0145-A36D-33E7E1F429CC}"/>
                </a:ext>
              </a:extLst>
            </p:cNvPr>
            <p:cNvCxnSpPr>
              <a:cxnSpLocks/>
            </p:cNvCxnSpPr>
            <p:nvPr/>
          </p:nvCxnSpPr>
          <p:spPr>
            <a:xfrm>
              <a:off x="8285258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cteur droit 188">
              <a:extLst>
                <a:ext uri="{FF2B5EF4-FFF2-40B4-BE49-F238E27FC236}">
                  <a16:creationId xmlns:a16="http://schemas.microsoft.com/office/drawing/2014/main" id="{3C7E7FB2-2FA6-D64B-8F62-E026938CCC0A}"/>
                </a:ext>
              </a:extLst>
            </p:cNvPr>
            <p:cNvCxnSpPr>
              <a:cxnSpLocks/>
            </p:cNvCxnSpPr>
            <p:nvPr/>
          </p:nvCxnSpPr>
          <p:spPr>
            <a:xfrm>
              <a:off x="8309123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cteur droit 189">
              <a:extLst>
                <a:ext uri="{FF2B5EF4-FFF2-40B4-BE49-F238E27FC236}">
                  <a16:creationId xmlns:a16="http://schemas.microsoft.com/office/drawing/2014/main" id="{79A45E64-BDDD-AB47-885F-B49BB0A0000D}"/>
                </a:ext>
              </a:extLst>
            </p:cNvPr>
            <p:cNvCxnSpPr>
              <a:cxnSpLocks/>
            </p:cNvCxnSpPr>
            <p:nvPr/>
          </p:nvCxnSpPr>
          <p:spPr>
            <a:xfrm>
              <a:off x="8332988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cteur droit 190">
              <a:extLst>
                <a:ext uri="{FF2B5EF4-FFF2-40B4-BE49-F238E27FC236}">
                  <a16:creationId xmlns:a16="http://schemas.microsoft.com/office/drawing/2014/main" id="{E84F5D3A-5CE3-8646-BD30-3BB26F51B1C7}"/>
                </a:ext>
              </a:extLst>
            </p:cNvPr>
            <p:cNvCxnSpPr>
              <a:cxnSpLocks/>
            </p:cNvCxnSpPr>
            <p:nvPr/>
          </p:nvCxnSpPr>
          <p:spPr>
            <a:xfrm>
              <a:off x="8356853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Groupe 191">
            <a:extLst>
              <a:ext uri="{FF2B5EF4-FFF2-40B4-BE49-F238E27FC236}">
                <a16:creationId xmlns:a16="http://schemas.microsoft.com/office/drawing/2014/main" id="{11BE44DA-A0F2-F44D-BBA0-B36C2ED5506D}"/>
              </a:ext>
            </a:extLst>
          </p:cNvPr>
          <p:cNvGrpSpPr/>
          <p:nvPr/>
        </p:nvGrpSpPr>
        <p:grpSpPr>
          <a:xfrm>
            <a:off x="8472548" y="1797911"/>
            <a:ext cx="95460" cy="70068"/>
            <a:chOff x="8261393" y="799928"/>
            <a:chExt cx="95460" cy="70068"/>
          </a:xfrm>
        </p:grpSpPr>
        <p:cxnSp>
          <p:nvCxnSpPr>
            <p:cNvPr id="193" name="Connecteur droit 192">
              <a:extLst>
                <a:ext uri="{FF2B5EF4-FFF2-40B4-BE49-F238E27FC236}">
                  <a16:creationId xmlns:a16="http://schemas.microsoft.com/office/drawing/2014/main" id="{9B84CBB8-9183-E34E-89E0-9D96EB391198}"/>
                </a:ext>
              </a:extLst>
            </p:cNvPr>
            <p:cNvCxnSpPr>
              <a:cxnSpLocks/>
            </p:cNvCxnSpPr>
            <p:nvPr/>
          </p:nvCxnSpPr>
          <p:spPr>
            <a:xfrm>
              <a:off x="8261393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cteur droit 193">
              <a:extLst>
                <a:ext uri="{FF2B5EF4-FFF2-40B4-BE49-F238E27FC236}">
                  <a16:creationId xmlns:a16="http://schemas.microsoft.com/office/drawing/2014/main" id="{C93DCD77-E75E-AF49-A180-418CC5DF47F8}"/>
                </a:ext>
              </a:extLst>
            </p:cNvPr>
            <p:cNvCxnSpPr>
              <a:cxnSpLocks/>
            </p:cNvCxnSpPr>
            <p:nvPr/>
          </p:nvCxnSpPr>
          <p:spPr>
            <a:xfrm>
              <a:off x="8285258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cteur droit 194">
              <a:extLst>
                <a:ext uri="{FF2B5EF4-FFF2-40B4-BE49-F238E27FC236}">
                  <a16:creationId xmlns:a16="http://schemas.microsoft.com/office/drawing/2014/main" id="{9579580D-489F-9247-8C0E-B7885F601C7B}"/>
                </a:ext>
              </a:extLst>
            </p:cNvPr>
            <p:cNvCxnSpPr>
              <a:cxnSpLocks/>
            </p:cNvCxnSpPr>
            <p:nvPr/>
          </p:nvCxnSpPr>
          <p:spPr>
            <a:xfrm>
              <a:off x="8309123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cteur droit 195">
              <a:extLst>
                <a:ext uri="{FF2B5EF4-FFF2-40B4-BE49-F238E27FC236}">
                  <a16:creationId xmlns:a16="http://schemas.microsoft.com/office/drawing/2014/main" id="{7CD05216-3F50-1C4A-A626-6CD5E750A0F6}"/>
                </a:ext>
              </a:extLst>
            </p:cNvPr>
            <p:cNvCxnSpPr>
              <a:cxnSpLocks/>
            </p:cNvCxnSpPr>
            <p:nvPr/>
          </p:nvCxnSpPr>
          <p:spPr>
            <a:xfrm>
              <a:off x="8332988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cteur droit 196">
              <a:extLst>
                <a:ext uri="{FF2B5EF4-FFF2-40B4-BE49-F238E27FC236}">
                  <a16:creationId xmlns:a16="http://schemas.microsoft.com/office/drawing/2014/main" id="{7AD6D074-83A9-4341-A15E-4C16B4D2268D}"/>
                </a:ext>
              </a:extLst>
            </p:cNvPr>
            <p:cNvCxnSpPr>
              <a:cxnSpLocks/>
            </p:cNvCxnSpPr>
            <p:nvPr/>
          </p:nvCxnSpPr>
          <p:spPr>
            <a:xfrm>
              <a:off x="8356853" y="799928"/>
              <a:ext cx="0" cy="7006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Groupe 197">
            <a:extLst>
              <a:ext uri="{FF2B5EF4-FFF2-40B4-BE49-F238E27FC236}">
                <a16:creationId xmlns:a16="http://schemas.microsoft.com/office/drawing/2014/main" id="{C7D68F11-B090-DA45-B55C-E1C63C1CE32C}"/>
              </a:ext>
            </a:extLst>
          </p:cNvPr>
          <p:cNvGrpSpPr/>
          <p:nvPr/>
        </p:nvGrpSpPr>
        <p:grpSpPr>
          <a:xfrm>
            <a:off x="7384525" y="1561059"/>
            <a:ext cx="95460" cy="70068"/>
            <a:chOff x="8261393" y="799928"/>
            <a:chExt cx="95460" cy="70068"/>
          </a:xfrm>
        </p:grpSpPr>
        <p:cxnSp>
          <p:nvCxnSpPr>
            <p:cNvPr id="199" name="Connecteur droit 198">
              <a:extLst>
                <a:ext uri="{FF2B5EF4-FFF2-40B4-BE49-F238E27FC236}">
                  <a16:creationId xmlns:a16="http://schemas.microsoft.com/office/drawing/2014/main" id="{18F19CF7-8206-4444-AB00-551128B02177}"/>
                </a:ext>
              </a:extLst>
            </p:cNvPr>
            <p:cNvCxnSpPr>
              <a:cxnSpLocks/>
            </p:cNvCxnSpPr>
            <p:nvPr/>
          </p:nvCxnSpPr>
          <p:spPr>
            <a:xfrm>
              <a:off x="8261393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cteur droit 199">
              <a:extLst>
                <a:ext uri="{FF2B5EF4-FFF2-40B4-BE49-F238E27FC236}">
                  <a16:creationId xmlns:a16="http://schemas.microsoft.com/office/drawing/2014/main" id="{99556741-5770-2C41-B6EF-467D32AFB8FF}"/>
                </a:ext>
              </a:extLst>
            </p:cNvPr>
            <p:cNvCxnSpPr>
              <a:cxnSpLocks/>
            </p:cNvCxnSpPr>
            <p:nvPr/>
          </p:nvCxnSpPr>
          <p:spPr>
            <a:xfrm>
              <a:off x="8285258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cteur droit 200">
              <a:extLst>
                <a:ext uri="{FF2B5EF4-FFF2-40B4-BE49-F238E27FC236}">
                  <a16:creationId xmlns:a16="http://schemas.microsoft.com/office/drawing/2014/main" id="{B30F3D95-4DC2-724A-A047-790E9D5693FF}"/>
                </a:ext>
              </a:extLst>
            </p:cNvPr>
            <p:cNvCxnSpPr>
              <a:cxnSpLocks/>
            </p:cNvCxnSpPr>
            <p:nvPr/>
          </p:nvCxnSpPr>
          <p:spPr>
            <a:xfrm>
              <a:off x="8309123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cteur droit 201">
              <a:extLst>
                <a:ext uri="{FF2B5EF4-FFF2-40B4-BE49-F238E27FC236}">
                  <a16:creationId xmlns:a16="http://schemas.microsoft.com/office/drawing/2014/main" id="{44275435-C0E2-B741-A9A8-178AFE83FF7B}"/>
                </a:ext>
              </a:extLst>
            </p:cNvPr>
            <p:cNvCxnSpPr>
              <a:cxnSpLocks/>
            </p:cNvCxnSpPr>
            <p:nvPr/>
          </p:nvCxnSpPr>
          <p:spPr>
            <a:xfrm>
              <a:off x="8332988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cteur droit 202">
              <a:extLst>
                <a:ext uri="{FF2B5EF4-FFF2-40B4-BE49-F238E27FC236}">
                  <a16:creationId xmlns:a16="http://schemas.microsoft.com/office/drawing/2014/main" id="{BCD352B5-1FFD-FD49-A017-841216D89F74}"/>
                </a:ext>
              </a:extLst>
            </p:cNvPr>
            <p:cNvCxnSpPr>
              <a:cxnSpLocks/>
            </p:cNvCxnSpPr>
            <p:nvPr/>
          </p:nvCxnSpPr>
          <p:spPr>
            <a:xfrm>
              <a:off x="8356853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5" name="Connecteur droit 204">
            <a:extLst>
              <a:ext uri="{FF2B5EF4-FFF2-40B4-BE49-F238E27FC236}">
                <a16:creationId xmlns:a16="http://schemas.microsoft.com/office/drawing/2014/main" id="{474F82A1-AC4C-B440-9061-0584C9D6F2E1}"/>
              </a:ext>
            </a:extLst>
          </p:cNvPr>
          <p:cNvCxnSpPr>
            <a:cxnSpLocks/>
          </p:cNvCxnSpPr>
          <p:nvPr/>
        </p:nvCxnSpPr>
        <p:spPr>
          <a:xfrm>
            <a:off x="9121940" y="178938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cteur droit 205">
            <a:extLst>
              <a:ext uri="{FF2B5EF4-FFF2-40B4-BE49-F238E27FC236}">
                <a16:creationId xmlns:a16="http://schemas.microsoft.com/office/drawing/2014/main" id="{54198E5D-FE1B-CB49-A1CF-6AC8E9515182}"/>
              </a:ext>
            </a:extLst>
          </p:cNvPr>
          <p:cNvCxnSpPr>
            <a:cxnSpLocks/>
          </p:cNvCxnSpPr>
          <p:nvPr/>
        </p:nvCxnSpPr>
        <p:spPr>
          <a:xfrm>
            <a:off x="9174694" y="1789389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3AD48BFF-105D-D044-B788-0096CF87B21C}"/>
              </a:ext>
            </a:extLst>
          </p:cNvPr>
          <p:cNvCxnSpPr>
            <a:cxnSpLocks/>
          </p:cNvCxnSpPr>
          <p:nvPr/>
        </p:nvCxnSpPr>
        <p:spPr>
          <a:xfrm>
            <a:off x="9209863" y="1798181"/>
            <a:ext cx="0" cy="700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8" name="Groupe 207">
            <a:extLst>
              <a:ext uri="{FF2B5EF4-FFF2-40B4-BE49-F238E27FC236}">
                <a16:creationId xmlns:a16="http://schemas.microsoft.com/office/drawing/2014/main" id="{9678FF81-2FCF-6E46-BEA6-F6BDA4CCB47C}"/>
              </a:ext>
            </a:extLst>
          </p:cNvPr>
          <p:cNvGrpSpPr/>
          <p:nvPr/>
        </p:nvGrpSpPr>
        <p:grpSpPr>
          <a:xfrm>
            <a:off x="7029371" y="1560463"/>
            <a:ext cx="334108" cy="70068"/>
            <a:chOff x="7436211" y="778273"/>
            <a:chExt cx="334108" cy="70068"/>
          </a:xfrm>
        </p:grpSpPr>
        <p:cxnSp>
          <p:nvCxnSpPr>
            <p:cNvPr id="209" name="Connecteur droit 208">
              <a:extLst>
                <a:ext uri="{FF2B5EF4-FFF2-40B4-BE49-F238E27FC236}">
                  <a16:creationId xmlns:a16="http://schemas.microsoft.com/office/drawing/2014/main" id="{7A7F0CEA-57D5-E64D-9ABB-F168E70B80B7}"/>
                </a:ext>
              </a:extLst>
            </p:cNvPr>
            <p:cNvCxnSpPr>
              <a:cxnSpLocks/>
            </p:cNvCxnSpPr>
            <p:nvPr/>
          </p:nvCxnSpPr>
          <p:spPr>
            <a:xfrm>
              <a:off x="7436211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cteur droit 209">
              <a:extLst>
                <a:ext uri="{FF2B5EF4-FFF2-40B4-BE49-F238E27FC236}">
                  <a16:creationId xmlns:a16="http://schemas.microsoft.com/office/drawing/2014/main" id="{04C9D02D-F1A6-CA47-9BE9-8AA042557D80}"/>
                </a:ext>
              </a:extLst>
            </p:cNvPr>
            <p:cNvCxnSpPr>
              <a:cxnSpLocks/>
            </p:cNvCxnSpPr>
            <p:nvPr/>
          </p:nvCxnSpPr>
          <p:spPr>
            <a:xfrm>
              <a:off x="7460076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cteur droit 210">
              <a:extLst>
                <a:ext uri="{FF2B5EF4-FFF2-40B4-BE49-F238E27FC236}">
                  <a16:creationId xmlns:a16="http://schemas.microsoft.com/office/drawing/2014/main" id="{EAE11172-D825-B544-8786-600F05371AB4}"/>
                </a:ext>
              </a:extLst>
            </p:cNvPr>
            <p:cNvCxnSpPr>
              <a:cxnSpLocks/>
            </p:cNvCxnSpPr>
            <p:nvPr/>
          </p:nvCxnSpPr>
          <p:spPr>
            <a:xfrm>
              <a:off x="7483941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cteur droit 211">
              <a:extLst>
                <a:ext uri="{FF2B5EF4-FFF2-40B4-BE49-F238E27FC236}">
                  <a16:creationId xmlns:a16="http://schemas.microsoft.com/office/drawing/2014/main" id="{0802AFC1-427C-CD48-8F2A-2B18CA58652D}"/>
                </a:ext>
              </a:extLst>
            </p:cNvPr>
            <p:cNvCxnSpPr>
              <a:cxnSpLocks/>
            </p:cNvCxnSpPr>
            <p:nvPr/>
          </p:nvCxnSpPr>
          <p:spPr>
            <a:xfrm>
              <a:off x="7507806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cteur droit 212">
              <a:extLst>
                <a:ext uri="{FF2B5EF4-FFF2-40B4-BE49-F238E27FC236}">
                  <a16:creationId xmlns:a16="http://schemas.microsoft.com/office/drawing/2014/main" id="{75B11BE2-C77A-CC4B-8A1E-BF7E309CA0E9}"/>
                </a:ext>
              </a:extLst>
            </p:cNvPr>
            <p:cNvCxnSpPr>
              <a:cxnSpLocks/>
            </p:cNvCxnSpPr>
            <p:nvPr/>
          </p:nvCxnSpPr>
          <p:spPr>
            <a:xfrm>
              <a:off x="7531671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cteur droit 213">
              <a:extLst>
                <a:ext uri="{FF2B5EF4-FFF2-40B4-BE49-F238E27FC236}">
                  <a16:creationId xmlns:a16="http://schemas.microsoft.com/office/drawing/2014/main" id="{71D21241-F3CE-CB45-9FBF-5E2D70F9B10F}"/>
                </a:ext>
              </a:extLst>
            </p:cNvPr>
            <p:cNvCxnSpPr>
              <a:cxnSpLocks/>
            </p:cNvCxnSpPr>
            <p:nvPr/>
          </p:nvCxnSpPr>
          <p:spPr>
            <a:xfrm>
              <a:off x="7555536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cteur droit 214">
              <a:extLst>
                <a:ext uri="{FF2B5EF4-FFF2-40B4-BE49-F238E27FC236}">
                  <a16:creationId xmlns:a16="http://schemas.microsoft.com/office/drawing/2014/main" id="{427D725F-6C22-6E46-B2E3-98CDA496CFF1}"/>
                </a:ext>
              </a:extLst>
            </p:cNvPr>
            <p:cNvCxnSpPr>
              <a:cxnSpLocks/>
            </p:cNvCxnSpPr>
            <p:nvPr/>
          </p:nvCxnSpPr>
          <p:spPr>
            <a:xfrm>
              <a:off x="7603266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cteur droit 215">
              <a:extLst>
                <a:ext uri="{FF2B5EF4-FFF2-40B4-BE49-F238E27FC236}">
                  <a16:creationId xmlns:a16="http://schemas.microsoft.com/office/drawing/2014/main" id="{34B3507E-5752-4242-89D9-BE0176946C72}"/>
                </a:ext>
              </a:extLst>
            </p:cNvPr>
            <p:cNvCxnSpPr>
              <a:cxnSpLocks/>
            </p:cNvCxnSpPr>
            <p:nvPr/>
          </p:nvCxnSpPr>
          <p:spPr>
            <a:xfrm>
              <a:off x="7674861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cteur droit 216">
              <a:extLst>
                <a:ext uri="{FF2B5EF4-FFF2-40B4-BE49-F238E27FC236}">
                  <a16:creationId xmlns:a16="http://schemas.microsoft.com/office/drawing/2014/main" id="{62427E01-B4EF-C444-BB87-4ACF7552C649}"/>
                </a:ext>
              </a:extLst>
            </p:cNvPr>
            <p:cNvCxnSpPr>
              <a:cxnSpLocks/>
            </p:cNvCxnSpPr>
            <p:nvPr/>
          </p:nvCxnSpPr>
          <p:spPr>
            <a:xfrm>
              <a:off x="7579401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cteur droit 217">
              <a:extLst>
                <a:ext uri="{FF2B5EF4-FFF2-40B4-BE49-F238E27FC236}">
                  <a16:creationId xmlns:a16="http://schemas.microsoft.com/office/drawing/2014/main" id="{565670BA-81B3-C646-A8E9-984F9080CC01}"/>
                </a:ext>
              </a:extLst>
            </p:cNvPr>
            <p:cNvCxnSpPr>
              <a:cxnSpLocks/>
            </p:cNvCxnSpPr>
            <p:nvPr/>
          </p:nvCxnSpPr>
          <p:spPr>
            <a:xfrm>
              <a:off x="7627131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cteur droit 218">
              <a:extLst>
                <a:ext uri="{FF2B5EF4-FFF2-40B4-BE49-F238E27FC236}">
                  <a16:creationId xmlns:a16="http://schemas.microsoft.com/office/drawing/2014/main" id="{981C4C39-879D-3442-B2AE-073713D49AFC}"/>
                </a:ext>
              </a:extLst>
            </p:cNvPr>
            <p:cNvCxnSpPr>
              <a:cxnSpLocks/>
            </p:cNvCxnSpPr>
            <p:nvPr/>
          </p:nvCxnSpPr>
          <p:spPr>
            <a:xfrm>
              <a:off x="7722591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cteur droit 219">
              <a:extLst>
                <a:ext uri="{FF2B5EF4-FFF2-40B4-BE49-F238E27FC236}">
                  <a16:creationId xmlns:a16="http://schemas.microsoft.com/office/drawing/2014/main" id="{C041F1FA-AE28-134B-8038-98EA6CB045F8}"/>
                </a:ext>
              </a:extLst>
            </p:cNvPr>
            <p:cNvCxnSpPr>
              <a:cxnSpLocks/>
            </p:cNvCxnSpPr>
            <p:nvPr/>
          </p:nvCxnSpPr>
          <p:spPr>
            <a:xfrm>
              <a:off x="7746456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cteur droit 220">
              <a:extLst>
                <a:ext uri="{FF2B5EF4-FFF2-40B4-BE49-F238E27FC236}">
                  <a16:creationId xmlns:a16="http://schemas.microsoft.com/office/drawing/2014/main" id="{FC99316F-5DDC-E54D-9134-303E72EF4F40}"/>
                </a:ext>
              </a:extLst>
            </p:cNvPr>
            <p:cNvCxnSpPr>
              <a:cxnSpLocks/>
            </p:cNvCxnSpPr>
            <p:nvPr/>
          </p:nvCxnSpPr>
          <p:spPr>
            <a:xfrm>
              <a:off x="7770319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cteur droit 221">
              <a:extLst>
                <a:ext uri="{FF2B5EF4-FFF2-40B4-BE49-F238E27FC236}">
                  <a16:creationId xmlns:a16="http://schemas.microsoft.com/office/drawing/2014/main" id="{8B368C93-6C1F-3B4A-8B3A-E517F896A8A2}"/>
                </a:ext>
              </a:extLst>
            </p:cNvPr>
            <p:cNvCxnSpPr>
              <a:cxnSpLocks/>
            </p:cNvCxnSpPr>
            <p:nvPr/>
          </p:nvCxnSpPr>
          <p:spPr>
            <a:xfrm>
              <a:off x="7650996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cteur droit 222">
              <a:extLst>
                <a:ext uri="{FF2B5EF4-FFF2-40B4-BE49-F238E27FC236}">
                  <a16:creationId xmlns:a16="http://schemas.microsoft.com/office/drawing/2014/main" id="{2B80BFFF-CF2A-C344-A90A-2CC89A1F7F79}"/>
                </a:ext>
              </a:extLst>
            </p:cNvPr>
            <p:cNvCxnSpPr>
              <a:cxnSpLocks/>
            </p:cNvCxnSpPr>
            <p:nvPr/>
          </p:nvCxnSpPr>
          <p:spPr>
            <a:xfrm>
              <a:off x="7698726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" name="Groupe 257">
            <a:extLst>
              <a:ext uri="{FF2B5EF4-FFF2-40B4-BE49-F238E27FC236}">
                <a16:creationId xmlns:a16="http://schemas.microsoft.com/office/drawing/2014/main" id="{92BC76C3-7638-BF42-8F05-EA9CA7E3E3FE}"/>
              </a:ext>
            </a:extLst>
          </p:cNvPr>
          <p:cNvGrpSpPr/>
          <p:nvPr/>
        </p:nvGrpSpPr>
        <p:grpSpPr>
          <a:xfrm>
            <a:off x="7472449" y="1578643"/>
            <a:ext cx="95460" cy="70068"/>
            <a:chOff x="8261393" y="799928"/>
            <a:chExt cx="95460" cy="70068"/>
          </a:xfrm>
        </p:grpSpPr>
        <p:cxnSp>
          <p:nvCxnSpPr>
            <p:cNvPr id="259" name="Connecteur droit 258">
              <a:extLst>
                <a:ext uri="{FF2B5EF4-FFF2-40B4-BE49-F238E27FC236}">
                  <a16:creationId xmlns:a16="http://schemas.microsoft.com/office/drawing/2014/main" id="{BD1EA771-887B-AF4C-8C9D-0235C63A5F7F}"/>
                </a:ext>
              </a:extLst>
            </p:cNvPr>
            <p:cNvCxnSpPr>
              <a:cxnSpLocks/>
            </p:cNvCxnSpPr>
            <p:nvPr/>
          </p:nvCxnSpPr>
          <p:spPr>
            <a:xfrm>
              <a:off x="8261393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cteur droit 259">
              <a:extLst>
                <a:ext uri="{FF2B5EF4-FFF2-40B4-BE49-F238E27FC236}">
                  <a16:creationId xmlns:a16="http://schemas.microsoft.com/office/drawing/2014/main" id="{80DCF5CC-25D4-9046-8CE8-E2543BAFF8B5}"/>
                </a:ext>
              </a:extLst>
            </p:cNvPr>
            <p:cNvCxnSpPr>
              <a:cxnSpLocks/>
            </p:cNvCxnSpPr>
            <p:nvPr/>
          </p:nvCxnSpPr>
          <p:spPr>
            <a:xfrm>
              <a:off x="8285258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cteur droit 260">
              <a:extLst>
                <a:ext uri="{FF2B5EF4-FFF2-40B4-BE49-F238E27FC236}">
                  <a16:creationId xmlns:a16="http://schemas.microsoft.com/office/drawing/2014/main" id="{BE3E1DC2-43E3-ED40-A714-9D6CBA41C9F4}"/>
                </a:ext>
              </a:extLst>
            </p:cNvPr>
            <p:cNvCxnSpPr>
              <a:cxnSpLocks/>
            </p:cNvCxnSpPr>
            <p:nvPr/>
          </p:nvCxnSpPr>
          <p:spPr>
            <a:xfrm>
              <a:off x="8309123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cteur droit 261">
              <a:extLst>
                <a:ext uri="{FF2B5EF4-FFF2-40B4-BE49-F238E27FC236}">
                  <a16:creationId xmlns:a16="http://schemas.microsoft.com/office/drawing/2014/main" id="{515FD08C-4B14-0040-B734-DAEAA8006279}"/>
                </a:ext>
              </a:extLst>
            </p:cNvPr>
            <p:cNvCxnSpPr>
              <a:cxnSpLocks/>
            </p:cNvCxnSpPr>
            <p:nvPr/>
          </p:nvCxnSpPr>
          <p:spPr>
            <a:xfrm>
              <a:off x="8332988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cteur droit 262">
              <a:extLst>
                <a:ext uri="{FF2B5EF4-FFF2-40B4-BE49-F238E27FC236}">
                  <a16:creationId xmlns:a16="http://schemas.microsoft.com/office/drawing/2014/main" id="{74663CB3-F2DF-E649-9CAC-BD9D702B7061}"/>
                </a:ext>
              </a:extLst>
            </p:cNvPr>
            <p:cNvCxnSpPr>
              <a:cxnSpLocks/>
            </p:cNvCxnSpPr>
            <p:nvPr/>
          </p:nvCxnSpPr>
          <p:spPr>
            <a:xfrm>
              <a:off x="8356853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4" name="Groupe 263">
            <a:extLst>
              <a:ext uri="{FF2B5EF4-FFF2-40B4-BE49-F238E27FC236}">
                <a16:creationId xmlns:a16="http://schemas.microsoft.com/office/drawing/2014/main" id="{84FD3DE0-05D4-D548-8BA7-32E9E8A60B4D}"/>
              </a:ext>
            </a:extLst>
          </p:cNvPr>
          <p:cNvGrpSpPr/>
          <p:nvPr/>
        </p:nvGrpSpPr>
        <p:grpSpPr>
          <a:xfrm>
            <a:off x="7582353" y="1600624"/>
            <a:ext cx="95460" cy="70068"/>
            <a:chOff x="8261393" y="799928"/>
            <a:chExt cx="95460" cy="70068"/>
          </a:xfrm>
        </p:grpSpPr>
        <p:cxnSp>
          <p:nvCxnSpPr>
            <p:cNvPr id="265" name="Connecteur droit 264">
              <a:extLst>
                <a:ext uri="{FF2B5EF4-FFF2-40B4-BE49-F238E27FC236}">
                  <a16:creationId xmlns:a16="http://schemas.microsoft.com/office/drawing/2014/main" id="{4E63234F-953B-A241-9E42-CC714123CBCD}"/>
                </a:ext>
              </a:extLst>
            </p:cNvPr>
            <p:cNvCxnSpPr>
              <a:cxnSpLocks/>
            </p:cNvCxnSpPr>
            <p:nvPr/>
          </p:nvCxnSpPr>
          <p:spPr>
            <a:xfrm>
              <a:off x="8261393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Connecteur droit 265">
              <a:extLst>
                <a:ext uri="{FF2B5EF4-FFF2-40B4-BE49-F238E27FC236}">
                  <a16:creationId xmlns:a16="http://schemas.microsoft.com/office/drawing/2014/main" id="{A31F61ED-9988-B447-A593-F8D95E621C43}"/>
                </a:ext>
              </a:extLst>
            </p:cNvPr>
            <p:cNvCxnSpPr>
              <a:cxnSpLocks/>
            </p:cNvCxnSpPr>
            <p:nvPr/>
          </p:nvCxnSpPr>
          <p:spPr>
            <a:xfrm>
              <a:off x="8285258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Connecteur droit 266">
              <a:extLst>
                <a:ext uri="{FF2B5EF4-FFF2-40B4-BE49-F238E27FC236}">
                  <a16:creationId xmlns:a16="http://schemas.microsoft.com/office/drawing/2014/main" id="{8C98547A-5B23-F848-A210-B824C7744E89}"/>
                </a:ext>
              </a:extLst>
            </p:cNvPr>
            <p:cNvCxnSpPr>
              <a:cxnSpLocks/>
            </p:cNvCxnSpPr>
            <p:nvPr/>
          </p:nvCxnSpPr>
          <p:spPr>
            <a:xfrm>
              <a:off x="8309123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Connecteur droit 267">
              <a:extLst>
                <a:ext uri="{FF2B5EF4-FFF2-40B4-BE49-F238E27FC236}">
                  <a16:creationId xmlns:a16="http://schemas.microsoft.com/office/drawing/2014/main" id="{7D53DE25-BD38-D74F-AB49-E0F367403AA7}"/>
                </a:ext>
              </a:extLst>
            </p:cNvPr>
            <p:cNvCxnSpPr>
              <a:cxnSpLocks/>
            </p:cNvCxnSpPr>
            <p:nvPr/>
          </p:nvCxnSpPr>
          <p:spPr>
            <a:xfrm>
              <a:off x="8332988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Connecteur droit 268">
              <a:extLst>
                <a:ext uri="{FF2B5EF4-FFF2-40B4-BE49-F238E27FC236}">
                  <a16:creationId xmlns:a16="http://schemas.microsoft.com/office/drawing/2014/main" id="{B2853A9E-A0C3-BF49-8D49-4A7962C1E647}"/>
                </a:ext>
              </a:extLst>
            </p:cNvPr>
            <p:cNvCxnSpPr>
              <a:cxnSpLocks/>
            </p:cNvCxnSpPr>
            <p:nvPr/>
          </p:nvCxnSpPr>
          <p:spPr>
            <a:xfrm>
              <a:off x="8356853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0" name="Groupe 269">
            <a:extLst>
              <a:ext uri="{FF2B5EF4-FFF2-40B4-BE49-F238E27FC236}">
                <a16:creationId xmlns:a16="http://schemas.microsoft.com/office/drawing/2014/main" id="{F60A14E7-45A7-4C4E-B8C7-78D2D68250C6}"/>
              </a:ext>
            </a:extLst>
          </p:cNvPr>
          <p:cNvGrpSpPr/>
          <p:nvPr/>
        </p:nvGrpSpPr>
        <p:grpSpPr>
          <a:xfrm>
            <a:off x="7705445" y="1613812"/>
            <a:ext cx="95460" cy="70068"/>
            <a:chOff x="8261393" y="799928"/>
            <a:chExt cx="95460" cy="70068"/>
          </a:xfrm>
        </p:grpSpPr>
        <p:cxnSp>
          <p:nvCxnSpPr>
            <p:cNvPr id="271" name="Connecteur droit 270">
              <a:extLst>
                <a:ext uri="{FF2B5EF4-FFF2-40B4-BE49-F238E27FC236}">
                  <a16:creationId xmlns:a16="http://schemas.microsoft.com/office/drawing/2014/main" id="{DF5CC7B1-972D-8E4D-B483-AF8C4630F329}"/>
                </a:ext>
              </a:extLst>
            </p:cNvPr>
            <p:cNvCxnSpPr>
              <a:cxnSpLocks/>
            </p:cNvCxnSpPr>
            <p:nvPr/>
          </p:nvCxnSpPr>
          <p:spPr>
            <a:xfrm>
              <a:off x="8261393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Connecteur droit 271">
              <a:extLst>
                <a:ext uri="{FF2B5EF4-FFF2-40B4-BE49-F238E27FC236}">
                  <a16:creationId xmlns:a16="http://schemas.microsoft.com/office/drawing/2014/main" id="{8BF2D899-3436-A441-B5C4-F690E2FF20E7}"/>
                </a:ext>
              </a:extLst>
            </p:cNvPr>
            <p:cNvCxnSpPr>
              <a:cxnSpLocks/>
            </p:cNvCxnSpPr>
            <p:nvPr/>
          </p:nvCxnSpPr>
          <p:spPr>
            <a:xfrm>
              <a:off x="8285258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Connecteur droit 272">
              <a:extLst>
                <a:ext uri="{FF2B5EF4-FFF2-40B4-BE49-F238E27FC236}">
                  <a16:creationId xmlns:a16="http://schemas.microsoft.com/office/drawing/2014/main" id="{B9E5EEBA-06E9-3C49-BF31-FF20F4FA069E}"/>
                </a:ext>
              </a:extLst>
            </p:cNvPr>
            <p:cNvCxnSpPr>
              <a:cxnSpLocks/>
            </p:cNvCxnSpPr>
            <p:nvPr/>
          </p:nvCxnSpPr>
          <p:spPr>
            <a:xfrm>
              <a:off x="8309123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cteur droit 273">
              <a:extLst>
                <a:ext uri="{FF2B5EF4-FFF2-40B4-BE49-F238E27FC236}">
                  <a16:creationId xmlns:a16="http://schemas.microsoft.com/office/drawing/2014/main" id="{789E64D7-9F92-5041-A7C2-96D142786EED}"/>
                </a:ext>
              </a:extLst>
            </p:cNvPr>
            <p:cNvCxnSpPr>
              <a:cxnSpLocks/>
            </p:cNvCxnSpPr>
            <p:nvPr/>
          </p:nvCxnSpPr>
          <p:spPr>
            <a:xfrm>
              <a:off x="8332988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necteur droit 274">
              <a:extLst>
                <a:ext uri="{FF2B5EF4-FFF2-40B4-BE49-F238E27FC236}">
                  <a16:creationId xmlns:a16="http://schemas.microsoft.com/office/drawing/2014/main" id="{A0D9843A-9105-0C4F-A09A-98AE25095828}"/>
                </a:ext>
              </a:extLst>
            </p:cNvPr>
            <p:cNvCxnSpPr>
              <a:cxnSpLocks/>
            </p:cNvCxnSpPr>
            <p:nvPr/>
          </p:nvCxnSpPr>
          <p:spPr>
            <a:xfrm>
              <a:off x="8356853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" name="Groupe 275">
            <a:extLst>
              <a:ext uri="{FF2B5EF4-FFF2-40B4-BE49-F238E27FC236}">
                <a16:creationId xmlns:a16="http://schemas.microsoft.com/office/drawing/2014/main" id="{A9CB5C18-6C38-9048-B437-E918221EE477}"/>
              </a:ext>
            </a:extLst>
          </p:cNvPr>
          <p:cNvGrpSpPr/>
          <p:nvPr/>
        </p:nvGrpSpPr>
        <p:grpSpPr>
          <a:xfrm>
            <a:off x="7828537" y="1613812"/>
            <a:ext cx="95460" cy="70068"/>
            <a:chOff x="8261393" y="799928"/>
            <a:chExt cx="95460" cy="70068"/>
          </a:xfrm>
        </p:grpSpPr>
        <p:cxnSp>
          <p:nvCxnSpPr>
            <p:cNvPr id="277" name="Connecteur droit 276">
              <a:extLst>
                <a:ext uri="{FF2B5EF4-FFF2-40B4-BE49-F238E27FC236}">
                  <a16:creationId xmlns:a16="http://schemas.microsoft.com/office/drawing/2014/main" id="{4F78C532-9B93-714F-A8BA-FCF7151E8316}"/>
                </a:ext>
              </a:extLst>
            </p:cNvPr>
            <p:cNvCxnSpPr>
              <a:cxnSpLocks/>
            </p:cNvCxnSpPr>
            <p:nvPr/>
          </p:nvCxnSpPr>
          <p:spPr>
            <a:xfrm>
              <a:off x="8261393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cteur droit 277">
              <a:extLst>
                <a:ext uri="{FF2B5EF4-FFF2-40B4-BE49-F238E27FC236}">
                  <a16:creationId xmlns:a16="http://schemas.microsoft.com/office/drawing/2014/main" id="{D9AC44B1-0470-1240-B492-1CBA884DC837}"/>
                </a:ext>
              </a:extLst>
            </p:cNvPr>
            <p:cNvCxnSpPr>
              <a:cxnSpLocks/>
            </p:cNvCxnSpPr>
            <p:nvPr/>
          </p:nvCxnSpPr>
          <p:spPr>
            <a:xfrm>
              <a:off x="8285258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Connecteur droit 278">
              <a:extLst>
                <a:ext uri="{FF2B5EF4-FFF2-40B4-BE49-F238E27FC236}">
                  <a16:creationId xmlns:a16="http://schemas.microsoft.com/office/drawing/2014/main" id="{97E35C39-E0A9-0D42-8707-68F5882E05E5}"/>
                </a:ext>
              </a:extLst>
            </p:cNvPr>
            <p:cNvCxnSpPr>
              <a:cxnSpLocks/>
            </p:cNvCxnSpPr>
            <p:nvPr/>
          </p:nvCxnSpPr>
          <p:spPr>
            <a:xfrm>
              <a:off x="8309123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necteur droit 279">
              <a:extLst>
                <a:ext uri="{FF2B5EF4-FFF2-40B4-BE49-F238E27FC236}">
                  <a16:creationId xmlns:a16="http://schemas.microsoft.com/office/drawing/2014/main" id="{EA889C16-D702-A741-A215-A2AC5846A253}"/>
                </a:ext>
              </a:extLst>
            </p:cNvPr>
            <p:cNvCxnSpPr>
              <a:cxnSpLocks/>
            </p:cNvCxnSpPr>
            <p:nvPr/>
          </p:nvCxnSpPr>
          <p:spPr>
            <a:xfrm>
              <a:off x="8332988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Connecteur droit 280">
              <a:extLst>
                <a:ext uri="{FF2B5EF4-FFF2-40B4-BE49-F238E27FC236}">
                  <a16:creationId xmlns:a16="http://schemas.microsoft.com/office/drawing/2014/main" id="{92120001-0522-8C4E-9694-336A6D697623}"/>
                </a:ext>
              </a:extLst>
            </p:cNvPr>
            <p:cNvCxnSpPr>
              <a:cxnSpLocks/>
            </p:cNvCxnSpPr>
            <p:nvPr/>
          </p:nvCxnSpPr>
          <p:spPr>
            <a:xfrm>
              <a:off x="8356853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Groupe 281">
            <a:extLst>
              <a:ext uri="{FF2B5EF4-FFF2-40B4-BE49-F238E27FC236}">
                <a16:creationId xmlns:a16="http://schemas.microsoft.com/office/drawing/2014/main" id="{F34845E3-789F-E24D-8F5D-17ADD481DDEF}"/>
              </a:ext>
            </a:extLst>
          </p:cNvPr>
          <p:cNvGrpSpPr/>
          <p:nvPr/>
        </p:nvGrpSpPr>
        <p:grpSpPr>
          <a:xfrm>
            <a:off x="7942837" y="1618208"/>
            <a:ext cx="95460" cy="70068"/>
            <a:chOff x="8261393" y="799928"/>
            <a:chExt cx="95460" cy="70068"/>
          </a:xfrm>
        </p:grpSpPr>
        <p:cxnSp>
          <p:nvCxnSpPr>
            <p:cNvPr id="283" name="Connecteur droit 282">
              <a:extLst>
                <a:ext uri="{FF2B5EF4-FFF2-40B4-BE49-F238E27FC236}">
                  <a16:creationId xmlns:a16="http://schemas.microsoft.com/office/drawing/2014/main" id="{76E7412E-FD15-F64B-8FF1-B8AE8CEB3E34}"/>
                </a:ext>
              </a:extLst>
            </p:cNvPr>
            <p:cNvCxnSpPr>
              <a:cxnSpLocks/>
            </p:cNvCxnSpPr>
            <p:nvPr/>
          </p:nvCxnSpPr>
          <p:spPr>
            <a:xfrm>
              <a:off x="8261393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Connecteur droit 283">
              <a:extLst>
                <a:ext uri="{FF2B5EF4-FFF2-40B4-BE49-F238E27FC236}">
                  <a16:creationId xmlns:a16="http://schemas.microsoft.com/office/drawing/2014/main" id="{9B52E437-3ACB-F84C-A6F8-FE488D829DEA}"/>
                </a:ext>
              </a:extLst>
            </p:cNvPr>
            <p:cNvCxnSpPr>
              <a:cxnSpLocks/>
            </p:cNvCxnSpPr>
            <p:nvPr/>
          </p:nvCxnSpPr>
          <p:spPr>
            <a:xfrm>
              <a:off x="8285258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Connecteur droit 284">
              <a:extLst>
                <a:ext uri="{FF2B5EF4-FFF2-40B4-BE49-F238E27FC236}">
                  <a16:creationId xmlns:a16="http://schemas.microsoft.com/office/drawing/2014/main" id="{C352965F-4309-B04A-AA6C-761EEC5B692B}"/>
                </a:ext>
              </a:extLst>
            </p:cNvPr>
            <p:cNvCxnSpPr>
              <a:cxnSpLocks/>
            </p:cNvCxnSpPr>
            <p:nvPr/>
          </p:nvCxnSpPr>
          <p:spPr>
            <a:xfrm>
              <a:off x="8309123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cteur droit 285">
              <a:extLst>
                <a:ext uri="{FF2B5EF4-FFF2-40B4-BE49-F238E27FC236}">
                  <a16:creationId xmlns:a16="http://schemas.microsoft.com/office/drawing/2014/main" id="{B12CBDF0-58E4-314D-8DEE-A2033DD5BA2F}"/>
                </a:ext>
              </a:extLst>
            </p:cNvPr>
            <p:cNvCxnSpPr>
              <a:cxnSpLocks/>
            </p:cNvCxnSpPr>
            <p:nvPr/>
          </p:nvCxnSpPr>
          <p:spPr>
            <a:xfrm>
              <a:off x="8332988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Connecteur droit 286">
              <a:extLst>
                <a:ext uri="{FF2B5EF4-FFF2-40B4-BE49-F238E27FC236}">
                  <a16:creationId xmlns:a16="http://schemas.microsoft.com/office/drawing/2014/main" id="{A13C64D3-3838-5E43-AC58-3A2BE4DA1B6E}"/>
                </a:ext>
              </a:extLst>
            </p:cNvPr>
            <p:cNvCxnSpPr>
              <a:cxnSpLocks/>
            </p:cNvCxnSpPr>
            <p:nvPr/>
          </p:nvCxnSpPr>
          <p:spPr>
            <a:xfrm>
              <a:off x="8356853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e 287">
            <a:extLst>
              <a:ext uri="{FF2B5EF4-FFF2-40B4-BE49-F238E27FC236}">
                <a16:creationId xmlns:a16="http://schemas.microsoft.com/office/drawing/2014/main" id="{0C42DC44-866F-E643-8557-7A54B657174A}"/>
              </a:ext>
            </a:extLst>
          </p:cNvPr>
          <p:cNvGrpSpPr/>
          <p:nvPr/>
        </p:nvGrpSpPr>
        <p:grpSpPr>
          <a:xfrm>
            <a:off x="8057137" y="1618208"/>
            <a:ext cx="95460" cy="70068"/>
            <a:chOff x="8261393" y="799928"/>
            <a:chExt cx="95460" cy="70068"/>
          </a:xfrm>
        </p:grpSpPr>
        <p:cxnSp>
          <p:nvCxnSpPr>
            <p:cNvPr id="289" name="Connecteur droit 288">
              <a:extLst>
                <a:ext uri="{FF2B5EF4-FFF2-40B4-BE49-F238E27FC236}">
                  <a16:creationId xmlns:a16="http://schemas.microsoft.com/office/drawing/2014/main" id="{1FA74DDA-6F90-0E47-89F3-595164FDC540}"/>
                </a:ext>
              </a:extLst>
            </p:cNvPr>
            <p:cNvCxnSpPr>
              <a:cxnSpLocks/>
            </p:cNvCxnSpPr>
            <p:nvPr/>
          </p:nvCxnSpPr>
          <p:spPr>
            <a:xfrm>
              <a:off x="8261393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Connecteur droit 289">
              <a:extLst>
                <a:ext uri="{FF2B5EF4-FFF2-40B4-BE49-F238E27FC236}">
                  <a16:creationId xmlns:a16="http://schemas.microsoft.com/office/drawing/2014/main" id="{3A2FFAC1-3816-D148-A081-4759A9FF6568}"/>
                </a:ext>
              </a:extLst>
            </p:cNvPr>
            <p:cNvCxnSpPr>
              <a:cxnSpLocks/>
            </p:cNvCxnSpPr>
            <p:nvPr/>
          </p:nvCxnSpPr>
          <p:spPr>
            <a:xfrm>
              <a:off x="8285258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Connecteur droit 290">
              <a:extLst>
                <a:ext uri="{FF2B5EF4-FFF2-40B4-BE49-F238E27FC236}">
                  <a16:creationId xmlns:a16="http://schemas.microsoft.com/office/drawing/2014/main" id="{D9822306-5099-1945-BCDB-27712349A980}"/>
                </a:ext>
              </a:extLst>
            </p:cNvPr>
            <p:cNvCxnSpPr>
              <a:cxnSpLocks/>
            </p:cNvCxnSpPr>
            <p:nvPr/>
          </p:nvCxnSpPr>
          <p:spPr>
            <a:xfrm>
              <a:off x="8309123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Connecteur droit 291">
              <a:extLst>
                <a:ext uri="{FF2B5EF4-FFF2-40B4-BE49-F238E27FC236}">
                  <a16:creationId xmlns:a16="http://schemas.microsoft.com/office/drawing/2014/main" id="{AEFDD778-E5CA-044D-A21B-A9DEF0B0D053}"/>
                </a:ext>
              </a:extLst>
            </p:cNvPr>
            <p:cNvCxnSpPr>
              <a:cxnSpLocks/>
            </p:cNvCxnSpPr>
            <p:nvPr/>
          </p:nvCxnSpPr>
          <p:spPr>
            <a:xfrm>
              <a:off x="8332988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Connecteur droit 292">
              <a:extLst>
                <a:ext uri="{FF2B5EF4-FFF2-40B4-BE49-F238E27FC236}">
                  <a16:creationId xmlns:a16="http://schemas.microsoft.com/office/drawing/2014/main" id="{5DA4DA12-46C0-5542-9A5A-653F1DDA3723}"/>
                </a:ext>
              </a:extLst>
            </p:cNvPr>
            <p:cNvCxnSpPr>
              <a:cxnSpLocks/>
            </p:cNvCxnSpPr>
            <p:nvPr/>
          </p:nvCxnSpPr>
          <p:spPr>
            <a:xfrm>
              <a:off x="8356853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4" name="Groupe 293">
            <a:extLst>
              <a:ext uri="{FF2B5EF4-FFF2-40B4-BE49-F238E27FC236}">
                <a16:creationId xmlns:a16="http://schemas.microsoft.com/office/drawing/2014/main" id="{8C381415-52D3-8848-94A0-86FFDE959C0C}"/>
              </a:ext>
            </a:extLst>
          </p:cNvPr>
          <p:cNvGrpSpPr/>
          <p:nvPr/>
        </p:nvGrpSpPr>
        <p:grpSpPr>
          <a:xfrm>
            <a:off x="8158248" y="1627000"/>
            <a:ext cx="95460" cy="70068"/>
            <a:chOff x="8261393" y="799928"/>
            <a:chExt cx="95460" cy="70068"/>
          </a:xfrm>
        </p:grpSpPr>
        <p:cxnSp>
          <p:nvCxnSpPr>
            <p:cNvPr id="295" name="Connecteur droit 294">
              <a:extLst>
                <a:ext uri="{FF2B5EF4-FFF2-40B4-BE49-F238E27FC236}">
                  <a16:creationId xmlns:a16="http://schemas.microsoft.com/office/drawing/2014/main" id="{9E219C30-1AB8-8744-AC28-AEEBBA3CCFFF}"/>
                </a:ext>
              </a:extLst>
            </p:cNvPr>
            <p:cNvCxnSpPr>
              <a:cxnSpLocks/>
            </p:cNvCxnSpPr>
            <p:nvPr/>
          </p:nvCxnSpPr>
          <p:spPr>
            <a:xfrm>
              <a:off x="8261393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Connecteur droit 295">
              <a:extLst>
                <a:ext uri="{FF2B5EF4-FFF2-40B4-BE49-F238E27FC236}">
                  <a16:creationId xmlns:a16="http://schemas.microsoft.com/office/drawing/2014/main" id="{B847789C-BAC1-AD47-B8B2-9A436757C65B}"/>
                </a:ext>
              </a:extLst>
            </p:cNvPr>
            <p:cNvCxnSpPr>
              <a:cxnSpLocks/>
            </p:cNvCxnSpPr>
            <p:nvPr/>
          </p:nvCxnSpPr>
          <p:spPr>
            <a:xfrm>
              <a:off x="8285258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Connecteur droit 296">
              <a:extLst>
                <a:ext uri="{FF2B5EF4-FFF2-40B4-BE49-F238E27FC236}">
                  <a16:creationId xmlns:a16="http://schemas.microsoft.com/office/drawing/2014/main" id="{3DD02462-05FC-9246-8EC8-AC37F47DA7BB}"/>
                </a:ext>
              </a:extLst>
            </p:cNvPr>
            <p:cNvCxnSpPr>
              <a:cxnSpLocks/>
            </p:cNvCxnSpPr>
            <p:nvPr/>
          </p:nvCxnSpPr>
          <p:spPr>
            <a:xfrm>
              <a:off x="8309123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Connecteur droit 297">
              <a:extLst>
                <a:ext uri="{FF2B5EF4-FFF2-40B4-BE49-F238E27FC236}">
                  <a16:creationId xmlns:a16="http://schemas.microsoft.com/office/drawing/2014/main" id="{D4CDB4AA-B38D-DA4F-97BD-128DDB1C6833}"/>
                </a:ext>
              </a:extLst>
            </p:cNvPr>
            <p:cNvCxnSpPr>
              <a:cxnSpLocks/>
            </p:cNvCxnSpPr>
            <p:nvPr/>
          </p:nvCxnSpPr>
          <p:spPr>
            <a:xfrm>
              <a:off x="8332988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Connecteur droit 298">
              <a:extLst>
                <a:ext uri="{FF2B5EF4-FFF2-40B4-BE49-F238E27FC236}">
                  <a16:creationId xmlns:a16="http://schemas.microsoft.com/office/drawing/2014/main" id="{E6455EF4-1FB5-DD42-95A5-A6730EFCA04D}"/>
                </a:ext>
              </a:extLst>
            </p:cNvPr>
            <p:cNvCxnSpPr>
              <a:cxnSpLocks/>
            </p:cNvCxnSpPr>
            <p:nvPr/>
          </p:nvCxnSpPr>
          <p:spPr>
            <a:xfrm>
              <a:off x="8356853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0" name="Groupe 299">
            <a:extLst>
              <a:ext uri="{FF2B5EF4-FFF2-40B4-BE49-F238E27FC236}">
                <a16:creationId xmlns:a16="http://schemas.microsoft.com/office/drawing/2014/main" id="{FD5AFD75-6108-6141-BE1A-98E1154BE2FD}"/>
              </a:ext>
            </a:extLst>
          </p:cNvPr>
          <p:cNvGrpSpPr/>
          <p:nvPr/>
        </p:nvGrpSpPr>
        <p:grpSpPr>
          <a:xfrm>
            <a:off x="8636290" y="1631127"/>
            <a:ext cx="334108" cy="70068"/>
            <a:chOff x="7436211" y="778273"/>
            <a:chExt cx="334108" cy="70068"/>
          </a:xfrm>
        </p:grpSpPr>
        <p:cxnSp>
          <p:nvCxnSpPr>
            <p:cNvPr id="301" name="Connecteur droit 300">
              <a:extLst>
                <a:ext uri="{FF2B5EF4-FFF2-40B4-BE49-F238E27FC236}">
                  <a16:creationId xmlns:a16="http://schemas.microsoft.com/office/drawing/2014/main" id="{B3B112D7-790F-F948-B711-77DB6AF11D1C}"/>
                </a:ext>
              </a:extLst>
            </p:cNvPr>
            <p:cNvCxnSpPr>
              <a:cxnSpLocks/>
            </p:cNvCxnSpPr>
            <p:nvPr/>
          </p:nvCxnSpPr>
          <p:spPr>
            <a:xfrm>
              <a:off x="7436211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Connecteur droit 301">
              <a:extLst>
                <a:ext uri="{FF2B5EF4-FFF2-40B4-BE49-F238E27FC236}">
                  <a16:creationId xmlns:a16="http://schemas.microsoft.com/office/drawing/2014/main" id="{A41F8E5F-1E7C-B544-97E5-991464CD7928}"/>
                </a:ext>
              </a:extLst>
            </p:cNvPr>
            <p:cNvCxnSpPr>
              <a:cxnSpLocks/>
            </p:cNvCxnSpPr>
            <p:nvPr/>
          </p:nvCxnSpPr>
          <p:spPr>
            <a:xfrm>
              <a:off x="7460076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Connecteur droit 302">
              <a:extLst>
                <a:ext uri="{FF2B5EF4-FFF2-40B4-BE49-F238E27FC236}">
                  <a16:creationId xmlns:a16="http://schemas.microsoft.com/office/drawing/2014/main" id="{1E0510C7-7C90-9841-A030-45AC26B4A0B9}"/>
                </a:ext>
              </a:extLst>
            </p:cNvPr>
            <p:cNvCxnSpPr>
              <a:cxnSpLocks/>
            </p:cNvCxnSpPr>
            <p:nvPr/>
          </p:nvCxnSpPr>
          <p:spPr>
            <a:xfrm>
              <a:off x="7483941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Connecteur droit 303">
              <a:extLst>
                <a:ext uri="{FF2B5EF4-FFF2-40B4-BE49-F238E27FC236}">
                  <a16:creationId xmlns:a16="http://schemas.microsoft.com/office/drawing/2014/main" id="{87CB58F0-89A5-354B-8404-7B50F5EB38CE}"/>
                </a:ext>
              </a:extLst>
            </p:cNvPr>
            <p:cNvCxnSpPr>
              <a:cxnSpLocks/>
            </p:cNvCxnSpPr>
            <p:nvPr/>
          </p:nvCxnSpPr>
          <p:spPr>
            <a:xfrm>
              <a:off x="7507806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Connecteur droit 304">
              <a:extLst>
                <a:ext uri="{FF2B5EF4-FFF2-40B4-BE49-F238E27FC236}">
                  <a16:creationId xmlns:a16="http://schemas.microsoft.com/office/drawing/2014/main" id="{C6AEAD1C-39F9-A346-822D-25A75FF3B673}"/>
                </a:ext>
              </a:extLst>
            </p:cNvPr>
            <p:cNvCxnSpPr>
              <a:cxnSpLocks/>
            </p:cNvCxnSpPr>
            <p:nvPr/>
          </p:nvCxnSpPr>
          <p:spPr>
            <a:xfrm>
              <a:off x="7531671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Connecteur droit 305">
              <a:extLst>
                <a:ext uri="{FF2B5EF4-FFF2-40B4-BE49-F238E27FC236}">
                  <a16:creationId xmlns:a16="http://schemas.microsoft.com/office/drawing/2014/main" id="{0C66A3D7-F885-4043-BD09-E5DF87491058}"/>
                </a:ext>
              </a:extLst>
            </p:cNvPr>
            <p:cNvCxnSpPr>
              <a:cxnSpLocks/>
            </p:cNvCxnSpPr>
            <p:nvPr/>
          </p:nvCxnSpPr>
          <p:spPr>
            <a:xfrm>
              <a:off x="7555536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Connecteur droit 306">
              <a:extLst>
                <a:ext uri="{FF2B5EF4-FFF2-40B4-BE49-F238E27FC236}">
                  <a16:creationId xmlns:a16="http://schemas.microsoft.com/office/drawing/2014/main" id="{4C7EF873-6668-FC4B-A5DB-7EBBDDDA6BB6}"/>
                </a:ext>
              </a:extLst>
            </p:cNvPr>
            <p:cNvCxnSpPr>
              <a:cxnSpLocks/>
            </p:cNvCxnSpPr>
            <p:nvPr/>
          </p:nvCxnSpPr>
          <p:spPr>
            <a:xfrm>
              <a:off x="7603266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Connecteur droit 307">
              <a:extLst>
                <a:ext uri="{FF2B5EF4-FFF2-40B4-BE49-F238E27FC236}">
                  <a16:creationId xmlns:a16="http://schemas.microsoft.com/office/drawing/2014/main" id="{01A7D82A-BC32-AE4F-92C4-C666F1BFFF20}"/>
                </a:ext>
              </a:extLst>
            </p:cNvPr>
            <p:cNvCxnSpPr>
              <a:cxnSpLocks/>
            </p:cNvCxnSpPr>
            <p:nvPr/>
          </p:nvCxnSpPr>
          <p:spPr>
            <a:xfrm>
              <a:off x="7674861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Connecteur droit 308">
              <a:extLst>
                <a:ext uri="{FF2B5EF4-FFF2-40B4-BE49-F238E27FC236}">
                  <a16:creationId xmlns:a16="http://schemas.microsoft.com/office/drawing/2014/main" id="{BE362715-4507-B84F-BAA4-62C3E60E8081}"/>
                </a:ext>
              </a:extLst>
            </p:cNvPr>
            <p:cNvCxnSpPr>
              <a:cxnSpLocks/>
            </p:cNvCxnSpPr>
            <p:nvPr/>
          </p:nvCxnSpPr>
          <p:spPr>
            <a:xfrm>
              <a:off x="7579401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Connecteur droit 309">
              <a:extLst>
                <a:ext uri="{FF2B5EF4-FFF2-40B4-BE49-F238E27FC236}">
                  <a16:creationId xmlns:a16="http://schemas.microsoft.com/office/drawing/2014/main" id="{0D687F17-CB76-2E4E-9106-B15CC2F2D53B}"/>
                </a:ext>
              </a:extLst>
            </p:cNvPr>
            <p:cNvCxnSpPr>
              <a:cxnSpLocks/>
            </p:cNvCxnSpPr>
            <p:nvPr/>
          </p:nvCxnSpPr>
          <p:spPr>
            <a:xfrm>
              <a:off x="7627131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Connecteur droit 310">
              <a:extLst>
                <a:ext uri="{FF2B5EF4-FFF2-40B4-BE49-F238E27FC236}">
                  <a16:creationId xmlns:a16="http://schemas.microsoft.com/office/drawing/2014/main" id="{D3DD6AB5-D25C-8F4B-B1D9-85A75FFD2367}"/>
                </a:ext>
              </a:extLst>
            </p:cNvPr>
            <p:cNvCxnSpPr>
              <a:cxnSpLocks/>
            </p:cNvCxnSpPr>
            <p:nvPr/>
          </p:nvCxnSpPr>
          <p:spPr>
            <a:xfrm>
              <a:off x="7722591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Connecteur droit 311">
              <a:extLst>
                <a:ext uri="{FF2B5EF4-FFF2-40B4-BE49-F238E27FC236}">
                  <a16:creationId xmlns:a16="http://schemas.microsoft.com/office/drawing/2014/main" id="{C1A91994-8592-0E4C-9B71-F75118223723}"/>
                </a:ext>
              </a:extLst>
            </p:cNvPr>
            <p:cNvCxnSpPr>
              <a:cxnSpLocks/>
            </p:cNvCxnSpPr>
            <p:nvPr/>
          </p:nvCxnSpPr>
          <p:spPr>
            <a:xfrm>
              <a:off x="7746456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Connecteur droit 312">
              <a:extLst>
                <a:ext uri="{FF2B5EF4-FFF2-40B4-BE49-F238E27FC236}">
                  <a16:creationId xmlns:a16="http://schemas.microsoft.com/office/drawing/2014/main" id="{53DA1BD0-2483-604D-93B4-A47084C5A62A}"/>
                </a:ext>
              </a:extLst>
            </p:cNvPr>
            <p:cNvCxnSpPr>
              <a:cxnSpLocks/>
            </p:cNvCxnSpPr>
            <p:nvPr/>
          </p:nvCxnSpPr>
          <p:spPr>
            <a:xfrm>
              <a:off x="7770319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Connecteur droit 313">
              <a:extLst>
                <a:ext uri="{FF2B5EF4-FFF2-40B4-BE49-F238E27FC236}">
                  <a16:creationId xmlns:a16="http://schemas.microsoft.com/office/drawing/2014/main" id="{E1084561-097D-C140-820E-A819182C296B}"/>
                </a:ext>
              </a:extLst>
            </p:cNvPr>
            <p:cNvCxnSpPr>
              <a:cxnSpLocks/>
            </p:cNvCxnSpPr>
            <p:nvPr/>
          </p:nvCxnSpPr>
          <p:spPr>
            <a:xfrm>
              <a:off x="7650996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cteur droit 314">
              <a:extLst>
                <a:ext uri="{FF2B5EF4-FFF2-40B4-BE49-F238E27FC236}">
                  <a16:creationId xmlns:a16="http://schemas.microsoft.com/office/drawing/2014/main" id="{2B69DD83-92EB-E843-AAE0-E3BBF089F468}"/>
                </a:ext>
              </a:extLst>
            </p:cNvPr>
            <p:cNvCxnSpPr>
              <a:cxnSpLocks/>
            </p:cNvCxnSpPr>
            <p:nvPr/>
          </p:nvCxnSpPr>
          <p:spPr>
            <a:xfrm>
              <a:off x="7698726" y="778273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6" name="Groupe 315">
            <a:extLst>
              <a:ext uri="{FF2B5EF4-FFF2-40B4-BE49-F238E27FC236}">
                <a16:creationId xmlns:a16="http://schemas.microsoft.com/office/drawing/2014/main" id="{387667CB-0431-0745-89C9-46427ABF58E0}"/>
              </a:ext>
            </a:extLst>
          </p:cNvPr>
          <p:cNvGrpSpPr/>
          <p:nvPr/>
        </p:nvGrpSpPr>
        <p:grpSpPr>
          <a:xfrm>
            <a:off x="8989122" y="1627001"/>
            <a:ext cx="95460" cy="70068"/>
            <a:chOff x="8261393" y="799928"/>
            <a:chExt cx="95460" cy="70068"/>
          </a:xfrm>
        </p:grpSpPr>
        <p:cxnSp>
          <p:nvCxnSpPr>
            <p:cNvPr id="317" name="Connecteur droit 316">
              <a:extLst>
                <a:ext uri="{FF2B5EF4-FFF2-40B4-BE49-F238E27FC236}">
                  <a16:creationId xmlns:a16="http://schemas.microsoft.com/office/drawing/2014/main" id="{1AF07D45-C352-F442-AEA7-E39F947402D3}"/>
                </a:ext>
              </a:extLst>
            </p:cNvPr>
            <p:cNvCxnSpPr>
              <a:cxnSpLocks/>
            </p:cNvCxnSpPr>
            <p:nvPr/>
          </p:nvCxnSpPr>
          <p:spPr>
            <a:xfrm>
              <a:off x="8261393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Connecteur droit 317">
              <a:extLst>
                <a:ext uri="{FF2B5EF4-FFF2-40B4-BE49-F238E27FC236}">
                  <a16:creationId xmlns:a16="http://schemas.microsoft.com/office/drawing/2014/main" id="{C5169D8E-31A2-C549-8429-B22810E81944}"/>
                </a:ext>
              </a:extLst>
            </p:cNvPr>
            <p:cNvCxnSpPr>
              <a:cxnSpLocks/>
            </p:cNvCxnSpPr>
            <p:nvPr/>
          </p:nvCxnSpPr>
          <p:spPr>
            <a:xfrm>
              <a:off x="8285258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Connecteur droit 318">
              <a:extLst>
                <a:ext uri="{FF2B5EF4-FFF2-40B4-BE49-F238E27FC236}">
                  <a16:creationId xmlns:a16="http://schemas.microsoft.com/office/drawing/2014/main" id="{FCC53FA0-1D41-B947-92F6-989B8EADFF41}"/>
                </a:ext>
              </a:extLst>
            </p:cNvPr>
            <p:cNvCxnSpPr>
              <a:cxnSpLocks/>
            </p:cNvCxnSpPr>
            <p:nvPr/>
          </p:nvCxnSpPr>
          <p:spPr>
            <a:xfrm>
              <a:off x="8309123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Connecteur droit 319">
              <a:extLst>
                <a:ext uri="{FF2B5EF4-FFF2-40B4-BE49-F238E27FC236}">
                  <a16:creationId xmlns:a16="http://schemas.microsoft.com/office/drawing/2014/main" id="{5F793915-119B-9545-90F1-79685E4026F4}"/>
                </a:ext>
              </a:extLst>
            </p:cNvPr>
            <p:cNvCxnSpPr>
              <a:cxnSpLocks/>
            </p:cNvCxnSpPr>
            <p:nvPr/>
          </p:nvCxnSpPr>
          <p:spPr>
            <a:xfrm>
              <a:off x="8332988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Connecteur droit 320">
              <a:extLst>
                <a:ext uri="{FF2B5EF4-FFF2-40B4-BE49-F238E27FC236}">
                  <a16:creationId xmlns:a16="http://schemas.microsoft.com/office/drawing/2014/main" id="{00398C7E-0800-B84C-BECB-38F671C8919D}"/>
                </a:ext>
              </a:extLst>
            </p:cNvPr>
            <p:cNvCxnSpPr>
              <a:cxnSpLocks/>
            </p:cNvCxnSpPr>
            <p:nvPr/>
          </p:nvCxnSpPr>
          <p:spPr>
            <a:xfrm>
              <a:off x="8356853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2" name="Groupe 321">
            <a:extLst>
              <a:ext uri="{FF2B5EF4-FFF2-40B4-BE49-F238E27FC236}">
                <a16:creationId xmlns:a16="http://schemas.microsoft.com/office/drawing/2014/main" id="{5E3C5B3A-B087-6D40-B08C-CA97099B9D38}"/>
              </a:ext>
            </a:extLst>
          </p:cNvPr>
          <p:cNvGrpSpPr/>
          <p:nvPr/>
        </p:nvGrpSpPr>
        <p:grpSpPr>
          <a:xfrm>
            <a:off x="9134195" y="1622605"/>
            <a:ext cx="95460" cy="70068"/>
            <a:chOff x="8261393" y="799928"/>
            <a:chExt cx="95460" cy="70068"/>
          </a:xfrm>
        </p:grpSpPr>
        <p:cxnSp>
          <p:nvCxnSpPr>
            <p:cNvPr id="323" name="Connecteur droit 322">
              <a:extLst>
                <a:ext uri="{FF2B5EF4-FFF2-40B4-BE49-F238E27FC236}">
                  <a16:creationId xmlns:a16="http://schemas.microsoft.com/office/drawing/2014/main" id="{844CA5F4-D617-C246-A144-F560F63DC7CB}"/>
                </a:ext>
              </a:extLst>
            </p:cNvPr>
            <p:cNvCxnSpPr>
              <a:cxnSpLocks/>
            </p:cNvCxnSpPr>
            <p:nvPr/>
          </p:nvCxnSpPr>
          <p:spPr>
            <a:xfrm>
              <a:off x="8261393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Connecteur droit 323">
              <a:extLst>
                <a:ext uri="{FF2B5EF4-FFF2-40B4-BE49-F238E27FC236}">
                  <a16:creationId xmlns:a16="http://schemas.microsoft.com/office/drawing/2014/main" id="{324CC9DD-3F92-334C-BC0F-2227041BF400}"/>
                </a:ext>
              </a:extLst>
            </p:cNvPr>
            <p:cNvCxnSpPr>
              <a:cxnSpLocks/>
            </p:cNvCxnSpPr>
            <p:nvPr/>
          </p:nvCxnSpPr>
          <p:spPr>
            <a:xfrm>
              <a:off x="8285258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Connecteur droit 324">
              <a:extLst>
                <a:ext uri="{FF2B5EF4-FFF2-40B4-BE49-F238E27FC236}">
                  <a16:creationId xmlns:a16="http://schemas.microsoft.com/office/drawing/2014/main" id="{1F68DD8E-6CCA-874C-9A09-F0434B439EE4}"/>
                </a:ext>
              </a:extLst>
            </p:cNvPr>
            <p:cNvCxnSpPr>
              <a:cxnSpLocks/>
            </p:cNvCxnSpPr>
            <p:nvPr/>
          </p:nvCxnSpPr>
          <p:spPr>
            <a:xfrm>
              <a:off x="8309123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Connecteur droit 325">
              <a:extLst>
                <a:ext uri="{FF2B5EF4-FFF2-40B4-BE49-F238E27FC236}">
                  <a16:creationId xmlns:a16="http://schemas.microsoft.com/office/drawing/2014/main" id="{04049EA4-9176-1743-BBF8-FDC0DFEE1B6A}"/>
                </a:ext>
              </a:extLst>
            </p:cNvPr>
            <p:cNvCxnSpPr>
              <a:cxnSpLocks/>
            </p:cNvCxnSpPr>
            <p:nvPr/>
          </p:nvCxnSpPr>
          <p:spPr>
            <a:xfrm>
              <a:off x="8332988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Connecteur droit 326">
              <a:extLst>
                <a:ext uri="{FF2B5EF4-FFF2-40B4-BE49-F238E27FC236}">
                  <a16:creationId xmlns:a16="http://schemas.microsoft.com/office/drawing/2014/main" id="{F12549C9-2AF1-684C-9904-C87392E93D53}"/>
                </a:ext>
              </a:extLst>
            </p:cNvPr>
            <p:cNvCxnSpPr>
              <a:cxnSpLocks/>
            </p:cNvCxnSpPr>
            <p:nvPr/>
          </p:nvCxnSpPr>
          <p:spPr>
            <a:xfrm>
              <a:off x="8356853" y="799928"/>
              <a:ext cx="0" cy="700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8" name="Connecteur droit 327">
            <a:extLst>
              <a:ext uri="{FF2B5EF4-FFF2-40B4-BE49-F238E27FC236}">
                <a16:creationId xmlns:a16="http://schemas.microsoft.com/office/drawing/2014/main" id="{03D825FB-7F8B-B147-A99B-2E5ADA36AAA4}"/>
              </a:ext>
            </a:extLst>
          </p:cNvPr>
          <p:cNvCxnSpPr>
            <a:cxnSpLocks/>
          </p:cNvCxnSpPr>
          <p:nvPr/>
        </p:nvCxnSpPr>
        <p:spPr>
          <a:xfrm>
            <a:off x="9297786" y="1622335"/>
            <a:ext cx="0" cy="7006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Connecteur droit 328">
            <a:extLst>
              <a:ext uri="{FF2B5EF4-FFF2-40B4-BE49-F238E27FC236}">
                <a16:creationId xmlns:a16="http://schemas.microsoft.com/office/drawing/2014/main" id="{D3127A1C-E833-7D4A-9291-6CD79DDE1E5B}"/>
              </a:ext>
            </a:extLst>
          </p:cNvPr>
          <p:cNvCxnSpPr>
            <a:cxnSpLocks/>
          </p:cNvCxnSpPr>
          <p:nvPr/>
        </p:nvCxnSpPr>
        <p:spPr>
          <a:xfrm>
            <a:off x="9332955" y="1622335"/>
            <a:ext cx="0" cy="7006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rme libre 3">
            <a:extLst>
              <a:ext uri="{FF2B5EF4-FFF2-40B4-BE49-F238E27FC236}">
                <a16:creationId xmlns:a16="http://schemas.microsoft.com/office/drawing/2014/main" id="{04BA49FE-D897-8741-AEC9-1FB54390FABB}"/>
              </a:ext>
            </a:extLst>
          </p:cNvPr>
          <p:cNvSpPr/>
          <p:nvPr/>
        </p:nvSpPr>
        <p:spPr>
          <a:xfrm>
            <a:off x="3270724" y="1347849"/>
            <a:ext cx="5967350" cy="528452"/>
          </a:xfrm>
          <a:custGeom>
            <a:avLst/>
            <a:gdLst>
              <a:gd name="connsiteX0" fmla="*/ 0 w 5967350"/>
              <a:gd name="connsiteY0" fmla="*/ 0 h 528452"/>
              <a:gd name="connsiteX1" fmla="*/ 1104405 w 5967350"/>
              <a:gd name="connsiteY1" fmla="*/ 11876 h 528452"/>
              <a:gd name="connsiteX2" fmla="*/ 1211283 w 5967350"/>
              <a:gd name="connsiteY2" fmla="*/ 47502 h 528452"/>
              <a:gd name="connsiteX3" fmla="*/ 1525979 w 5967350"/>
              <a:gd name="connsiteY3" fmla="*/ 35626 h 528452"/>
              <a:gd name="connsiteX4" fmla="*/ 1615044 w 5967350"/>
              <a:gd name="connsiteY4" fmla="*/ 47502 h 528452"/>
              <a:gd name="connsiteX5" fmla="*/ 1781298 w 5967350"/>
              <a:gd name="connsiteY5" fmla="*/ 47502 h 528452"/>
              <a:gd name="connsiteX6" fmla="*/ 1834737 w 5967350"/>
              <a:gd name="connsiteY6" fmla="*/ 83128 h 528452"/>
              <a:gd name="connsiteX7" fmla="*/ 1911927 w 5967350"/>
              <a:gd name="connsiteY7" fmla="*/ 89065 h 528452"/>
              <a:gd name="connsiteX8" fmla="*/ 2125683 w 5967350"/>
              <a:gd name="connsiteY8" fmla="*/ 178130 h 528452"/>
              <a:gd name="connsiteX9" fmla="*/ 2345376 w 5967350"/>
              <a:gd name="connsiteY9" fmla="*/ 219694 h 528452"/>
              <a:gd name="connsiteX10" fmla="*/ 2618509 w 5967350"/>
              <a:gd name="connsiteY10" fmla="*/ 243445 h 528452"/>
              <a:gd name="connsiteX11" fmla="*/ 2962893 w 5967350"/>
              <a:gd name="connsiteY11" fmla="*/ 279070 h 528452"/>
              <a:gd name="connsiteX12" fmla="*/ 3129148 w 5967350"/>
              <a:gd name="connsiteY12" fmla="*/ 296883 h 528452"/>
              <a:gd name="connsiteX13" fmla="*/ 3307278 w 5967350"/>
              <a:gd name="connsiteY13" fmla="*/ 302821 h 528452"/>
              <a:gd name="connsiteX14" fmla="*/ 3562597 w 5967350"/>
              <a:gd name="connsiteY14" fmla="*/ 338447 h 528452"/>
              <a:gd name="connsiteX15" fmla="*/ 3847605 w 5967350"/>
              <a:gd name="connsiteY15" fmla="*/ 368135 h 528452"/>
              <a:gd name="connsiteX16" fmla="*/ 4085111 w 5967350"/>
              <a:gd name="connsiteY16" fmla="*/ 397824 h 528452"/>
              <a:gd name="connsiteX17" fmla="*/ 4215740 w 5967350"/>
              <a:gd name="connsiteY17" fmla="*/ 397824 h 528452"/>
              <a:gd name="connsiteX18" fmla="*/ 4245428 w 5967350"/>
              <a:gd name="connsiteY18" fmla="*/ 409699 h 528452"/>
              <a:gd name="connsiteX19" fmla="*/ 4560124 w 5967350"/>
              <a:gd name="connsiteY19" fmla="*/ 433450 h 528452"/>
              <a:gd name="connsiteX20" fmla="*/ 4874820 w 5967350"/>
              <a:gd name="connsiteY20" fmla="*/ 451263 h 528452"/>
              <a:gd name="connsiteX21" fmla="*/ 4957948 w 5967350"/>
              <a:gd name="connsiteY21" fmla="*/ 504702 h 528452"/>
              <a:gd name="connsiteX22" fmla="*/ 5225143 w 5967350"/>
              <a:gd name="connsiteY22" fmla="*/ 504702 h 528452"/>
              <a:gd name="connsiteX23" fmla="*/ 5225143 w 5967350"/>
              <a:gd name="connsiteY23" fmla="*/ 528452 h 528452"/>
              <a:gd name="connsiteX24" fmla="*/ 5967350 w 5967350"/>
              <a:gd name="connsiteY24" fmla="*/ 528452 h 52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967350" h="528452">
                <a:moveTo>
                  <a:pt x="0" y="0"/>
                </a:moveTo>
                <a:lnTo>
                  <a:pt x="1104405" y="11876"/>
                </a:lnTo>
                <a:lnTo>
                  <a:pt x="1211283" y="47502"/>
                </a:lnTo>
                <a:lnTo>
                  <a:pt x="1525979" y="35626"/>
                </a:lnTo>
                <a:lnTo>
                  <a:pt x="1615044" y="47502"/>
                </a:lnTo>
                <a:lnTo>
                  <a:pt x="1781298" y="47502"/>
                </a:lnTo>
                <a:lnTo>
                  <a:pt x="1834737" y="83128"/>
                </a:lnTo>
                <a:lnTo>
                  <a:pt x="1911927" y="89065"/>
                </a:lnTo>
                <a:lnTo>
                  <a:pt x="2125683" y="178130"/>
                </a:lnTo>
                <a:lnTo>
                  <a:pt x="2345376" y="219694"/>
                </a:lnTo>
                <a:lnTo>
                  <a:pt x="2618509" y="243445"/>
                </a:lnTo>
                <a:lnTo>
                  <a:pt x="2962893" y="279070"/>
                </a:lnTo>
                <a:lnTo>
                  <a:pt x="3129148" y="296883"/>
                </a:lnTo>
                <a:lnTo>
                  <a:pt x="3307278" y="302821"/>
                </a:lnTo>
                <a:lnTo>
                  <a:pt x="3562597" y="338447"/>
                </a:lnTo>
                <a:lnTo>
                  <a:pt x="3847605" y="368135"/>
                </a:lnTo>
                <a:lnTo>
                  <a:pt x="4085111" y="397824"/>
                </a:lnTo>
                <a:lnTo>
                  <a:pt x="4215740" y="397824"/>
                </a:lnTo>
                <a:lnTo>
                  <a:pt x="4245428" y="409699"/>
                </a:lnTo>
                <a:lnTo>
                  <a:pt x="4560124" y="433450"/>
                </a:lnTo>
                <a:lnTo>
                  <a:pt x="4874820" y="451263"/>
                </a:lnTo>
                <a:lnTo>
                  <a:pt x="4957948" y="504702"/>
                </a:lnTo>
                <a:lnTo>
                  <a:pt x="5225143" y="504702"/>
                </a:lnTo>
                <a:lnTo>
                  <a:pt x="5225143" y="528452"/>
                </a:lnTo>
                <a:lnTo>
                  <a:pt x="5967350" y="528452"/>
                </a:ln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rme libre 2">
            <a:extLst>
              <a:ext uri="{FF2B5EF4-FFF2-40B4-BE49-F238E27FC236}">
                <a16:creationId xmlns:a16="http://schemas.microsoft.com/office/drawing/2014/main" id="{E64AF58C-7CDC-414D-A724-32A39CA46125}"/>
              </a:ext>
            </a:extLst>
          </p:cNvPr>
          <p:cNvSpPr/>
          <p:nvPr/>
        </p:nvSpPr>
        <p:spPr>
          <a:xfrm>
            <a:off x="3264786" y="1341912"/>
            <a:ext cx="6103917" cy="350322"/>
          </a:xfrm>
          <a:custGeom>
            <a:avLst/>
            <a:gdLst>
              <a:gd name="connsiteX0" fmla="*/ 0 w 6103917"/>
              <a:gd name="connsiteY0" fmla="*/ 0 h 350322"/>
              <a:gd name="connsiteX1" fmla="*/ 884712 w 6103917"/>
              <a:gd name="connsiteY1" fmla="*/ 35626 h 350322"/>
              <a:gd name="connsiteX2" fmla="*/ 1104405 w 6103917"/>
              <a:gd name="connsiteY2" fmla="*/ 59376 h 350322"/>
              <a:gd name="connsiteX3" fmla="*/ 1365662 w 6103917"/>
              <a:gd name="connsiteY3" fmla="*/ 71252 h 350322"/>
              <a:gd name="connsiteX4" fmla="*/ 1787236 w 6103917"/>
              <a:gd name="connsiteY4" fmla="*/ 118753 h 350322"/>
              <a:gd name="connsiteX5" fmla="*/ 2060369 w 6103917"/>
              <a:gd name="connsiteY5" fmla="*/ 142504 h 350322"/>
              <a:gd name="connsiteX6" fmla="*/ 2375065 w 6103917"/>
              <a:gd name="connsiteY6" fmla="*/ 178130 h 350322"/>
              <a:gd name="connsiteX7" fmla="*/ 2701636 w 6103917"/>
              <a:gd name="connsiteY7" fmla="*/ 219693 h 350322"/>
              <a:gd name="connsiteX8" fmla="*/ 2802577 w 6103917"/>
              <a:gd name="connsiteY8" fmla="*/ 249382 h 350322"/>
              <a:gd name="connsiteX9" fmla="*/ 3046021 w 6103917"/>
              <a:gd name="connsiteY9" fmla="*/ 255319 h 350322"/>
              <a:gd name="connsiteX10" fmla="*/ 3277590 w 6103917"/>
              <a:gd name="connsiteY10" fmla="*/ 279070 h 350322"/>
              <a:gd name="connsiteX11" fmla="*/ 3859481 w 6103917"/>
              <a:gd name="connsiteY11" fmla="*/ 296883 h 350322"/>
              <a:gd name="connsiteX12" fmla="*/ 4286992 w 6103917"/>
              <a:gd name="connsiteY12" fmla="*/ 314696 h 350322"/>
              <a:gd name="connsiteX13" fmla="*/ 4453247 w 6103917"/>
              <a:gd name="connsiteY13" fmla="*/ 332509 h 350322"/>
              <a:gd name="connsiteX14" fmla="*/ 4767943 w 6103917"/>
              <a:gd name="connsiteY14" fmla="*/ 326571 h 350322"/>
              <a:gd name="connsiteX15" fmla="*/ 4928260 w 6103917"/>
              <a:gd name="connsiteY15" fmla="*/ 350322 h 350322"/>
              <a:gd name="connsiteX16" fmla="*/ 6103917 w 6103917"/>
              <a:gd name="connsiteY16" fmla="*/ 350322 h 35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03917" h="350322">
                <a:moveTo>
                  <a:pt x="0" y="0"/>
                </a:moveTo>
                <a:lnTo>
                  <a:pt x="884712" y="35626"/>
                </a:lnTo>
                <a:lnTo>
                  <a:pt x="1104405" y="59376"/>
                </a:lnTo>
                <a:lnTo>
                  <a:pt x="1365662" y="71252"/>
                </a:lnTo>
                <a:lnTo>
                  <a:pt x="1787236" y="118753"/>
                </a:lnTo>
                <a:lnTo>
                  <a:pt x="2060369" y="142504"/>
                </a:lnTo>
                <a:lnTo>
                  <a:pt x="2375065" y="178130"/>
                </a:lnTo>
                <a:lnTo>
                  <a:pt x="2701636" y="219693"/>
                </a:lnTo>
                <a:lnTo>
                  <a:pt x="2802577" y="249382"/>
                </a:lnTo>
                <a:lnTo>
                  <a:pt x="3046021" y="255319"/>
                </a:lnTo>
                <a:lnTo>
                  <a:pt x="3277590" y="279070"/>
                </a:lnTo>
                <a:lnTo>
                  <a:pt x="3859481" y="296883"/>
                </a:lnTo>
                <a:lnTo>
                  <a:pt x="4286992" y="314696"/>
                </a:lnTo>
                <a:lnTo>
                  <a:pt x="4453247" y="332509"/>
                </a:lnTo>
                <a:lnTo>
                  <a:pt x="4767943" y="326571"/>
                </a:lnTo>
                <a:lnTo>
                  <a:pt x="4928260" y="350322"/>
                </a:lnTo>
                <a:lnTo>
                  <a:pt x="6103917" y="350322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E34F9BC7-7062-FB4A-92C0-12A43BFBA5C7}"/>
              </a:ext>
            </a:extLst>
          </p:cNvPr>
          <p:cNvGraphicFramePr>
            <a:graphicFrameLocks noGrp="1"/>
          </p:cNvGraphicFramePr>
          <p:nvPr/>
        </p:nvGraphicFramePr>
        <p:xfrm>
          <a:off x="6679709" y="2926396"/>
          <a:ext cx="4472590" cy="1060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109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fr-FR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" marR="1200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Évènements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</a:t>
                      </a:r>
                      <a:b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(IC 95%)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10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valeur-p</a:t>
                      </a:r>
                      <a:endParaRPr lang="fr-FR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799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Pembro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Chimio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Pembro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000" marR="1200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10,2%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0,72</a:t>
                      </a:r>
                      <a:r>
                        <a:rPr lang="fr-FR" sz="12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br>
                        <a:rPr lang="fr-FR" sz="12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(0,51-1,02)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0,03214</a:t>
                      </a:r>
                      <a:r>
                        <a:rPr lang="fr-FR" sz="12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79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Placebo +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Chimio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Pbo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14,1%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fr-FR" sz="11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fr-FR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7691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KEYNOTE-522 : Effets secondaires </a:t>
            </a:r>
            <a:r>
              <a:rPr lang="fr-FR" dirty="0" err="1"/>
              <a:t>immuno</a:t>
            </a:r>
            <a:r>
              <a:rPr lang="fr-FR" dirty="0"/>
              <a:t>-médiés et réactions aux perfusion dans la phase néoadjuvante (combinée)</a:t>
            </a:r>
            <a:endParaRPr lang="da-DK" dirty="0"/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CADD9C71-0460-4D26-82F1-2F6B22472F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P. Schmid, et al., ESMO</a:t>
            </a:r>
            <a:r>
              <a:rPr lang="fr-FR" baseline="30000" dirty="0"/>
              <a:t>®</a:t>
            </a:r>
            <a:r>
              <a:rPr lang="fr-FR" dirty="0"/>
              <a:t> 2021, Abs VP 7-2021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0A2B1D7-CE23-42E3-A277-FFC34D2CF9F4}"/>
              </a:ext>
            </a:extLst>
          </p:cNvPr>
          <p:cNvSpPr txBox="1"/>
          <p:nvPr/>
        </p:nvSpPr>
        <p:spPr>
          <a:xfrm>
            <a:off x="1271588" y="5703964"/>
            <a:ext cx="9371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Effets secondaires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immunomédiés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et réactions à la perfusion avec une incidence ≥ 10 patients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34B39726-A1A4-834D-B59F-01B8A4D418A8}"/>
              </a:ext>
            </a:extLst>
          </p:cNvPr>
          <p:cNvGraphicFramePr/>
          <p:nvPr/>
        </p:nvGraphicFramePr>
        <p:xfrm>
          <a:off x="207892" y="1795813"/>
          <a:ext cx="10756489" cy="3905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4">
            <a:extLst>
              <a:ext uri="{FF2B5EF4-FFF2-40B4-BE49-F238E27FC236}">
                <a16:creationId xmlns:a16="http://schemas.microsoft.com/office/drawing/2014/main" id="{692AB8E8-DF4E-8A40-9591-FA2E4CECA5A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75103" y="3274323"/>
            <a:ext cx="18118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ヒラギノ角ゴ Pro W3" charset="0"/>
                <a:cs typeface="Arial"/>
              </a:rPr>
              <a:t>Incidence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ヒラギノ角ゴ Pro W3" charset="0"/>
                <a:cs typeface="Arial"/>
              </a:rPr>
              <a:t>, %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2A8A3A5-0D02-D74B-A143-63C82AA12E4A}"/>
              </a:ext>
            </a:extLst>
          </p:cNvPr>
          <p:cNvSpPr txBox="1"/>
          <p:nvPr/>
        </p:nvSpPr>
        <p:spPr>
          <a:xfrm>
            <a:off x="1063210" y="5271953"/>
            <a:ext cx="126000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Réactions à la perfusion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1070B7D-276F-A04B-8827-8485316C3310}"/>
              </a:ext>
            </a:extLst>
          </p:cNvPr>
          <p:cNvSpPr txBox="1"/>
          <p:nvPr/>
        </p:nvSpPr>
        <p:spPr>
          <a:xfrm>
            <a:off x="2045586" y="5271953"/>
            <a:ext cx="126000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Hypothyroidie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2B8EA8F-4B9C-0448-92E3-D6DAEAD51CCA}"/>
              </a:ext>
            </a:extLst>
          </p:cNvPr>
          <p:cNvSpPr txBox="1"/>
          <p:nvPr/>
        </p:nvSpPr>
        <p:spPr>
          <a:xfrm>
            <a:off x="3148931" y="5239901"/>
            <a:ext cx="98237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Réaction cutanée grave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D2423A5-1C96-6C44-BD24-5EE14722488D}"/>
              </a:ext>
            </a:extLst>
          </p:cNvPr>
          <p:cNvSpPr txBox="1"/>
          <p:nvPr/>
        </p:nvSpPr>
        <p:spPr>
          <a:xfrm>
            <a:off x="4900427" y="5271953"/>
            <a:ext cx="126000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Insuffisance surrénale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90A88E8-0F1A-874B-ADD8-71D8433AA66E}"/>
              </a:ext>
            </a:extLst>
          </p:cNvPr>
          <p:cNvSpPr txBox="1"/>
          <p:nvPr/>
        </p:nvSpPr>
        <p:spPr>
          <a:xfrm>
            <a:off x="5830122" y="5271953"/>
            <a:ext cx="126000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Pneumonie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EA5E7DD-0AEE-734B-9734-E2DBF6BC7E24}"/>
              </a:ext>
            </a:extLst>
          </p:cNvPr>
          <p:cNvSpPr txBox="1"/>
          <p:nvPr/>
        </p:nvSpPr>
        <p:spPr>
          <a:xfrm>
            <a:off x="6804327" y="5271953"/>
            <a:ext cx="126000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Thyroïdite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97AF263-D7E9-DE4C-B41B-D9318F127723}"/>
              </a:ext>
            </a:extLst>
          </p:cNvPr>
          <p:cNvSpPr txBox="1"/>
          <p:nvPr/>
        </p:nvSpPr>
        <p:spPr>
          <a:xfrm>
            <a:off x="8622526" y="5271953"/>
            <a:ext cx="126000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Colite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A0ABAF6-DBDE-5D4A-9E14-B37F947291FB}"/>
              </a:ext>
            </a:extLst>
          </p:cNvPr>
          <p:cNvSpPr txBox="1"/>
          <p:nvPr/>
        </p:nvSpPr>
        <p:spPr>
          <a:xfrm>
            <a:off x="9555286" y="5271953"/>
            <a:ext cx="126000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Hépatites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7D69ED0-A489-F146-91FE-22CAA01E825A}"/>
              </a:ext>
            </a:extLst>
          </p:cNvPr>
          <p:cNvGrpSpPr/>
          <p:nvPr/>
        </p:nvGrpSpPr>
        <p:grpSpPr>
          <a:xfrm>
            <a:off x="2022290" y="1488594"/>
            <a:ext cx="2947309" cy="805329"/>
            <a:chOff x="907360" y="1232552"/>
            <a:chExt cx="2947309" cy="805329"/>
          </a:xfrm>
        </p:grpSpPr>
        <p:sp>
          <p:nvSpPr>
            <p:cNvPr id="22" name="TextBox 41">
              <a:extLst>
                <a:ext uri="{FF2B5EF4-FFF2-40B4-BE49-F238E27FC236}">
                  <a16:creationId xmlns:a16="http://schemas.microsoft.com/office/drawing/2014/main" id="{713A45B4-EEC6-1545-81BA-04807B0DC930}"/>
                </a:ext>
              </a:extLst>
            </p:cNvPr>
            <p:cNvSpPr txBox="1"/>
            <p:nvPr/>
          </p:nvSpPr>
          <p:spPr>
            <a:xfrm>
              <a:off x="907360" y="1569331"/>
              <a:ext cx="20333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A00C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Pembro + </a:t>
              </a: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C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Chimio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A00C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/</a:t>
              </a: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C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Pembro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TextBox 42">
              <a:extLst>
                <a:ext uri="{FF2B5EF4-FFF2-40B4-BE49-F238E27FC236}">
                  <a16:creationId xmlns:a16="http://schemas.microsoft.com/office/drawing/2014/main" id="{2445B8C9-CC51-8F48-A4C5-514772CCC4CA}"/>
                </a:ext>
              </a:extLst>
            </p:cNvPr>
            <p:cNvSpPr txBox="1"/>
            <p:nvPr/>
          </p:nvSpPr>
          <p:spPr>
            <a:xfrm>
              <a:off x="907361" y="1768207"/>
              <a:ext cx="21479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1999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Placebo + </a:t>
              </a: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999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Chimio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1999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/</a:t>
              </a: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999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Pbo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199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TextBox 41">
              <a:extLst>
                <a:ext uri="{FF2B5EF4-FFF2-40B4-BE49-F238E27FC236}">
                  <a16:creationId xmlns:a16="http://schemas.microsoft.com/office/drawing/2014/main" id="{AD1DE60A-201F-3C47-B026-1F740BC5E619}"/>
                </a:ext>
              </a:extLst>
            </p:cNvPr>
            <p:cNvSpPr txBox="1"/>
            <p:nvPr/>
          </p:nvSpPr>
          <p:spPr>
            <a:xfrm>
              <a:off x="2515235" y="1232552"/>
              <a:ext cx="133943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Grade</a:t>
              </a:r>
            </a:p>
          </p:txBody>
        </p:sp>
        <p:sp>
          <p:nvSpPr>
            <p:cNvPr id="28" name="TextBox 41">
              <a:extLst>
                <a:ext uri="{FF2B5EF4-FFF2-40B4-BE49-F238E27FC236}">
                  <a16:creationId xmlns:a16="http://schemas.microsoft.com/office/drawing/2014/main" id="{81B591C6-13F4-8F41-ADC4-8F3E8E397533}"/>
                </a:ext>
              </a:extLst>
            </p:cNvPr>
            <p:cNvSpPr txBox="1"/>
            <p:nvPr/>
          </p:nvSpPr>
          <p:spPr>
            <a:xfrm>
              <a:off x="2776806" y="1363999"/>
              <a:ext cx="39221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1-2</a:t>
              </a:r>
            </a:p>
          </p:txBody>
        </p:sp>
        <p:sp>
          <p:nvSpPr>
            <p:cNvPr id="29" name="TextBox 41">
              <a:extLst>
                <a:ext uri="{FF2B5EF4-FFF2-40B4-BE49-F238E27FC236}">
                  <a16:creationId xmlns:a16="http://schemas.microsoft.com/office/drawing/2014/main" id="{EACF500E-4D8D-D24A-B6FD-B6005BA93AD2}"/>
                </a:ext>
              </a:extLst>
            </p:cNvPr>
            <p:cNvSpPr txBox="1"/>
            <p:nvPr/>
          </p:nvSpPr>
          <p:spPr>
            <a:xfrm>
              <a:off x="3169017" y="1363999"/>
              <a:ext cx="39221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3-5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54CC09-20EC-4C45-BE8C-44BC366C620E}"/>
                </a:ext>
              </a:extLst>
            </p:cNvPr>
            <p:cNvSpPr/>
            <p:nvPr/>
          </p:nvSpPr>
          <p:spPr>
            <a:xfrm>
              <a:off x="2907008" y="1616683"/>
              <a:ext cx="176832" cy="1768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59448CD-B073-5443-8DD7-E7CA5533BE7A}"/>
                </a:ext>
              </a:extLst>
            </p:cNvPr>
            <p:cNvSpPr/>
            <p:nvPr/>
          </p:nvSpPr>
          <p:spPr>
            <a:xfrm>
              <a:off x="3253997" y="1616683"/>
              <a:ext cx="176832" cy="176832"/>
            </a:xfrm>
            <a:prstGeom prst="rect">
              <a:avLst/>
            </a:prstGeom>
            <a:solidFill>
              <a:srgbClr val="D49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61B6577-E874-654C-92DC-0C20DA84CAAF}"/>
                </a:ext>
              </a:extLst>
            </p:cNvPr>
            <p:cNvSpPr/>
            <p:nvPr/>
          </p:nvSpPr>
          <p:spPr>
            <a:xfrm>
              <a:off x="2907008" y="1861049"/>
              <a:ext cx="176832" cy="17683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F9840E4-AA68-E545-9101-E5A6E9F3304D}"/>
                </a:ext>
              </a:extLst>
            </p:cNvPr>
            <p:cNvSpPr/>
            <p:nvPr/>
          </p:nvSpPr>
          <p:spPr>
            <a:xfrm>
              <a:off x="3253997" y="1861049"/>
              <a:ext cx="176832" cy="176832"/>
            </a:xfrm>
            <a:prstGeom prst="rect">
              <a:avLst/>
            </a:prstGeom>
            <a:solidFill>
              <a:srgbClr val="A0D2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9" name="Groupe 108">
            <a:extLst>
              <a:ext uri="{FF2B5EF4-FFF2-40B4-BE49-F238E27FC236}">
                <a16:creationId xmlns:a16="http://schemas.microsoft.com/office/drawing/2014/main" id="{B64296E9-FFBB-1D4E-BAAA-C113B207E31B}"/>
              </a:ext>
            </a:extLst>
          </p:cNvPr>
          <p:cNvGrpSpPr/>
          <p:nvPr/>
        </p:nvGrpSpPr>
        <p:grpSpPr>
          <a:xfrm>
            <a:off x="9873477" y="4712660"/>
            <a:ext cx="606967" cy="470244"/>
            <a:chOff x="9713490" y="4871912"/>
            <a:chExt cx="606967" cy="470244"/>
          </a:xfrm>
        </p:grpSpPr>
        <p:grpSp>
          <p:nvGrpSpPr>
            <p:cNvPr id="54" name="Groupe 53">
              <a:extLst>
                <a:ext uri="{FF2B5EF4-FFF2-40B4-BE49-F238E27FC236}">
                  <a16:creationId xmlns:a16="http://schemas.microsoft.com/office/drawing/2014/main" id="{FAAA92EE-F89A-FF4C-BA17-84683577B449}"/>
                </a:ext>
              </a:extLst>
            </p:cNvPr>
            <p:cNvGrpSpPr/>
            <p:nvPr/>
          </p:nvGrpSpPr>
          <p:grpSpPr>
            <a:xfrm>
              <a:off x="9721810" y="5118198"/>
              <a:ext cx="277000" cy="223958"/>
              <a:chOff x="9023890" y="5118198"/>
              <a:chExt cx="277000" cy="223958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CF1EECB-D6D0-F14E-9C18-2F46E2F419C4}"/>
                  </a:ext>
                </a:extLst>
              </p:cNvPr>
              <p:cNvSpPr/>
              <p:nvPr/>
            </p:nvSpPr>
            <p:spPr>
              <a:xfrm>
                <a:off x="9023890" y="5296437"/>
                <a:ext cx="277000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4BA1FB1-8C1D-2841-8CDA-ADAB184BF703}"/>
                  </a:ext>
                </a:extLst>
              </p:cNvPr>
              <p:cNvSpPr/>
              <p:nvPr/>
            </p:nvSpPr>
            <p:spPr>
              <a:xfrm>
                <a:off x="9023890" y="5118198"/>
                <a:ext cx="277000" cy="178239"/>
              </a:xfrm>
              <a:prstGeom prst="rect">
                <a:avLst/>
              </a:prstGeom>
              <a:solidFill>
                <a:srgbClr val="D49A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464F091-C4ED-6F4C-9AE7-DB1A96FF88A9}"/>
                </a:ext>
              </a:extLst>
            </p:cNvPr>
            <p:cNvSpPr/>
            <p:nvPr/>
          </p:nvSpPr>
          <p:spPr>
            <a:xfrm>
              <a:off x="10002375" y="5214276"/>
              <a:ext cx="277000" cy="127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TextBox 8">
              <a:extLst>
                <a:ext uri="{FF2B5EF4-FFF2-40B4-BE49-F238E27FC236}">
                  <a16:creationId xmlns:a16="http://schemas.microsoft.com/office/drawing/2014/main" id="{E3EBDD38-4A6B-8C4D-8FB6-2D695A68FC2D}"/>
                </a:ext>
              </a:extLst>
            </p:cNvPr>
            <p:cNvSpPr txBox="1"/>
            <p:nvPr/>
          </p:nvSpPr>
          <p:spPr>
            <a:xfrm>
              <a:off x="9713490" y="4871912"/>
              <a:ext cx="263855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600" cap="none" spc="4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1,4</a:t>
              </a:r>
            </a:p>
          </p:txBody>
        </p:sp>
        <p:sp>
          <p:nvSpPr>
            <p:cNvPr id="98" name="TextBox 8">
              <a:extLst>
                <a:ext uri="{FF2B5EF4-FFF2-40B4-BE49-F238E27FC236}">
                  <a16:creationId xmlns:a16="http://schemas.microsoft.com/office/drawing/2014/main" id="{A89088FF-0A04-2642-B0EA-95E3F0C8E30C}"/>
                </a:ext>
              </a:extLst>
            </p:cNvPr>
            <p:cNvSpPr txBox="1"/>
            <p:nvPr/>
          </p:nvSpPr>
          <p:spPr>
            <a:xfrm>
              <a:off x="10056602" y="4994149"/>
              <a:ext cx="263855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600" cap="none" spc="4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0,8</a:t>
              </a:r>
            </a:p>
          </p:txBody>
        </p:sp>
      </p:grpSp>
      <p:grpSp>
        <p:nvGrpSpPr>
          <p:cNvPr id="110" name="Groupe 109">
            <a:extLst>
              <a:ext uri="{FF2B5EF4-FFF2-40B4-BE49-F238E27FC236}">
                <a16:creationId xmlns:a16="http://schemas.microsoft.com/office/drawing/2014/main" id="{04AE8DDA-46D0-DD4F-839B-0E4ABE29D819}"/>
              </a:ext>
            </a:extLst>
          </p:cNvPr>
          <p:cNvGrpSpPr/>
          <p:nvPr/>
        </p:nvGrpSpPr>
        <p:grpSpPr>
          <a:xfrm>
            <a:off x="8949129" y="4670176"/>
            <a:ext cx="615528" cy="512728"/>
            <a:chOff x="8016282" y="4829428"/>
            <a:chExt cx="615528" cy="512728"/>
          </a:xfrm>
        </p:grpSpPr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3014BEBD-0115-1542-9BA2-3E7CD0A8A4C3}"/>
                </a:ext>
              </a:extLst>
            </p:cNvPr>
            <p:cNvGrpSpPr/>
            <p:nvPr/>
          </p:nvGrpSpPr>
          <p:grpSpPr>
            <a:xfrm>
              <a:off x="8050189" y="5065156"/>
              <a:ext cx="277000" cy="277000"/>
              <a:chOff x="8304420" y="5065156"/>
              <a:chExt cx="277000" cy="27700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607E046-2437-794D-8728-63E4287875F7}"/>
                  </a:ext>
                </a:extLst>
              </p:cNvPr>
              <p:cNvSpPr/>
              <p:nvPr/>
            </p:nvSpPr>
            <p:spPr>
              <a:xfrm>
                <a:off x="8304420" y="5214275"/>
                <a:ext cx="277000" cy="12788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34A6146-CB6E-7D44-9852-9DD221E1D83A}"/>
                  </a:ext>
                </a:extLst>
              </p:cNvPr>
              <p:cNvSpPr/>
              <p:nvPr/>
            </p:nvSpPr>
            <p:spPr>
              <a:xfrm>
                <a:off x="8304420" y="5065156"/>
                <a:ext cx="277000" cy="149119"/>
              </a:xfrm>
              <a:prstGeom prst="rect">
                <a:avLst/>
              </a:prstGeom>
              <a:solidFill>
                <a:srgbClr val="D49A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4" name="Groupe 83">
              <a:extLst>
                <a:ext uri="{FF2B5EF4-FFF2-40B4-BE49-F238E27FC236}">
                  <a16:creationId xmlns:a16="http://schemas.microsoft.com/office/drawing/2014/main" id="{FFDD9AE7-FE29-EC4E-BABB-7B71EEBDACB9}"/>
                </a:ext>
              </a:extLst>
            </p:cNvPr>
            <p:cNvGrpSpPr/>
            <p:nvPr/>
          </p:nvGrpSpPr>
          <p:grpSpPr>
            <a:xfrm>
              <a:off x="8330939" y="5215268"/>
              <a:ext cx="277000" cy="126887"/>
              <a:chOff x="1551693" y="5215268"/>
              <a:chExt cx="277000" cy="126887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F7117F4-90C7-8549-B2FC-FFFA7784D29F}"/>
                  </a:ext>
                </a:extLst>
              </p:cNvPr>
              <p:cNvSpPr/>
              <p:nvPr/>
            </p:nvSpPr>
            <p:spPr>
              <a:xfrm>
                <a:off x="1551693" y="5254844"/>
                <a:ext cx="277000" cy="8731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C157F0CF-94D9-FA4A-B11C-E77A26E5D12E}"/>
                  </a:ext>
                </a:extLst>
              </p:cNvPr>
              <p:cNvSpPr/>
              <p:nvPr/>
            </p:nvSpPr>
            <p:spPr>
              <a:xfrm>
                <a:off x="1551693" y="5215268"/>
                <a:ext cx="277000" cy="45719"/>
              </a:xfrm>
              <a:prstGeom prst="rect">
                <a:avLst/>
              </a:prstGeom>
              <a:solidFill>
                <a:srgbClr val="A0D2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96" name="TextBox 8">
              <a:extLst>
                <a:ext uri="{FF2B5EF4-FFF2-40B4-BE49-F238E27FC236}">
                  <a16:creationId xmlns:a16="http://schemas.microsoft.com/office/drawing/2014/main" id="{CBF058D1-2E5C-7546-B875-39BCDD04E0CD}"/>
                </a:ext>
              </a:extLst>
            </p:cNvPr>
            <p:cNvSpPr txBox="1"/>
            <p:nvPr/>
          </p:nvSpPr>
          <p:spPr>
            <a:xfrm>
              <a:off x="8016282" y="4829428"/>
              <a:ext cx="263855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600" cap="none" spc="4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1,7</a:t>
              </a:r>
            </a:p>
          </p:txBody>
        </p:sp>
        <p:sp>
          <p:nvSpPr>
            <p:cNvPr id="99" name="TextBox 8">
              <a:extLst>
                <a:ext uri="{FF2B5EF4-FFF2-40B4-BE49-F238E27FC236}">
                  <a16:creationId xmlns:a16="http://schemas.microsoft.com/office/drawing/2014/main" id="{267E74B3-E171-6F4A-B59D-FC34E7226B52}"/>
                </a:ext>
              </a:extLst>
            </p:cNvPr>
            <p:cNvSpPr txBox="1"/>
            <p:nvPr/>
          </p:nvSpPr>
          <p:spPr>
            <a:xfrm>
              <a:off x="8367955" y="4994149"/>
              <a:ext cx="263855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600" cap="none" spc="4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0,8</a:t>
              </a:r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57960097-0395-DA4D-9BFB-6B7F8BB3ACFC}"/>
              </a:ext>
            </a:extLst>
          </p:cNvPr>
          <p:cNvGrpSpPr/>
          <p:nvPr/>
        </p:nvGrpSpPr>
        <p:grpSpPr>
          <a:xfrm>
            <a:off x="1506007" y="1998806"/>
            <a:ext cx="716952" cy="3184098"/>
            <a:chOff x="1506007" y="2158058"/>
            <a:chExt cx="716952" cy="3184098"/>
          </a:xfrm>
        </p:grpSpPr>
        <p:grpSp>
          <p:nvGrpSpPr>
            <p:cNvPr id="63" name="Groupe 62">
              <a:extLst>
                <a:ext uri="{FF2B5EF4-FFF2-40B4-BE49-F238E27FC236}">
                  <a16:creationId xmlns:a16="http://schemas.microsoft.com/office/drawing/2014/main" id="{35E83AC8-8272-2544-9546-6738C44CC23F}"/>
                </a:ext>
              </a:extLst>
            </p:cNvPr>
            <p:cNvGrpSpPr/>
            <p:nvPr/>
          </p:nvGrpSpPr>
          <p:grpSpPr>
            <a:xfrm>
              <a:off x="1551693" y="2418026"/>
              <a:ext cx="277000" cy="2924130"/>
              <a:chOff x="1551693" y="2418026"/>
              <a:chExt cx="277000" cy="292413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0DCBE66-F8EE-4648-A4A3-2152A509D52F}"/>
                  </a:ext>
                </a:extLst>
              </p:cNvPr>
              <p:cNvSpPr/>
              <p:nvPr/>
            </p:nvSpPr>
            <p:spPr>
              <a:xfrm>
                <a:off x="1551693" y="2869324"/>
                <a:ext cx="277000" cy="24728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E0EDDD1-834B-074D-8D48-A8999C997B51}"/>
                  </a:ext>
                </a:extLst>
              </p:cNvPr>
              <p:cNvSpPr/>
              <p:nvPr/>
            </p:nvSpPr>
            <p:spPr>
              <a:xfrm>
                <a:off x="1551693" y="2418026"/>
                <a:ext cx="277000" cy="451297"/>
              </a:xfrm>
              <a:prstGeom prst="rect">
                <a:avLst/>
              </a:prstGeom>
              <a:solidFill>
                <a:srgbClr val="D49A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4" name="Groupe 63">
              <a:extLst>
                <a:ext uri="{FF2B5EF4-FFF2-40B4-BE49-F238E27FC236}">
                  <a16:creationId xmlns:a16="http://schemas.microsoft.com/office/drawing/2014/main" id="{6C7D68FD-350E-294C-96CC-98902ADD32C6}"/>
                </a:ext>
              </a:extLst>
            </p:cNvPr>
            <p:cNvGrpSpPr/>
            <p:nvPr/>
          </p:nvGrpSpPr>
          <p:grpSpPr>
            <a:xfrm>
              <a:off x="1833891" y="3446304"/>
              <a:ext cx="277000" cy="1895852"/>
              <a:chOff x="1551693" y="3446304"/>
              <a:chExt cx="277000" cy="1895852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85F28AD-A5B5-8B45-99CA-BDBF1AC45ED8}"/>
                  </a:ext>
                </a:extLst>
              </p:cNvPr>
              <p:cNvSpPr/>
              <p:nvPr/>
            </p:nvSpPr>
            <p:spPr>
              <a:xfrm>
                <a:off x="1551693" y="3613884"/>
                <a:ext cx="277000" cy="172827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ECA077F3-B99C-FC4A-8D56-7A1A2AFE85E3}"/>
                  </a:ext>
                </a:extLst>
              </p:cNvPr>
              <p:cNvSpPr/>
              <p:nvPr/>
            </p:nvSpPr>
            <p:spPr>
              <a:xfrm>
                <a:off x="1551693" y="3446304"/>
                <a:ext cx="277000" cy="168951"/>
              </a:xfrm>
              <a:prstGeom prst="rect">
                <a:avLst/>
              </a:prstGeom>
              <a:solidFill>
                <a:srgbClr val="A0D2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89" name="TextBox 8">
              <a:extLst>
                <a:ext uri="{FF2B5EF4-FFF2-40B4-BE49-F238E27FC236}">
                  <a16:creationId xmlns:a16="http://schemas.microsoft.com/office/drawing/2014/main" id="{BE173968-625F-B948-B1CB-07DA7168EC70}"/>
                </a:ext>
              </a:extLst>
            </p:cNvPr>
            <p:cNvSpPr txBox="1"/>
            <p:nvPr/>
          </p:nvSpPr>
          <p:spPr>
            <a:xfrm>
              <a:off x="1506007" y="2158058"/>
              <a:ext cx="368371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600" cap="none" spc="4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18,0</a:t>
              </a:r>
            </a:p>
          </p:txBody>
        </p:sp>
        <p:sp>
          <p:nvSpPr>
            <p:cNvPr id="101" name="TextBox 8">
              <a:extLst>
                <a:ext uri="{FF2B5EF4-FFF2-40B4-BE49-F238E27FC236}">
                  <a16:creationId xmlns:a16="http://schemas.microsoft.com/office/drawing/2014/main" id="{D9A6A215-5D41-0347-AD33-EC1E447D0084}"/>
                </a:ext>
              </a:extLst>
            </p:cNvPr>
            <p:cNvSpPr txBox="1"/>
            <p:nvPr/>
          </p:nvSpPr>
          <p:spPr>
            <a:xfrm>
              <a:off x="1864463" y="3237051"/>
              <a:ext cx="358496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600" cap="none" spc="4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11,6</a:t>
              </a:r>
            </a:p>
          </p:txBody>
        </p:sp>
      </p:grpSp>
      <p:grpSp>
        <p:nvGrpSpPr>
          <p:cNvPr id="118" name="Groupe 117">
            <a:extLst>
              <a:ext uri="{FF2B5EF4-FFF2-40B4-BE49-F238E27FC236}">
                <a16:creationId xmlns:a16="http://schemas.microsoft.com/office/drawing/2014/main" id="{81A38401-82A0-9440-9440-EAE7E868FC4A}"/>
              </a:ext>
            </a:extLst>
          </p:cNvPr>
          <p:cNvGrpSpPr/>
          <p:nvPr/>
        </p:nvGrpSpPr>
        <p:grpSpPr>
          <a:xfrm>
            <a:off x="2364005" y="2491385"/>
            <a:ext cx="571920" cy="2691518"/>
            <a:chOff x="2364005" y="2650637"/>
            <a:chExt cx="571920" cy="2691518"/>
          </a:xfrm>
        </p:grpSpPr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814D9AB2-ECF7-EC41-8E2F-0903B01D6598}"/>
                </a:ext>
              </a:extLst>
            </p:cNvPr>
            <p:cNvGrpSpPr/>
            <p:nvPr/>
          </p:nvGrpSpPr>
          <p:grpSpPr>
            <a:xfrm>
              <a:off x="2364005" y="2891418"/>
              <a:ext cx="277000" cy="2450737"/>
              <a:chOff x="2379383" y="2891418"/>
              <a:chExt cx="277000" cy="2450737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8D257FB-F27B-354E-A367-6EC786FD0914}"/>
                  </a:ext>
                </a:extLst>
              </p:cNvPr>
              <p:cNvSpPr/>
              <p:nvPr/>
            </p:nvSpPr>
            <p:spPr>
              <a:xfrm>
                <a:off x="2379383" y="2983840"/>
                <a:ext cx="277000" cy="235831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7E74058-FDD2-F047-AB11-B47F108DF447}"/>
                  </a:ext>
                </a:extLst>
              </p:cNvPr>
              <p:cNvSpPr/>
              <p:nvPr/>
            </p:nvSpPr>
            <p:spPr>
              <a:xfrm>
                <a:off x="2379383" y="2891418"/>
                <a:ext cx="277000" cy="92421"/>
              </a:xfrm>
              <a:prstGeom prst="rect">
                <a:avLst/>
              </a:prstGeom>
              <a:solidFill>
                <a:srgbClr val="D49A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AF05B6B-4EFF-BB41-B7A0-0EC19E49BA5C}"/>
                </a:ext>
              </a:extLst>
            </p:cNvPr>
            <p:cNvSpPr/>
            <p:nvPr/>
          </p:nvSpPr>
          <p:spPr>
            <a:xfrm>
              <a:off x="2646022" y="4430110"/>
              <a:ext cx="277000" cy="91204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TextBox 8">
              <a:extLst>
                <a:ext uri="{FF2B5EF4-FFF2-40B4-BE49-F238E27FC236}">
                  <a16:creationId xmlns:a16="http://schemas.microsoft.com/office/drawing/2014/main" id="{E5E19035-814D-0E42-A273-9DB8BD772ED8}"/>
                </a:ext>
              </a:extLst>
            </p:cNvPr>
            <p:cNvSpPr txBox="1"/>
            <p:nvPr/>
          </p:nvSpPr>
          <p:spPr>
            <a:xfrm>
              <a:off x="2364005" y="2650637"/>
              <a:ext cx="263855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600" cap="none" spc="4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5,1</a:t>
              </a:r>
            </a:p>
          </p:txBody>
        </p:sp>
        <p:sp>
          <p:nvSpPr>
            <p:cNvPr id="102" name="TextBox 8">
              <a:extLst>
                <a:ext uri="{FF2B5EF4-FFF2-40B4-BE49-F238E27FC236}">
                  <a16:creationId xmlns:a16="http://schemas.microsoft.com/office/drawing/2014/main" id="{C2454710-3C9E-CC42-A0EC-8C8FD2104115}"/>
                </a:ext>
              </a:extLst>
            </p:cNvPr>
            <p:cNvSpPr txBox="1"/>
            <p:nvPr/>
          </p:nvSpPr>
          <p:spPr>
            <a:xfrm>
              <a:off x="2672070" y="4179325"/>
              <a:ext cx="263855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600" cap="none" spc="4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5,7</a:t>
              </a:r>
            </a:p>
          </p:txBody>
        </p:sp>
      </p:grpSp>
      <p:grpSp>
        <p:nvGrpSpPr>
          <p:cNvPr id="117" name="Groupe 116">
            <a:extLst>
              <a:ext uri="{FF2B5EF4-FFF2-40B4-BE49-F238E27FC236}">
                <a16:creationId xmlns:a16="http://schemas.microsoft.com/office/drawing/2014/main" id="{B8D4B784-1880-6D4A-BFBE-FE142EE19A40}"/>
              </a:ext>
            </a:extLst>
          </p:cNvPr>
          <p:cNvGrpSpPr/>
          <p:nvPr/>
        </p:nvGrpSpPr>
        <p:grpSpPr>
          <a:xfrm>
            <a:off x="3176317" y="4001573"/>
            <a:ext cx="581621" cy="1181330"/>
            <a:chOff x="3176317" y="4160825"/>
            <a:chExt cx="581621" cy="1181330"/>
          </a:xfrm>
        </p:grpSpPr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61F8BD0C-EBA9-0549-A791-FBC3494C2349}"/>
                </a:ext>
              </a:extLst>
            </p:cNvPr>
            <p:cNvGrpSpPr/>
            <p:nvPr/>
          </p:nvGrpSpPr>
          <p:grpSpPr>
            <a:xfrm>
              <a:off x="3176317" y="4430111"/>
              <a:ext cx="277000" cy="912044"/>
              <a:chOff x="3396259" y="4430111"/>
              <a:chExt cx="277000" cy="912044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2CBEF82-B318-E24F-9529-926245C55A9F}"/>
                  </a:ext>
                </a:extLst>
              </p:cNvPr>
              <p:cNvSpPr/>
              <p:nvPr/>
            </p:nvSpPr>
            <p:spPr>
              <a:xfrm>
                <a:off x="3396259" y="5155324"/>
                <a:ext cx="277000" cy="18683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A620334-29CA-A14E-84F3-B76769FAEDA6}"/>
                  </a:ext>
                </a:extLst>
              </p:cNvPr>
              <p:cNvSpPr/>
              <p:nvPr/>
            </p:nvSpPr>
            <p:spPr>
              <a:xfrm>
                <a:off x="3396259" y="4430111"/>
                <a:ext cx="277000" cy="739160"/>
              </a:xfrm>
              <a:prstGeom prst="rect">
                <a:avLst/>
              </a:prstGeom>
              <a:solidFill>
                <a:srgbClr val="D49A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0" name="Groupe 69">
              <a:extLst>
                <a:ext uri="{FF2B5EF4-FFF2-40B4-BE49-F238E27FC236}">
                  <a16:creationId xmlns:a16="http://schemas.microsoft.com/office/drawing/2014/main" id="{92D1D12B-3667-8C4C-948D-14376616F121}"/>
                </a:ext>
              </a:extLst>
            </p:cNvPr>
            <p:cNvGrpSpPr/>
            <p:nvPr/>
          </p:nvGrpSpPr>
          <p:grpSpPr>
            <a:xfrm>
              <a:off x="3458153" y="5169271"/>
              <a:ext cx="277000" cy="172884"/>
              <a:chOff x="1551693" y="5169271"/>
              <a:chExt cx="277000" cy="172884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F0E5287D-5B36-FC47-AA03-87B07969D020}"/>
                  </a:ext>
                </a:extLst>
              </p:cNvPr>
              <p:cNvSpPr/>
              <p:nvPr/>
            </p:nvSpPr>
            <p:spPr>
              <a:xfrm>
                <a:off x="1551693" y="5232328"/>
                <a:ext cx="277000" cy="10982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B36A3B07-C44E-3D4A-8612-4FFA089117FD}"/>
                  </a:ext>
                </a:extLst>
              </p:cNvPr>
              <p:cNvSpPr/>
              <p:nvPr/>
            </p:nvSpPr>
            <p:spPr>
              <a:xfrm>
                <a:off x="1551693" y="5169271"/>
                <a:ext cx="277000" cy="70528"/>
              </a:xfrm>
              <a:prstGeom prst="rect">
                <a:avLst/>
              </a:prstGeom>
              <a:solidFill>
                <a:srgbClr val="A0D2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90" name="TextBox 8">
              <a:extLst>
                <a:ext uri="{FF2B5EF4-FFF2-40B4-BE49-F238E27FC236}">
                  <a16:creationId xmlns:a16="http://schemas.microsoft.com/office/drawing/2014/main" id="{010141AA-DFD3-AD48-B021-A5098AA46D95}"/>
                </a:ext>
              </a:extLst>
            </p:cNvPr>
            <p:cNvSpPr txBox="1"/>
            <p:nvPr/>
          </p:nvSpPr>
          <p:spPr>
            <a:xfrm>
              <a:off x="3202184" y="4160825"/>
              <a:ext cx="263855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600" cap="none" spc="4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5,7</a:t>
              </a:r>
            </a:p>
          </p:txBody>
        </p:sp>
        <p:sp>
          <p:nvSpPr>
            <p:cNvPr id="103" name="TextBox 8">
              <a:extLst>
                <a:ext uri="{FF2B5EF4-FFF2-40B4-BE49-F238E27FC236}">
                  <a16:creationId xmlns:a16="http://schemas.microsoft.com/office/drawing/2014/main" id="{39CA081D-423C-4B4C-86DD-771593341EB8}"/>
                </a:ext>
              </a:extLst>
            </p:cNvPr>
            <p:cNvSpPr txBox="1"/>
            <p:nvPr/>
          </p:nvSpPr>
          <p:spPr>
            <a:xfrm>
              <a:off x="3494083" y="4965846"/>
              <a:ext cx="263855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600" cap="none" spc="4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1,0</a:t>
              </a:r>
            </a:p>
          </p:txBody>
        </p:sp>
      </p:grpSp>
      <p:grpSp>
        <p:nvGrpSpPr>
          <p:cNvPr id="116" name="Groupe 115">
            <a:extLst>
              <a:ext uri="{FF2B5EF4-FFF2-40B4-BE49-F238E27FC236}">
                <a16:creationId xmlns:a16="http://schemas.microsoft.com/office/drawing/2014/main" id="{A4F4F7E7-2BA0-8646-A7C9-F0FB4F2428DD}"/>
              </a:ext>
            </a:extLst>
          </p:cNvPr>
          <p:cNvGrpSpPr/>
          <p:nvPr/>
        </p:nvGrpSpPr>
        <p:grpSpPr>
          <a:xfrm>
            <a:off x="4267162" y="4120131"/>
            <a:ext cx="564603" cy="1062773"/>
            <a:chOff x="3988629" y="4279383"/>
            <a:chExt cx="564603" cy="1062773"/>
          </a:xfrm>
        </p:grpSpPr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id="{AEDEF244-B049-B349-B03C-B00F2993A621}"/>
                </a:ext>
              </a:extLst>
            </p:cNvPr>
            <p:cNvGrpSpPr/>
            <p:nvPr/>
          </p:nvGrpSpPr>
          <p:grpSpPr>
            <a:xfrm>
              <a:off x="3988629" y="4489535"/>
              <a:ext cx="277000" cy="852620"/>
              <a:chOff x="4200300" y="4489535"/>
              <a:chExt cx="277000" cy="852620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61E3B8B-2D5B-9046-8B49-9D035596B379}"/>
                  </a:ext>
                </a:extLst>
              </p:cNvPr>
              <p:cNvSpPr/>
              <p:nvPr/>
            </p:nvSpPr>
            <p:spPr>
              <a:xfrm>
                <a:off x="4200300" y="4512097"/>
                <a:ext cx="277000" cy="83005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606B2FD-0353-E743-9C50-113C8ED8E092}"/>
                  </a:ext>
                </a:extLst>
              </p:cNvPr>
              <p:cNvSpPr/>
              <p:nvPr/>
            </p:nvSpPr>
            <p:spPr>
              <a:xfrm>
                <a:off x="4200300" y="4489535"/>
                <a:ext cx="277000" cy="46211"/>
              </a:xfrm>
              <a:prstGeom prst="rect">
                <a:avLst/>
              </a:prstGeom>
              <a:solidFill>
                <a:srgbClr val="D49A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7A41EC3-6F81-224E-9854-3FD6477550D4}"/>
                </a:ext>
              </a:extLst>
            </p:cNvPr>
            <p:cNvSpPr/>
            <p:nvPr/>
          </p:nvSpPr>
          <p:spPr>
            <a:xfrm>
              <a:off x="4270284" y="5065156"/>
              <a:ext cx="277000" cy="277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TextBox 8">
              <a:extLst>
                <a:ext uri="{FF2B5EF4-FFF2-40B4-BE49-F238E27FC236}">
                  <a16:creationId xmlns:a16="http://schemas.microsoft.com/office/drawing/2014/main" id="{628B7DFE-DAD3-2F44-AEAA-8C2052CC40D4}"/>
                </a:ext>
              </a:extLst>
            </p:cNvPr>
            <p:cNvSpPr txBox="1"/>
            <p:nvPr/>
          </p:nvSpPr>
          <p:spPr>
            <a:xfrm>
              <a:off x="3995201" y="4279383"/>
              <a:ext cx="263855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600" cap="none" spc="4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5,2</a:t>
              </a:r>
            </a:p>
          </p:txBody>
        </p:sp>
        <p:sp>
          <p:nvSpPr>
            <p:cNvPr id="104" name="TextBox 8">
              <a:extLst>
                <a:ext uri="{FF2B5EF4-FFF2-40B4-BE49-F238E27FC236}">
                  <a16:creationId xmlns:a16="http://schemas.microsoft.com/office/drawing/2014/main" id="{169DD527-6263-5348-9AEE-FFA9726A3E03}"/>
                </a:ext>
              </a:extLst>
            </p:cNvPr>
            <p:cNvSpPr txBox="1"/>
            <p:nvPr/>
          </p:nvSpPr>
          <p:spPr>
            <a:xfrm>
              <a:off x="4289377" y="4829428"/>
              <a:ext cx="263855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600" cap="none" spc="4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1,8</a:t>
              </a:r>
            </a:p>
          </p:txBody>
        </p:sp>
      </p:grpSp>
      <p:grpSp>
        <p:nvGrpSpPr>
          <p:cNvPr id="114" name="Groupe 113">
            <a:extLst>
              <a:ext uri="{FF2B5EF4-FFF2-40B4-BE49-F238E27FC236}">
                <a16:creationId xmlns:a16="http://schemas.microsoft.com/office/drawing/2014/main" id="{54677414-09F4-134F-BB8D-E41D5E47099A}"/>
              </a:ext>
            </a:extLst>
          </p:cNvPr>
          <p:cNvGrpSpPr/>
          <p:nvPr/>
        </p:nvGrpSpPr>
        <p:grpSpPr>
          <a:xfrm>
            <a:off x="5217407" y="4516855"/>
            <a:ext cx="469589" cy="666048"/>
            <a:chOff x="4800941" y="4676107"/>
            <a:chExt cx="469589" cy="666048"/>
          </a:xfrm>
        </p:grpSpPr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FBEDFB2C-5B7B-8A4F-9478-61FA8C626DC6}"/>
                </a:ext>
              </a:extLst>
            </p:cNvPr>
            <p:cNvGrpSpPr/>
            <p:nvPr/>
          </p:nvGrpSpPr>
          <p:grpSpPr>
            <a:xfrm>
              <a:off x="4800941" y="4940560"/>
              <a:ext cx="277000" cy="401595"/>
              <a:chOff x="5035872" y="4940560"/>
              <a:chExt cx="277000" cy="401595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E54C508-B837-6445-9191-80B54D7131E5}"/>
                  </a:ext>
                </a:extLst>
              </p:cNvPr>
              <p:cNvSpPr/>
              <p:nvPr/>
            </p:nvSpPr>
            <p:spPr>
              <a:xfrm>
                <a:off x="5035872" y="5065156"/>
                <a:ext cx="277000" cy="2769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6413E77-8EF8-EF4B-826C-B47F68EAF48E}"/>
                  </a:ext>
                </a:extLst>
              </p:cNvPr>
              <p:cNvSpPr/>
              <p:nvPr/>
            </p:nvSpPr>
            <p:spPr>
              <a:xfrm>
                <a:off x="5035872" y="4940560"/>
                <a:ext cx="277000" cy="153370"/>
              </a:xfrm>
              <a:prstGeom prst="rect">
                <a:avLst/>
              </a:prstGeom>
              <a:solidFill>
                <a:srgbClr val="D49A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92" name="TextBox 8">
              <a:extLst>
                <a:ext uri="{FF2B5EF4-FFF2-40B4-BE49-F238E27FC236}">
                  <a16:creationId xmlns:a16="http://schemas.microsoft.com/office/drawing/2014/main" id="{7374FB05-EEE0-1A4A-803A-CBF8920F1A31}"/>
                </a:ext>
              </a:extLst>
            </p:cNvPr>
            <p:cNvSpPr txBox="1"/>
            <p:nvPr/>
          </p:nvSpPr>
          <p:spPr>
            <a:xfrm>
              <a:off x="4805407" y="4676107"/>
              <a:ext cx="263855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600" cap="none" spc="4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2,6</a:t>
              </a:r>
            </a:p>
          </p:txBody>
        </p:sp>
        <p:sp>
          <p:nvSpPr>
            <p:cNvPr id="105" name="TextBox 8">
              <a:extLst>
                <a:ext uri="{FF2B5EF4-FFF2-40B4-BE49-F238E27FC236}">
                  <a16:creationId xmlns:a16="http://schemas.microsoft.com/office/drawing/2014/main" id="{F2B7D22B-CC1B-5F41-8CAA-8C9E6B62D39E}"/>
                </a:ext>
              </a:extLst>
            </p:cNvPr>
            <p:cNvSpPr txBox="1"/>
            <p:nvPr/>
          </p:nvSpPr>
          <p:spPr>
            <a:xfrm>
              <a:off x="5166014" y="5122526"/>
              <a:ext cx="104516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600" cap="none" spc="4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113" name="Groupe 112">
            <a:extLst>
              <a:ext uri="{FF2B5EF4-FFF2-40B4-BE49-F238E27FC236}">
                <a16:creationId xmlns:a16="http://schemas.microsoft.com/office/drawing/2014/main" id="{43F4A089-FCAE-0141-873C-12466FB53C72}"/>
              </a:ext>
            </a:extLst>
          </p:cNvPr>
          <p:cNvGrpSpPr/>
          <p:nvPr/>
        </p:nvGrpSpPr>
        <p:grpSpPr>
          <a:xfrm>
            <a:off x="6157134" y="4601093"/>
            <a:ext cx="567933" cy="581810"/>
            <a:chOff x="5613253" y="4760345"/>
            <a:chExt cx="567933" cy="581810"/>
          </a:xfrm>
        </p:grpSpPr>
        <p:grpSp>
          <p:nvGrpSpPr>
            <p:cNvPr id="58" name="Groupe 57">
              <a:extLst>
                <a:ext uri="{FF2B5EF4-FFF2-40B4-BE49-F238E27FC236}">
                  <a16:creationId xmlns:a16="http://schemas.microsoft.com/office/drawing/2014/main" id="{C45B8031-0780-2745-B95D-05DA03CF3716}"/>
                </a:ext>
              </a:extLst>
            </p:cNvPr>
            <p:cNvGrpSpPr/>
            <p:nvPr/>
          </p:nvGrpSpPr>
          <p:grpSpPr>
            <a:xfrm>
              <a:off x="5613253" y="4981768"/>
              <a:ext cx="277000" cy="360387"/>
              <a:chOff x="5839913" y="4981768"/>
              <a:chExt cx="277000" cy="360387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54C1423-5D65-5241-B75D-910064EDB916}"/>
                  </a:ext>
                </a:extLst>
              </p:cNvPr>
              <p:cNvSpPr/>
              <p:nvPr/>
            </p:nvSpPr>
            <p:spPr>
              <a:xfrm>
                <a:off x="5839913" y="5135138"/>
                <a:ext cx="277000" cy="20701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DA24808-C6DA-7E4D-9830-0BEA7F53B37D}"/>
                  </a:ext>
                </a:extLst>
              </p:cNvPr>
              <p:cNvSpPr/>
              <p:nvPr/>
            </p:nvSpPr>
            <p:spPr>
              <a:xfrm>
                <a:off x="5839913" y="4981768"/>
                <a:ext cx="277000" cy="153370"/>
              </a:xfrm>
              <a:prstGeom prst="rect">
                <a:avLst/>
              </a:prstGeom>
              <a:solidFill>
                <a:srgbClr val="D49A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9" name="Groupe 78">
              <a:extLst>
                <a:ext uri="{FF2B5EF4-FFF2-40B4-BE49-F238E27FC236}">
                  <a16:creationId xmlns:a16="http://schemas.microsoft.com/office/drawing/2014/main" id="{CB6FF125-C2EB-9D49-A7C2-F8D6259460F9}"/>
                </a:ext>
              </a:extLst>
            </p:cNvPr>
            <p:cNvGrpSpPr/>
            <p:nvPr/>
          </p:nvGrpSpPr>
          <p:grpSpPr>
            <a:xfrm>
              <a:off x="5894546" y="5099502"/>
              <a:ext cx="277000" cy="242653"/>
              <a:chOff x="1551693" y="5099502"/>
              <a:chExt cx="277000" cy="242653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53481FBA-CFEF-E94A-9466-75EB53E6D4AE}"/>
                  </a:ext>
                </a:extLst>
              </p:cNvPr>
              <p:cNvSpPr/>
              <p:nvPr/>
            </p:nvSpPr>
            <p:spPr>
              <a:xfrm>
                <a:off x="1551693" y="5155324"/>
                <a:ext cx="277000" cy="18683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4D3E435-E603-754A-9A9A-4D6B582EA3A9}"/>
                  </a:ext>
                </a:extLst>
              </p:cNvPr>
              <p:cNvSpPr/>
              <p:nvPr/>
            </p:nvSpPr>
            <p:spPr>
              <a:xfrm>
                <a:off x="1551693" y="5099502"/>
                <a:ext cx="277000" cy="70528"/>
              </a:xfrm>
              <a:prstGeom prst="rect">
                <a:avLst/>
              </a:prstGeom>
              <a:solidFill>
                <a:srgbClr val="A0D2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93" name="TextBox 8">
              <a:extLst>
                <a:ext uri="{FF2B5EF4-FFF2-40B4-BE49-F238E27FC236}">
                  <a16:creationId xmlns:a16="http://schemas.microsoft.com/office/drawing/2014/main" id="{3FFCB02A-A40E-8F42-B55B-20303728A1DB}"/>
                </a:ext>
              </a:extLst>
            </p:cNvPr>
            <p:cNvSpPr txBox="1"/>
            <p:nvPr/>
          </p:nvSpPr>
          <p:spPr>
            <a:xfrm>
              <a:off x="5626398" y="4760345"/>
              <a:ext cx="263855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600" cap="none" spc="4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2,2</a:t>
              </a:r>
            </a:p>
          </p:txBody>
        </p:sp>
        <p:sp>
          <p:nvSpPr>
            <p:cNvPr id="106" name="TextBox 8">
              <a:extLst>
                <a:ext uri="{FF2B5EF4-FFF2-40B4-BE49-F238E27FC236}">
                  <a16:creationId xmlns:a16="http://schemas.microsoft.com/office/drawing/2014/main" id="{8D63439B-D558-A24C-BB2A-DD155A6C4B9C}"/>
                </a:ext>
              </a:extLst>
            </p:cNvPr>
            <p:cNvSpPr txBox="1"/>
            <p:nvPr/>
          </p:nvSpPr>
          <p:spPr>
            <a:xfrm>
              <a:off x="5917331" y="4895355"/>
              <a:ext cx="263855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600" cap="none" spc="4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1,5</a:t>
              </a:r>
            </a:p>
          </p:txBody>
        </p:sp>
      </p:grpSp>
      <p:grpSp>
        <p:nvGrpSpPr>
          <p:cNvPr id="112" name="Groupe 111">
            <a:extLst>
              <a:ext uri="{FF2B5EF4-FFF2-40B4-BE49-F238E27FC236}">
                <a16:creationId xmlns:a16="http://schemas.microsoft.com/office/drawing/2014/main" id="{EE3F063B-5925-564E-A0F9-5EC2B862AC57}"/>
              </a:ext>
            </a:extLst>
          </p:cNvPr>
          <p:cNvGrpSpPr/>
          <p:nvPr/>
        </p:nvGrpSpPr>
        <p:grpSpPr>
          <a:xfrm>
            <a:off x="7090915" y="4652413"/>
            <a:ext cx="564022" cy="530491"/>
            <a:chOff x="6425565" y="4811665"/>
            <a:chExt cx="564022" cy="530491"/>
          </a:xfrm>
        </p:grpSpPr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1D76EB88-C852-A24F-8435-63486EC7FD23}"/>
                </a:ext>
              </a:extLst>
            </p:cNvPr>
            <p:cNvGrpSpPr/>
            <p:nvPr/>
          </p:nvGrpSpPr>
          <p:grpSpPr>
            <a:xfrm>
              <a:off x="6425565" y="5017948"/>
              <a:ext cx="277000" cy="324208"/>
              <a:chOff x="6550048" y="5017948"/>
              <a:chExt cx="277000" cy="324208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D290560-48F9-2D42-9A4A-B401DC2CE787}"/>
                  </a:ext>
                </a:extLst>
              </p:cNvPr>
              <p:cNvSpPr/>
              <p:nvPr/>
            </p:nvSpPr>
            <p:spPr>
              <a:xfrm>
                <a:off x="6550048" y="5027110"/>
                <a:ext cx="277000" cy="3150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3430B88-6C9C-2D4E-BC9E-F95909CF12C7}"/>
                  </a:ext>
                </a:extLst>
              </p:cNvPr>
              <p:cNvSpPr/>
              <p:nvPr/>
            </p:nvSpPr>
            <p:spPr>
              <a:xfrm>
                <a:off x="6550048" y="5017948"/>
                <a:ext cx="277000" cy="47208"/>
              </a:xfrm>
              <a:prstGeom prst="rect">
                <a:avLst/>
              </a:prstGeom>
              <a:solidFill>
                <a:srgbClr val="D49A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0A36CB7-789C-4341-8FEE-92CFD243B4A3}"/>
                </a:ext>
              </a:extLst>
            </p:cNvPr>
            <p:cNvSpPr/>
            <p:nvPr/>
          </p:nvSpPr>
          <p:spPr>
            <a:xfrm>
              <a:off x="6706677" y="5131262"/>
              <a:ext cx="277000" cy="21089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TextBox 8">
              <a:extLst>
                <a:ext uri="{FF2B5EF4-FFF2-40B4-BE49-F238E27FC236}">
                  <a16:creationId xmlns:a16="http://schemas.microsoft.com/office/drawing/2014/main" id="{AE88AD26-3621-C44F-8BD0-1030FD2EB9B1}"/>
                </a:ext>
              </a:extLst>
            </p:cNvPr>
            <p:cNvSpPr txBox="1"/>
            <p:nvPr/>
          </p:nvSpPr>
          <p:spPr>
            <a:xfrm>
              <a:off x="6432137" y="4811665"/>
              <a:ext cx="263855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600" cap="none" spc="4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2,0</a:t>
              </a:r>
            </a:p>
          </p:txBody>
        </p:sp>
        <p:sp>
          <p:nvSpPr>
            <p:cNvPr id="107" name="TextBox 8">
              <a:extLst>
                <a:ext uri="{FF2B5EF4-FFF2-40B4-BE49-F238E27FC236}">
                  <a16:creationId xmlns:a16="http://schemas.microsoft.com/office/drawing/2014/main" id="{85E4E438-3BDF-2D48-BF38-9DDC9F1309E6}"/>
                </a:ext>
              </a:extLst>
            </p:cNvPr>
            <p:cNvSpPr txBox="1"/>
            <p:nvPr/>
          </p:nvSpPr>
          <p:spPr>
            <a:xfrm>
              <a:off x="6725732" y="4908276"/>
              <a:ext cx="263855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600" cap="none" spc="4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1,3</a:t>
              </a:r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E80BDF49-B3CF-064F-B8E8-D984899AF5B5}"/>
              </a:ext>
            </a:extLst>
          </p:cNvPr>
          <p:cNvGrpSpPr/>
          <p:nvPr/>
        </p:nvGrpSpPr>
        <p:grpSpPr>
          <a:xfrm>
            <a:off x="8010096" y="4641302"/>
            <a:ext cx="624893" cy="541602"/>
            <a:chOff x="7210543" y="4800554"/>
            <a:chExt cx="624893" cy="541602"/>
          </a:xfrm>
        </p:grpSpPr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AEDC35BB-46B2-6248-A678-8C06DC042FFB}"/>
                </a:ext>
              </a:extLst>
            </p:cNvPr>
            <p:cNvGrpSpPr/>
            <p:nvPr/>
          </p:nvGrpSpPr>
          <p:grpSpPr>
            <a:xfrm>
              <a:off x="7237877" y="5043950"/>
              <a:ext cx="277000" cy="298206"/>
              <a:chOff x="7499890" y="5043950"/>
              <a:chExt cx="277000" cy="298206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D04B718-BF38-9A4E-955F-8936F6FCD6CE}"/>
                  </a:ext>
                </a:extLst>
              </p:cNvPr>
              <p:cNvSpPr/>
              <p:nvPr/>
            </p:nvSpPr>
            <p:spPr>
              <a:xfrm>
                <a:off x="7499890" y="5254844"/>
                <a:ext cx="277000" cy="8731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009EEB9-B18E-9342-96E1-38CA8671EF0F}"/>
                  </a:ext>
                </a:extLst>
              </p:cNvPr>
              <p:cNvSpPr/>
              <p:nvPr/>
            </p:nvSpPr>
            <p:spPr>
              <a:xfrm>
                <a:off x="7499890" y="5043950"/>
                <a:ext cx="277000" cy="210894"/>
              </a:xfrm>
              <a:prstGeom prst="rect">
                <a:avLst/>
              </a:prstGeom>
              <a:solidFill>
                <a:srgbClr val="D49A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8F57DFA-B44C-AE43-A39E-06BB5310427D}"/>
                </a:ext>
              </a:extLst>
            </p:cNvPr>
            <p:cNvSpPr/>
            <p:nvPr/>
          </p:nvSpPr>
          <p:spPr>
            <a:xfrm>
              <a:off x="7518808" y="5286704"/>
              <a:ext cx="277000" cy="5545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TextBox 8">
              <a:extLst>
                <a:ext uri="{FF2B5EF4-FFF2-40B4-BE49-F238E27FC236}">
                  <a16:creationId xmlns:a16="http://schemas.microsoft.com/office/drawing/2014/main" id="{FB35D5FE-482A-7D41-AFE9-25E80F4E4A95}"/>
                </a:ext>
              </a:extLst>
            </p:cNvPr>
            <p:cNvSpPr txBox="1"/>
            <p:nvPr/>
          </p:nvSpPr>
          <p:spPr>
            <a:xfrm>
              <a:off x="7210543" y="4800554"/>
              <a:ext cx="263855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600" cap="none" spc="4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1,9</a:t>
              </a:r>
            </a:p>
          </p:txBody>
        </p:sp>
        <p:sp>
          <p:nvSpPr>
            <p:cNvPr id="108" name="TextBox 8">
              <a:extLst>
                <a:ext uri="{FF2B5EF4-FFF2-40B4-BE49-F238E27FC236}">
                  <a16:creationId xmlns:a16="http://schemas.microsoft.com/office/drawing/2014/main" id="{D4216B3E-62D3-654D-AEB0-142D194C87B6}"/>
                </a:ext>
              </a:extLst>
            </p:cNvPr>
            <p:cNvSpPr txBox="1"/>
            <p:nvPr/>
          </p:nvSpPr>
          <p:spPr>
            <a:xfrm>
              <a:off x="7571581" y="5080993"/>
              <a:ext cx="263855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600" cap="none" spc="4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0,3</a:t>
              </a:r>
            </a:p>
          </p:txBody>
        </p:sp>
      </p:grpSp>
      <p:sp>
        <p:nvSpPr>
          <p:cNvPr id="121" name="ZoneTexte 120">
            <a:extLst>
              <a:ext uri="{FF2B5EF4-FFF2-40B4-BE49-F238E27FC236}">
                <a16:creationId xmlns:a16="http://schemas.microsoft.com/office/drawing/2014/main" id="{DDCC87A4-18C2-4044-BF4C-F31241B9ED6E}"/>
              </a:ext>
            </a:extLst>
          </p:cNvPr>
          <p:cNvSpPr txBox="1"/>
          <p:nvPr/>
        </p:nvSpPr>
        <p:spPr>
          <a:xfrm>
            <a:off x="7718883" y="5271953"/>
            <a:ext cx="126000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Hypophysite</a:t>
            </a:r>
          </a:p>
        </p:txBody>
      </p:sp>
      <p:sp>
        <p:nvSpPr>
          <p:cNvPr id="123" name="Rectangle à coins arrondis 10">
            <a:extLst>
              <a:ext uri="{FF2B5EF4-FFF2-40B4-BE49-F238E27FC236}">
                <a16:creationId xmlns:a16="http://schemas.microsoft.com/office/drawing/2014/main" id="{8C155BAA-A116-2543-99E6-48D263A16424}"/>
              </a:ext>
            </a:extLst>
          </p:cNvPr>
          <p:cNvSpPr/>
          <p:nvPr/>
        </p:nvSpPr>
        <p:spPr>
          <a:xfrm>
            <a:off x="663989" y="1341438"/>
            <a:ext cx="10864023" cy="4652962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B0D8D054-BABF-944D-8C08-43F45E2B8109}"/>
              </a:ext>
            </a:extLst>
          </p:cNvPr>
          <p:cNvGraphicFramePr>
            <a:graphicFrameLocks noGrp="1"/>
          </p:cNvGraphicFramePr>
          <p:nvPr/>
        </p:nvGraphicFramePr>
        <p:xfrm>
          <a:off x="4889408" y="2394062"/>
          <a:ext cx="6395109" cy="136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1743">
                  <a:extLst>
                    <a:ext uri="{9D8B030D-6E8A-4147-A177-3AD203B41FA5}">
                      <a16:colId xmlns:a16="http://schemas.microsoft.com/office/drawing/2014/main" val="564630073"/>
                    </a:ext>
                  </a:extLst>
                </a:gridCol>
                <a:gridCol w="1111743">
                  <a:extLst>
                    <a:ext uri="{9D8B030D-6E8A-4147-A177-3AD203B41FA5}">
                      <a16:colId xmlns:a16="http://schemas.microsoft.com/office/drawing/2014/main" val="3478125732"/>
                    </a:ext>
                  </a:extLst>
                </a:gridCol>
                <a:gridCol w="1111743">
                  <a:extLst>
                    <a:ext uri="{9D8B030D-6E8A-4147-A177-3AD203B41FA5}">
                      <a16:colId xmlns:a16="http://schemas.microsoft.com/office/drawing/2014/main" val="1525446008"/>
                    </a:ext>
                  </a:extLst>
                </a:gridCol>
              </a:tblGrid>
              <a:tr h="469109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fr-FR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" marR="1200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Tout  grade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3-5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Conduisant au décès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Conduisant à l’arrêt d’un des médicaments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799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Pembro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Chimio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Pembro</a:t>
                      </a:r>
                      <a:b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 = 783)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43,6%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14,9%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0,3%</a:t>
                      </a:r>
                      <a:r>
                        <a:rPr kumimoji="0" lang="fr-FR" sz="12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10,9%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79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Placebo +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Chimio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Pbo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 = 389)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21,9%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2,1%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2,6%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5" name="ZoneTexte 114">
            <a:extLst>
              <a:ext uri="{FF2B5EF4-FFF2-40B4-BE49-F238E27FC236}">
                <a16:creationId xmlns:a16="http://schemas.microsoft.com/office/drawing/2014/main" id="{E15ED4FE-903F-42F3-BDED-9A7EDB6AEB00}"/>
              </a:ext>
            </a:extLst>
          </p:cNvPr>
          <p:cNvSpPr txBox="1"/>
          <p:nvPr/>
        </p:nvSpPr>
        <p:spPr>
          <a:xfrm>
            <a:off x="4074706" y="5271953"/>
            <a:ext cx="126000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Hyperthyroidie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8474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KEYNOTE-522 : Conclusions</a:t>
            </a:r>
            <a:endParaRPr lang="da-DK" dirty="0"/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21BC3B27-8702-462F-B803-398BE99542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P. Schmid, et al., ESMO</a:t>
            </a:r>
            <a:r>
              <a:rPr lang="fr-FR" baseline="30000" dirty="0"/>
              <a:t>®</a:t>
            </a:r>
            <a:r>
              <a:rPr lang="fr-FR" dirty="0"/>
              <a:t> 2021, Abs VP 7-2021</a:t>
            </a:r>
          </a:p>
        </p:txBody>
      </p:sp>
      <p:sp>
        <p:nvSpPr>
          <p:cNvPr id="7" name="Espace réservé du texte 24">
            <a:extLst>
              <a:ext uri="{FF2B5EF4-FFF2-40B4-BE49-F238E27FC236}">
                <a16:creationId xmlns:a16="http://schemas.microsoft.com/office/drawing/2014/main" id="{D34DFF61-9813-4235-97EC-64B324165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Aft>
                <a:spcPts val="200"/>
              </a:spcAft>
            </a:pPr>
            <a:r>
              <a:rPr lang="fr-FR" sz="2400" dirty="0"/>
              <a:t>L’étude Keynote 522 a rempli ses deux objectifs primaires:</a:t>
            </a:r>
          </a:p>
          <a:p>
            <a:pPr lvl="1">
              <a:spcAft>
                <a:spcPts val="200"/>
              </a:spcAft>
            </a:pPr>
            <a:r>
              <a:rPr lang="fr-FR" sz="2000" dirty="0"/>
              <a:t>Augmentation statistiquement et cliniquement significative du taux de réponse histologique complète (pCR) (ypT0/ </a:t>
            </a:r>
            <a:r>
              <a:rPr lang="fr-FR" sz="2000" dirty="0" err="1"/>
              <a:t>Tis</a:t>
            </a:r>
            <a:r>
              <a:rPr lang="fr-FR" sz="2000" dirty="0"/>
              <a:t> ypN0) (p=0,00055)</a:t>
            </a:r>
          </a:p>
          <a:p>
            <a:pPr lvl="1">
              <a:spcAft>
                <a:spcPts val="200"/>
              </a:spcAft>
            </a:pPr>
            <a:r>
              <a:rPr lang="fr-FR" sz="2000" dirty="0"/>
              <a:t>Gain statistiquement et cliniquement significatif en survie sans évènement (p=0,00031) avec l’adjonction du pembrolizumab à la chimiothérapie néoadjuvante et poursuite du pembrolizumab en situation adjuvante</a:t>
            </a:r>
          </a:p>
          <a:p>
            <a:pPr lvl="1">
              <a:spcAft>
                <a:spcPts val="200"/>
              </a:spcAft>
            </a:pPr>
            <a:r>
              <a:rPr lang="fr-FR" sz="2000" dirty="0"/>
              <a:t>Tendance à l’augmentation de la survie globale, nécessitant un suivi plus long</a:t>
            </a:r>
          </a:p>
          <a:p>
            <a:pPr lvl="1">
              <a:spcAft>
                <a:spcPts val="200"/>
              </a:spcAft>
            </a:pPr>
            <a:r>
              <a:rPr lang="fr-FR" sz="2000" dirty="0"/>
              <a:t>Pas de mise en évidence d’effets secondaires supplémentaires en particulier liés à l’immunothérapie, prédominant dans la phase initiale d’association chimiothérapie immunothérapie (</a:t>
            </a:r>
            <a:r>
              <a:rPr lang="fr-FR" sz="2000" dirty="0" err="1"/>
              <a:t>endocrinopathies</a:t>
            </a:r>
            <a:r>
              <a:rPr lang="fr-FR" sz="2000" dirty="0"/>
              <a:t> et réactions cutanées)</a:t>
            </a:r>
          </a:p>
          <a:p>
            <a:pPr lvl="1"/>
            <a:r>
              <a:rPr lang="fr-FR" sz="2000" dirty="0"/>
              <a:t>Le bénéfice de l’immunothérapie est indépendant de la réponse histologique et du statut PDL1 de la tumeur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6BF55A87-3BC3-C348-8F3C-FE4177AEA9E9}"/>
              </a:ext>
            </a:extLst>
          </p:cNvPr>
          <p:cNvGrpSpPr/>
          <p:nvPr/>
        </p:nvGrpSpPr>
        <p:grpSpPr>
          <a:xfrm>
            <a:off x="1533963" y="5343466"/>
            <a:ext cx="9124075" cy="752533"/>
            <a:chOff x="1453706" y="5539829"/>
            <a:chExt cx="9124075" cy="752533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5AF1B17-12A4-4343-B622-65D67910C1E6}"/>
                </a:ext>
              </a:extLst>
            </p:cNvPr>
            <p:cNvSpPr txBox="1"/>
            <p:nvPr/>
          </p:nvSpPr>
          <p:spPr>
            <a:xfrm>
              <a:off x="1453706" y="5539829"/>
              <a:ext cx="9124075" cy="75253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A00C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Ce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C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schéma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A00C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de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C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traitement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A00C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C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constituerait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A00C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un nouveau standard pour 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A00C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A00C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les cancers du sein triple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C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négatifs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A00C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au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C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stade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A00C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C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localisé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A00C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C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à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A00C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haut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C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risque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A00C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0CD0D106-2E01-0C4B-AEAC-46B7118BE796}"/>
                </a:ext>
              </a:extLst>
            </p:cNvPr>
            <p:cNvSpPr/>
            <p:nvPr/>
          </p:nvSpPr>
          <p:spPr>
            <a:xfrm>
              <a:off x="1659507" y="5730949"/>
              <a:ext cx="253522" cy="253522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0998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Keynote-826 : schéma de l’étude</a:t>
            </a:r>
            <a:endParaRPr lang="en-US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N. Colombo, et al., ESMO</a:t>
            </a:r>
            <a:r>
              <a:rPr lang="fr-FR" baseline="30000" dirty="0"/>
              <a:t>®</a:t>
            </a:r>
            <a:r>
              <a:rPr lang="fr-FR" dirty="0"/>
              <a:t> 2021, Abs# </a:t>
            </a:r>
            <a:r>
              <a:rPr lang="fr-FR" i="0" dirty="0"/>
              <a:t>LBA2_PR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Etude de phase 3 randomisée en double aveugle</a:t>
            </a:r>
            <a:endParaRPr lang="en-US" dirty="0"/>
          </a:p>
        </p:txBody>
      </p:sp>
      <p:sp>
        <p:nvSpPr>
          <p:cNvPr id="14" name="Parenthèse ouvrante 13"/>
          <p:cNvSpPr/>
          <p:nvPr/>
        </p:nvSpPr>
        <p:spPr>
          <a:xfrm>
            <a:off x="4452881" y="2375574"/>
            <a:ext cx="442456" cy="1789063"/>
          </a:xfrm>
          <a:prstGeom prst="leftBracket">
            <a:avLst>
              <a:gd name="adj" fmla="val 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0CF6452B-1BA2-47EF-97AC-794215BBAD70}"/>
              </a:ext>
            </a:extLst>
          </p:cNvPr>
          <p:cNvSpPr/>
          <p:nvPr/>
        </p:nvSpPr>
        <p:spPr>
          <a:xfrm>
            <a:off x="579804" y="1633616"/>
            <a:ext cx="3545155" cy="17922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t" anchorCtr="0">
            <a:noAutofit/>
          </a:bodyPr>
          <a:lstStyle/>
          <a:p>
            <a:pPr defTabSz="450056">
              <a:spcBef>
                <a:spcPts val="400"/>
              </a:spcBef>
              <a:defRPr/>
            </a:pPr>
            <a:r>
              <a:rPr lang="da-DK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Critères</a:t>
            </a:r>
            <a:r>
              <a:rPr lang="da-DK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d’élégibilité</a:t>
            </a:r>
            <a:endParaRPr lang="da-DK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indent="-138113" defTabSz="450056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Cancer du col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persistant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rechute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métastatique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ne relevant pas d’un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traitement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curatif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indent="-138113" defTabSz="450056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Pas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chimiothérapie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systémique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préalable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(radio-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chimiothérapie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préalable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autorisée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38113" indent="-138113" defTabSz="450056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ECOG PS 0 ou 1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213173" y="3004077"/>
            <a:ext cx="532056" cy="53205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3500" tIns="13500" rIns="13500" bIns="13500" rtlCol="0" anchor="b"/>
          <a:lstStyle/>
          <a:p>
            <a:pPr algn="ctr">
              <a:lnSpc>
                <a:spcPts val="1300"/>
              </a:lnSpc>
            </a:pPr>
            <a:r>
              <a:rPr lang="en-US" altLang="zh-CN" sz="1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br>
              <a:rPr lang="en-US" altLang="zh-CN" sz="1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1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</a:t>
            </a:r>
            <a:endParaRPr lang="en-US" altLang="zh-CN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67BA5583-CDBA-494F-84A5-D5BE846B5989}"/>
              </a:ext>
            </a:extLst>
          </p:cNvPr>
          <p:cNvSpPr/>
          <p:nvPr/>
        </p:nvSpPr>
        <p:spPr>
          <a:xfrm>
            <a:off x="9065530" y="1990056"/>
            <a:ext cx="2670663" cy="29578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defTabSz="450056">
              <a:spcBef>
                <a:spcPts val="1200"/>
              </a:spcBef>
              <a:buClr>
                <a:schemeClr val="accent1"/>
              </a:buClr>
              <a:defRPr/>
            </a:pP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defTabSz="450056">
              <a:spcBef>
                <a:spcPts val="600"/>
              </a:spcBef>
              <a:buClr>
                <a:schemeClr val="accent1"/>
              </a:buClr>
              <a:defRPr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Co-critère principal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indent="-138113" defTabSz="450056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SG et SSP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selon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RECIST v1.1 par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investigateur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0056">
              <a:spcBef>
                <a:spcPts val="600"/>
              </a:spcBef>
              <a:buClr>
                <a:schemeClr val="accent1"/>
              </a:buClr>
              <a:defRPr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Secondaires :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indent="-138113" defTabSz="450056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TR, DR, SSP 12-mo,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tolérance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0056">
              <a:spcBef>
                <a:spcPts val="1200"/>
              </a:spcBef>
              <a:buClr>
                <a:schemeClr val="accent1"/>
              </a:buClr>
              <a:defRPr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Exploratoires :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indent="-138113" defTabSz="450056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PROs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assessed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EuroQol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EQ-5D-5L VAS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17243" y="1380099"/>
            <a:ext cx="11409680" cy="3760862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8853798" y="1633616"/>
            <a:ext cx="117884" cy="3147183"/>
            <a:chOff x="8853798" y="1633616"/>
            <a:chExt cx="117884" cy="3147183"/>
          </a:xfrm>
        </p:grpSpPr>
        <p:cxnSp>
          <p:nvCxnSpPr>
            <p:cNvPr id="22" name="Connecteur droit 21"/>
            <p:cNvCxnSpPr/>
            <p:nvPr/>
          </p:nvCxnSpPr>
          <p:spPr>
            <a:xfrm>
              <a:off x="8853799" y="1633616"/>
              <a:ext cx="0" cy="314718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55">
              <a:extLst>
                <a:ext uri="{FF2B5EF4-FFF2-40B4-BE49-F238E27FC236}">
                  <a16:creationId xmlns:a16="http://schemas.microsoft.com/office/drawing/2014/main" id="{B02AC733-0787-4D6F-8494-9E7BEACBE19D}"/>
                </a:ext>
              </a:extLst>
            </p:cNvPr>
            <p:cNvSpPr/>
            <p:nvPr/>
          </p:nvSpPr>
          <p:spPr>
            <a:xfrm rot="5400000">
              <a:off x="8701193" y="3148265"/>
              <a:ext cx="423093" cy="117884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spcFirstLastPara="0" vert="horz" wrap="square" lIns="0" tIns="60722" rIns="77862" bIns="60722" numCol="1" spcCol="1270" anchor="ctr" anchorCtr="0">
              <a:noAutofit/>
            </a:bodyPr>
            <a:lstStyle/>
            <a:p>
              <a:pPr algn="ctr" defTabSz="3500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Freeform 41">
            <a:extLst>
              <a:ext uri="{FF2B5EF4-FFF2-40B4-BE49-F238E27FC236}">
                <a16:creationId xmlns:a16="http://schemas.microsoft.com/office/drawing/2014/main" id="{24E995A1-3ED6-49FF-B17E-621523F219A7}"/>
              </a:ext>
            </a:extLst>
          </p:cNvPr>
          <p:cNvSpPr/>
          <p:nvPr/>
        </p:nvSpPr>
        <p:spPr>
          <a:xfrm>
            <a:off x="4982435" y="1629249"/>
            <a:ext cx="3705539" cy="1492650"/>
          </a:xfrm>
          <a:prstGeom prst="roundRect">
            <a:avLst>
              <a:gd name="adj" fmla="val 9151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algn="ctr" defTabSz="514350">
              <a:lnSpc>
                <a:spcPts val="1500"/>
              </a:lnSpc>
              <a:defRPr/>
            </a:pPr>
            <a:r>
              <a:rPr lang="en-US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Pembrolizumab 200 mg IV Q3W</a:t>
            </a:r>
            <a:br>
              <a:rPr lang="en-US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jusqu’à</a:t>
            </a:r>
            <a:r>
              <a:rPr lang="en-US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 cycles</a:t>
            </a:r>
          </a:p>
          <a:p>
            <a:pPr algn="ctr" defTabSz="514350">
              <a:lnSpc>
                <a:spcPts val="1500"/>
              </a:lnSpc>
              <a:defRPr/>
            </a:pPr>
            <a:r>
              <a:rPr lang="fr-FR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 defTabSz="514350">
              <a:lnSpc>
                <a:spcPts val="1500"/>
              </a:lnSpc>
              <a:defRPr/>
            </a:pPr>
            <a:r>
              <a:rPr lang="fr-FR" sz="13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Paclitaxel</a:t>
            </a:r>
            <a:r>
              <a:rPr lang="fr-FR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fr-FR" sz="13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Cisplatine</a:t>
            </a:r>
            <a:r>
              <a:rPr lang="fr-FR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fr-FR" sz="13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Carboplatine</a:t>
            </a:r>
            <a:r>
              <a:rPr lang="fr-FR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IV Q3W </a:t>
            </a:r>
            <a:r>
              <a:rPr lang="en-US" sz="13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jusqu’à</a:t>
            </a:r>
            <a:r>
              <a:rPr lang="en-US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fr-FR" sz="13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cycles</a:t>
            </a:r>
            <a:r>
              <a:rPr lang="fr-FR" sz="1300" baseline="30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fr-FR" sz="1300" baseline="30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514350">
              <a:lnSpc>
                <a:spcPts val="1500"/>
              </a:lnSpc>
              <a:defRPr/>
            </a:pPr>
            <a:r>
              <a:rPr lang="en-US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</a:p>
          <a:p>
            <a:pPr algn="ctr" defTabSz="514350">
              <a:lnSpc>
                <a:spcPts val="1500"/>
              </a:lnSpc>
              <a:defRPr/>
            </a:pPr>
            <a:r>
              <a:rPr lang="fr-FR" sz="13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Bevacizumab</a:t>
            </a:r>
            <a:r>
              <a:rPr lang="fr-FR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mg/kg IV Q3W</a:t>
            </a:r>
            <a:endParaRPr lang="en-US" sz="13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0CF6452B-1BA2-47EF-97AC-794215BBAD70}"/>
              </a:ext>
            </a:extLst>
          </p:cNvPr>
          <p:cNvSpPr/>
          <p:nvPr/>
        </p:nvSpPr>
        <p:spPr>
          <a:xfrm>
            <a:off x="579804" y="3647440"/>
            <a:ext cx="3720591" cy="130048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t" anchorCtr="0">
            <a:noAutofit/>
          </a:bodyPr>
          <a:lstStyle/>
          <a:p>
            <a:pPr defTabSz="450056">
              <a:spcBef>
                <a:spcPts val="400"/>
              </a:spcBef>
              <a:defRPr/>
            </a:pPr>
            <a:r>
              <a:rPr lang="da-DK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Facteurs</a:t>
            </a:r>
            <a:r>
              <a:rPr lang="da-DK" sz="15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a-DK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stratification</a:t>
            </a:r>
            <a:endParaRPr lang="da-DK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indent="-138113" defTabSz="450056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Maladie métastatique au diagnostic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(oui vs non)</a:t>
            </a:r>
          </a:p>
          <a:p>
            <a:pPr marL="138113" indent="-138113" defTabSz="450056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PD-L1 CPS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(&lt;1 vs 1-10 vs ≥10)</a:t>
            </a:r>
          </a:p>
          <a:p>
            <a:pPr marL="138113" indent="-138113" defTabSz="450056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Utilisation planifiée du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bevacizumab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(oui ou non)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41">
            <a:extLst>
              <a:ext uri="{FF2B5EF4-FFF2-40B4-BE49-F238E27FC236}">
                <a16:creationId xmlns:a16="http://schemas.microsoft.com/office/drawing/2014/main" id="{24E995A1-3ED6-49FF-B17E-621523F219A7}"/>
              </a:ext>
            </a:extLst>
          </p:cNvPr>
          <p:cNvSpPr/>
          <p:nvPr/>
        </p:nvSpPr>
        <p:spPr>
          <a:xfrm>
            <a:off x="4982435" y="3418312"/>
            <a:ext cx="3705539" cy="1492650"/>
          </a:xfrm>
          <a:prstGeom prst="roundRect">
            <a:avLst>
              <a:gd name="adj" fmla="val 9151"/>
            </a:avLst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algn="ctr" defTabSz="514350">
              <a:lnSpc>
                <a:spcPts val="1500"/>
              </a:lnSpc>
              <a:defRPr/>
            </a:pPr>
            <a:r>
              <a:rPr lang="en-US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 IV Q3W</a:t>
            </a:r>
            <a:br>
              <a:rPr lang="en-US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jusqu’à</a:t>
            </a:r>
            <a:r>
              <a:rPr lang="en-US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 cycles</a:t>
            </a:r>
          </a:p>
          <a:p>
            <a:pPr algn="ctr" defTabSz="514350">
              <a:lnSpc>
                <a:spcPts val="1500"/>
              </a:lnSpc>
              <a:defRPr/>
            </a:pPr>
            <a:r>
              <a:rPr lang="fr-FR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 defTabSz="514350">
              <a:lnSpc>
                <a:spcPts val="1500"/>
              </a:lnSpc>
              <a:defRPr/>
            </a:pPr>
            <a:r>
              <a:rPr lang="fr-FR" sz="13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Paclitaxel</a:t>
            </a:r>
            <a:r>
              <a:rPr lang="fr-FR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fr-FR" sz="13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Cisplatine</a:t>
            </a:r>
            <a:r>
              <a:rPr lang="fr-FR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fr-FR" sz="13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Carboplatin</a:t>
            </a:r>
            <a:r>
              <a:rPr lang="fr-FR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3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eIV</a:t>
            </a:r>
            <a:r>
              <a:rPr lang="fr-FR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Q3W </a:t>
            </a:r>
            <a:r>
              <a:rPr lang="en-US" sz="13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jusqu’à</a:t>
            </a:r>
            <a:r>
              <a:rPr lang="en-US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fr-FR" sz="13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cycles</a:t>
            </a:r>
            <a:r>
              <a:rPr lang="fr-FR" sz="1300" baseline="30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fr-FR" sz="1300" baseline="30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514350">
              <a:lnSpc>
                <a:spcPts val="1500"/>
              </a:lnSpc>
              <a:defRPr/>
            </a:pPr>
            <a:r>
              <a:rPr lang="en-US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</a:p>
          <a:p>
            <a:pPr algn="ctr" defTabSz="514350">
              <a:lnSpc>
                <a:spcPts val="1500"/>
              </a:lnSpc>
              <a:defRPr/>
            </a:pPr>
            <a:r>
              <a:rPr lang="fr-FR" sz="13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Bevacizumab</a:t>
            </a:r>
            <a:r>
              <a:rPr lang="fr-FR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mg/kg IV Q3W</a:t>
            </a:r>
            <a:endParaRPr lang="en-US" sz="13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391046" y="5419090"/>
            <a:ext cx="11536794" cy="795020"/>
          </a:xfrm>
        </p:spPr>
        <p:txBody>
          <a:bodyPr/>
          <a:lstStyle/>
          <a:p>
            <a:r>
              <a:rPr lang="fr-FR" b="0" i="0" baseline="30000" dirty="0">
                <a:solidFill>
                  <a:schemeClr val="tx2"/>
                </a:solidFill>
              </a:rPr>
              <a:t>a</a:t>
            </a:r>
            <a:r>
              <a:rPr lang="fr-FR" b="0" i="0" dirty="0">
                <a:solidFill>
                  <a:schemeClr val="tx2"/>
                </a:solidFill>
              </a:rPr>
              <a:t> </a:t>
            </a:r>
            <a:r>
              <a:rPr lang="fr-FR" b="0" i="0" dirty="0" err="1">
                <a:solidFill>
                  <a:schemeClr val="tx2"/>
                </a:solidFill>
              </a:rPr>
              <a:t>Paclitaxel</a:t>
            </a:r>
            <a:r>
              <a:rPr lang="fr-FR" b="0" i="0" dirty="0">
                <a:solidFill>
                  <a:schemeClr val="tx2"/>
                </a:solidFill>
              </a:rPr>
              <a:t> : 175 mg/m</a:t>
            </a:r>
            <a:r>
              <a:rPr lang="fr-FR" b="0" i="0" baseline="30000" dirty="0">
                <a:solidFill>
                  <a:schemeClr val="tx2"/>
                </a:solidFill>
              </a:rPr>
              <a:t>2</a:t>
            </a:r>
            <a:r>
              <a:rPr lang="fr-FR" b="0" i="0" dirty="0">
                <a:solidFill>
                  <a:schemeClr val="tx2"/>
                </a:solidFill>
              </a:rPr>
              <a:t>; </a:t>
            </a:r>
            <a:r>
              <a:rPr lang="fr-FR" b="0" i="0" dirty="0" err="1">
                <a:solidFill>
                  <a:schemeClr val="tx2"/>
                </a:solidFill>
              </a:rPr>
              <a:t>Cisplatine</a:t>
            </a:r>
            <a:r>
              <a:rPr lang="fr-FR" b="0" i="0" dirty="0">
                <a:solidFill>
                  <a:schemeClr val="tx2"/>
                </a:solidFill>
              </a:rPr>
              <a:t> : </a:t>
            </a:r>
            <a:r>
              <a:rPr lang="fr-FR" b="0" i="0" dirty="0" err="1">
                <a:solidFill>
                  <a:schemeClr val="tx2"/>
                </a:solidFill>
              </a:rPr>
              <a:t>cisplatine</a:t>
            </a:r>
            <a:r>
              <a:rPr lang="fr-FR" b="0" i="0" dirty="0">
                <a:solidFill>
                  <a:schemeClr val="tx2"/>
                </a:solidFill>
              </a:rPr>
              <a:t> 50 mg/m</a:t>
            </a:r>
            <a:r>
              <a:rPr lang="fr-FR" b="0" i="0" baseline="30000" dirty="0">
                <a:solidFill>
                  <a:schemeClr val="tx2"/>
                </a:solidFill>
              </a:rPr>
              <a:t>2</a:t>
            </a:r>
            <a:r>
              <a:rPr lang="fr-FR" b="0" i="0" dirty="0">
                <a:solidFill>
                  <a:schemeClr val="tx2"/>
                </a:solidFill>
              </a:rPr>
              <a:t>; </a:t>
            </a:r>
            <a:r>
              <a:rPr lang="fr-FR" b="0" i="0" dirty="0" err="1">
                <a:solidFill>
                  <a:schemeClr val="tx2"/>
                </a:solidFill>
              </a:rPr>
              <a:t>Carboplatine</a:t>
            </a:r>
            <a:r>
              <a:rPr lang="fr-FR" b="0" i="0" dirty="0">
                <a:solidFill>
                  <a:schemeClr val="tx2"/>
                </a:solidFill>
              </a:rPr>
              <a:t>: AUC 5 mg/</a:t>
            </a:r>
            <a:r>
              <a:rPr lang="fr-FR" b="0" i="0" dirty="0" err="1">
                <a:solidFill>
                  <a:schemeClr val="tx2"/>
                </a:solidFill>
              </a:rPr>
              <a:t>mL</a:t>
            </a:r>
            <a:r>
              <a:rPr lang="fr-FR" b="0" i="0" dirty="0">
                <a:solidFill>
                  <a:schemeClr val="tx2"/>
                </a:solidFill>
              </a:rPr>
              <a:t>/min. The 6-cycle </a:t>
            </a:r>
            <a:r>
              <a:rPr lang="fr-FR" b="0" i="0" dirty="0" err="1">
                <a:solidFill>
                  <a:schemeClr val="tx2"/>
                </a:solidFill>
              </a:rPr>
              <a:t>limit</a:t>
            </a:r>
            <a:r>
              <a:rPr lang="fr-FR" b="0" i="0" dirty="0">
                <a:solidFill>
                  <a:schemeClr val="tx2"/>
                </a:solidFill>
              </a:rPr>
              <a:t> </a:t>
            </a:r>
            <a:r>
              <a:rPr lang="fr-FR" b="0" i="0" dirty="0" err="1">
                <a:solidFill>
                  <a:schemeClr val="tx2"/>
                </a:solidFill>
              </a:rPr>
              <a:t>was</a:t>
            </a:r>
            <a:r>
              <a:rPr lang="fr-FR" b="0" i="0" dirty="0">
                <a:solidFill>
                  <a:schemeClr val="tx2"/>
                </a:solidFill>
              </a:rPr>
              <a:t> </a:t>
            </a:r>
            <a:r>
              <a:rPr lang="fr-FR" b="0" i="0" dirty="0" err="1">
                <a:solidFill>
                  <a:schemeClr val="tx2"/>
                </a:solidFill>
              </a:rPr>
              <a:t>introduced</a:t>
            </a:r>
            <a:r>
              <a:rPr lang="fr-FR" b="0" i="0" dirty="0">
                <a:solidFill>
                  <a:schemeClr val="tx2"/>
                </a:solidFill>
              </a:rPr>
              <a:t> </a:t>
            </a:r>
            <a:r>
              <a:rPr lang="fr-FR" b="0" i="0" dirty="0" err="1">
                <a:solidFill>
                  <a:schemeClr val="tx2"/>
                </a:solidFill>
              </a:rPr>
              <a:t>with</a:t>
            </a:r>
            <a:r>
              <a:rPr lang="fr-FR" b="0" i="0" dirty="0">
                <a:solidFill>
                  <a:schemeClr val="tx2"/>
                </a:solidFill>
              </a:rPr>
              <a:t> </a:t>
            </a:r>
            <a:r>
              <a:rPr lang="fr-FR" b="0" i="0" dirty="0" err="1">
                <a:solidFill>
                  <a:schemeClr val="tx2"/>
                </a:solidFill>
              </a:rPr>
              <a:t>protocol</a:t>
            </a:r>
            <a:r>
              <a:rPr lang="fr-FR" b="0" i="0" dirty="0">
                <a:solidFill>
                  <a:schemeClr val="tx2"/>
                </a:solidFill>
              </a:rPr>
              <a:t> </a:t>
            </a:r>
            <a:r>
              <a:rPr lang="fr-FR" b="0" i="0" dirty="0" err="1">
                <a:solidFill>
                  <a:schemeClr val="tx2"/>
                </a:solidFill>
              </a:rPr>
              <a:t>amendment</a:t>
            </a:r>
            <a:r>
              <a:rPr lang="fr-FR" b="0" i="0" dirty="0">
                <a:solidFill>
                  <a:schemeClr val="tx2"/>
                </a:solidFill>
              </a:rPr>
              <a:t> 2, </a:t>
            </a:r>
            <a:r>
              <a:rPr lang="fr-FR" b="0" i="0" dirty="0" err="1">
                <a:solidFill>
                  <a:schemeClr val="tx2"/>
                </a:solidFill>
              </a:rPr>
              <a:t>although</a:t>
            </a:r>
            <a:r>
              <a:rPr lang="fr-FR" b="0" i="0" dirty="0">
                <a:solidFill>
                  <a:schemeClr val="tx2"/>
                </a:solidFill>
              </a:rPr>
              <a:t> participants </a:t>
            </a:r>
            <a:r>
              <a:rPr lang="fr-FR" b="0" i="0" dirty="0" err="1">
                <a:solidFill>
                  <a:schemeClr val="tx2"/>
                </a:solidFill>
              </a:rPr>
              <a:t>with</a:t>
            </a:r>
            <a:r>
              <a:rPr lang="fr-FR" b="0" i="0" dirty="0">
                <a:solidFill>
                  <a:schemeClr val="tx2"/>
                </a:solidFill>
              </a:rPr>
              <a:t> </a:t>
            </a:r>
            <a:r>
              <a:rPr lang="fr-FR" b="0" i="0" dirty="0" err="1">
                <a:solidFill>
                  <a:schemeClr val="tx2"/>
                </a:solidFill>
              </a:rPr>
              <a:t>ongoing</a:t>
            </a:r>
            <a:r>
              <a:rPr lang="fr-FR" b="0" i="0" dirty="0">
                <a:solidFill>
                  <a:schemeClr val="tx2"/>
                </a:solidFill>
              </a:rPr>
              <a:t> </a:t>
            </a:r>
            <a:r>
              <a:rPr lang="fr-FR" b="0" i="0" dirty="0" err="1">
                <a:solidFill>
                  <a:schemeClr val="tx2"/>
                </a:solidFill>
              </a:rPr>
              <a:t>clinical</a:t>
            </a:r>
            <a:r>
              <a:rPr lang="fr-FR" b="0" i="0" dirty="0">
                <a:solidFill>
                  <a:schemeClr val="tx2"/>
                </a:solidFill>
              </a:rPr>
              <a:t> </a:t>
            </a:r>
            <a:r>
              <a:rPr lang="fr-FR" b="0" i="0" dirty="0" err="1">
                <a:solidFill>
                  <a:schemeClr val="tx2"/>
                </a:solidFill>
              </a:rPr>
              <a:t>benefit</a:t>
            </a:r>
            <a:r>
              <a:rPr lang="fr-FR" b="0" i="0" dirty="0">
                <a:solidFill>
                  <a:schemeClr val="tx2"/>
                </a:solidFill>
              </a:rPr>
              <a:t> </a:t>
            </a:r>
            <a:br>
              <a:rPr lang="fr-FR" b="0" i="0" dirty="0">
                <a:solidFill>
                  <a:schemeClr val="tx2"/>
                </a:solidFill>
              </a:rPr>
            </a:br>
            <a:r>
              <a:rPr lang="fr-FR" b="0" i="0" dirty="0" err="1">
                <a:solidFill>
                  <a:schemeClr val="tx2"/>
                </a:solidFill>
              </a:rPr>
              <a:t>who</a:t>
            </a:r>
            <a:r>
              <a:rPr lang="fr-FR" b="0" i="0" dirty="0">
                <a:solidFill>
                  <a:schemeClr val="tx2"/>
                </a:solidFill>
              </a:rPr>
              <a:t> </a:t>
            </a:r>
            <a:r>
              <a:rPr lang="fr-FR" b="0" i="0" dirty="0" err="1">
                <a:solidFill>
                  <a:schemeClr val="tx2"/>
                </a:solidFill>
              </a:rPr>
              <a:t>were</a:t>
            </a:r>
            <a:r>
              <a:rPr lang="fr-FR" b="0" i="0" dirty="0">
                <a:solidFill>
                  <a:schemeClr val="tx2"/>
                </a:solidFill>
              </a:rPr>
              <a:t> </a:t>
            </a:r>
            <a:r>
              <a:rPr lang="fr-FR" b="0" i="0" dirty="0" err="1">
                <a:solidFill>
                  <a:schemeClr val="tx2"/>
                </a:solidFill>
              </a:rPr>
              <a:t>tolerating</a:t>
            </a:r>
            <a:r>
              <a:rPr lang="fr-FR" b="0" i="0" dirty="0">
                <a:solidFill>
                  <a:schemeClr val="tx2"/>
                </a:solidFill>
              </a:rPr>
              <a:t> </a:t>
            </a:r>
            <a:r>
              <a:rPr lang="fr-FR" b="0" i="0" dirty="0" err="1">
                <a:solidFill>
                  <a:schemeClr val="tx2"/>
                </a:solidFill>
              </a:rPr>
              <a:t>chemotherapy</a:t>
            </a:r>
            <a:r>
              <a:rPr lang="fr-FR" b="0" i="0" dirty="0">
                <a:solidFill>
                  <a:schemeClr val="tx2"/>
                </a:solidFill>
              </a:rPr>
              <a:t> </a:t>
            </a:r>
            <a:r>
              <a:rPr lang="fr-FR" b="0" i="0" dirty="0" err="1">
                <a:solidFill>
                  <a:schemeClr val="tx2"/>
                </a:solidFill>
              </a:rPr>
              <a:t>could</a:t>
            </a:r>
            <a:r>
              <a:rPr lang="fr-FR" b="0" i="0" dirty="0">
                <a:solidFill>
                  <a:schemeClr val="tx2"/>
                </a:solidFill>
              </a:rPr>
              <a:t> continue </a:t>
            </a:r>
            <a:r>
              <a:rPr lang="fr-FR" b="0" i="0" dirty="0" err="1">
                <a:solidFill>
                  <a:schemeClr val="tx2"/>
                </a:solidFill>
              </a:rPr>
              <a:t>beyond</a:t>
            </a:r>
            <a:r>
              <a:rPr lang="fr-FR" b="0" i="0" dirty="0">
                <a:solidFill>
                  <a:schemeClr val="tx2"/>
                </a:solidFill>
              </a:rPr>
              <a:t> 6 cycles </a:t>
            </a:r>
            <a:r>
              <a:rPr lang="fr-FR" b="0" i="0" dirty="0" err="1">
                <a:solidFill>
                  <a:schemeClr val="tx2"/>
                </a:solidFill>
              </a:rPr>
              <a:t>after</a:t>
            </a:r>
            <a:r>
              <a:rPr lang="fr-FR" b="0" i="0" dirty="0">
                <a:solidFill>
                  <a:schemeClr val="tx2"/>
                </a:solidFill>
              </a:rPr>
              <a:t> sponsor consultation.</a:t>
            </a:r>
          </a:p>
          <a:p>
            <a:pPr>
              <a:spcBef>
                <a:spcPts val="400"/>
              </a:spcBef>
            </a:pPr>
            <a:r>
              <a:rPr lang="fr-FR" i="0" dirty="0">
                <a:solidFill>
                  <a:schemeClr val="tx2"/>
                </a:solidFill>
              </a:rPr>
              <a:t>CPS</a:t>
            </a:r>
            <a:r>
              <a:rPr lang="fr-FR" b="0" i="0" dirty="0">
                <a:solidFill>
                  <a:schemeClr val="tx2"/>
                </a:solidFill>
              </a:rPr>
              <a:t>, </a:t>
            </a:r>
            <a:r>
              <a:rPr lang="fr-FR" b="0" i="0" dirty="0" err="1">
                <a:solidFill>
                  <a:schemeClr val="tx2"/>
                </a:solidFill>
              </a:rPr>
              <a:t>combined</a:t>
            </a:r>
            <a:r>
              <a:rPr lang="fr-FR" b="0" i="0" dirty="0">
                <a:solidFill>
                  <a:schemeClr val="tx2"/>
                </a:solidFill>
              </a:rPr>
              <a:t> positive score (</a:t>
            </a:r>
            <a:r>
              <a:rPr lang="fr-FR" b="0" i="0" dirty="0" err="1">
                <a:solidFill>
                  <a:schemeClr val="tx2"/>
                </a:solidFill>
              </a:rPr>
              <a:t>number</a:t>
            </a:r>
            <a:r>
              <a:rPr lang="fr-FR" b="0" i="0" dirty="0">
                <a:solidFill>
                  <a:schemeClr val="tx2"/>
                </a:solidFill>
              </a:rPr>
              <a:t> of PD-L1-staining </a:t>
            </a:r>
            <a:r>
              <a:rPr lang="fr-FR" b="0" i="0" dirty="0" err="1">
                <a:solidFill>
                  <a:schemeClr val="tx2"/>
                </a:solidFill>
              </a:rPr>
              <a:t>cells</a:t>
            </a:r>
            <a:r>
              <a:rPr lang="fr-FR" b="0" i="0" dirty="0">
                <a:solidFill>
                  <a:schemeClr val="tx2"/>
                </a:solidFill>
              </a:rPr>
              <a:t>, lymphocytes, macrophages) </a:t>
            </a:r>
            <a:r>
              <a:rPr lang="fr-FR" b="0" i="0" dirty="0" err="1">
                <a:solidFill>
                  <a:schemeClr val="tx2"/>
                </a:solidFill>
              </a:rPr>
              <a:t>divided</a:t>
            </a:r>
            <a:r>
              <a:rPr lang="fr-FR" b="0" i="0" dirty="0">
                <a:solidFill>
                  <a:schemeClr val="tx2"/>
                </a:solidFill>
              </a:rPr>
              <a:t> by the total </a:t>
            </a:r>
            <a:r>
              <a:rPr lang="fr-FR" b="0" i="0" dirty="0" err="1">
                <a:solidFill>
                  <a:schemeClr val="tx2"/>
                </a:solidFill>
              </a:rPr>
              <a:t>number</a:t>
            </a:r>
            <a:r>
              <a:rPr lang="fr-FR" b="0" i="0" dirty="0">
                <a:solidFill>
                  <a:schemeClr val="tx2"/>
                </a:solidFill>
              </a:rPr>
              <a:t> of viable </a:t>
            </a:r>
            <a:r>
              <a:rPr lang="fr-FR" b="0" i="0" dirty="0" err="1">
                <a:solidFill>
                  <a:schemeClr val="tx2"/>
                </a:solidFill>
              </a:rPr>
              <a:t>tumor</a:t>
            </a:r>
            <a:r>
              <a:rPr lang="fr-FR" b="0" i="0" dirty="0">
                <a:solidFill>
                  <a:schemeClr val="tx2"/>
                </a:solidFill>
              </a:rPr>
              <a:t> </a:t>
            </a:r>
            <a:r>
              <a:rPr lang="fr-FR" b="0" i="0" dirty="0" err="1">
                <a:solidFill>
                  <a:schemeClr val="tx2"/>
                </a:solidFill>
              </a:rPr>
              <a:t>cells</a:t>
            </a:r>
            <a:r>
              <a:rPr lang="fr-FR" b="0" i="0" dirty="0">
                <a:solidFill>
                  <a:schemeClr val="tx2"/>
                </a:solidFill>
              </a:rPr>
              <a:t>, </a:t>
            </a:r>
            <a:r>
              <a:rPr lang="fr-FR" b="0" i="0" dirty="0" err="1">
                <a:solidFill>
                  <a:schemeClr val="tx2"/>
                </a:solidFill>
              </a:rPr>
              <a:t>multiplied</a:t>
            </a:r>
            <a:r>
              <a:rPr lang="fr-FR" b="0" i="0" dirty="0">
                <a:solidFill>
                  <a:schemeClr val="tx2"/>
                </a:solidFill>
              </a:rPr>
              <a:t> by 100:</a:t>
            </a:r>
          </a:p>
          <a:p>
            <a:r>
              <a:rPr lang="fr-FR" i="0" dirty="0" err="1">
                <a:solidFill>
                  <a:schemeClr val="tx2"/>
                </a:solidFill>
              </a:rPr>
              <a:t>PROs</a:t>
            </a:r>
            <a:r>
              <a:rPr lang="fr-FR" i="0" dirty="0">
                <a:solidFill>
                  <a:schemeClr val="tx2"/>
                </a:solidFill>
              </a:rPr>
              <a:t>, </a:t>
            </a:r>
            <a:r>
              <a:rPr lang="fr-FR" b="0" i="0" dirty="0">
                <a:solidFill>
                  <a:schemeClr val="tx2"/>
                </a:solidFill>
              </a:rPr>
              <a:t>patient-</a:t>
            </a:r>
            <a:r>
              <a:rPr lang="fr-FR" b="0" i="0" dirty="0" err="1">
                <a:solidFill>
                  <a:schemeClr val="tx2"/>
                </a:solidFill>
              </a:rPr>
              <a:t>reported</a:t>
            </a:r>
            <a:r>
              <a:rPr lang="fr-FR" b="0" i="0" dirty="0">
                <a:solidFill>
                  <a:schemeClr val="tx2"/>
                </a:solidFill>
              </a:rPr>
              <a:t> </a:t>
            </a:r>
            <a:r>
              <a:rPr lang="fr-FR" b="0" i="0" dirty="0" err="1">
                <a:solidFill>
                  <a:schemeClr val="tx2"/>
                </a:solidFill>
              </a:rPr>
              <a:t>outcomes</a:t>
            </a:r>
            <a:r>
              <a:rPr lang="fr-FR" b="0" i="0" dirty="0">
                <a:solidFill>
                  <a:schemeClr val="tx2"/>
                </a:solidFill>
              </a:rPr>
              <a:t>; </a:t>
            </a:r>
            <a:r>
              <a:rPr lang="fr-FR" i="0" dirty="0">
                <a:solidFill>
                  <a:schemeClr val="tx2"/>
                </a:solidFill>
              </a:rPr>
              <a:t>VAS, </a:t>
            </a:r>
            <a:r>
              <a:rPr lang="fr-FR" b="0" i="0" dirty="0" err="1">
                <a:solidFill>
                  <a:schemeClr val="tx2"/>
                </a:solidFill>
              </a:rPr>
              <a:t>visual</a:t>
            </a:r>
            <a:r>
              <a:rPr lang="fr-FR" b="0" i="0" dirty="0">
                <a:solidFill>
                  <a:schemeClr val="tx2"/>
                </a:solidFill>
              </a:rPr>
              <a:t> </a:t>
            </a:r>
            <a:r>
              <a:rPr lang="fr-FR" b="0" i="0" dirty="0" err="1">
                <a:solidFill>
                  <a:schemeClr val="tx2"/>
                </a:solidFill>
              </a:rPr>
              <a:t>analog</a:t>
            </a:r>
            <a:r>
              <a:rPr lang="fr-FR" b="0" i="0" dirty="0">
                <a:solidFill>
                  <a:schemeClr val="tx2"/>
                </a:solidFill>
              </a:rPr>
              <a:t> </a:t>
            </a:r>
            <a:r>
              <a:rPr lang="fr-FR" b="0" i="0" dirty="0" err="1">
                <a:solidFill>
                  <a:schemeClr val="tx2"/>
                </a:solidFill>
              </a:rPr>
              <a:t>scale</a:t>
            </a:r>
            <a:r>
              <a:rPr lang="fr-FR" b="0" i="0" dirty="0">
                <a:solidFill>
                  <a:schemeClr val="tx2"/>
                </a:solidFill>
              </a:rPr>
              <a:t>, KEYNOTE-826 </a:t>
            </a:r>
            <a:r>
              <a:rPr lang="fr-FR" b="0" i="0" dirty="0" err="1">
                <a:solidFill>
                  <a:schemeClr val="tx2"/>
                </a:solidFill>
              </a:rPr>
              <a:t>clinical</a:t>
            </a:r>
            <a:r>
              <a:rPr lang="fr-FR" b="0" i="0" dirty="0">
                <a:solidFill>
                  <a:schemeClr val="tx2"/>
                </a:solidFill>
              </a:rPr>
              <a:t> </a:t>
            </a:r>
            <a:r>
              <a:rPr lang="fr-FR" b="0" i="0" dirty="0" err="1">
                <a:solidFill>
                  <a:schemeClr val="tx2"/>
                </a:solidFill>
              </a:rPr>
              <a:t>trials.gov</a:t>
            </a:r>
            <a:r>
              <a:rPr lang="fr-FR" b="0" i="0" dirty="0">
                <a:solidFill>
                  <a:schemeClr val="tx2"/>
                </a:solidFill>
              </a:rPr>
              <a:t> identifier, NCT03635567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731520" y="3536133"/>
            <a:ext cx="2722880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413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527042" y="636059"/>
            <a:ext cx="10124631" cy="865498"/>
          </a:xfrm>
        </p:spPr>
        <p:txBody>
          <a:bodyPr/>
          <a:lstStyle/>
          <a:p>
            <a:r>
              <a:rPr lang="en-US" dirty="0"/>
              <a:t>BRIGHTNESS : étude de phase 3 </a:t>
            </a:r>
            <a:r>
              <a:rPr lang="en-US" dirty="0" err="1"/>
              <a:t>randomisée</a:t>
            </a:r>
            <a:br>
              <a:rPr lang="en-US" dirty="0"/>
            </a:br>
            <a:r>
              <a:rPr lang="en-US" b="0" dirty="0" err="1"/>
              <a:t>Survie</a:t>
            </a:r>
            <a:r>
              <a:rPr lang="en-US" b="0" dirty="0"/>
              <a:t> sans </a:t>
            </a:r>
            <a:r>
              <a:rPr lang="en-US" b="0" dirty="0" err="1"/>
              <a:t>événement</a:t>
            </a:r>
            <a:r>
              <a:rPr lang="en-US" b="0" dirty="0"/>
              <a:t>, </a:t>
            </a:r>
            <a:r>
              <a:rPr lang="en-US" b="0" dirty="0" err="1"/>
              <a:t>survie</a:t>
            </a:r>
            <a:r>
              <a:rPr lang="en-US" b="0" dirty="0"/>
              <a:t> </a:t>
            </a:r>
            <a:r>
              <a:rPr lang="en-US" b="0" dirty="0" err="1"/>
              <a:t>globale</a:t>
            </a:r>
            <a:r>
              <a:rPr lang="en-US" b="0" dirty="0"/>
              <a:t> et </a:t>
            </a:r>
            <a:r>
              <a:rPr lang="en-US" b="0" dirty="0" err="1"/>
              <a:t>tolérance</a:t>
            </a:r>
            <a:r>
              <a:rPr lang="en-US" b="0" dirty="0"/>
              <a:t> de </a:t>
            </a:r>
            <a:r>
              <a:rPr lang="en-US" b="0" dirty="0" err="1"/>
              <a:t>l’addition</a:t>
            </a:r>
            <a:r>
              <a:rPr lang="en-US" b="0" dirty="0"/>
              <a:t> de véliparib et de carboplatine </a:t>
            </a:r>
            <a:r>
              <a:rPr lang="en-US" b="0" dirty="0" err="1"/>
              <a:t>ou</a:t>
            </a:r>
            <a:r>
              <a:rPr lang="en-US" b="0" dirty="0"/>
              <a:t> de carboplatine </a:t>
            </a:r>
            <a:r>
              <a:rPr lang="en-US" b="0" dirty="0" err="1"/>
              <a:t>seul</a:t>
            </a:r>
            <a:r>
              <a:rPr lang="en-US" b="0" dirty="0"/>
              <a:t> à </a:t>
            </a:r>
            <a:r>
              <a:rPr lang="en-US" b="0" dirty="0" err="1"/>
              <a:t>une</a:t>
            </a:r>
            <a:r>
              <a:rPr lang="en-US" b="0" dirty="0"/>
              <a:t> </a:t>
            </a:r>
            <a:r>
              <a:rPr lang="en-US" b="0" dirty="0" err="1"/>
              <a:t>chimiothérapie</a:t>
            </a:r>
            <a:r>
              <a:rPr lang="en-US" b="0" dirty="0"/>
              <a:t> </a:t>
            </a:r>
            <a:r>
              <a:rPr lang="en-US" b="0" dirty="0" err="1"/>
              <a:t>néoadjvuante</a:t>
            </a:r>
            <a:r>
              <a:rPr lang="en-US" b="0" dirty="0"/>
              <a:t> dans le cancer du sein  triple </a:t>
            </a:r>
            <a:r>
              <a:rPr lang="en-US" b="0" dirty="0" err="1"/>
              <a:t>négatif</a:t>
            </a:r>
            <a:r>
              <a:rPr lang="en-US" b="0" dirty="0"/>
              <a:t> après plus de 4 </a:t>
            </a:r>
            <a:r>
              <a:rPr lang="en-US" b="0" dirty="0" err="1"/>
              <a:t>ans</a:t>
            </a:r>
            <a:r>
              <a:rPr lang="en-US" b="0" dirty="0"/>
              <a:t> de </a:t>
            </a:r>
            <a:r>
              <a:rPr lang="en-US" b="0" dirty="0" err="1"/>
              <a:t>suivi</a:t>
            </a:r>
            <a:r>
              <a:rPr lang="en-US" b="0" dirty="0"/>
              <a:t>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F5C10A-BE2D-4D05-9EDC-01633D2F36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42792" y="4775135"/>
            <a:ext cx="7339012" cy="425884"/>
          </a:xfrm>
        </p:spPr>
        <p:txBody>
          <a:bodyPr/>
          <a:lstStyle/>
          <a:p>
            <a:r>
              <a:rPr lang="fr-FR" dirty="0"/>
              <a:t>S. </a:t>
            </a:r>
            <a:r>
              <a:rPr lang="fr-FR" dirty="0" err="1"/>
              <a:t>Loibl</a:t>
            </a:r>
            <a:r>
              <a:rPr lang="fr-FR" dirty="0"/>
              <a:t>, et al., ESMO</a:t>
            </a:r>
            <a:r>
              <a:rPr lang="fr-FR" baseline="30000" dirty="0"/>
              <a:t>®</a:t>
            </a:r>
            <a:r>
              <a:rPr lang="fr-FR" dirty="0"/>
              <a:t> 2021, Abs 1190</a:t>
            </a:r>
            <a:br>
              <a:rPr lang="fr-FR" dirty="0"/>
            </a:br>
            <a:endParaRPr lang="fr-FR" b="1" dirty="0"/>
          </a:p>
        </p:txBody>
      </p:sp>
      <p:sp>
        <p:nvSpPr>
          <p:cNvPr id="9" name="Ellipse 8"/>
          <p:cNvSpPr/>
          <p:nvPr/>
        </p:nvSpPr>
        <p:spPr>
          <a:xfrm>
            <a:off x="763411" y="636059"/>
            <a:ext cx="550334" cy="5503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1025912" y="1550021"/>
            <a:ext cx="1628078" cy="3393454"/>
          </a:xfrm>
          <a:custGeom>
            <a:avLst/>
            <a:gdLst>
              <a:gd name="connsiteX0" fmla="*/ 0 w 914400"/>
              <a:gd name="connsiteY0" fmla="*/ 0 h 3077736"/>
              <a:gd name="connsiteX1" fmla="*/ 0 w 914400"/>
              <a:gd name="connsiteY1" fmla="*/ 3077736 h 3077736"/>
              <a:gd name="connsiteX2" fmla="*/ 914400 w 914400"/>
              <a:gd name="connsiteY2" fmla="*/ 3077736 h 307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3077736">
                <a:moveTo>
                  <a:pt x="0" y="0"/>
                </a:moveTo>
                <a:lnTo>
                  <a:pt x="0" y="3077736"/>
                </a:lnTo>
                <a:lnTo>
                  <a:pt x="914400" y="3077736"/>
                </a:lnTo>
              </a:path>
            </a:pathLst>
          </a:cu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901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Etude Brightness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924DE9-F961-734A-9CD7-0ED35F4F3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S. </a:t>
            </a:r>
            <a:r>
              <a:rPr lang="fr-FR" dirty="0" err="1"/>
              <a:t>Loibl</a:t>
            </a:r>
            <a:r>
              <a:rPr lang="fr-FR" dirty="0"/>
              <a:t>, et al.,  ESMO</a:t>
            </a:r>
            <a:r>
              <a:rPr lang="fr-FR" baseline="30000" dirty="0"/>
              <a:t>® </a:t>
            </a:r>
            <a:r>
              <a:rPr lang="fr-FR" dirty="0"/>
              <a:t>2021, Abs 1190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Schéma de l’étude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2B9BF0-0EB1-45C0-BDE7-DDA0A66D7A63}"/>
              </a:ext>
            </a:extLst>
          </p:cNvPr>
          <p:cNvSpPr txBox="1">
            <a:spLocks/>
          </p:cNvSpPr>
          <p:nvPr/>
        </p:nvSpPr>
        <p:spPr>
          <a:xfrm>
            <a:off x="449591" y="5113228"/>
            <a:ext cx="11609059" cy="12969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8113" marR="0" lvl="0" indent="-138113" algn="l" defTabSz="450056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30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Objectifs primaires : </a:t>
            </a:r>
            <a:r>
              <a:rPr kumimoji="0" lang="en-US" alt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incidence de la </a:t>
            </a:r>
            <a:r>
              <a:rPr kumimoji="0" lang="en-US" alt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réponse</a:t>
            </a:r>
            <a:r>
              <a:rPr kumimoji="0" lang="en-US" alt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histologique</a:t>
            </a:r>
            <a:r>
              <a:rPr kumimoji="0" lang="en-US" alt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complète</a:t>
            </a:r>
            <a:r>
              <a:rPr kumimoji="0" lang="en-US" alt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(RHC) 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dans le sein et le creux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axillaire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homolatéral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suivant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 </a:t>
            </a:r>
            <a:r>
              <a:rPr kumimoji="0" lang="en-US" alt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traitement</a:t>
            </a:r>
            <a:r>
              <a:rPr kumimoji="0" lang="en-US" alt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adjuvant avec </a:t>
            </a:r>
            <a:r>
              <a:rPr kumimoji="0" lang="en-US" alt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V+Cb+P</a:t>
            </a:r>
            <a:r>
              <a:rPr kumimoji="0" lang="en-US" alt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-&gt;AC, et comparer avec deux  </a:t>
            </a:r>
            <a:r>
              <a:rPr kumimoji="0" lang="en-US" alt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schémas</a:t>
            </a:r>
            <a:r>
              <a:rPr kumimoji="0" lang="en-US" alt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US" alt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controles</a:t>
            </a:r>
            <a:r>
              <a:rPr kumimoji="0" lang="en-US" alt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alt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Cb+P</a:t>
            </a:r>
            <a:r>
              <a:rPr kumimoji="0" lang="en-US" alt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-&gt;AC and P -&gt;AC)</a:t>
            </a:r>
          </a:p>
          <a:p>
            <a:pPr marL="138113" marR="0" lvl="0" indent="-138113" algn="l" defTabSz="450056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30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Objectifs secondaires : 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Comparer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V+Cb+P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-&gt;AC avec les bras B et C pour SSE, SG, et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taux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éligibilité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pour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une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conservation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mammaire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après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traitement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138113" marR="0" lvl="0" indent="-138113" algn="l" defTabSz="450056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30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Objectifs tertiaires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Comparer V+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Cb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P &gt; AC avec les bras B et C pour la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réponse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clinique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à 12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semaines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par IRM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mammaire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incidence de pCR avec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maladie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minime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résiduelle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qualité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vie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liée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au cancer du sein. </a:t>
            </a: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ZoneTexte 9">
            <a:extLst>
              <a:ext uri="{FF2B5EF4-FFF2-40B4-BE49-F238E27FC236}">
                <a16:creationId xmlns:a16="http://schemas.microsoft.com/office/drawing/2014/main" id="{930542EC-CE72-4E5B-9B10-A0D68DF67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4885465"/>
            <a:ext cx="1832553" cy="30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Objectifs de l’étude</a:t>
            </a:r>
          </a:p>
        </p:txBody>
      </p:sp>
      <p:sp>
        <p:nvSpPr>
          <p:cNvPr id="13" name="Rectangle à coins arrondis 1">
            <a:extLst>
              <a:ext uri="{FF2B5EF4-FFF2-40B4-BE49-F238E27FC236}">
                <a16:creationId xmlns:a16="http://schemas.microsoft.com/office/drawing/2014/main" id="{49D520D1-1B60-4FD2-9B8C-4B17CC42C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2414977"/>
            <a:ext cx="1041400" cy="552450"/>
          </a:xfrm>
          <a:prstGeom prst="roundRect">
            <a:avLst>
              <a:gd name="adj" fmla="val 16667"/>
            </a:avLst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55600" indent="-1714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Sélection</a:t>
            </a:r>
            <a:endParaRPr kumimoji="0" lang="fr-FR" altLang="fr-FR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" name="ZoneTexte 2">
            <a:extLst>
              <a:ext uri="{FF2B5EF4-FFF2-40B4-BE49-F238E27FC236}">
                <a16:creationId xmlns:a16="http://schemas.microsoft.com/office/drawing/2014/main" id="{525C318E-4C74-47CC-A8BF-F3494925C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425" y="3083315"/>
            <a:ext cx="63991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1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Bras C</a:t>
            </a:r>
          </a:p>
        </p:txBody>
      </p:sp>
      <p:cxnSp>
        <p:nvCxnSpPr>
          <p:cNvPr id="16" name="Connecteur droit avec flèche 10">
            <a:extLst>
              <a:ext uri="{FF2B5EF4-FFF2-40B4-BE49-F238E27FC236}">
                <a16:creationId xmlns:a16="http://schemas.microsoft.com/office/drawing/2014/main" id="{DD598A39-8608-4112-AA62-1930CE82F2B8}"/>
              </a:ext>
            </a:extLst>
          </p:cNvPr>
          <p:cNvCxnSpPr>
            <a:cxnSpLocks noChangeShapeType="1"/>
            <a:stCxn id="13" idx="3"/>
          </p:cNvCxnSpPr>
          <p:nvPr/>
        </p:nvCxnSpPr>
        <p:spPr bwMode="auto">
          <a:xfrm>
            <a:off x="1511300" y="2691202"/>
            <a:ext cx="442913" cy="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5">
            <a:extLst>
              <a:ext uri="{FF2B5EF4-FFF2-40B4-BE49-F238E27FC236}">
                <a16:creationId xmlns:a16="http://schemas.microsoft.com/office/drawing/2014/main" id="{B8154381-115F-4C58-8E34-62ED28246F5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60613" y="2049852"/>
            <a:ext cx="636587" cy="641350"/>
          </a:xfrm>
          <a:prstGeom prst="bentConnector3">
            <a:avLst>
              <a:gd name="adj1" fmla="val 26042"/>
            </a:avLst>
          </a:prstGeom>
          <a:noFill/>
          <a:ln w="19050">
            <a:solidFill>
              <a:schemeClr val="tx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16">
            <a:extLst>
              <a:ext uri="{FF2B5EF4-FFF2-40B4-BE49-F238E27FC236}">
                <a16:creationId xmlns:a16="http://schemas.microsoft.com/office/drawing/2014/main" id="{6D293BF6-73FE-4EA8-8A1A-FD6CE7F7BC5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60613" y="2691202"/>
            <a:ext cx="636587" cy="666750"/>
          </a:xfrm>
          <a:prstGeom prst="bentConnector3">
            <a:avLst>
              <a:gd name="adj1" fmla="val 26042"/>
            </a:avLst>
          </a:prstGeom>
          <a:noFill/>
          <a:ln w="19050">
            <a:solidFill>
              <a:schemeClr val="tx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16">
            <a:extLst>
              <a:ext uri="{FF2B5EF4-FFF2-40B4-BE49-F238E27FC236}">
                <a16:creationId xmlns:a16="http://schemas.microsoft.com/office/drawing/2014/main" id="{095DF392-74B0-4DCE-B16D-AB8B3498375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60613" y="2691202"/>
            <a:ext cx="636587" cy="158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à coins arrondis 36">
            <a:extLst>
              <a:ext uri="{FF2B5EF4-FFF2-40B4-BE49-F238E27FC236}">
                <a16:creationId xmlns:a16="http://schemas.microsoft.com/office/drawing/2014/main" id="{60F228CF-1FAC-489C-91D6-C6F10DC2255F}"/>
              </a:ext>
            </a:extLst>
          </p:cNvPr>
          <p:cNvSpPr/>
          <p:nvPr/>
        </p:nvSpPr>
        <p:spPr>
          <a:xfrm>
            <a:off x="3127375" y="1767277"/>
            <a:ext cx="2092325" cy="565150"/>
          </a:xfrm>
          <a:prstGeom prst="roundRect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Veliparib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 50 mg </a:t>
            </a:r>
            <a:r>
              <a:rPr kumimoji="0" lang="fr-F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bid</a:t>
            </a:r>
            <a:b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</a:b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+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carboplatine 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+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 paclitaxel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</p:txBody>
      </p:sp>
      <p:sp>
        <p:nvSpPr>
          <p:cNvPr id="21" name="Rectangle à coins arrondis 37">
            <a:extLst>
              <a:ext uri="{FF2B5EF4-FFF2-40B4-BE49-F238E27FC236}">
                <a16:creationId xmlns:a16="http://schemas.microsoft.com/office/drawing/2014/main" id="{B6449DCF-CF31-4990-AD84-EF3A9F706373}"/>
              </a:ext>
            </a:extLst>
          </p:cNvPr>
          <p:cNvSpPr/>
          <p:nvPr/>
        </p:nvSpPr>
        <p:spPr>
          <a:xfrm>
            <a:off x="3127375" y="2410215"/>
            <a:ext cx="2092325" cy="5651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Placebo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 </a:t>
            </a:r>
            <a:r>
              <a:rPr kumimoji="0" lang="fr-F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bid</a:t>
            </a:r>
            <a:b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</a:b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+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carboplatine 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+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 paclitaxel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</p:txBody>
      </p:sp>
      <p:sp>
        <p:nvSpPr>
          <p:cNvPr id="22" name="Rectangle à coins arrondis 38">
            <a:extLst>
              <a:ext uri="{FF2B5EF4-FFF2-40B4-BE49-F238E27FC236}">
                <a16:creationId xmlns:a16="http://schemas.microsoft.com/office/drawing/2014/main" id="{DE3BD308-A902-48A9-904C-5D1038AFAAB5}"/>
              </a:ext>
            </a:extLst>
          </p:cNvPr>
          <p:cNvSpPr/>
          <p:nvPr/>
        </p:nvSpPr>
        <p:spPr>
          <a:xfrm>
            <a:off x="3127375" y="3075377"/>
            <a:ext cx="2092325" cy="56673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Placebo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 </a:t>
            </a:r>
            <a:r>
              <a:rPr kumimoji="0" lang="fr-F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bid</a:t>
            </a:r>
            <a:b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</a:b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+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placebo 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+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 paclitaxel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</p:txBody>
      </p:sp>
      <p:sp>
        <p:nvSpPr>
          <p:cNvPr id="23" name="Rectangle à coins arrondis 39">
            <a:extLst>
              <a:ext uri="{FF2B5EF4-FFF2-40B4-BE49-F238E27FC236}">
                <a16:creationId xmlns:a16="http://schemas.microsoft.com/office/drawing/2014/main" id="{77AB3CBB-A8F5-45CE-874B-DDC63B9761C4}"/>
              </a:ext>
            </a:extLst>
          </p:cNvPr>
          <p:cNvSpPr/>
          <p:nvPr/>
        </p:nvSpPr>
        <p:spPr>
          <a:xfrm>
            <a:off x="5856070" y="2105775"/>
            <a:ext cx="1728787" cy="125253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Doxorubicine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 60mg/m</a:t>
            </a:r>
            <a:r>
              <a:rPr kumimoji="0" lang="fr-FR" sz="12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2</a:t>
            </a:r>
            <a:b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</a:b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+ Cyclophosphamide 600mg/m</a:t>
            </a:r>
            <a:r>
              <a:rPr kumimoji="0" lang="fr-FR" sz="12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2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, /2sem ou /3 </a:t>
            </a:r>
            <a:r>
              <a:rPr kumimoji="0" lang="fr-F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sem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, 4 cycles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</p:txBody>
      </p:sp>
      <p:sp>
        <p:nvSpPr>
          <p:cNvPr id="27" name="ZoneTexte 2">
            <a:extLst>
              <a:ext uri="{FF2B5EF4-FFF2-40B4-BE49-F238E27FC236}">
                <a16:creationId xmlns:a16="http://schemas.microsoft.com/office/drawing/2014/main" id="{610FFB6C-0DD6-4989-AC89-4CD9A20A3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425" y="2397515"/>
            <a:ext cx="63991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1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Bras C</a:t>
            </a:r>
          </a:p>
        </p:txBody>
      </p:sp>
      <p:sp>
        <p:nvSpPr>
          <p:cNvPr id="28" name="ZoneTexte 2">
            <a:extLst>
              <a:ext uri="{FF2B5EF4-FFF2-40B4-BE49-F238E27FC236}">
                <a16:creationId xmlns:a16="http://schemas.microsoft.com/office/drawing/2014/main" id="{E8A2A403-FB40-4E74-A3D0-D836D3692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425" y="1752990"/>
            <a:ext cx="63991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Bras A</a:t>
            </a:r>
          </a:p>
        </p:txBody>
      </p:sp>
      <p:sp>
        <p:nvSpPr>
          <p:cNvPr id="33" name="ZoneTexte 2">
            <a:extLst>
              <a:ext uri="{FF2B5EF4-FFF2-40B4-BE49-F238E27FC236}">
                <a16:creationId xmlns:a16="http://schemas.microsoft.com/office/drawing/2014/main" id="{531D471D-4645-4CE9-8FFB-1C7AA137F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3229365"/>
            <a:ext cx="11017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Consentement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 informé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D366F6A-16FF-4667-B7BA-45EEB12A8B1D}"/>
              </a:ext>
            </a:extLst>
          </p:cNvPr>
          <p:cNvSpPr/>
          <p:nvPr/>
        </p:nvSpPr>
        <p:spPr>
          <a:xfrm>
            <a:off x="2981325" y="1983177"/>
            <a:ext cx="133350" cy="1333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CF4229-23F2-44C1-90F1-CE3775FA789A}"/>
              </a:ext>
            </a:extLst>
          </p:cNvPr>
          <p:cNvSpPr/>
          <p:nvPr/>
        </p:nvSpPr>
        <p:spPr>
          <a:xfrm>
            <a:off x="2981325" y="2611827"/>
            <a:ext cx="133350" cy="1333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F10B4F2-08C4-4E0F-B56E-96CD6B58F903}"/>
              </a:ext>
            </a:extLst>
          </p:cNvPr>
          <p:cNvSpPr/>
          <p:nvPr/>
        </p:nvSpPr>
        <p:spPr>
          <a:xfrm>
            <a:off x="2981325" y="3299215"/>
            <a:ext cx="133350" cy="1333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86EFEC9D-C38B-42F0-8B22-D35C80BAE78B}"/>
              </a:ext>
            </a:extLst>
          </p:cNvPr>
          <p:cNvSpPr/>
          <p:nvPr/>
        </p:nvSpPr>
        <p:spPr>
          <a:xfrm>
            <a:off x="5172075" y="1983177"/>
            <a:ext cx="133350" cy="1333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70C2BCEA-E2DE-4290-B0BB-BD2C9412ED03}"/>
              </a:ext>
            </a:extLst>
          </p:cNvPr>
          <p:cNvSpPr/>
          <p:nvPr/>
        </p:nvSpPr>
        <p:spPr>
          <a:xfrm>
            <a:off x="5172075" y="2611827"/>
            <a:ext cx="133350" cy="1333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FE1B2DA1-9106-49A6-A447-A54E20801AA8}"/>
              </a:ext>
            </a:extLst>
          </p:cNvPr>
          <p:cNvSpPr/>
          <p:nvPr/>
        </p:nvSpPr>
        <p:spPr>
          <a:xfrm>
            <a:off x="5172075" y="3299215"/>
            <a:ext cx="133350" cy="1333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0" name="Connecteur droit avec flèche 10">
            <a:extLst>
              <a:ext uri="{FF2B5EF4-FFF2-40B4-BE49-F238E27FC236}">
                <a16:creationId xmlns:a16="http://schemas.microsoft.com/office/drawing/2014/main" id="{99DC5BF4-2F59-41AB-8110-9AB69D80AC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68950" y="2670565"/>
            <a:ext cx="247650" cy="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989F7535-A346-4290-B6B0-9F8523D5839A}"/>
              </a:ext>
            </a:extLst>
          </p:cNvPr>
          <p:cNvCxnSpPr>
            <a:endCxn id="37" idx="5"/>
          </p:cNvCxnSpPr>
          <p:nvPr/>
        </p:nvCxnSpPr>
        <p:spPr>
          <a:xfrm flipH="1" flipV="1">
            <a:off x="5284788" y="2097477"/>
            <a:ext cx="284162" cy="59531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A9787622-783B-4E5B-B08D-5B65769BEEE7}"/>
              </a:ext>
            </a:extLst>
          </p:cNvPr>
          <p:cNvCxnSpPr>
            <a:endCxn id="39" idx="6"/>
          </p:cNvCxnSpPr>
          <p:nvPr/>
        </p:nvCxnSpPr>
        <p:spPr>
          <a:xfrm flipH="1">
            <a:off x="5305425" y="2692790"/>
            <a:ext cx="263525" cy="6731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D4CE71BF-2077-47C8-B269-FDD8D8402E2A}"/>
              </a:ext>
            </a:extLst>
          </p:cNvPr>
          <p:cNvCxnSpPr/>
          <p:nvPr/>
        </p:nvCxnSpPr>
        <p:spPr>
          <a:xfrm flipH="1">
            <a:off x="5284788" y="2680090"/>
            <a:ext cx="284162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10">
            <a:extLst>
              <a:ext uri="{FF2B5EF4-FFF2-40B4-BE49-F238E27FC236}">
                <a16:creationId xmlns:a16="http://schemas.microsoft.com/office/drawing/2014/main" id="{4E0E49F5-29D1-4BE8-B503-66267751DBA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17706" y="3013258"/>
            <a:ext cx="6344" cy="231312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ZoneTexte 2">
            <a:extLst>
              <a:ext uri="{FF2B5EF4-FFF2-40B4-BE49-F238E27FC236}">
                <a16:creationId xmlns:a16="http://schemas.microsoft.com/office/drawing/2014/main" id="{02C84112-A812-47D5-8C8D-526AAB942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9146" y="3485708"/>
            <a:ext cx="10747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Visite Pre-Op</a:t>
            </a:r>
            <a:r>
              <a:rPr kumimoji="0" lang="fr-FR" altLang="fr-FR" sz="11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a</a:t>
            </a:r>
          </a:p>
        </p:txBody>
      </p:sp>
      <p:cxnSp>
        <p:nvCxnSpPr>
          <p:cNvPr id="46" name="Connecteur droit avec flèche 10">
            <a:extLst>
              <a:ext uri="{FF2B5EF4-FFF2-40B4-BE49-F238E27FC236}">
                <a16:creationId xmlns:a16="http://schemas.microsoft.com/office/drawing/2014/main" id="{9DDF74FE-EF83-4B28-ADB3-7662334A09ED}"/>
              </a:ext>
            </a:extLst>
          </p:cNvPr>
          <p:cNvCxnSpPr>
            <a:cxnSpLocks noChangeShapeType="1"/>
          </p:cNvCxnSpPr>
          <p:nvPr/>
        </p:nvCxnSpPr>
        <p:spPr bwMode="auto">
          <a:xfrm rot="-5520000">
            <a:off x="7581107" y="2965046"/>
            <a:ext cx="271462" cy="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Rectangle à coins arrondis 1">
            <a:extLst>
              <a:ext uri="{FF2B5EF4-FFF2-40B4-BE49-F238E27FC236}">
                <a16:creationId xmlns:a16="http://schemas.microsoft.com/office/drawing/2014/main" id="{29F316E7-5DCB-4EDE-80FF-EAB09C96D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7650" y="2508250"/>
            <a:ext cx="1016000" cy="552450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/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55600" indent="-171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Chirurgie</a:t>
            </a:r>
            <a:r>
              <a:rPr kumimoji="0" lang="fr-FR" altLang="fr-FR" sz="1200" b="1" i="0" u="none" strike="noStrike" kern="1200" cap="none" spc="0" normalizeH="0" baseline="30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b</a:t>
            </a:r>
            <a:endParaRPr kumimoji="0" lang="fr-FR" altLang="fr-FR" sz="1100" b="1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</p:txBody>
      </p:sp>
      <p:cxnSp>
        <p:nvCxnSpPr>
          <p:cNvPr id="48" name="Connecteur droit avec flèche 10">
            <a:extLst>
              <a:ext uri="{FF2B5EF4-FFF2-40B4-BE49-F238E27FC236}">
                <a16:creationId xmlns:a16="http://schemas.microsoft.com/office/drawing/2014/main" id="{7092DB42-5FF1-44A8-88CA-4AFA2905ECE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86663" y="2691202"/>
            <a:ext cx="247650" cy="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ZoneTexte 75">
            <a:extLst>
              <a:ext uri="{FF2B5EF4-FFF2-40B4-BE49-F238E27FC236}">
                <a16:creationId xmlns:a16="http://schemas.microsoft.com/office/drawing/2014/main" id="{42B295FD-17AB-4254-940C-82326385B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3615818"/>
            <a:ext cx="1481496" cy="53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634 patients 2:1:1</a:t>
            </a:r>
            <a:b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15% </a:t>
            </a:r>
            <a:r>
              <a:rPr kumimoji="0" lang="fr-FR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BRCAg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muté</a:t>
            </a:r>
          </a:p>
        </p:txBody>
      </p:sp>
      <p:sp>
        <p:nvSpPr>
          <p:cNvPr id="50" name="ZoneTexte 76">
            <a:extLst>
              <a:ext uri="{FF2B5EF4-FFF2-40B4-BE49-F238E27FC236}">
                <a16:creationId xmlns:a16="http://schemas.microsoft.com/office/drawing/2014/main" id="{5F852A21-1012-406D-AE25-1A7BC1B05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615818"/>
            <a:ext cx="2007281" cy="53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Carbo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AUC6 Q21</a:t>
            </a:r>
            <a:b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Paclitaxel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80 mg/m</a:t>
            </a:r>
            <a:r>
              <a:rPr kumimoji="0" lang="fr-FR" altLang="fr-FR" sz="1200" b="0" i="0" u="none" strike="noStrike" kern="1200" cap="none" spc="0" normalizeH="0" baseline="3000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hebdo</a:t>
            </a:r>
          </a:p>
        </p:txBody>
      </p:sp>
      <p:sp>
        <p:nvSpPr>
          <p:cNvPr id="51" name="ZoneTexte 2">
            <a:extLst>
              <a:ext uri="{FF2B5EF4-FFF2-40B4-BE49-F238E27FC236}">
                <a16:creationId xmlns:a16="http://schemas.microsoft.com/office/drawing/2014/main" id="{5D07A50D-8E08-44C9-ACA3-9784C9214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2975365"/>
            <a:ext cx="8207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1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&lt;</a:t>
            </a:r>
            <a:r>
              <a:rPr kumimoji="0" lang="fr-FR" altLang="fr-F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 Jour -28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F30554A-A976-4FF3-BE4C-B1A33A50E1C9}"/>
              </a:ext>
            </a:extLst>
          </p:cNvPr>
          <p:cNvSpPr/>
          <p:nvPr/>
        </p:nvSpPr>
        <p:spPr>
          <a:xfrm>
            <a:off x="5878513" y="4313195"/>
            <a:ext cx="133350" cy="1333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CEB8C288-A889-4FC9-BCD5-EF634BF0CBBF}"/>
              </a:ext>
            </a:extLst>
          </p:cNvPr>
          <p:cNvSpPr/>
          <p:nvPr/>
        </p:nvSpPr>
        <p:spPr>
          <a:xfrm>
            <a:off x="5878513" y="4687598"/>
            <a:ext cx="133350" cy="1333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ZoneTexte 2">
            <a:extLst>
              <a:ext uri="{FF2B5EF4-FFF2-40B4-BE49-F238E27FC236}">
                <a16:creationId xmlns:a16="http://schemas.microsoft.com/office/drawing/2014/main" id="{4DEC893A-2965-431E-927D-A21F6D629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6463" y="4263982"/>
            <a:ext cx="2520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= 1</a:t>
            </a:r>
            <a:r>
              <a:rPr kumimoji="0" lang="fr-FR" altLang="fr-FR" sz="9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er</a:t>
            </a:r>
            <a:r>
              <a:rPr kumimoji="0" lang="fr-FR" alt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 jour de traitement avec </a:t>
            </a:r>
            <a:r>
              <a:rPr kumimoji="0" lang="fr-FR" alt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veliparib</a:t>
            </a:r>
            <a:r>
              <a:rPr kumimoji="0" lang="fr-FR" alt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/placebo</a:t>
            </a:r>
            <a:br>
              <a:rPr kumimoji="0" lang="fr-FR" alt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</a:br>
            <a:r>
              <a:rPr kumimoji="0" lang="fr-FR" alt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+ Carboplatine + paclitaxel</a:t>
            </a:r>
            <a:endParaRPr kumimoji="0" lang="fr-FR" altLang="fr-FR" sz="9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5" name="ZoneTexte 2">
            <a:extLst>
              <a:ext uri="{FF2B5EF4-FFF2-40B4-BE49-F238E27FC236}">
                <a16:creationId xmlns:a16="http://schemas.microsoft.com/office/drawing/2014/main" id="{F19C42B4-C5A8-438F-8639-7F5D6E828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6463" y="4625685"/>
            <a:ext cx="1985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= Dernière dose </a:t>
            </a:r>
            <a:r>
              <a:rPr kumimoji="0" lang="fr-FR" alt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veliparib</a:t>
            </a:r>
            <a:r>
              <a:rPr kumimoji="0" lang="fr-FR" alt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/placebo</a:t>
            </a:r>
            <a:br>
              <a:rPr kumimoji="0" lang="fr-FR" alt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br>
            <a:r>
              <a:rPr kumimoji="0" lang="fr-FR" alt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+ </a:t>
            </a:r>
            <a:r>
              <a:rPr kumimoji="0" lang="fr-FR" alt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Carboplatine</a:t>
            </a:r>
            <a:r>
              <a:rPr kumimoji="0" lang="fr-FR" alt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/placebo + </a:t>
            </a:r>
            <a:r>
              <a:rPr kumimoji="0" lang="fr-FR" alt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paclitaxel</a:t>
            </a:r>
            <a:endParaRPr kumimoji="0" lang="fr-FR" altLang="fr-FR" sz="9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6" name="ZoneTexte 2">
            <a:extLst>
              <a:ext uri="{FF2B5EF4-FFF2-40B4-BE49-F238E27FC236}">
                <a16:creationId xmlns:a16="http://schemas.microsoft.com/office/drawing/2014/main" id="{3A170D1A-8410-483A-BFCB-A74D03570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238" y="4276725"/>
            <a:ext cx="3021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8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</a:t>
            </a:r>
            <a:r>
              <a:rPr kumimoji="0" lang="fr-FR" altLang="fr-FR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Réalisé</a:t>
            </a: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au moins 2 semaines après le dernier traitement de chimiothérapie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8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b</a:t>
            </a:r>
            <a:r>
              <a:rPr kumimoji="0" lang="fr-FR" altLang="fr-FR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Chirurgie</a:t>
            </a: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(+/- radiothérapie) était recommandée approximativement 2 à 8 semaines après le dernier traitement de chimiothérapie</a:t>
            </a:r>
            <a:endParaRPr kumimoji="0" lang="fr-FR" altLang="fr-FR" sz="8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089C992-0E79-438A-9727-F049F5AE6847}"/>
              </a:ext>
            </a:extLst>
          </p:cNvPr>
          <p:cNvSpPr txBox="1"/>
          <p:nvPr/>
        </p:nvSpPr>
        <p:spPr>
          <a:xfrm>
            <a:off x="9106843" y="1210048"/>
            <a:ext cx="290310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Critères d’inclusion principaux :</a:t>
            </a:r>
          </a:p>
          <a:p>
            <a:pPr marL="93663" marR="0" lvl="0" indent="-936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Femme de &gt; 18 ans</a:t>
            </a:r>
          </a:p>
          <a:p>
            <a:pPr marL="93663" marR="0" lvl="0" indent="-936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TNBC histologiquement ou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cytologiquement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prouvé stade II/III</a:t>
            </a:r>
          </a:p>
          <a:p>
            <a:pPr marL="93663" marR="0" lvl="0" indent="-936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Ecog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PS 0-1</a:t>
            </a:r>
          </a:p>
          <a:p>
            <a:pPr marL="93663" marR="0" lvl="0" indent="-936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Candidate à une chirurgie curative avec statut BRCA constitutionnel documenté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188BD4B8-A5D6-4D26-BCED-219213EE6A67}"/>
              </a:ext>
            </a:extLst>
          </p:cNvPr>
          <p:cNvSpPr txBox="1"/>
          <p:nvPr/>
        </p:nvSpPr>
        <p:spPr>
          <a:xfrm>
            <a:off x="9106844" y="2851694"/>
            <a:ext cx="2754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Critères d’exclusion  principaux :</a:t>
            </a:r>
          </a:p>
          <a:p>
            <a:pPr marL="93663" marR="0" lvl="0" indent="-936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Traitement anticancéreux antérieur</a:t>
            </a:r>
          </a:p>
          <a:p>
            <a:pPr marL="93663" marR="0" lvl="0" indent="-936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Cancer antérieur ou concomitant</a:t>
            </a:r>
          </a:p>
          <a:p>
            <a:pPr marL="93663" marR="0" lvl="0" indent="-936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Sous traitement hormonal substitutif</a:t>
            </a:r>
          </a:p>
        </p:txBody>
      </p:sp>
      <p:sp>
        <p:nvSpPr>
          <p:cNvPr id="58" name="ZoneTexte 2">
            <a:extLst>
              <a:ext uri="{FF2B5EF4-FFF2-40B4-BE49-F238E27FC236}">
                <a16:creationId xmlns:a16="http://schemas.microsoft.com/office/drawing/2014/main" id="{CEEA36EC-85A4-4293-BC4F-D0B43039D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4413" y="1337065"/>
            <a:ext cx="114617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Segment 1</a:t>
            </a:r>
            <a:br>
              <a:rPr kumimoji="0" lang="fr-FR" altLang="fr-FR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</a:br>
            <a:r>
              <a:rPr kumimoji="0" lang="fr-FR" alt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12-16 semaines</a:t>
            </a:r>
          </a:p>
        </p:txBody>
      </p:sp>
      <p:sp>
        <p:nvSpPr>
          <p:cNvPr id="60" name="ZoneTexte 2">
            <a:extLst>
              <a:ext uri="{FF2B5EF4-FFF2-40B4-BE49-F238E27FC236}">
                <a16:creationId xmlns:a16="http://schemas.microsoft.com/office/drawing/2014/main" id="{DC3B3857-3A55-41FB-8CB4-8E723CC9C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75" y="1337065"/>
            <a:ext cx="10715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Segment 2</a:t>
            </a:r>
            <a:br>
              <a:rPr kumimoji="0" lang="fr-FR" altLang="fr-FR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</a:br>
            <a:r>
              <a:rPr kumimoji="0" lang="fr-FR" alt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8-12 semaines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7A7F878-51BD-4C1D-9420-C2FB6A7612C9}"/>
              </a:ext>
            </a:extLst>
          </p:cNvPr>
          <p:cNvSpPr txBox="1"/>
          <p:nvPr/>
        </p:nvSpPr>
        <p:spPr>
          <a:xfrm>
            <a:off x="5238750" y="1721817"/>
            <a:ext cx="1071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N=316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CD706B4E-DBA5-4779-B069-E6B322544998}"/>
              </a:ext>
            </a:extLst>
          </p:cNvPr>
          <p:cNvSpPr txBox="1"/>
          <p:nvPr/>
        </p:nvSpPr>
        <p:spPr>
          <a:xfrm>
            <a:off x="5203305" y="2395003"/>
            <a:ext cx="1071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N=160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A12AA72E-0EAA-461D-A42B-B5BAACEAFFE7}"/>
              </a:ext>
            </a:extLst>
          </p:cNvPr>
          <p:cNvSpPr txBox="1"/>
          <p:nvPr/>
        </p:nvSpPr>
        <p:spPr>
          <a:xfrm>
            <a:off x="5286211" y="3209695"/>
            <a:ext cx="1071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N=158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294A680-ED47-4E6B-9DB7-9C479041E73D}"/>
              </a:ext>
            </a:extLst>
          </p:cNvPr>
          <p:cNvSpPr txBox="1"/>
          <p:nvPr/>
        </p:nvSpPr>
        <p:spPr>
          <a:xfrm>
            <a:off x="9106844" y="3946190"/>
            <a:ext cx="19763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Randomisation stratifiée selon </a:t>
            </a:r>
          </a:p>
          <a:p>
            <a:pPr marL="93663" marR="0" lvl="0" indent="-936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statut BRCA g</a:t>
            </a:r>
          </a:p>
          <a:p>
            <a:pPr marL="93663" marR="0" lvl="0" indent="-936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statut ganglionnaire</a:t>
            </a:r>
          </a:p>
          <a:p>
            <a:pPr marL="93663" marR="0" lvl="0" indent="-936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schéma d’AC</a:t>
            </a:r>
          </a:p>
        </p:txBody>
      </p: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1B4CBEA9-A019-2648-894F-FFB56EDEE164}"/>
              </a:ext>
            </a:extLst>
          </p:cNvPr>
          <p:cNvGrpSpPr/>
          <p:nvPr/>
        </p:nvGrpSpPr>
        <p:grpSpPr>
          <a:xfrm>
            <a:off x="8957964" y="1360369"/>
            <a:ext cx="117884" cy="3624381"/>
            <a:chOff x="9203915" y="2219156"/>
            <a:chExt cx="117884" cy="3624381"/>
          </a:xfrm>
        </p:grpSpPr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A22BC599-9170-234A-BA62-570BCCAB0CF2}"/>
                </a:ext>
              </a:extLst>
            </p:cNvPr>
            <p:cNvCxnSpPr>
              <a:cxnSpLocks/>
            </p:cNvCxnSpPr>
            <p:nvPr/>
          </p:nvCxnSpPr>
          <p:spPr>
            <a:xfrm>
              <a:off x="9203916" y="2219156"/>
              <a:ext cx="0" cy="362438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Freeform 55">
              <a:extLst>
                <a:ext uri="{FF2B5EF4-FFF2-40B4-BE49-F238E27FC236}">
                  <a16:creationId xmlns:a16="http://schemas.microsoft.com/office/drawing/2014/main" id="{764A1E96-B3B8-F843-889C-A968BB127A64}"/>
                </a:ext>
              </a:extLst>
            </p:cNvPr>
            <p:cNvSpPr/>
            <p:nvPr/>
          </p:nvSpPr>
          <p:spPr>
            <a:xfrm rot="5400000">
              <a:off x="9051310" y="4024650"/>
              <a:ext cx="423093" cy="117884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spcFirstLastPara="0" vert="horz" wrap="square" lIns="0" tIns="60722" rIns="77862" bIns="60722" numCol="1" spcCol="1270" anchor="ctr" anchorCtr="0">
              <a:noAutofit/>
            </a:bodyPr>
            <a:lstStyle/>
            <a:p>
              <a:pPr marL="0" marR="0" lvl="0" indent="0" algn="ctr" defTabSz="350044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8" name="Ellipse 67">
            <a:extLst>
              <a:ext uri="{FF2B5EF4-FFF2-40B4-BE49-F238E27FC236}">
                <a16:creationId xmlns:a16="http://schemas.microsoft.com/office/drawing/2014/main" id="{046BED3C-9010-7348-B2F6-A322324E6A60}"/>
              </a:ext>
            </a:extLst>
          </p:cNvPr>
          <p:cNvSpPr/>
          <p:nvPr/>
        </p:nvSpPr>
        <p:spPr>
          <a:xfrm>
            <a:off x="1948291" y="2400060"/>
            <a:ext cx="532056" cy="53205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144000" rIns="0" bIns="13500" rtlCol="0" anchor="b"/>
          <a:lstStyle/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b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2:1:1</a:t>
            </a:r>
          </a:p>
        </p:txBody>
      </p:sp>
    </p:spTree>
    <p:extLst>
      <p:ext uri="{BB962C8B-B14F-4D97-AF65-F5344CB8AC3E}">
        <p14:creationId xmlns:p14="http://schemas.microsoft.com/office/powerpoint/2010/main" val="40930288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A17E3076-3D90-404C-814F-BBDBA1E6B780}"/>
              </a:ext>
            </a:extLst>
          </p:cNvPr>
          <p:cNvGraphicFramePr>
            <a:graphicFrameLocks noGrp="1"/>
          </p:cNvGraphicFramePr>
          <p:nvPr/>
        </p:nvGraphicFramePr>
        <p:xfrm>
          <a:off x="1037844" y="4813443"/>
          <a:ext cx="10116308" cy="1095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0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6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60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6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60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60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60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60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60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60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600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56002">
                  <a:extLst>
                    <a:ext uri="{9D8B030D-6E8A-4147-A177-3AD203B41FA5}">
                      <a16:colId xmlns:a16="http://schemas.microsoft.com/office/drawing/2014/main" val="649517079"/>
                    </a:ext>
                  </a:extLst>
                </a:gridCol>
                <a:gridCol w="356002">
                  <a:extLst>
                    <a:ext uri="{9D8B030D-6E8A-4147-A177-3AD203B41FA5}">
                      <a16:colId xmlns:a16="http://schemas.microsoft.com/office/drawing/2014/main" val="1833708424"/>
                    </a:ext>
                  </a:extLst>
                </a:gridCol>
                <a:gridCol w="356002">
                  <a:extLst>
                    <a:ext uri="{9D8B030D-6E8A-4147-A177-3AD203B41FA5}">
                      <a16:colId xmlns:a16="http://schemas.microsoft.com/office/drawing/2014/main" val="1640796549"/>
                    </a:ext>
                  </a:extLst>
                </a:gridCol>
                <a:gridCol w="356002">
                  <a:extLst>
                    <a:ext uri="{9D8B030D-6E8A-4147-A177-3AD203B41FA5}">
                      <a16:colId xmlns:a16="http://schemas.microsoft.com/office/drawing/2014/main" val="3511202980"/>
                    </a:ext>
                  </a:extLst>
                </a:gridCol>
                <a:gridCol w="356002">
                  <a:extLst>
                    <a:ext uri="{9D8B030D-6E8A-4147-A177-3AD203B41FA5}">
                      <a16:colId xmlns:a16="http://schemas.microsoft.com/office/drawing/2014/main" val="3083050773"/>
                    </a:ext>
                  </a:extLst>
                </a:gridCol>
                <a:gridCol w="356002">
                  <a:extLst>
                    <a:ext uri="{9D8B030D-6E8A-4147-A177-3AD203B41FA5}">
                      <a16:colId xmlns:a16="http://schemas.microsoft.com/office/drawing/2014/main" val="2792737624"/>
                    </a:ext>
                  </a:extLst>
                </a:gridCol>
                <a:gridCol w="356002">
                  <a:extLst>
                    <a:ext uri="{9D8B030D-6E8A-4147-A177-3AD203B41FA5}">
                      <a16:colId xmlns:a16="http://schemas.microsoft.com/office/drawing/2014/main" val="2825733694"/>
                    </a:ext>
                  </a:extLst>
                </a:gridCol>
                <a:gridCol w="356002">
                  <a:extLst>
                    <a:ext uri="{9D8B030D-6E8A-4147-A177-3AD203B41FA5}">
                      <a16:colId xmlns:a16="http://schemas.microsoft.com/office/drawing/2014/main" val="720369289"/>
                    </a:ext>
                  </a:extLst>
                </a:gridCol>
                <a:gridCol w="356002">
                  <a:extLst>
                    <a:ext uri="{9D8B030D-6E8A-4147-A177-3AD203B41FA5}">
                      <a16:colId xmlns:a16="http://schemas.microsoft.com/office/drawing/2014/main" val="3555987768"/>
                    </a:ext>
                  </a:extLst>
                </a:gridCol>
                <a:gridCol w="356002">
                  <a:extLst>
                    <a:ext uri="{9D8B030D-6E8A-4147-A177-3AD203B41FA5}">
                      <a16:colId xmlns:a16="http://schemas.microsoft.com/office/drawing/2014/main" val="2829606991"/>
                    </a:ext>
                  </a:extLst>
                </a:gridCol>
                <a:gridCol w="356002">
                  <a:extLst>
                    <a:ext uri="{9D8B030D-6E8A-4147-A177-3AD203B41FA5}">
                      <a16:colId xmlns:a16="http://schemas.microsoft.com/office/drawing/2014/main" val="755949897"/>
                    </a:ext>
                  </a:extLst>
                </a:gridCol>
                <a:gridCol w="356002">
                  <a:extLst>
                    <a:ext uri="{9D8B030D-6E8A-4147-A177-3AD203B41FA5}">
                      <a16:colId xmlns:a16="http://schemas.microsoft.com/office/drawing/2014/main" val="843177576"/>
                    </a:ext>
                  </a:extLst>
                </a:gridCol>
                <a:gridCol w="35600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28950">
                <a:tc gridSpan="1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  Nb à risque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19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316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311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301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290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283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273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266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257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248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241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235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228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222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213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206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199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195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188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130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32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32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158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147</a:t>
                      </a:r>
                      <a:endParaRPr lang="fr-FR" sz="1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142</a:t>
                      </a:r>
                      <a:endParaRPr lang="fr-FR" sz="1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139</a:t>
                      </a:r>
                      <a:endParaRPr lang="fr-FR" sz="1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132</a:t>
                      </a:r>
                      <a:endParaRPr lang="fr-FR" sz="1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125</a:t>
                      </a:r>
                      <a:endParaRPr lang="fr-FR" sz="1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120</a:t>
                      </a:r>
                      <a:endParaRPr lang="fr-FR" sz="1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115</a:t>
                      </a:r>
                      <a:endParaRPr lang="fr-FR" sz="1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112</a:t>
                      </a:r>
                      <a:endParaRPr lang="fr-FR" sz="1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107</a:t>
                      </a:r>
                      <a:endParaRPr lang="fr-FR" sz="1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102</a:t>
                      </a:r>
                      <a:endParaRPr lang="fr-FR" sz="1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98</a:t>
                      </a:r>
                      <a:endParaRPr lang="fr-FR" sz="1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95</a:t>
                      </a:r>
                      <a:endParaRPr lang="fr-FR" sz="1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91</a:t>
                      </a:r>
                      <a:endParaRPr lang="fr-FR" sz="1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87</a:t>
                      </a:r>
                      <a:endParaRPr lang="fr-FR" sz="1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80</a:t>
                      </a:r>
                      <a:endParaRPr lang="fr-FR" sz="1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F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74</a:t>
                      </a:r>
                      <a:endParaRPr lang="fr-FR" sz="1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F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lang="fr-FR" sz="1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185076"/>
                  </a:ext>
                </a:extLst>
              </a:tr>
            </a:tbl>
          </a:graphicData>
        </a:graphic>
      </p:graphicFrame>
      <p:grpSp>
        <p:nvGrpSpPr>
          <p:cNvPr id="12" name="Groupe 11">
            <a:extLst>
              <a:ext uri="{FF2B5EF4-FFF2-40B4-BE49-F238E27FC236}">
                <a16:creationId xmlns:a16="http://schemas.microsoft.com/office/drawing/2014/main" id="{6A2E77DC-B584-EE4B-9816-2E33C61AC394}"/>
              </a:ext>
            </a:extLst>
          </p:cNvPr>
          <p:cNvGrpSpPr/>
          <p:nvPr/>
        </p:nvGrpSpPr>
        <p:grpSpPr>
          <a:xfrm>
            <a:off x="1562309" y="1496702"/>
            <a:ext cx="9591847" cy="3496850"/>
            <a:chOff x="529156" y="2485881"/>
            <a:chExt cx="7002326" cy="2984771"/>
          </a:xfrm>
        </p:grpSpPr>
        <p:graphicFrame>
          <p:nvGraphicFramePr>
            <p:cNvPr id="13" name="Graphique 12">
              <a:extLst>
                <a:ext uri="{FF2B5EF4-FFF2-40B4-BE49-F238E27FC236}">
                  <a16:creationId xmlns:a16="http://schemas.microsoft.com/office/drawing/2014/main" id="{DCDE31C4-0170-2B4D-A6D0-AD20276DAACE}"/>
                </a:ext>
              </a:extLst>
            </p:cNvPr>
            <p:cNvGraphicFramePr/>
            <p:nvPr/>
          </p:nvGraphicFramePr>
          <p:xfrm>
            <a:off x="529156" y="2485881"/>
            <a:ext cx="7002326" cy="29847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Text Box 4">
              <a:extLst>
                <a:ext uri="{FF2B5EF4-FFF2-40B4-BE49-F238E27FC236}">
                  <a16:creationId xmlns:a16="http://schemas.microsoft.com/office/drawing/2014/main" id="{BAB81956-5D42-E84E-870E-2B6735E712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6567" y="3754252"/>
              <a:ext cx="1585239" cy="202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ヒラギノ角ゴ Pro W3" charset="0"/>
                  <a:cs typeface="Arial"/>
                </a:rPr>
                <a:t>Probabilité de SSE</a:t>
              </a:r>
            </a:p>
          </p:txBody>
        </p:sp>
        <p:sp>
          <p:nvSpPr>
            <p:cNvPr id="15" name="Text Box 4">
              <a:extLst>
                <a:ext uri="{FF2B5EF4-FFF2-40B4-BE49-F238E27FC236}">
                  <a16:creationId xmlns:a16="http://schemas.microsoft.com/office/drawing/2014/main" id="{8B3EB603-3401-6D49-88CE-EB3C2847E4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2252" y="5224310"/>
              <a:ext cx="3306656" cy="236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ヒラギノ角ゴ Pro W3" charset="0"/>
                  <a:cs typeface="Arial"/>
                </a:rPr>
                <a:t>Mois </a:t>
              </a:r>
              <a:r>
                <a:rPr kumimoji="0" lang="da-DK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ヒラギノ角ゴ Pro W3" charset="0"/>
                  <a:cs typeface="Arial"/>
                </a:rPr>
                <a:t>depuis</a:t>
              </a: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ヒラギノ角ゴ Pro W3" charset="0"/>
                  <a:cs typeface="Arial"/>
                </a:rPr>
                <a:t> la </a:t>
              </a:r>
              <a:r>
                <a:rPr kumimoji="0" lang="da-DK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ヒラギノ角ゴ Pro W3" charset="0"/>
                  <a:cs typeface="Arial"/>
                </a:rPr>
                <a:t>randomisation</a:t>
              </a:r>
              <a:endPara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ヒラギノ角ゴ Pro W3" charset="0"/>
                <a:cs typeface="Arial"/>
              </a:endParaRPr>
            </a:p>
          </p:txBody>
        </p:sp>
      </p:grpSp>
      <p:sp>
        <p:nvSpPr>
          <p:cNvPr id="24" name="Titr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Etude Brightness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924DE9-F961-734A-9CD7-0ED35F4F3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S. </a:t>
            </a:r>
            <a:r>
              <a:rPr lang="fr-FR" dirty="0" err="1"/>
              <a:t>Loibl</a:t>
            </a:r>
            <a:r>
              <a:rPr lang="fr-FR" dirty="0"/>
              <a:t>, et al.,  ESMO</a:t>
            </a:r>
            <a:r>
              <a:rPr lang="fr-FR" baseline="30000" dirty="0"/>
              <a:t>® </a:t>
            </a:r>
            <a:r>
              <a:rPr lang="fr-FR" dirty="0"/>
              <a:t>2021, Abs 1190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E507BE4-9B9B-41A8-80F9-A3580E3AD1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Analyse stratifiée de la Survie Sans Evénement avec un suivi médian  de 4,5 ans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CA9976A-CA5B-FD4C-928E-00FB3C8DB077}"/>
              </a:ext>
            </a:extLst>
          </p:cNvPr>
          <p:cNvCxnSpPr>
            <a:cxnSpLocks/>
          </p:cNvCxnSpPr>
          <p:nvPr/>
        </p:nvCxnSpPr>
        <p:spPr>
          <a:xfrm>
            <a:off x="2014666" y="5028265"/>
            <a:ext cx="8990032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40">
            <a:extLst>
              <a:ext uri="{FF2B5EF4-FFF2-40B4-BE49-F238E27FC236}">
                <a16:creationId xmlns:a16="http://schemas.microsoft.com/office/drawing/2014/main" id="{BFC8F536-AF42-314F-B6FE-BDDFB8C015E8}"/>
              </a:ext>
            </a:extLst>
          </p:cNvPr>
          <p:cNvGrpSpPr/>
          <p:nvPr/>
        </p:nvGrpSpPr>
        <p:grpSpPr>
          <a:xfrm>
            <a:off x="1601294" y="5158778"/>
            <a:ext cx="716604" cy="755456"/>
            <a:chOff x="3761088" y="5773604"/>
            <a:chExt cx="716604" cy="755456"/>
          </a:xfrm>
        </p:grpSpPr>
        <p:sp>
          <p:nvSpPr>
            <p:cNvPr id="17" name="TextBox 41">
              <a:extLst>
                <a:ext uri="{FF2B5EF4-FFF2-40B4-BE49-F238E27FC236}">
                  <a16:creationId xmlns:a16="http://schemas.microsoft.com/office/drawing/2014/main" id="{1A6AF507-BD3F-6741-A2DA-E7ED01B44D0C}"/>
                </a:ext>
              </a:extLst>
            </p:cNvPr>
            <p:cNvSpPr txBox="1"/>
            <p:nvPr/>
          </p:nvSpPr>
          <p:spPr>
            <a:xfrm>
              <a:off x="3761088" y="5773604"/>
              <a:ext cx="7166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39FD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P+C+V</a:t>
              </a:r>
            </a:p>
          </p:txBody>
        </p:sp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3FB4B748-23DB-3349-9AD6-5BE88270680F}"/>
                </a:ext>
              </a:extLst>
            </p:cNvPr>
            <p:cNvSpPr txBox="1"/>
            <p:nvPr/>
          </p:nvSpPr>
          <p:spPr>
            <a:xfrm>
              <a:off x="3761088" y="6032144"/>
              <a:ext cx="5890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39FD5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P+C</a:t>
              </a:r>
            </a:p>
          </p:txBody>
        </p:sp>
        <p:sp>
          <p:nvSpPr>
            <p:cNvPr id="20" name="TextBox 42">
              <a:extLst>
                <a:ext uri="{FF2B5EF4-FFF2-40B4-BE49-F238E27FC236}">
                  <a16:creationId xmlns:a16="http://schemas.microsoft.com/office/drawing/2014/main" id="{64BBA6F1-D43E-604D-A4DD-72B97274CB2A}"/>
                </a:ext>
              </a:extLst>
            </p:cNvPr>
            <p:cNvSpPr txBox="1"/>
            <p:nvPr/>
          </p:nvSpPr>
          <p:spPr>
            <a:xfrm>
              <a:off x="3761088" y="6267450"/>
              <a:ext cx="5890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39F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</a:t>
              </a:r>
            </a:p>
          </p:txBody>
        </p:sp>
      </p:grpSp>
      <p:sp>
        <p:nvSpPr>
          <p:cNvPr id="22" name="Rectangle à coins arrondis 33">
            <a:extLst>
              <a:ext uri="{FF2B5EF4-FFF2-40B4-BE49-F238E27FC236}">
                <a16:creationId xmlns:a16="http://schemas.microsoft.com/office/drawing/2014/main" id="{03FAF263-A9AB-BB42-A09C-A813A55351C6}"/>
              </a:ext>
            </a:extLst>
          </p:cNvPr>
          <p:cNvSpPr/>
          <p:nvPr/>
        </p:nvSpPr>
        <p:spPr>
          <a:xfrm>
            <a:off x="417243" y="1380098"/>
            <a:ext cx="11409680" cy="4680417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5" name="Tableau 24">
            <a:extLst>
              <a:ext uri="{FF2B5EF4-FFF2-40B4-BE49-F238E27FC236}">
                <a16:creationId xmlns:a16="http://schemas.microsoft.com/office/drawing/2014/main" id="{311BA9A9-394F-9240-8777-0C270947FC2A}"/>
              </a:ext>
            </a:extLst>
          </p:cNvPr>
          <p:cNvGraphicFramePr>
            <a:graphicFrameLocks noGrp="1"/>
          </p:cNvGraphicFramePr>
          <p:nvPr/>
        </p:nvGraphicFramePr>
        <p:xfrm>
          <a:off x="2679831" y="2872417"/>
          <a:ext cx="8114304" cy="152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4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0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061">
                  <a:extLst>
                    <a:ext uri="{9D8B030D-6E8A-4147-A177-3AD203B41FA5}">
                      <a16:colId xmlns:a16="http://schemas.microsoft.com/office/drawing/2014/main" val="61877909"/>
                    </a:ext>
                  </a:extLst>
                </a:gridCol>
                <a:gridCol w="13700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8113"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endParaRPr lang="fr-FR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" marR="1200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Paclitaxel + </a:t>
                      </a:r>
                      <a:r>
                        <a:rPr kumimoji="0" lang="en-US" sz="10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Carboplatine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Veliparib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Paclitaxel + </a:t>
                      </a:r>
                      <a:r>
                        <a:rPr kumimoji="0" lang="en-US" sz="10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Carboplatine</a:t>
                      </a: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Paclitaxel</a:t>
                      </a:r>
                      <a:endParaRPr lang="fr-FR" sz="105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446">
                <a:tc>
                  <a:txBody>
                    <a:bodyPr/>
                    <a:lstStyle/>
                    <a:p>
                      <a:pPr algn="l">
                        <a:lnSpc>
                          <a:spcPts val="1240"/>
                        </a:lnSpc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Évènements n//N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4-ans EFS, (95% CI)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65/316</a:t>
                      </a:r>
                      <a:b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78,2 (73,5-83,2)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30/160</a:t>
                      </a:r>
                      <a:b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79,3 (72,9-86,2)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47/158</a:t>
                      </a:r>
                      <a:b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78,2 (73,5-83,2)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78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Hazard Ratio (95% CI)</a:t>
                      </a:r>
                    </a:p>
                    <a:p>
                      <a:pPr marL="0" marR="0" lvl="0" indent="0" algn="l" defTabSz="609585" rtl="0" eaLnBrk="1" fontAlgn="auto" latinLnBrk="0" hangingPunct="1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Paclitaxel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fr-FR" sz="105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Carboplatine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fr-FR" sz="105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Veliparib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vs </a:t>
                      </a:r>
                      <a:r>
                        <a:rPr lang="fr-FR" sz="105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paclitaxel</a:t>
                      </a:r>
                      <a:endParaRPr lang="fr-FR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09585" rtl="0" eaLnBrk="1" fontAlgn="auto" latinLnBrk="0" hangingPunct="1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Paclitaxel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fr-FR" sz="105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Carboplatine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fr-FR" sz="105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Veliparib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vs </a:t>
                      </a:r>
                      <a:r>
                        <a:rPr lang="fr-FR" sz="105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paclitaxel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fr-FR" sz="105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carboplatine</a:t>
                      </a:r>
                      <a:endParaRPr lang="fr-FR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09585" rtl="0" eaLnBrk="1" fontAlgn="auto" latinLnBrk="0" hangingPunct="1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Paclitaxel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fr-FR" sz="105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Carboplatine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vs </a:t>
                      </a:r>
                      <a:r>
                        <a:rPr lang="fr-FR" sz="105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paclitaxel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(post hoc </a:t>
                      </a:r>
                      <a:r>
                        <a:rPr lang="fr-FR" sz="105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analysis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0,63 (0,43-0,92), </a:t>
                      </a:r>
                      <a:r>
                        <a:rPr kumimoji="0" lang="fr-FR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= 0,02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1,12 (0,72-1,72), </a:t>
                      </a:r>
                      <a:r>
                        <a:rPr kumimoji="0" lang="fr-FR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= 0,62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0,57 (0,36-0,91), </a:t>
                      </a:r>
                      <a:r>
                        <a:rPr kumimoji="0" lang="fr-FR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= 0,02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78,2 (73,5-83,2)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fr-FR" sz="11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Forme libre 28">
            <a:extLst>
              <a:ext uri="{FF2B5EF4-FFF2-40B4-BE49-F238E27FC236}">
                <a16:creationId xmlns:a16="http://schemas.microsoft.com/office/drawing/2014/main" id="{46C4BC54-BCE4-E549-B29C-83A35F6B6468}"/>
              </a:ext>
            </a:extLst>
          </p:cNvPr>
          <p:cNvSpPr/>
          <p:nvPr/>
        </p:nvSpPr>
        <p:spPr>
          <a:xfrm>
            <a:off x="2456481" y="1666068"/>
            <a:ext cx="8051370" cy="968644"/>
          </a:xfrm>
          <a:custGeom>
            <a:avLst/>
            <a:gdLst>
              <a:gd name="connsiteX0" fmla="*/ 0 w 8051370"/>
              <a:gd name="connsiteY0" fmla="*/ 0 h 968644"/>
              <a:gd name="connsiteX1" fmla="*/ 209227 w 8051370"/>
              <a:gd name="connsiteY1" fmla="*/ 54244 h 968644"/>
              <a:gd name="connsiteX2" fmla="*/ 294468 w 8051370"/>
              <a:gd name="connsiteY2" fmla="*/ 116237 h 968644"/>
              <a:gd name="connsiteX3" fmla="*/ 821411 w 8051370"/>
              <a:gd name="connsiteY3" fmla="*/ 116237 h 968644"/>
              <a:gd name="connsiteX4" fmla="*/ 960895 w 8051370"/>
              <a:gd name="connsiteY4" fmla="*/ 170481 h 968644"/>
              <a:gd name="connsiteX5" fmla="*/ 1115878 w 8051370"/>
              <a:gd name="connsiteY5" fmla="*/ 193729 h 968644"/>
              <a:gd name="connsiteX6" fmla="*/ 1278611 w 8051370"/>
              <a:gd name="connsiteY6" fmla="*/ 209227 h 968644"/>
              <a:gd name="connsiteX7" fmla="*/ 1348353 w 8051370"/>
              <a:gd name="connsiteY7" fmla="*/ 232474 h 968644"/>
              <a:gd name="connsiteX8" fmla="*/ 1526583 w 8051370"/>
              <a:gd name="connsiteY8" fmla="*/ 240224 h 968644"/>
              <a:gd name="connsiteX9" fmla="*/ 1666068 w 8051370"/>
              <a:gd name="connsiteY9" fmla="*/ 286718 h 968644"/>
              <a:gd name="connsiteX10" fmla="*/ 1751309 w 8051370"/>
              <a:gd name="connsiteY10" fmla="*/ 325464 h 968644"/>
              <a:gd name="connsiteX11" fmla="*/ 1867546 w 8051370"/>
              <a:gd name="connsiteY11" fmla="*/ 356461 h 968644"/>
              <a:gd name="connsiteX12" fmla="*/ 2061275 w 8051370"/>
              <a:gd name="connsiteY12" fmla="*/ 449451 h 968644"/>
              <a:gd name="connsiteX13" fmla="*/ 2193011 w 8051370"/>
              <a:gd name="connsiteY13" fmla="*/ 488196 h 968644"/>
              <a:gd name="connsiteX14" fmla="*/ 2355743 w 8051370"/>
              <a:gd name="connsiteY14" fmla="*/ 495946 h 968644"/>
              <a:gd name="connsiteX15" fmla="*/ 2812943 w 8051370"/>
              <a:gd name="connsiteY15" fmla="*/ 588935 h 968644"/>
              <a:gd name="connsiteX16" fmla="*/ 3037668 w 8051370"/>
              <a:gd name="connsiteY16" fmla="*/ 627681 h 968644"/>
              <a:gd name="connsiteX17" fmla="*/ 3293390 w 8051370"/>
              <a:gd name="connsiteY17" fmla="*/ 643179 h 968644"/>
              <a:gd name="connsiteX18" fmla="*/ 3471621 w 8051370"/>
              <a:gd name="connsiteY18" fmla="*/ 643179 h 968644"/>
              <a:gd name="connsiteX19" fmla="*/ 3510366 w 8051370"/>
              <a:gd name="connsiteY19" fmla="*/ 697424 h 968644"/>
              <a:gd name="connsiteX20" fmla="*/ 3649851 w 8051370"/>
              <a:gd name="connsiteY20" fmla="*/ 697424 h 968644"/>
              <a:gd name="connsiteX21" fmla="*/ 3688597 w 8051370"/>
              <a:gd name="connsiteY21" fmla="*/ 751668 h 968644"/>
              <a:gd name="connsiteX22" fmla="*/ 4153546 w 8051370"/>
              <a:gd name="connsiteY22" fmla="*/ 751668 h 968644"/>
              <a:gd name="connsiteX23" fmla="*/ 4254285 w 8051370"/>
              <a:gd name="connsiteY23" fmla="*/ 805912 h 968644"/>
              <a:gd name="connsiteX24" fmla="*/ 4850970 w 8051370"/>
              <a:gd name="connsiteY24" fmla="*/ 805912 h 968644"/>
              <a:gd name="connsiteX25" fmla="*/ 4866468 w 8051370"/>
              <a:gd name="connsiteY25" fmla="*/ 875654 h 968644"/>
              <a:gd name="connsiteX26" fmla="*/ 5346916 w 8051370"/>
              <a:gd name="connsiteY26" fmla="*/ 875654 h 968644"/>
              <a:gd name="connsiteX27" fmla="*/ 6292312 w 8051370"/>
              <a:gd name="connsiteY27" fmla="*/ 875654 h 968644"/>
              <a:gd name="connsiteX28" fmla="*/ 6377553 w 8051370"/>
              <a:gd name="connsiteY28" fmla="*/ 968644 h 968644"/>
              <a:gd name="connsiteX29" fmla="*/ 8051370 w 8051370"/>
              <a:gd name="connsiteY29" fmla="*/ 968644 h 96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051370" h="968644">
                <a:moveTo>
                  <a:pt x="0" y="0"/>
                </a:moveTo>
                <a:lnTo>
                  <a:pt x="209227" y="54244"/>
                </a:lnTo>
                <a:lnTo>
                  <a:pt x="294468" y="116237"/>
                </a:lnTo>
                <a:lnTo>
                  <a:pt x="821411" y="116237"/>
                </a:lnTo>
                <a:lnTo>
                  <a:pt x="960895" y="170481"/>
                </a:lnTo>
                <a:lnTo>
                  <a:pt x="1115878" y="193729"/>
                </a:lnTo>
                <a:lnTo>
                  <a:pt x="1278611" y="209227"/>
                </a:lnTo>
                <a:lnTo>
                  <a:pt x="1348353" y="232474"/>
                </a:lnTo>
                <a:lnTo>
                  <a:pt x="1526583" y="240224"/>
                </a:lnTo>
                <a:lnTo>
                  <a:pt x="1666068" y="286718"/>
                </a:lnTo>
                <a:lnTo>
                  <a:pt x="1751309" y="325464"/>
                </a:lnTo>
                <a:lnTo>
                  <a:pt x="1867546" y="356461"/>
                </a:lnTo>
                <a:lnTo>
                  <a:pt x="2061275" y="449451"/>
                </a:lnTo>
                <a:lnTo>
                  <a:pt x="2193011" y="488196"/>
                </a:lnTo>
                <a:lnTo>
                  <a:pt x="2355743" y="495946"/>
                </a:lnTo>
                <a:lnTo>
                  <a:pt x="2812943" y="588935"/>
                </a:lnTo>
                <a:lnTo>
                  <a:pt x="3037668" y="627681"/>
                </a:lnTo>
                <a:lnTo>
                  <a:pt x="3293390" y="643179"/>
                </a:lnTo>
                <a:lnTo>
                  <a:pt x="3471621" y="643179"/>
                </a:lnTo>
                <a:lnTo>
                  <a:pt x="3510366" y="697424"/>
                </a:lnTo>
                <a:lnTo>
                  <a:pt x="3649851" y="697424"/>
                </a:lnTo>
                <a:lnTo>
                  <a:pt x="3688597" y="751668"/>
                </a:lnTo>
                <a:lnTo>
                  <a:pt x="4153546" y="751668"/>
                </a:lnTo>
                <a:lnTo>
                  <a:pt x="4254285" y="805912"/>
                </a:lnTo>
                <a:lnTo>
                  <a:pt x="4850970" y="805912"/>
                </a:lnTo>
                <a:lnTo>
                  <a:pt x="4866468" y="875654"/>
                </a:lnTo>
                <a:lnTo>
                  <a:pt x="5346916" y="875654"/>
                </a:lnTo>
                <a:lnTo>
                  <a:pt x="6292312" y="875654"/>
                </a:lnTo>
                <a:lnTo>
                  <a:pt x="6377553" y="968644"/>
                </a:lnTo>
                <a:lnTo>
                  <a:pt x="8051370" y="968644"/>
                </a:lnTo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Forme libre 29">
            <a:extLst>
              <a:ext uri="{FF2B5EF4-FFF2-40B4-BE49-F238E27FC236}">
                <a16:creationId xmlns:a16="http://schemas.microsoft.com/office/drawing/2014/main" id="{9A2BD631-D44B-CC45-B962-EBF5852F2E20}"/>
              </a:ext>
            </a:extLst>
          </p:cNvPr>
          <p:cNvSpPr/>
          <p:nvPr/>
        </p:nvSpPr>
        <p:spPr>
          <a:xfrm>
            <a:off x="2479729" y="1658319"/>
            <a:ext cx="7741403" cy="588935"/>
          </a:xfrm>
          <a:custGeom>
            <a:avLst/>
            <a:gdLst>
              <a:gd name="connsiteX0" fmla="*/ 0 w 7741403"/>
              <a:gd name="connsiteY0" fmla="*/ 7749 h 588935"/>
              <a:gd name="connsiteX1" fmla="*/ 317715 w 7741403"/>
              <a:gd name="connsiteY1" fmla="*/ 0 h 588935"/>
              <a:gd name="connsiteX2" fmla="*/ 1022888 w 7741403"/>
              <a:gd name="connsiteY2" fmla="*/ 77491 h 588935"/>
              <a:gd name="connsiteX3" fmla="*/ 1332854 w 7741403"/>
              <a:gd name="connsiteY3" fmla="*/ 92989 h 588935"/>
              <a:gd name="connsiteX4" fmla="*/ 1596325 w 7741403"/>
              <a:gd name="connsiteY4" fmla="*/ 162732 h 588935"/>
              <a:gd name="connsiteX5" fmla="*/ 1805552 w 7741403"/>
              <a:gd name="connsiteY5" fmla="*/ 216976 h 588935"/>
              <a:gd name="connsiteX6" fmla="*/ 2169763 w 7741403"/>
              <a:gd name="connsiteY6" fmla="*/ 286718 h 588935"/>
              <a:gd name="connsiteX7" fmla="*/ 2378990 w 7741403"/>
              <a:gd name="connsiteY7" fmla="*/ 325464 h 588935"/>
              <a:gd name="connsiteX8" fmla="*/ 2557220 w 7741403"/>
              <a:gd name="connsiteY8" fmla="*/ 356461 h 588935"/>
              <a:gd name="connsiteX9" fmla="*/ 2929179 w 7741403"/>
              <a:gd name="connsiteY9" fmla="*/ 402956 h 588935"/>
              <a:gd name="connsiteX10" fmla="*/ 3053166 w 7741403"/>
              <a:gd name="connsiteY10" fmla="*/ 395206 h 588935"/>
              <a:gd name="connsiteX11" fmla="*/ 3270142 w 7741403"/>
              <a:gd name="connsiteY11" fmla="*/ 464949 h 588935"/>
              <a:gd name="connsiteX12" fmla="*/ 3502617 w 7741403"/>
              <a:gd name="connsiteY12" fmla="*/ 472698 h 588935"/>
              <a:gd name="connsiteX13" fmla="*/ 4510007 w 7741403"/>
              <a:gd name="connsiteY13" fmla="*/ 472698 h 588935"/>
              <a:gd name="connsiteX14" fmla="*/ 4618495 w 7741403"/>
              <a:gd name="connsiteY14" fmla="*/ 511444 h 588935"/>
              <a:gd name="connsiteX15" fmla="*/ 4951708 w 7741403"/>
              <a:gd name="connsiteY15" fmla="*/ 534691 h 588935"/>
              <a:gd name="connsiteX16" fmla="*/ 5509647 w 7741403"/>
              <a:gd name="connsiteY16" fmla="*/ 581186 h 588935"/>
              <a:gd name="connsiteX17" fmla="*/ 5587139 w 7741403"/>
              <a:gd name="connsiteY17" fmla="*/ 588935 h 588935"/>
              <a:gd name="connsiteX18" fmla="*/ 7741403 w 7741403"/>
              <a:gd name="connsiteY18" fmla="*/ 588935 h 58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741403" h="588935">
                <a:moveTo>
                  <a:pt x="0" y="7749"/>
                </a:moveTo>
                <a:lnTo>
                  <a:pt x="317715" y="0"/>
                </a:lnTo>
                <a:lnTo>
                  <a:pt x="1022888" y="77491"/>
                </a:lnTo>
                <a:lnTo>
                  <a:pt x="1332854" y="92989"/>
                </a:lnTo>
                <a:lnTo>
                  <a:pt x="1596325" y="162732"/>
                </a:lnTo>
                <a:lnTo>
                  <a:pt x="1805552" y="216976"/>
                </a:lnTo>
                <a:lnTo>
                  <a:pt x="2169763" y="286718"/>
                </a:lnTo>
                <a:lnTo>
                  <a:pt x="2378990" y="325464"/>
                </a:lnTo>
                <a:lnTo>
                  <a:pt x="2557220" y="356461"/>
                </a:lnTo>
                <a:lnTo>
                  <a:pt x="2929179" y="402956"/>
                </a:lnTo>
                <a:lnTo>
                  <a:pt x="3053166" y="395206"/>
                </a:lnTo>
                <a:lnTo>
                  <a:pt x="3270142" y="464949"/>
                </a:lnTo>
                <a:lnTo>
                  <a:pt x="3502617" y="472698"/>
                </a:lnTo>
                <a:lnTo>
                  <a:pt x="4510007" y="472698"/>
                </a:lnTo>
                <a:lnTo>
                  <a:pt x="4618495" y="511444"/>
                </a:lnTo>
                <a:lnTo>
                  <a:pt x="4951708" y="534691"/>
                </a:lnTo>
                <a:lnTo>
                  <a:pt x="5509647" y="581186"/>
                </a:lnTo>
                <a:lnTo>
                  <a:pt x="5587139" y="588935"/>
                </a:lnTo>
                <a:lnTo>
                  <a:pt x="7741403" y="588935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Forme libre 30">
            <a:extLst>
              <a:ext uri="{FF2B5EF4-FFF2-40B4-BE49-F238E27FC236}">
                <a16:creationId xmlns:a16="http://schemas.microsoft.com/office/drawing/2014/main" id="{EFFF933C-122D-CA44-98AD-8460F82494E1}"/>
              </a:ext>
            </a:extLst>
          </p:cNvPr>
          <p:cNvSpPr/>
          <p:nvPr/>
        </p:nvSpPr>
        <p:spPr>
          <a:xfrm>
            <a:off x="2502976" y="1666068"/>
            <a:ext cx="7880888" cy="643179"/>
          </a:xfrm>
          <a:custGeom>
            <a:avLst/>
            <a:gdLst>
              <a:gd name="connsiteX0" fmla="*/ 0 w 7880888"/>
              <a:gd name="connsiteY0" fmla="*/ 15498 h 643179"/>
              <a:gd name="connsiteX1" fmla="*/ 348712 w 7880888"/>
              <a:gd name="connsiteY1" fmla="*/ 0 h 643179"/>
              <a:gd name="connsiteX2" fmla="*/ 898902 w 7880888"/>
              <a:gd name="connsiteY2" fmla="*/ 61993 h 643179"/>
              <a:gd name="connsiteX3" fmla="*/ 1069383 w 7880888"/>
              <a:gd name="connsiteY3" fmla="*/ 108488 h 643179"/>
              <a:gd name="connsiteX4" fmla="*/ 1286360 w 7880888"/>
              <a:gd name="connsiteY4" fmla="*/ 147234 h 643179"/>
              <a:gd name="connsiteX5" fmla="*/ 1518834 w 7880888"/>
              <a:gd name="connsiteY5" fmla="*/ 178230 h 643179"/>
              <a:gd name="connsiteX6" fmla="*/ 2146516 w 7880888"/>
              <a:gd name="connsiteY6" fmla="*/ 216976 h 643179"/>
              <a:gd name="connsiteX7" fmla="*/ 2193010 w 7880888"/>
              <a:gd name="connsiteY7" fmla="*/ 278969 h 643179"/>
              <a:gd name="connsiteX8" fmla="*/ 2673458 w 7880888"/>
              <a:gd name="connsiteY8" fmla="*/ 294468 h 643179"/>
              <a:gd name="connsiteX9" fmla="*/ 3308888 w 7880888"/>
              <a:gd name="connsiteY9" fmla="*/ 387457 h 643179"/>
              <a:gd name="connsiteX10" fmla="*/ 4633993 w 7880888"/>
              <a:gd name="connsiteY10" fmla="*/ 565688 h 643179"/>
              <a:gd name="connsiteX11" fmla="*/ 5284922 w 7880888"/>
              <a:gd name="connsiteY11" fmla="*/ 581186 h 643179"/>
              <a:gd name="connsiteX12" fmla="*/ 5494149 w 7880888"/>
              <a:gd name="connsiteY12" fmla="*/ 581186 h 643179"/>
              <a:gd name="connsiteX13" fmla="*/ 5556142 w 7880888"/>
              <a:gd name="connsiteY13" fmla="*/ 643179 h 643179"/>
              <a:gd name="connsiteX14" fmla="*/ 6028841 w 7880888"/>
              <a:gd name="connsiteY14" fmla="*/ 643179 h 643179"/>
              <a:gd name="connsiteX15" fmla="*/ 6114082 w 7880888"/>
              <a:gd name="connsiteY15" fmla="*/ 643179 h 643179"/>
              <a:gd name="connsiteX16" fmla="*/ 7880888 w 7880888"/>
              <a:gd name="connsiteY16" fmla="*/ 643179 h 643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80888" h="643179">
                <a:moveTo>
                  <a:pt x="0" y="15498"/>
                </a:moveTo>
                <a:lnTo>
                  <a:pt x="348712" y="0"/>
                </a:lnTo>
                <a:lnTo>
                  <a:pt x="898902" y="61993"/>
                </a:lnTo>
                <a:lnTo>
                  <a:pt x="1069383" y="108488"/>
                </a:lnTo>
                <a:lnTo>
                  <a:pt x="1286360" y="147234"/>
                </a:lnTo>
                <a:lnTo>
                  <a:pt x="1518834" y="178230"/>
                </a:lnTo>
                <a:lnTo>
                  <a:pt x="2146516" y="216976"/>
                </a:lnTo>
                <a:lnTo>
                  <a:pt x="2193010" y="278969"/>
                </a:lnTo>
                <a:lnTo>
                  <a:pt x="2673458" y="294468"/>
                </a:lnTo>
                <a:lnTo>
                  <a:pt x="3308888" y="387457"/>
                </a:lnTo>
                <a:lnTo>
                  <a:pt x="4633993" y="565688"/>
                </a:lnTo>
                <a:lnTo>
                  <a:pt x="5284922" y="581186"/>
                </a:lnTo>
                <a:lnTo>
                  <a:pt x="5494149" y="581186"/>
                </a:lnTo>
                <a:lnTo>
                  <a:pt x="5556142" y="643179"/>
                </a:lnTo>
                <a:lnTo>
                  <a:pt x="6028841" y="643179"/>
                </a:lnTo>
                <a:lnTo>
                  <a:pt x="6114082" y="643179"/>
                </a:lnTo>
                <a:lnTo>
                  <a:pt x="7880888" y="643179"/>
                </a:lnTo>
              </a:path>
            </a:pathLst>
          </a:cu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9795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Etude Brightness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924DE9-F961-734A-9CD7-0ED35F4F3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S. </a:t>
            </a:r>
            <a:r>
              <a:rPr lang="fr-FR" dirty="0" err="1"/>
              <a:t>Loibl</a:t>
            </a:r>
            <a:r>
              <a:rPr lang="fr-FR" dirty="0"/>
              <a:t>, et al.,  ESMO</a:t>
            </a:r>
            <a:r>
              <a:rPr lang="fr-FR" baseline="30000" dirty="0"/>
              <a:t>® </a:t>
            </a:r>
            <a:r>
              <a:rPr lang="fr-FR" dirty="0"/>
              <a:t>2021, Abs 1190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9876A6-2AF4-A74A-8394-8908201D7F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4910" y="1380098"/>
            <a:ext cx="10915172" cy="4588215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fr-FR" dirty="0"/>
              <a:t>L’addition de </a:t>
            </a:r>
            <a:r>
              <a:rPr lang="fr-FR" dirty="0" err="1"/>
              <a:t>carboplatine</a:t>
            </a:r>
            <a:r>
              <a:rPr lang="fr-FR" dirty="0"/>
              <a:t> au </a:t>
            </a:r>
            <a:r>
              <a:rPr lang="fr-FR" dirty="0" err="1"/>
              <a:t>paclitaxel</a:t>
            </a:r>
            <a:r>
              <a:rPr lang="fr-FR" dirty="0"/>
              <a:t> suivi de </a:t>
            </a:r>
            <a:r>
              <a:rPr lang="fr-FR" dirty="0" err="1"/>
              <a:t>doxorubicine</a:t>
            </a:r>
            <a:r>
              <a:rPr lang="fr-FR" dirty="0"/>
              <a:t> et de </a:t>
            </a:r>
            <a:r>
              <a:rPr lang="fr-FR" dirty="0" err="1"/>
              <a:t>cyclophosphamide</a:t>
            </a:r>
            <a:r>
              <a:rPr lang="fr-FR" dirty="0"/>
              <a:t> augmente significativement le taux de réponse histologique complète (</a:t>
            </a:r>
            <a:r>
              <a:rPr lang="fr-FR" dirty="0" err="1"/>
              <a:t>pCR</a:t>
            </a:r>
            <a:r>
              <a:rPr lang="fr-FR" dirty="0"/>
              <a:t>)</a:t>
            </a:r>
          </a:p>
          <a:p>
            <a:pPr>
              <a:spcAft>
                <a:spcPts val="900"/>
              </a:spcAft>
            </a:pPr>
            <a:r>
              <a:rPr lang="fr-FR" dirty="0"/>
              <a:t>La Survie Sans Evénement avec un suivi de 4,5 ans est significativement augmentée par l’addition de carboplatine</a:t>
            </a:r>
          </a:p>
          <a:p>
            <a:pPr>
              <a:spcAft>
                <a:spcPts val="900"/>
              </a:spcAft>
            </a:pPr>
            <a:r>
              <a:rPr lang="fr-FR" dirty="0"/>
              <a:t>L’addition de véliparib n’a aucune incidence en termes de pCR ou de survie sans évènement</a:t>
            </a:r>
          </a:p>
          <a:p>
            <a:pPr>
              <a:spcAft>
                <a:spcPts val="900"/>
              </a:spcAft>
            </a:pPr>
            <a:r>
              <a:rPr lang="fr-FR" dirty="0"/>
              <a:t>La </a:t>
            </a:r>
            <a:r>
              <a:rPr lang="fr-FR" dirty="0" err="1"/>
              <a:t>pCR</a:t>
            </a:r>
            <a:r>
              <a:rPr lang="fr-FR" dirty="0"/>
              <a:t> est associée à une survie augmentée, indépendamment du statut BRCA</a:t>
            </a:r>
          </a:p>
          <a:p>
            <a:pPr>
              <a:spcAft>
                <a:spcPts val="900"/>
              </a:spcAft>
            </a:pPr>
            <a:r>
              <a:rPr lang="fr-FR" dirty="0"/>
              <a:t>La toxicité hématologique est augmentée par l’addition du </a:t>
            </a:r>
            <a:r>
              <a:rPr lang="fr-FR" dirty="0" err="1"/>
              <a:t>carboplatine</a:t>
            </a:r>
            <a:r>
              <a:rPr lang="fr-FR" dirty="0"/>
              <a:t> sans modification majeure du schéma thérapeutique  ou sur le taux de </a:t>
            </a:r>
            <a:r>
              <a:rPr lang="fr-FR" dirty="0" err="1"/>
              <a:t>pCR</a:t>
            </a:r>
            <a:r>
              <a:rPr lang="fr-FR" dirty="0"/>
              <a:t> ou l’SSE</a:t>
            </a:r>
          </a:p>
          <a:p>
            <a:pPr>
              <a:spcAft>
                <a:spcPts val="900"/>
              </a:spcAft>
            </a:pPr>
            <a:r>
              <a:rPr lang="fr-FR" dirty="0"/>
              <a:t>L’addition de </a:t>
            </a:r>
            <a:r>
              <a:rPr lang="fr-FR" dirty="0" err="1"/>
              <a:t>véliparib</a:t>
            </a:r>
            <a:r>
              <a:rPr lang="fr-FR" dirty="0"/>
              <a:t> et/ou de </a:t>
            </a:r>
            <a:r>
              <a:rPr lang="fr-FR" dirty="0" err="1"/>
              <a:t>carboplatine</a:t>
            </a:r>
            <a:r>
              <a:rPr lang="fr-FR" dirty="0"/>
              <a:t> n’a pas augmenté le taux de </a:t>
            </a:r>
            <a:r>
              <a:rPr lang="fr-FR" dirty="0" err="1"/>
              <a:t>myélodysplasie</a:t>
            </a:r>
            <a:r>
              <a:rPr lang="fr-FR" dirty="0"/>
              <a:t> ou de leucémie ou d’autres cancers secondaires</a:t>
            </a:r>
          </a:p>
          <a:p>
            <a:pPr>
              <a:spcAft>
                <a:spcPts val="900"/>
              </a:spcAft>
            </a:pPr>
            <a:r>
              <a:rPr lang="fr-FR" dirty="0"/>
              <a:t>Ces résultats soutiennent l’indication de l’addition du </a:t>
            </a:r>
            <a:r>
              <a:rPr lang="fr-FR" dirty="0" err="1"/>
              <a:t>carboplatine</a:t>
            </a:r>
            <a:r>
              <a:rPr lang="fr-FR" dirty="0"/>
              <a:t> à la chimiothérapie </a:t>
            </a:r>
            <a:r>
              <a:rPr lang="fr-FR" dirty="0" err="1"/>
              <a:t>néoadjuvante</a:t>
            </a:r>
            <a:r>
              <a:rPr lang="fr-FR" dirty="0"/>
              <a:t> pour les cancers du sein triple négatifs au stade II ou III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E507BE4-9B9B-41A8-80F9-A3580E3AD1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88467417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527042" y="636059"/>
            <a:ext cx="10124631" cy="865498"/>
          </a:xfrm>
        </p:spPr>
        <p:txBody>
          <a:bodyPr/>
          <a:lstStyle/>
          <a:p>
            <a:r>
              <a:rPr lang="fr-FR" dirty="0"/>
              <a:t>Valeur prédictive des profils d’expression génique (</a:t>
            </a:r>
            <a:r>
              <a:rPr lang="fr-FR" dirty="0" err="1"/>
              <a:t>GEPs</a:t>
            </a:r>
            <a:r>
              <a:rPr lang="fr-FR" dirty="0"/>
              <a:t>) et de leur dynamique  pendant le traitement dans l’essai NeoTRIPaPDL1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F5C10A-BE2D-4D05-9EDC-01633D2F36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42792" y="3216057"/>
            <a:ext cx="7339012" cy="425884"/>
          </a:xfrm>
        </p:spPr>
        <p:txBody>
          <a:bodyPr/>
          <a:lstStyle/>
          <a:p>
            <a:r>
              <a:rPr lang="fr-FR" dirty="0"/>
              <a:t>G. </a:t>
            </a:r>
            <a:r>
              <a:rPr lang="fr-FR" dirty="0" err="1"/>
              <a:t>Bianchini</a:t>
            </a:r>
            <a:r>
              <a:rPr lang="fr-FR" dirty="0"/>
              <a:t>, et al., ESMO</a:t>
            </a:r>
            <a:r>
              <a:rPr lang="fr-FR" baseline="30000" dirty="0"/>
              <a:t>®</a:t>
            </a:r>
            <a:r>
              <a:rPr lang="fr-FR" dirty="0"/>
              <a:t> 2021, Abs LBA12</a:t>
            </a:r>
            <a:br>
              <a:rPr lang="fr-FR" dirty="0"/>
            </a:br>
            <a:endParaRPr lang="fr-FR" b="1" dirty="0"/>
          </a:p>
        </p:txBody>
      </p:sp>
      <p:sp>
        <p:nvSpPr>
          <p:cNvPr id="9" name="Ellipse 8"/>
          <p:cNvSpPr/>
          <p:nvPr/>
        </p:nvSpPr>
        <p:spPr>
          <a:xfrm>
            <a:off x="763411" y="636059"/>
            <a:ext cx="550334" cy="5503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1025912" y="1550020"/>
            <a:ext cx="1628078" cy="1878979"/>
          </a:xfrm>
          <a:custGeom>
            <a:avLst/>
            <a:gdLst>
              <a:gd name="connsiteX0" fmla="*/ 0 w 914400"/>
              <a:gd name="connsiteY0" fmla="*/ 0 h 3077736"/>
              <a:gd name="connsiteX1" fmla="*/ 0 w 914400"/>
              <a:gd name="connsiteY1" fmla="*/ 3077736 h 3077736"/>
              <a:gd name="connsiteX2" fmla="*/ 914400 w 914400"/>
              <a:gd name="connsiteY2" fmla="*/ 3077736 h 307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3077736">
                <a:moveTo>
                  <a:pt x="0" y="0"/>
                </a:moveTo>
                <a:lnTo>
                  <a:pt x="0" y="3077736"/>
                </a:lnTo>
                <a:lnTo>
                  <a:pt x="914400" y="3077736"/>
                </a:lnTo>
              </a:path>
            </a:pathLst>
          </a:cu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2737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3493F2-0CDC-D14E-A396-B5EC08A7A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Etude </a:t>
            </a:r>
            <a:r>
              <a:rPr lang="fr-FR" dirty="0"/>
              <a:t>NeoTRIPaPDL1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F1836B-7E54-0B43-8221-8819DDDCBB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à coins arrondis 33">
            <a:extLst>
              <a:ext uri="{FF2B5EF4-FFF2-40B4-BE49-F238E27FC236}">
                <a16:creationId xmlns:a16="http://schemas.microsoft.com/office/drawing/2014/main" id="{C421CAF8-2265-D642-ABA7-606920584AF0}"/>
              </a:ext>
            </a:extLst>
          </p:cNvPr>
          <p:cNvSpPr/>
          <p:nvPr/>
        </p:nvSpPr>
        <p:spPr>
          <a:xfrm>
            <a:off x="417243" y="948459"/>
            <a:ext cx="11409680" cy="2743199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Parenthèse ouvrante 7">
            <a:extLst>
              <a:ext uri="{FF2B5EF4-FFF2-40B4-BE49-F238E27FC236}">
                <a16:creationId xmlns:a16="http://schemas.microsoft.com/office/drawing/2014/main" id="{405BDE7F-E308-9B44-8D3D-4A2E6609E96E}"/>
              </a:ext>
            </a:extLst>
          </p:cNvPr>
          <p:cNvSpPr/>
          <p:nvPr/>
        </p:nvSpPr>
        <p:spPr>
          <a:xfrm>
            <a:off x="5617023" y="1251943"/>
            <a:ext cx="393616" cy="844079"/>
          </a:xfrm>
          <a:prstGeom prst="leftBracket">
            <a:avLst>
              <a:gd name="adj" fmla="val 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ABD82A30-479C-2B4B-96F2-703014004370}"/>
              </a:ext>
            </a:extLst>
          </p:cNvPr>
          <p:cNvSpPr/>
          <p:nvPr/>
        </p:nvSpPr>
        <p:spPr>
          <a:xfrm>
            <a:off x="417242" y="4402303"/>
            <a:ext cx="5026627" cy="14349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t" anchorCtr="0">
            <a:noAutofit/>
          </a:bodyPr>
          <a:lstStyle/>
          <a:p>
            <a:pPr marL="0" marR="0" lvl="0" indent="0" algn="l" defTabSz="45005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A00C7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IO score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(research-based version of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Determal</a:t>
            </a:r>
            <a:r>
              <a:rPr kumimoji="0" lang="en-US" sz="12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associé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avec le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bénéfice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inhibiteru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point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controle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immunitaire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indépendemment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PD-L1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  TMB in NSCLC et les cancers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urothéliaux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métastatiques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(IMvigor210), et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aussi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avec la pCR dans les TNBC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traités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avec durvalumab et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chimothérapie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néoadjuvante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(NCT02489448) 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analyse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pré-specifiée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</a:p>
          <a:p>
            <a:pPr marL="0" marR="0" lvl="0" indent="0" algn="l" defTabSz="45005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A00C7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TNBC types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l’algorithm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101-genes score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(BLI, BL2, LAR, M and MSL) 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analyse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exploratoire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0" name="Freeform 41">
            <a:extLst>
              <a:ext uri="{FF2B5EF4-FFF2-40B4-BE49-F238E27FC236}">
                <a16:creationId xmlns:a16="http://schemas.microsoft.com/office/drawing/2014/main" id="{A857C5C6-0F42-F444-A339-3DA706E3A97C}"/>
              </a:ext>
            </a:extLst>
          </p:cNvPr>
          <p:cNvSpPr/>
          <p:nvPr/>
        </p:nvSpPr>
        <p:spPr>
          <a:xfrm>
            <a:off x="6066555" y="1693423"/>
            <a:ext cx="2455295" cy="456254"/>
          </a:xfrm>
          <a:prstGeom prst="roundRect">
            <a:avLst>
              <a:gd name="adj" fmla="val 9151"/>
            </a:avLst>
          </a:prstGeom>
          <a:solidFill>
            <a:schemeClr val="accent3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marL="0" marR="0" lvl="0" indent="0" algn="ctr" defTabSz="51435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Carboplatine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nab-paclitaxel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Atezolizumab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E66456E-2397-724B-8E53-48A7AB75AD06}"/>
              </a:ext>
            </a:extLst>
          </p:cNvPr>
          <p:cNvSpPr/>
          <p:nvPr/>
        </p:nvSpPr>
        <p:spPr>
          <a:xfrm>
            <a:off x="5350995" y="1407954"/>
            <a:ext cx="532056" cy="53205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3500" tIns="13500" rIns="13500" bIns="13500" rtlCol="0" anchor="ctr"/>
          <a:lstStyle/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Freeform 41">
            <a:extLst>
              <a:ext uri="{FF2B5EF4-FFF2-40B4-BE49-F238E27FC236}">
                <a16:creationId xmlns:a16="http://schemas.microsoft.com/office/drawing/2014/main" id="{2D5D3367-62C3-5741-AB78-AE0097A387A0}"/>
              </a:ext>
            </a:extLst>
          </p:cNvPr>
          <p:cNvSpPr/>
          <p:nvPr/>
        </p:nvSpPr>
        <p:spPr>
          <a:xfrm>
            <a:off x="6066555" y="1117676"/>
            <a:ext cx="2455295" cy="456254"/>
          </a:xfrm>
          <a:prstGeom prst="roundRect">
            <a:avLst>
              <a:gd name="adj" fmla="val 9151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marL="0" marR="0" lvl="0" indent="0" algn="ctr" defTabSz="51435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Carboplatine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nab-paclitaxel</a:t>
            </a:r>
          </a:p>
        </p:txBody>
      </p:sp>
      <p:sp>
        <p:nvSpPr>
          <p:cNvPr id="21" name="Freeform 41">
            <a:extLst>
              <a:ext uri="{FF2B5EF4-FFF2-40B4-BE49-F238E27FC236}">
                <a16:creationId xmlns:a16="http://schemas.microsoft.com/office/drawing/2014/main" id="{5A8161F4-0412-1F43-BE4A-265EE065F5B1}"/>
              </a:ext>
            </a:extLst>
          </p:cNvPr>
          <p:cNvSpPr/>
          <p:nvPr/>
        </p:nvSpPr>
        <p:spPr>
          <a:xfrm>
            <a:off x="3289987" y="1352406"/>
            <a:ext cx="1915521" cy="669607"/>
          </a:xfrm>
          <a:prstGeom prst="roundRect">
            <a:avLst>
              <a:gd name="adj" fmla="val 9151"/>
            </a:avLst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marL="0" marR="0" lvl="0" indent="0" algn="ctr" defTabSz="51435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TN à haut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risque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(T1cN1; T2N1; T3N0)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localement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avancé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Freeform 41">
            <a:extLst>
              <a:ext uri="{FF2B5EF4-FFF2-40B4-BE49-F238E27FC236}">
                <a16:creationId xmlns:a16="http://schemas.microsoft.com/office/drawing/2014/main" id="{85FE5852-D57E-3C44-8DB6-CF18665A2BAF}"/>
              </a:ext>
            </a:extLst>
          </p:cNvPr>
          <p:cNvSpPr/>
          <p:nvPr/>
        </p:nvSpPr>
        <p:spPr>
          <a:xfrm>
            <a:off x="3289987" y="2178295"/>
            <a:ext cx="1915521" cy="403252"/>
          </a:xfrm>
          <a:prstGeom prst="roundRect">
            <a:avLst>
              <a:gd name="adj" fmla="val 9151"/>
            </a:avLst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marL="0" marR="0" lvl="0" indent="0" algn="ctr" defTabSz="51435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280 patients</a:t>
            </a:r>
          </a:p>
          <a:p>
            <a:pPr marL="0" marR="0" lvl="0" indent="0" algn="ctr" defTabSz="51435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intention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traiter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Freeform 41">
            <a:extLst>
              <a:ext uri="{FF2B5EF4-FFF2-40B4-BE49-F238E27FC236}">
                <a16:creationId xmlns:a16="http://schemas.microsoft.com/office/drawing/2014/main" id="{CA9F342F-263E-5E47-ADA9-64F6BDA7A205}"/>
              </a:ext>
            </a:extLst>
          </p:cNvPr>
          <p:cNvSpPr/>
          <p:nvPr/>
        </p:nvSpPr>
        <p:spPr>
          <a:xfrm>
            <a:off x="3289987" y="2994768"/>
            <a:ext cx="1915521" cy="403252"/>
          </a:xfrm>
          <a:prstGeom prst="roundRect">
            <a:avLst>
              <a:gd name="adj" fmla="val 9151"/>
            </a:avLst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marL="0" marR="0" lvl="0" indent="0" algn="ctr" defTabSz="51435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258 patients</a:t>
            </a:r>
          </a:p>
          <a:p>
            <a:pPr marL="0" marR="0" lvl="0" indent="0" algn="ctr" defTabSz="51435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(per protocol)</a:t>
            </a:r>
          </a:p>
        </p:txBody>
      </p:sp>
      <p:sp>
        <p:nvSpPr>
          <p:cNvPr id="24" name="Freeform 41">
            <a:extLst>
              <a:ext uri="{FF2B5EF4-FFF2-40B4-BE49-F238E27FC236}">
                <a16:creationId xmlns:a16="http://schemas.microsoft.com/office/drawing/2014/main" id="{4AD5CF43-DBCF-DB4D-A5B6-A458574D85CF}"/>
              </a:ext>
            </a:extLst>
          </p:cNvPr>
          <p:cNvSpPr/>
          <p:nvPr/>
        </p:nvSpPr>
        <p:spPr>
          <a:xfrm>
            <a:off x="417243" y="2000910"/>
            <a:ext cx="2800755" cy="1556529"/>
          </a:xfrm>
          <a:prstGeom prst="roundRect">
            <a:avLst>
              <a:gd name="adj" fmla="val 9151"/>
            </a:avLst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marL="0" marR="0" lvl="0" indent="0" algn="l" defTabSz="450056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Patients non évaluables </a:t>
            </a:r>
          </a:p>
          <a:p>
            <a:pPr marL="0" marR="0" lvl="0" indent="0" algn="l" defTabSz="450056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Bras CT (11 pts)</a:t>
            </a:r>
          </a:p>
          <a:p>
            <a:pPr marL="93663" marR="0" lvl="0" indent="-93663" algn="l" defTabSz="450056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pts (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retrait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consentement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93663" marR="0" lvl="0" indent="-93663" algn="l" defTabSz="450056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pts (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échec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 screening après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randomisation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93663" marR="0" lvl="0" indent="-93663" algn="l" defTabSz="450056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pts (Absence de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chirurgie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sans progression)</a:t>
            </a:r>
          </a:p>
          <a:p>
            <a:pPr marL="0" marR="0" lvl="0" indent="0" algn="l" defTabSz="450056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Bras CT/Atezo (11 pts)</a:t>
            </a:r>
          </a:p>
          <a:p>
            <a:pPr marL="93663" marR="0" lvl="0" indent="-93663" algn="l" defTabSz="450056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pts (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retrait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consentement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93663" marR="0" lvl="0" indent="-93663" algn="l" defTabSz="450056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pts (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échec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 screening après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randomisation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93663" marR="0" lvl="0" indent="-93663" algn="l" defTabSz="450056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pts (Absence de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chirurgie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sans progression)</a:t>
            </a:r>
          </a:p>
          <a:p>
            <a:pPr marL="93663" marR="0" lvl="0" indent="-93663" algn="l" defTabSz="450056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(PDV pendant le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traitement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93663" marR="0" lvl="0" indent="-93663" algn="l" defTabSz="450056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décès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5" name="Freeform 41">
            <a:extLst>
              <a:ext uri="{FF2B5EF4-FFF2-40B4-BE49-F238E27FC236}">
                <a16:creationId xmlns:a16="http://schemas.microsoft.com/office/drawing/2014/main" id="{2A531955-FF47-CD48-A34D-CA7766693AE4}"/>
              </a:ext>
            </a:extLst>
          </p:cNvPr>
          <p:cNvSpPr/>
          <p:nvPr/>
        </p:nvSpPr>
        <p:spPr>
          <a:xfrm rot="16200000">
            <a:off x="8252058" y="1484171"/>
            <a:ext cx="1030529" cy="300479"/>
          </a:xfrm>
          <a:prstGeom prst="roundRect">
            <a:avLst>
              <a:gd name="adj" fmla="val 9151"/>
            </a:avLst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marL="0" marR="0" lvl="0" indent="0" algn="ctr" defTabSz="450056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chirurgie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5148FCC3-EF76-5949-8021-79D250F6559A}"/>
              </a:ext>
            </a:extLst>
          </p:cNvPr>
          <p:cNvCxnSpPr>
            <a:cxnSpLocks/>
          </p:cNvCxnSpPr>
          <p:nvPr/>
        </p:nvCxnSpPr>
        <p:spPr>
          <a:xfrm>
            <a:off x="4254788" y="2581547"/>
            <a:ext cx="0" cy="41322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DF972F4A-9C4C-204A-817C-AA413334E7C0}"/>
              </a:ext>
            </a:extLst>
          </p:cNvPr>
          <p:cNvCxnSpPr>
            <a:cxnSpLocks/>
          </p:cNvCxnSpPr>
          <p:nvPr/>
        </p:nvCxnSpPr>
        <p:spPr>
          <a:xfrm flipH="1">
            <a:off x="3217998" y="2779174"/>
            <a:ext cx="1029749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9BAC278-0CE7-CE4A-A9A6-B2DD2E2AC107}"/>
              </a:ext>
            </a:extLst>
          </p:cNvPr>
          <p:cNvGrpSpPr/>
          <p:nvPr/>
        </p:nvGrpSpPr>
        <p:grpSpPr>
          <a:xfrm>
            <a:off x="9311633" y="1071281"/>
            <a:ext cx="2246798" cy="2125113"/>
            <a:chOff x="8440253" y="3713632"/>
            <a:chExt cx="2246798" cy="2125113"/>
          </a:xfrm>
        </p:grpSpPr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111D63CE-339A-8C43-AD91-1C5D8EBE2A15}"/>
                </a:ext>
              </a:extLst>
            </p:cNvPr>
            <p:cNvSpPr txBox="1"/>
            <p:nvPr/>
          </p:nvSpPr>
          <p:spPr>
            <a:xfrm>
              <a:off x="9389273" y="3713632"/>
              <a:ext cx="11496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ymbol" pitchFamily="2" charset="2"/>
                  <a:ea typeface="+mn-ea"/>
                  <a:cs typeface="+mn-cs"/>
                </a:rPr>
                <a:t>D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+ 4,64%</a:t>
              </a:r>
              <a:b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fr-FR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= 0,46</a:t>
              </a:r>
            </a:p>
          </p:txBody>
        </p: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908ECDC0-DC2C-FB4A-8499-F84CEC6E36CD}"/>
                </a:ext>
              </a:extLst>
            </p:cNvPr>
            <p:cNvGrpSpPr/>
            <p:nvPr/>
          </p:nvGrpSpPr>
          <p:grpSpPr>
            <a:xfrm>
              <a:off x="8440253" y="4057660"/>
              <a:ext cx="2246798" cy="1781085"/>
              <a:chOff x="8440253" y="4057660"/>
              <a:chExt cx="2246798" cy="1781085"/>
            </a:xfrm>
          </p:grpSpPr>
          <p:graphicFrame>
            <p:nvGraphicFramePr>
              <p:cNvPr id="32" name="Graphique 31">
                <a:extLst>
                  <a:ext uri="{FF2B5EF4-FFF2-40B4-BE49-F238E27FC236}">
                    <a16:creationId xmlns:a16="http://schemas.microsoft.com/office/drawing/2014/main" id="{E8A24925-B32A-594E-8BDC-8D026F2CA1CC}"/>
                  </a:ext>
                </a:extLst>
              </p:cNvPr>
              <p:cNvGraphicFramePr/>
              <p:nvPr/>
            </p:nvGraphicFramePr>
            <p:xfrm>
              <a:off x="8822971" y="4160892"/>
              <a:ext cx="457265" cy="147385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7F5F2B8-7552-2246-A337-16A4AC481536}"/>
                  </a:ext>
                </a:extLst>
              </p:cNvPr>
              <p:cNvSpPr/>
              <p:nvPr/>
            </p:nvSpPr>
            <p:spPr>
              <a:xfrm>
                <a:off x="9316110" y="4358674"/>
                <a:ext cx="648000" cy="111486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D381681-C8E4-3248-93C2-91C39637F17B}"/>
                  </a:ext>
                </a:extLst>
              </p:cNvPr>
              <p:cNvSpPr/>
              <p:nvPr/>
            </p:nvSpPr>
            <p:spPr>
              <a:xfrm>
                <a:off x="10039051" y="4473575"/>
                <a:ext cx="648000" cy="99996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1EDE492-CC8C-BF44-A850-1A55ECABC772}"/>
                  </a:ext>
                </a:extLst>
              </p:cNvPr>
              <p:cNvSpPr/>
              <p:nvPr/>
            </p:nvSpPr>
            <p:spPr>
              <a:xfrm>
                <a:off x="9297042" y="5500191"/>
                <a:ext cx="70884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Atezo</a:t>
                </a:r>
                <a:endPara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Text Box 4">
                <a:extLst>
                  <a:ext uri="{FF2B5EF4-FFF2-40B4-BE49-F238E27FC236}">
                    <a16:creationId xmlns:a16="http://schemas.microsoft.com/office/drawing/2014/main" id="{BB72B586-535C-3C4A-878D-C5211752E7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7857215" y="4640698"/>
                <a:ext cx="147385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ヒラギノ角ゴ Pro W3" charset="0"/>
                    <a:cs typeface="Arial"/>
                  </a:rPr>
                  <a:t>Taux de pCR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31B3051-41FA-F640-AF61-4BC693EEBE4D}"/>
                  </a:ext>
                </a:extLst>
              </p:cNvPr>
              <p:cNvSpPr/>
              <p:nvPr/>
            </p:nvSpPr>
            <p:spPr>
              <a:xfrm>
                <a:off x="10135259" y="5500191"/>
                <a:ext cx="45717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CT</a:t>
                </a:r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B4FE6C86-2CBE-BD48-BFC7-BCEBCE5B9209}"/>
                  </a:ext>
                </a:extLst>
              </p:cNvPr>
              <p:cNvSpPr txBox="1"/>
              <p:nvPr/>
            </p:nvSpPr>
            <p:spPr>
              <a:xfrm>
                <a:off x="9364287" y="4520511"/>
                <a:ext cx="5838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52,0</a:t>
                </a:r>
              </a:p>
            </p:txBody>
          </p:sp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7D15F0B6-EE40-604B-9346-9D134D07F043}"/>
                  </a:ext>
                </a:extLst>
              </p:cNvPr>
              <p:cNvSpPr txBox="1"/>
              <p:nvPr/>
            </p:nvSpPr>
            <p:spPr>
              <a:xfrm>
                <a:off x="10067437" y="4594108"/>
                <a:ext cx="5838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47,3</a:t>
                </a:r>
              </a:p>
            </p:txBody>
          </p:sp>
        </p:grpSp>
      </p:grpSp>
      <p:sp>
        <p:nvSpPr>
          <p:cNvPr id="45" name="Freeform 5">
            <a:extLst>
              <a:ext uri="{FF2B5EF4-FFF2-40B4-BE49-F238E27FC236}">
                <a16:creationId xmlns:a16="http://schemas.microsoft.com/office/drawing/2014/main" id="{6E93FB90-953A-464A-937E-86694382874B}"/>
              </a:ext>
            </a:extLst>
          </p:cNvPr>
          <p:cNvSpPr/>
          <p:nvPr/>
        </p:nvSpPr>
        <p:spPr>
          <a:xfrm>
            <a:off x="9198454" y="4439881"/>
            <a:ext cx="2607595" cy="161145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t" anchorCtr="0">
            <a:noAutofit/>
          </a:bodyPr>
          <a:lstStyle/>
          <a:p>
            <a:pPr marL="138113" marR="0" lvl="0" indent="-138113" algn="l" defTabSz="45005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score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binaire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était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prédictif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la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pCR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dans le bras CT/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Atezo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(OR : 3,64 (1,68-7,90), p = 0,001)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pas dans le bras CT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(1,31 (0,64-2,67), p = 0,46) </a:t>
            </a:r>
          </a:p>
          <a:p>
            <a:pPr marL="138113" marR="0" lvl="0" indent="-138113" algn="l" defTabSz="45005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 interaction p = 0,029,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ajusté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pour PD-L1 et TILs</a:t>
            </a:r>
          </a:p>
        </p:txBody>
      </p:sp>
      <p:sp>
        <p:nvSpPr>
          <p:cNvPr id="46" name="Espace réservé du texte 25">
            <a:extLst>
              <a:ext uri="{FF2B5EF4-FFF2-40B4-BE49-F238E27FC236}">
                <a16:creationId xmlns:a16="http://schemas.microsoft.com/office/drawing/2014/main" id="{0357A4A6-5A66-BD4A-B52E-43CA7510AE14}"/>
              </a:ext>
            </a:extLst>
          </p:cNvPr>
          <p:cNvSpPr txBox="1">
            <a:spLocks/>
          </p:cNvSpPr>
          <p:nvPr/>
        </p:nvSpPr>
        <p:spPr>
          <a:xfrm>
            <a:off x="417243" y="3809173"/>
            <a:ext cx="10332000" cy="5826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Séquençage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de </a:t>
            </a:r>
            <a:r>
              <a:rPr kumimoji="0" lang="da-DK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l’ARN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da-DK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RNASeq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5780BDC7-3160-DB40-96D7-726D715FE3E0}"/>
              </a:ext>
            </a:extLst>
          </p:cNvPr>
          <p:cNvSpPr txBox="1"/>
          <p:nvPr/>
        </p:nvSpPr>
        <p:spPr>
          <a:xfrm>
            <a:off x="417243" y="4063749"/>
            <a:ext cx="4933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Arial Narrow"/>
                <a:ea typeface="Calibri" panose="020F0502020204030204" pitchFamily="34" charset="0"/>
                <a:cs typeface="+mn-cs"/>
              </a:rPr>
              <a:t>score IO: score de réponse aux immunothérapies 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F00499B6-065F-3741-8C4B-2EE10E893F6F}"/>
              </a:ext>
            </a:extLst>
          </p:cNvPr>
          <p:cNvGrpSpPr/>
          <p:nvPr/>
        </p:nvGrpSpPr>
        <p:grpSpPr>
          <a:xfrm>
            <a:off x="5617023" y="3975391"/>
            <a:ext cx="3295635" cy="2108994"/>
            <a:chOff x="8440253" y="4057660"/>
            <a:chExt cx="3295635" cy="1750308"/>
          </a:xfrm>
        </p:grpSpPr>
        <p:graphicFrame>
          <p:nvGraphicFramePr>
            <p:cNvPr id="52" name="Graphique 51">
              <a:extLst>
                <a:ext uri="{FF2B5EF4-FFF2-40B4-BE49-F238E27FC236}">
                  <a16:creationId xmlns:a16="http://schemas.microsoft.com/office/drawing/2014/main" id="{0834C914-34CD-4B45-8086-4B793E92B87F}"/>
                </a:ext>
              </a:extLst>
            </p:cNvPr>
            <p:cNvGraphicFramePr/>
            <p:nvPr/>
          </p:nvGraphicFramePr>
          <p:xfrm>
            <a:off x="8822971" y="4160892"/>
            <a:ext cx="457265" cy="14738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9C0D5A4-CC8B-724D-89E8-7B5F69E3B2F8}"/>
                </a:ext>
              </a:extLst>
            </p:cNvPr>
            <p:cNvSpPr/>
            <p:nvPr/>
          </p:nvSpPr>
          <p:spPr>
            <a:xfrm>
              <a:off x="9316110" y="4960433"/>
              <a:ext cx="532517" cy="51310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3FE9D30-06D3-AF44-B244-8751BE602B54}"/>
                </a:ext>
              </a:extLst>
            </p:cNvPr>
            <p:cNvSpPr/>
            <p:nvPr/>
          </p:nvSpPr>
          <p:spPr>
            <a:xfrm>
              <a:off x="9906107" y="4898512"/>
              <a:ext cx="532517" cy="57503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35891A6-F1B7-F642-BA7B-95ADF444148D}"/>
                </a:ext>
              </a:extLst>
            </p:cNvPr>
            <p:cNvSpPr/>
            <p:nvPr/>
          </p:nvSpPr>
          <p:spPr>
            <a:xfrm>
              <a:off x="9519037" y="5500191"/>
              <a:ext cx="7216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IO </a:t>
              </a: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neg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Text Box 4">
              <a:extLst>
                <a:ext uri="{FF2B5EF4-FFF2-40B4-BE49-F238E27FC236}">
                  <a16:creationId xmlns:a16="http://schemas.microsoft.com/office/drawing/2014/main" id="{5C911CEB-F5D9-FD4F-8CC7-9ABECE194C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7857215" y="4640698"/>
              <a:ext cx="147385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ヒラギノ角ゴ Pro W3" charset="0"/>
                  <a:cs typeface="Arial"/>
                </a:rPr>
                <a:t>Taux de pCR (%)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D03D23F-236B-C44A-8246-9E07DFDDD6DA}"/>
                </a:ext>
              </a:extLst>
            </p:cNvPr>
            <p:cNvSpPr/>
            <p:nvPr/>
          </p:nvSpPr>
          <p:spPr>
            <a:xfrm>
              <a:off x="10766507" y="5500191"/>
              <a:ext cx="71205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IO pos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A3AF7A89-2DAD-2B43-B4D3-0086FF6BDB0F}"/>
                </a:ext>
              </a:extLst>
            </p:cNvPr>
            <p:cNvSpPr txBox="1"/>
            <p:nvPr/>
          </p:nvSpPr>
          <p:spPr>
            <a:xfrm>
              <a:off x="9324076" y="4984947"/>
              <a:ext cx="5437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40%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55A608C9-9E83-B548-9FFE-B920753D8030}"/>
                </a:ext>
              </a:extLst>
            </p:cNvPr>
            <p:cNvSpPr txBox="1"/>
            <p:nvPr/>
          </p:nvSpPr>
          <p:spPr>
            <a:xfrm>
              <a:off x="9918241" y="4943808"/>
              <a:ext cx="543740" cy="255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44%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9EA4C3B-2822-B647-9F73-73154C39F15E}"/>
                </a:ext>
              </a:extLst>
            </p:cNvPr>
            <p:cNvSpPr/>
            <p:nvPr/>
          </p:nvSpPr>
          <p:spPr>
            <a:xfrm>
              <a:off x="10590017" y="4569135"/>
              <a:ext cx="532517" cy="9044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E83EE5A-EFE4-C54D-983D-7F54133B17F2}"/>
                </a:ext>
              </a:extLst>
            </p:cNvPr>
            <p:cNvSpPr/>
            <p:nvPr/>
          </p:nvSpPr>
          <p:spPr>
            <a:xfrm>
              <a:off x="11180014" y="4816826"/>
              <a:ext cx="532517" cy="65671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E0484BF2-F4EF-0C4B-AF6C-242C6EF33DBC}"/>
                </a:ext>
              </a:extLst>
            </p:cNvPr>
            <p:cNvSpPr txBox="1"/>
            <p:nvPr/>
          </p:nvSpPr>
          <p:spPr>
            <a:xfrm>
              <a:off x="10597984" y="4641360"/>
              <a:ext cx="543739" cy="255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71%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ECD99365-AE7E-9146-BE33-4CDC81885DA3}"/>
                </a:ext>
              </a:extLst>
            </p:cNvPr>
            <p:cNvSpPr txBox="1"/>
            <p:nvPr/>
          </p:nvSpPr>
          <p:spPr>
            <a:xfrm>
              <a:off x="11192149" y="4878029"/>
              <a:ext cx="543739" cy="255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51%</a:t>
              </a: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921B78E7-369C-C14C-8550-E5974C4EDE46}"/>
              </a:ext>
            </a:extLst>
          </p:cNvPr>
          <p:cNvGrpSpPr/>
          <p:nvPr/>
        </p:nvGrpSpPr>
        <p:grpSpPr>
          <a:xfrm>
            <a:off x="6742802" y="4168082"/>
            <a:ext cx="1708303" cy="307777"/>
            <a:chOff x="7725716" y="5812711"/>
            <a:chExt cx="1708303" cy="307777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A485BF3-E530-674F-9B34-E803AF619ADE}"/>
                </a:ext>
              </a:extLst>
            </p:cNvPr>
            <p:cNvSpPr/>
            <p:nvPr/>
          </p:nvSpPr>
          <p:spPr>
            <a:xfrm>
              <a:off x="7865186" y="5812711"/>
              <a:ext cx="93166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CT/</a:t>
              </a: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Atezo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0FDB9A5-00EE-9441-8983-F7E7CD909C88}"/>
                </a:ext>
              </a:extLst>
            </p:cNvPr>
            <p:cNvSpPr/>
            <p:nvPr/>
          </p:nvSpPr>
          <p:spPr>
            <a:xfrm>
              <a:off x="9010506" y="5812711"/>
              <a:ext cx="4235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CT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0AE54D0-946B-6349-B8C6-8550D020C0A4}"/>
                </a:ext>
              </a:extLst>
            </p:cNvPr>
            <p:cNvSpPr/>
            <p:nvPr/>
          </p:nvSpPr>
          <p:spPr>
            <a:xfrm>
              <a:off x="7725716" y="5896336"/>
              <a:ext cx="139470" cy="13947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8090123-A010-9C47-93D8-BE4F05ABED02}"/>
                </a:ext>
              </a:extLst>
            </p:cNvPr>
            <p:cNvSpPr/>
            <p:nvPr/>
          </p:nvSpPr>
          <p:spPr>
            <a:xfrm>
              <a:off x="8901847" y="5896336"/>
              <a:ext cx="139470" cy="13947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16263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Etude </a:t>
            </a:r>
            <a:r>
              <a:rPr lang="fr-FR" dirty="0"/>
              <a:t>NeoTRIPaPDL1</a:t>
            </a:r>
            <a:endParaRPr lang="da-DK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924DE9-F961-734A-9CD7-0ED35F4F3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G. </a:t>
            </a:r>
            <a:r>
              <a:rPr lang="fr-FR" dirty="0" err="1"/>
              <a:t>Bianchini</a:t>
            </a:r>
            <a:r>
              <a:rPr lang="fr-FR" dirty="0"/>
              <a:t>, et al.,  ESMO</a:t>
            </a:r>
            <a:r>
              <a:rPr lang="fr-FR" baseline="30000" dirty="0"/>
              <a:t>® </a:t>
            </a:r>
            <a:r>
              <a:rPr lang="fr-FR" dirty="0"/>
              <a:t>2021, Abs #LBA12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6"/>
          </p:nvPr>
        </p:nvSpPr>
        <p:spPr>
          <a:xfrm>
            <a:off x="345747" y="879604"/>
            <a:ext cx="10332000" cy="582613"/>
          </a:xfrm>
        </p:spPr>
        <p:txBody>
          <a:bodyPr/>
          <a:lstStyle/>
          <a:p>
            <a:r>
              <a:rPr lang="da-DK" dirty="0"/>
              <a:t>Conclusions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565DEF-5FC4-4A5C-A795-8C0A9D71ED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5403" y="1648135"/>
            <a:ext cx="10915172" cy="4166291"/>
          </a:xfrm>
        </p:spPr>
        <p:txBody>
          <a:bodyPr/>
          <a:lstStyle/>
          <a:p>
            <a:r>
              <a:rPr lang="fr-FR" dirty="0"/>
              <a:t>Le score IO mais pas la signature de sous-type de TNBC est prédictif du bénéfice de l’atézolizumab par rapport à la chimiothérapie seule</a:t>
            </a:r>
          </a:p>
          <a:p>
            <a:endParaRPr lang="fr-FR" dirty="0"/>
          </a:p>
          <a:p>
            <a:r>
              <a:rPr lang="fr-FR" dirty="0"/>
              <a:t>L’</a:t>
            </a:r>
            <a:r>
              <a:rPr lang="fr-FR" dirty="0" err="1"/>
              <a:t>angiogénèse</a:t>
            </a:r>
            <a:r>
              <a:rPr lang="fr-FR" dirty="0"/>
              <a:t> et le métabolisme des lipides/glutamine sont liées à la résistance a l’Atézolizumab, représentant une cible thérapeutique potentielle pour les TNBC</a:t>
            </a:r>
          </a:p>
          <a:p>
            <a:endParaRPr lang="fr-FR" dirty="0"/>
          </a:p>
          <a:p>
            <a:r>
              <a:rPr lang="fr-FR" dirty="0"/>
              <a:t>Les super-répondeurs dans le bras atézolizumab (absence de cellules tumorales dans le biopsie à J1 de C2  de traitement (1 patiente sur 3 )  ont un profil biologique spécifique : activation immune élevée et signal d’épuisement lymphocytaire</a:t>
            </a:r>
          </a:p>
        </p:txBody>
      </p:sp>
    </p:spTree>
    <p:extLst>
      <p:ext uri="{BB962C8B-B14F-4D97-AF65-F5344CB8AC3E}">
        <p14:creationId xmlns:p14="http://schemas.microsoft.com/office/powerpoint/2010/main" val="401848161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527042" y="636059"/>
            <a:ext cx="10124631" cy="865498"/>
          </a:xfrm>
        </p:spPr>
        <p:txBody>
          <a:bodyPr/>
          <a:lstStyle/>
          <a:p>
            <a:r>
              <a:rPr lang="fr-FR" dirty="0"/>
              <a:t>KEYNOTE-355 : Résultats finaux d’une étude de phase 3 randomisée en double aveugle de première ligne de pembrolizumab + chimiothérapie contre placebo + chimiothérapie dans le cancer du sein triple négatif métastatique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F5C10A-BE2D-4D05-9EDC-01633D2F36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42792" y="4775135"/>
            <a:ext cx="7339012" cy="425884"/>
          </a:xfrm>
        </p:spPr>
        <p:txBody>
          <a:bodyPr/>
          <a:lstStyle/>
          <a:p>
            <a:r>
              <a:rPr lang="fr-FR" dirty="0"/>
              <a:t>H. </a:t>
            </a:r>
            <a:r>
              <a:rPr lang="fr-FR" dirty="0" err="1"/>
              <a:t>Rugo</a:t>
            </a:r>
            <a:r>
              <a:rPr lang="fr-FR" dirty="0"/>
              <a:t>, et al., ESMO</a:t>
            </a:r>
            <a:r>
              <a:rPr lang="fr-FR" baseline="30000" dirty="0"/>
              <a:t>®</a:t>
            </a:r>
            <a:r>
              <a:rPr lang="fr-FR" dirty="0"/>
              <a:t> 2021, LBA 16</a:t>
            </a:r>
            <a:br>
              <a:rPr lang="fr-FR" dirty="0"/>
            </a:br>
            <a:endParaRPr lang="fr-FR" b="1" dirty="0"/>
          </a:p>
        </p:txBody>
      </p:sp>
      <p:sp>
        <p:nvSpPr>
          <p:cNvPr id="9" name="Ellipse 8"/>
          <p:cNvSpPr/>
          <p:nvPr/>
        </p:nvSpPr>
        <p:spPr>
          <a:xfrm>
            <a:off x="763411" y="636059"/>
            <a:ext cx="550334" cy="5503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1025912" y="1550021"/>
            <a:ext cx="1628078" cy="3375940"/>
          </a:xfrm>
          <a:custGeom>
            <a:avLst/>
            <a:gdLst>
              <a:gd name="connsiteX0" fmla="*/ 0 w 914400"/>
              <a:gd name="connsiteY0" fmla="*/ 0 h 3077736"/>
              <a:gd name="connsiteX1" fmla="*/ 0 w 914400"/>
              <a:gd name="connsiteY1" fmla="*/ 3077736 h 3077736"/>
              <a:gd name="connsiteX2" fmla="*/ 914400 w 914400"/>
              <a:gd name="connsiteY2" fmla="*/ 3077736 h 307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3077736">
                <a:moveTo>
                  <a:pt x="0" y="0"/>
                </a:moveTo>
                <a:lnTo>
                  <a:pt x="0" y="3077736"/>
                </a:lnTo>
                <a:lnTo>
                  <a:pt x="914400" y="3077736"/>
                </a:lnTo>
              </a:path>
            </a:pathLst>
          </a:cu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2527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4C80893-5C4A-A444-A9AD-1EF4A6A01957}"/>
              </a:ext>
            </a:extLst>
          </p:cNvPr>
          <p:cNvSpPr/>
          <p:nvPr/>
        </p:nvSpPr>
        <p:spPr>
          <a:xfrm>
            <a:off x="6096000" y="4610972"/>
            <a:ext cx="5226756" cy="14649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Parenthèse ouvrante 14"/>
          <p:cNvSpPr/>
          <p:nvPr/>
        </p:nvSpPr>
        <p:spPr>
          <a:xfrm>
            <a:off x="7555455" y="2233334"/>
            <a:ext cx="421682" cy="1270737"/>
          </a:xfrm>
          <a:prstGeom prst="leftBracket">
            <a:avLst>
              <a:gd name="adj" fmla="val 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0CF6452B-1BA2-47EF-97AC-794215BBAD70}"/>
              </a:ext>
            </a:extLst>
          </p:cNvPr>
          <p:cNvSpPr/>
          <p:nvPr/>
        </p:nvSpPr>
        <p:spPr>
          <a:xfrm>
            <a:off x="836797" y="1683388"/>
            <a:ext cx="6399437" cy="234366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t" anchorCtr="0">
            <a:noAutofit/>
          </a:bodyPr>
          <a:lstStyle/>
          <a:p>
            <a:pPr marL="0" marR="0" lvl="0" indent="0" algn="l" defTabSz="45005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Critères d’éligibilité</a:t>
            </a:r>
          </a:p>
          <a:p>
            <a:pPr marL="138113" marR="0" lvl="0" indent="-138113" algn="l" defTabSz="45005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 ≥18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8113" marR="0" lvl="0" indent="-138113" algn="l" defTabSz="45005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Confirmation centrale  triple-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neg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(TN) et expression PD-L1 </a:t>
            </a:r>
          </a:p>
          <a:p>
            <a:pPr marL="138113" marR="0" lvl="0" indent="-138113" algn="l" defTabSz="45005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Cancer du sein TN en récidive locale inopérable ou métastatique</a:t>
            </a:r>
          </a:p>
          <a:p>
            <a:pPr marL="138113" marR="0" lvl="0" indent="-138113" algn="l" defTabSz="45005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 du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traitement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avec intention curative ≥ 6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mois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avant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 première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récidive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la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maladie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8113" marR="0" lvl="0" indent="-138113" algn="l" defTabSz="45005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ECOG performance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status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0 or 1 </a:t>
            </a:r>
          </a:p>
          <a:p>
            <a:pPr marL="138113" marR="0" lvl="0" indent="-138113" algn="l" defTabSz="45005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Espérance de vie ≥12 semaines à partir de la randomisation</a:t>
            </a:r>
          </a:p>
          <a:p>
            <a:pPr marL="138113" marR="0" lvl="0" indent="-138113" algn="l" defTabSz="45005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Fonctions des organes normales</a:t>
            </a:r>
          </a:p>
          <a:p>
            <a:pPr marL="138113" marR="0" lvl="0" indent="-138113" algn="l" defTabSz="45005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 de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metastases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 SNC active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8113" marR="0" lvl="0" indent="-138113" algn="l" defTabSz="45005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maladie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autoimmune </a:t>
            </a:r>
          </a:p>
        </p:txBody>
      </p:sp>
      <p:sp>
        <p:nvSpPr>
          <p:cNvPr id="19" name="Ellipse 18"/>
          <p:cNvSpPr/>
          <p:nvPr/>
        </p:nvSpPr>
        <p:spPr>
          <a:xfrm>
            <a:off x="7289426" y="2602674"/>
            <a:ext cx="532056" cy="53205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3500" tIns="13500" rIns="13500" bIns="13500" rtlCol="0" anchor="b"/>
          <a:lstStyle/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b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2:1</a:t>
            </a:r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67BA5583-CDBA-494F-84A5-D5BE846B5989}"/>
              </a:ext>
            </a:extLst>
          </p:cNvPr>
          <p:cNvSpPr/>
          <p:nvPr/>
        </p:nvSpPr>
        <p:spPr>
          <a:xfrm>
            <a:off x="10107385" y="2544482"/>
            <a:ext cx="1448428" cy="88451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marL="0" marR="0" lvl="0" indent="0" algn="l" defTabSz="45005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Progression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la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maladie</a:t>
            </a:r>
            <a:r>
              <a:rPr kumimoji="0" lang="en-US" sz="14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toxicité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 de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traitement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733777" y="1621613"/>
            <a:ext cx="10588979" cy="244627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9989501" y="1904003"/>
            <a:ext cx="117884" cy="1948915"/>
            <a:chOff x="8687975" y="2664178"/>
            <a:chExt cx="117884" cy="1948915"/>
          </a:xfrm>
        </p:grpSpPr>
        <p:cxnSp>
          <p:nvCxnSpPr>
            <p:cNvPr id="24" name="Connecteur droit 23"/>
            <p:cNvCxnSpPr/>
            <p:nvPr/>
          </p:nvCxnSpPr>
          <p:spPr>
            <a:xfrm>
              <a:off x="8687976" y="2664178"/>
              <a:ext cx="0" cy="194891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02AC733-0787-4D6F-8494-9E7BEACBE19D}"/>
                </a:ext>
              </a:extLst>
            </p:cNvPr>
            <p:cNvSpPr/>
            <p:nvPr/>
          </p:nvSpPr>
          <p:spPr>
            <a:xfrm rot="5400000">
              <a:off x="8535370" y="3579693"/>
              <a:ext cx="423093" cy="117884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spcFirstLastPara="0" vert="horz" wrap="square" lIns="0" tIns="60722" rIns="77862" bIns="60722" numCol="1" spcCol="1270" anchor="ctr" anchorCtr="0">
              <a:noAutofit/>
            </a:bodyPr>
            <a:lstStyle/>
            <a:p>
              <a:pPr marL="0" marR="0" lvl="0" indent="0" algn="ctr" defTabSz="350044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6" name="Freeform 41">
            <a:extLst>
              <a:ext uri="{FF2B5EF4-FFF2-40B4-BE49-F238E27FC236}">
                <a16:creationId xmlns:a16="http://schemas.microsoft.com/office/drawing/2014/main" id="{24E995A1-3ED6-49FF-B17E-621523F219A7}"/>
              </a:ext>
            </a:extLst>
          </p:cNvPr>
          <p:cNvSpPr/>
          <p:nvPr/>
        </p:nvSpPr>
        <p:spPr>
          <a:xfrm>
            <a:off x="8030330" y="1904003"/>
            <a:ext cx="1891844" cy="679850"/>
          </a:xfrm>
          <a:prstGeom prst="roundRect">
            <a:avLst>
              <a:gd name="adj" fmla="val 9151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marL="0" marR="0" lvl="0" indent="0" algn="ctr" defTabSz="51435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Pembrolizumab</a:t>
            </a:r>
            <a:r>
              <a:rPr kumimoji="0" lang="en-US" sz="1400" b="1" i="0" u="none" strike="noStrike" kern="1200" cap="none" spc="0" normalizeH="0" baseline="30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Chimiotherapie</a:t>
            </a:r>
            <a:r>
              <a:rPr kumimoji="0" lang="en-US" sz="1400" b="1" i="0" u="none" strike="noStrike" kern="1200" cap="none" spc="0" normalizeH="0" baseline="30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0288" y="129092"/>
            <a:ext cx="11800953" cy="114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391046" y="1168876"/>
            <a:ext cx="11800953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91046" y="210209"/>
            <a:ext cx="11584644" cy="756746"/>
          </a:xfrm>
        </p:spPr>
        <p:txBody>
          <a:bodyPr/>
          <a:lstStyle/>
          <a:p>
            <a:pPr marL="0" indent="0"/>
            <a:r>
              <a:rPr lang="en-US" sz="2200" dirty="0"/>
              <a:t>Etude de phase 3 KEYNOTE-355 </a:t>
            </a:r>
            <a:r>
              <a:rPr lang="en-US" sz="2200" dirty="0" err="1"/>
              <a:t>évaluant</a:t>
            </a:r>
            <a:r>
              <a:rPr lang="en-US" sz="2200" dirty="0"/>
              <a:t> pembrolizumab plus </a:t>
            </a:r>
            <a:r>
              <a:rPr lang="en-US" sz="2200" dirty="0" err="1"/>
              <a:t>chimiothérapie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n-US" sz="2200" i="1" dirty="0"/>
              <a:t>vs</a:t>
            </a:r>
            <a:r>
              <a:rPr lang="en-US" sz="2200" dirty="0"/>
              <a:t> placebo plus </a:t>
            </a:r>
            <a:r>
              <a:rPr lang="en-US" sz="2200" dirty="0" err="1"/>
              <a:t>chimiothérapie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première </a:t>
            </a:r>
            <a:r>
              <a:rPr lang="en-US" sz="2200" dirty="0" err="1"/>
              <a:t>ligne</a:t>
            </a:r>
            <a:r>
              <a:rPr lang="en-US" sz="2200" dirty="0"/>
              <a:t> de </a:t>
            </a:r>
            <a:r>
              <a:rPr lang="en-US" sz="2200" dirty="0" err="1"/>
              <a:t>traitement</a:t>
            </a:r>
            <a:r>
              <a:rPr lang="en-US" sz="2200" dirty="0"/>
              <a:t> pour les cancers du sein </a:t>
            </a:r>
            <a:r>
              <a:rPr lang="en-US" sz="2200" dirty="0" err="1"/>
              <a:t>avancés</a:t>
            </a:r>
            <a:r>
              <a:rPr lang="en-US" sz="2200" dirty="0"/>
              <a:t> triple-</a:t>
            </a:r>
            <a:r>
              <a:rPr lang="en-US" sz="2200" dirty="0" err="1"/>
              <a:t>négatifs</a:t>
            </a:r>
            <a:endParaRPr lang="en-US" sz="2200" dirty="0"/>
          </a:p>
        </p:txBody>
      </p:sp>
      <p:sp>
        <p:nvSpPr>
          <p:cNvPr id="27" name="Espace réservé du texte 17"/>
          <p:cNvSpPr>
            <a:spLocks noGrp="1"/>
          </p:cNvSpPr>
          <p:nvPr>
            <p:ph type="body" sz="quarter" idx="13"/>
          </p:nvPr>
        </p:nvSpPr>
        <p:spPr>
          <a:xfrm>
            <a:off x="6196264" y="4704317"/>
            <a:ext cx="4988228" cy="1323473"/>
          </a:xfrm>
        </p:spPr>
        <p:txBody>
          <a:bodyPr anchor="t">
            <a:noAutofit/>
          </a:bodyPr>
          <a:lstStyle/>
          <a:p>
            <a:r>
              <a:rPr lang="fr-FR" sz="1050" b="0" i="0" baseline="30000" dirty="0" err="1">
                <a:solidFill>
                  <a:schemeClr val="tx1"/>
                </a:solidFill>
                <a:latin typeface="+mn-lt"/>
              </a:rPr>
              <a:t>a</a:t>
            </a:r>
            <a:r>
              <a:rPr lang="fr-FR" sz="1050" b="0" i="0" dirty="0" err="1">
                <a:solidFill>
                  <a:schemeClr val="tx1"/>
                </a:solidFill>
                <a:latin typeface="+mn-lt"/>
              </a:rPr>
              <a:t>Pembrolizumab</a:t>
            </a:r>
            <a:r>
              <a:rPr lang="fr-FR" sz="1050" b="0" i="0" dirty="0">
                <a:solidFill>
                  <a:schemeClr val="tx1"/>
                </a:solidFill>
                <a:latin typeface="+mn-lt"/>
              </a:rPr>
              <a:t> 200mg IV /3sem</a:t>
            </a:r>
          </a:p>
          <a:p>
            <a:pPr>
              <a:spcBef>
                <a:spcPts val="300"/>
              </a:spcBef>
            </a:pPr>
            <a:r>
              <a:rPr lang="fr-FR" sz="1050" b="0" i="0" baseline="30000" dirty="0" err="1">
                <a:solidFill>
                  <a:schemeClr val="tx1"/>
                </a:solidFill>
                <a:latin typeface="+mn-lt"/>
              </a:rPr>
              <a:t>b</a:t>
            </a:r>
            <a:r>
              <a:rPr lang="fr-FR" sz="1050" b="0" i="0" dirty="0" err="1">
                <a:solidFill>
                  <a:schemeClr val="tx1"/>
                </a:solidFill>
                <a:latin typeface="+mn-lt"/>
              </a:rPr>
              <a:t>Schémas</a:t>
            </a:r>
            <a:r>
              <a:rPr lang="fr-FR" sz="1050" b="0" i="0" dirty="0">
                <a:solidFill>
                  <a:schemeClr val="tx1"/>
                </a:solidFill>
                <a:latin typeface="+mn-lt"/>
              </a:rPr>
              <a:t> de chimiothérapie :</a:t>
            </a:r>
          </a:p>
          <a:p>
            <a:r>
              <a:rPr lang="fr-FR" sz="1050" b="0" i="0" dirty="0">
                <a:solidFill>
                  <a:schemeClr val="tx1"/>
                </a:solidFill>
                <a:latin typeface="+mn-lt"/>
              </a:rPr>
              <a:t>   -</a:t>
            </a:r>
            <a:r>
              <a:rPr lang="fr-FR" sz="1050" b="0" i="0" dirty="0" err="1">
                <a:solidFill>
                  <a:schemeClr val="tx1"/>
                </a:solidFill>
                <a:latin typeface="+mn-lt"/>
              </a:rPr>
              <a:t>Nab</a:t>
            </a:r>
            <a:r>
              <a:rPr lang="fr-FR" sz="1050" b="0" i="0" dirty="0">
                <a:solidFill>
                  <a:schemeClr val="tx1"/>
                </a:solidFill>
                <a:latin typeface="+mn-lt"/>
              </a:rPr>
              <a:t>-paclitaxel 90 mg/m</a:t>
            </a:r>
            <a:r>
              <a:rPr lang="fr-FR" sz="1050" b="0" i="0" baseline="30000" dirty="0">
                <a:solidFill>
                  <a:schemeClr val="tx1"/>
                </a:solidFill>
                <a:latin typeface="+mn-lt"/>
              </a:rPr>
              <a:t>2</a:t>
            </a:r>
            <a:r>
              <a:rPr lang="fr-FR" sz="1050" b="0" i="0" dirty="0">
                <a:solidFill>
                  <a:schemeClr val="tx1"/>
                </a:solidFill>
                <a:latin typeface="+mn-lt"/>
              </a:rPr>
              <a:t> IV à J 1, 8, et 15 tous les 28 jours</a:t>
            </a:r>
          </a:p>
          <a:p>
            <a:r>
              <a:rPr lang="fr-FR" sz="1050" b="0" i="0" dirty="0">
                <a:solidFill>
                  <a:schemeClr val="tx1"/>
                </a:solidFill>
                <a:latin typeface="+mn-lt"/>
              </a:rPr>
              <a:t>   -Paclitaxel 90 mg/m</a:t>
            </a:r>
            <a:r>
              <a:rPr lang="fr-FR" sz="1050" b="0" i="0" baseline="30000" dirty="0">
                <a:solidFill>
                  <a:schemeClr val="tx1"/>
                </a:solidFill>
                <a:latin typeface="+mn-lt"/>
              </a:rPr>
              <a:t>2</a:t>
            </a:r>
            <a:r>
              <a:rPr lang="fr-FR" sz="1050" b="0" i="0" dirty="0">
                <a:solidFill>
                  <a:schemeClr val="tx1"/>
                </a:solidFill>
                <a:latin typeface="+mn-lt"/>
              </a:rPr>
              <a:t> IV à J 1, 8, et  15 tous les 28 jours</a:t>
            </a:r>
          </a:p>
          <a:p>
            <a:r>
              <a:rPr lang="fr-FR" sz="1050" b="0" i="0" dirty="0">
                <a:solidFill>
                  <a:schemeClr val="tx1"/>
                </a:solidFill>
                <a:latin typeface="+mn-lt"/>
              </a:rPr>
              <a:t>   -Gemcitabine 1000 mg/m</a:t>
            </a:r>
            <a:r>
              <a:rPr lang="fr-FR" sz="1050" b="0" i="0" baseline="30000" dirty="0">
                <a:solidFill>
                  <a:schemeClr val="tx1"/>
                </a:solidFill>
                <a:latin typeface="+mn-lt"/>
              </a:rPr>
              <a:t>2</a:t>
            </a:r>
            <a:r>
              <a:rPr lang="fr-FR" sz="1050" b="0" i="0" dirty="0">
                <a:solidFill>
                  <a:schemeClr val="tx1"/>
                </a:solidFill>
                <a:latin typeface="+mn-lt"/>
              </a:rPr>
              <a:t>/carboplatine AUC 2 à J 1et 8 tous les 21jours</a:t>
            </a:r>
          </a:p>
          <a:p>
            <a:pPr>
              <a:spcBef>
                <a:spcPts val="200"/>
              </a:spcBef>
            </a:pPr>
            <a:r>
              <a:rPr lang="fr-FR" sz="1050" b="0" i="0" baseline="30000" dirty="0" err="1">
                <a:solidFill>
                  <a:schemeClr val="tx1"/>
                </a:solidFill>
                <a:latin typeface="+mn-lt"/>
              </a:rPr>
              <a:t>c</a:t>
            </a:r>
            <a:r>
              <a:rPr lang="fr-FR" sz="1050" b="0" i="0" dirty="0" err="1">
                <a:solidFill>
                  <a:schemeClr val="tx1"/>
                </a:solidFill>
                <a:latin typeface="+mn-lt"/>
              </a:rPr>
              <a:t>Sérum</a:t>
            </a:r>
            <a:r>
              <a:rPr lang="fr-FR" sz="1050" b="0" i="0" dirty="0">
                <a:solidFill>
                  <a:schemeClr val="tx1"/>
                </a:solidFill>
                <a:latin typeface="+mn-lt"/>
              </a:rPr>
              <a:t> Phy</a:t>
            </a:r>
          </a:p>
          <a:p>
            <a:pPr>
              <a:spcBef>
                <a:spcPts val="200"/>
              </a:spcBef>
            </a:pPr>
            <a:r>
              <a:rPr lang="fr-FR" sz="1050" b="0" i="0" baseline="30000" dirty="0" err="1">
                <a:solidFill>
                  <a:schemeClr val="tx1"/>
                </a:solidFill>
                <a:latin typeface="+mn-lt"/>
              </a:rPr>
              <a:t>d</a:t>
            </a:r>
            <a:r>
              <a:rPr lang="fr-FR" sz="1050" b="0" i="0" dirty="0" err="1">
                <a:solidFill>
                  <a:schemeClr val="tx1"/>
                </a:solidFill>
                <a:latin typeface="+mn-lt"/>
              </a:rPr>
              <a:t>Traitement</a:t>
            </a:r>
            <a:r>
              <a:rPr lang="fr-FR" sz="1050" b="0" i="0" dirty="0">
                <a:solidFill>
                  <a:schemeClr val="tx1"/>
                </a:solidFill>
                <a:latin typeface="+mn-lt"/>
              </a:rPr>
              <a:t> pouvant être poursuivi jusqu’à la confirmation de la progression </a:t>
            </a:r>
          </a:p>
          <a:p>
            <a:pPr>
              <a:spcBef>
                <a:spcPts val="200"/>
              </a:spcBef>
            </a:pPr>
            <a:r>
              <a:rPr lang="fr-FR" sz="1050" b="0" i="0" baseline="30000" dirty="0">
                <a:solidFill>
                  <a:schemeClr val="tx1"/>
                </a:solidFill>
                <a:latin typeface="+mn-lt"/>
              </a:rPr>
              <a:t>e</a:t>
            </a:r>
            <a:r>
              <a:rPr lang="fr-FR" sz="1050" b="0" i="0" dirty="0">
                <a:solidFill>
                  <a:schemeClr val="tx1"/>
                </a:solidFill>
                <a:latin typeface="+mn-lt"/>
              </a:rPr>
              <a:t>PD-L1 CPS au </a:t>
            </a:r>
            <a:r>
              <a:rPr lang="fr-FR" sz="1050" b="0" i="0" dirty="0" err="1">
                <a:solidFill>
                  <a:schemeClr val="tx1"/>
                </a:solidFill>
                <a:latin typeface="+mn-lt"/>
              </a:rPr>
              <a:t>cutoff</a:t>
            </a:r>
            <a:r>
              <a:rPr lang="fr-FR" sz="1050" b="0" i="0" dirty="0">
                <a:solidFill>
                  <a:schemeClr val="tx1"/>
                </a:solidFill>
                <a:latin typeface="+mn-lt"/>
              </a:rPr>
              <a:t>  de 10n’était pas un facteur de stratification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391046" y="1216035"/>
            <a:ext cx="10332000" cy="582613"/>
          </a:xfrm>
        </p:spPr>
        <p:txBody>
          <a:bodyPr/>
          <a:lstStyle/>
          <a:p>
            <a:r>
              <a:rPr lang="en-US" sz="2000" dirty="0"/>
              <a:t>KEYNOTE 355 - Design </a:t>
            </a:r>
          </a:p>
        </p:txBody>
      </p:sp>
      <p:sp>
        <p:nvSpPr>
          <p:cNvPr id="28" name="Freeform 41">
            <a:extLst>
              <a:ext uri="{FF2B5EF4-FFF2-40B4-BE49-F238E27FC236}">
                <a16:creationId xmlns:a16="http://schemas.microsoft.com/office/drawing/2014/main" id="{24E995A1-3ED6-49FF-B17E-621523F219A7}"/>
              </a:ext>
            </a:extLst>
          </p:cNvPr>
          <p:cNvSpPr/>
          <p:nvPr/>
        </p:nvSpPr>
        <p:spPr>
          <a:xfrm>
            <a:off x="8030330" y="3167769"/>
            <a:ext cx="1891844" cy="679850"/>
          </a:xfrm>
          <a:prstGeom prst="roundRect">
            <a:avLst>
              <a:gd name="adj" fmla="val 9151"/>
            </a:avLst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marL="0" marR="0" lvl="0" indent="0" algn="ctr" defTabSz="51435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Placebo</a:t>
            </a:r>
            <a:r>
              <a:rPr kumimoji="0" lang="en-US" sz="1400" b="1" i="0" u="none" strike="noStrike" kern="1200" cap="none" spc="0" normalizeH="0" baseline="30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Chimiothérapie</a:t>
            </a:r>
            <a:r>
              <a:rPr kumimoji="0" lang="en-US" sz="1400" b="1" i="0" u="none" strike="noStrike" kern="1200" cap="none" spc="0" normalizeH="0" baseline="30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Freeform 9">
            <a:extLst>
              <a:ext uri="{FF2B5EF4-FFF2-40B4-BE49-F238E27FC236}">
                <a16:creationId xmlns:a16="http://schemas.microsoft.com/office/drawing/2014/main" id="{67BA5583-CDBA-494F-84A5-D5BE846B5989}"/>
              </a:ext>
            </a:extLst>
          </p:cNvPr>
          <p:cNvSpPr/>
          <p:nvPr/>
        </p:nvSpPr>
        <p:spPr>
          <a:xfrm>
            <a:off x="836798" y="4225694"/>
            <a:ext cx="4567306" cy="131778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marL="0" marR="0" lvl="0" indent="0" algn="l" defTabSz="45005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A00C7"/>
              </a:buClr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Stratification :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FF660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8113" marR="0" lvl="0" indent="-138113" algn="l" defTabSz="450056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A00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Chimiothérapie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taxane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vs gemcitabine-carboplatin)</a:t>
            </a:r>
          </a:p>
          <a:p>
            <a:pPr marL="138113" marR="0" lvl="0" indent="-138113" algn="l" defTabSz="450056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A00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Expression tumorale PD-L1 (CPS≥1 vs CPS&lt;1)</a:t>
            </a:r>
            <a:r>
              <a:rPr kumimoji="0" lang="fr-FR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</a:p>
          <a:p>
            <a:pPr marL="138113" marR="0" lvl="0" indent="-138113" algn="l" defTabSz="450056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A00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Pré-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treatment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avec la même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chimiotherapie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neoadjuvant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ou adjuvant (oui vs non)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>
            <a:off x="769063" y="4322219"/>
            <a:ext cx="0" cy="111600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id="{5C20C667-2342-4964-B53A-D8FA8ED2CBC0}"/>
              </a:ext>
            </a:extLst>
          </p:cNvPr>
          <p:cNvSpPr txBox="1">
            <a:spLocks/>
          </p:cNvSpPr>
          <p:nvPr/>
        </p:nvSpPr>
        <p:spPr>
          <a:xfrm>
            <a:off x="391046" y="6254750"/>
            <a:ext cx="8930753" cy="60325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H. </a:t>
            </a:r>
            <a:r>
              <a:rPr kumimoji="0" lang="fr-FR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Rugo</a:t>
            </a: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, et al.,  ESMO</a:t>
            </a:r>
            <a:r>
              <a:rPr kumimoji="0" lang="fr-FR" sz="1200" b="1" i="1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® </a:t>
            </a: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2021,  LBA16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0170A47-017B-422C-ADD0-D9B0668EF049}"/>
              </a:ext>
            </a:extLst>
          </p:cNvPr>
          <p:cNvSpPr txBox="1"/>
          <p:nvPr/>
        </p:nvSpPr>
        <p:spPr>
          <a:xfrm>
            <a:off x="9055861" y="4156998"/>
            <a:ext cx="24048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J. Cortes </a:t>
            </a: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Lancet 2020; 396: 1817–28</a:t>
            </a:r>
            <a:endParaRPr kumimoji="0" lang="en-US" sz="105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43384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0288" y="129092"/>
            <a:ext cx="11800953" cy="114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391046" y="1168876"/>
            <a:ext cx="11800953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sz="2200" dirty="0"/>
              <a:t>Etude de phase 3 KEYNOTE-355 </a:t>
            </a:r>
            <a:r>
              <a:rPr lang="en-US" sz="2200" dirty="0" err="1"/>
              <a:t>évaluant</a:t>
            </a:r>
            <a:r>
              <a:rPr lang="en-US" sz="2200" dirty="0"/>
              <a:t> pembrolizumab plus </a:t>
            </a:r>
            <a:r>
              <a:rPr lang="en-US" sz="2200" dirty="0" err="1"/>
              <a:t>chimiothérapie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n-US" sz="2200" i="1" dirty="0"/>
              <a:t>vs</a:t>
            </a:r>
            <a:r>
              <a:rPr lang="en-US" sz="2200" dirty="0"/>
              <a:t> placebo plus </a:t>
            </a:r>
            <a:r>
              <a:rPr lang="en-US" sz="2200" dirty="0" err="1"/>
              <a:t>chimiothérapie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première </a:t>
            </a:r>
            <a:r>
              <a:rPr lang="en-US" sz="2200" dirty="0" err="1"/>
              <a:t>ligne</a:t>
            </a:r>
            <a:r>
              <a:rPr lang="en-US" sz="2200" dirty="0"/>
              <a:t> de </a:t>
            </a:r>
            <a:r>
              <a:rPr lang="en-US" sz="2200" dirty="0" err="1"/>
              <a:t>traitement</a:t>
            </a:r>
            <a:r>
              <a:rPr lang="en-US" sz="2200" dirty="0"/>
              <a:t> pour les cancers du sein </a:t>
            </a:r>
            <a:r>
              <a:rPr lang="en-US" sz="2200" dirty="0" err="1"/>
              <a:t>avancés</a:t>
            </a:r>
            <a:r>
              <a:rPr lang="en-US" sz="2200" dirty="0"/>
              <a:t> triple-</a:t>
            </a:r>
            <a:r>
              <a:rPr lang="en-US" sz="2200" dirty="0" err="1"/>
              <a:t>négatifs</a:t>
            </a:r>
            <a:endParaRPr lang="en-US" sz="22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527883" y="1467290"/>
          <a:ext cx="8971582" cy="4312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8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3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30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2722">
                <a:tc rowSpan="2" gridSpan="2"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fr-FR" sz="1200" b="0" dirty="0" err="1">
                          <a:latin typeface="+mn-lt"/>
                          <a:cs typeface="Arial" panose="020B0604020202020204" pitchFamily="34" charset="0"/>
                        </a:rPr>
                        <a:t>Charactéristique</a:t>
                      </a:r>
                      <a:r>
                        <a:rPr lang="fr-FR" sz="1200" b="0" dirty="0">
                          <a:latin typeface="+mn-lt"/>
                          <a:cs typeface="Arial" panose="020B0604020202020204" pitchFamily="34" charset="0"/>
                        </a:rPr>
                        <a:t>  n (%)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baseline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Tous (</a:t>
                      </a:r>
                      <a:r>
                        <a:rPr lang="fr-FR" sz="12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N=847)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722">
                <a:tc gridSpan="2" vMerge="1"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endParaRPr lang="fr-FR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Pembro</a:t>
                      </a:r>
                      <a:r>
                        <a:rPr lang="da-DK" sz="12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da-DK" sz="1200" b="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Chimio</a:t>
                      </a:r>
                      <a:r>
                        <a:rPr lang="da-DK" sz="1200" b="0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da-DK" sz="12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N=566)</a:t>
                      </a:r>
                      <a:endParaRPr lang="fr-FR" sz="12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Placebo + </a:t>
                      </a:r>
                      <a:r>
                        <a:rPr lang="da-DK" sz="1200" b="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Chimio</a:t>
                      </a:r>
                      <a:r>
                        <a:rPr lang="da-DK" sz="1200" b="0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da-DK" sz="12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N=281)</a:t>
                      </a:r>
                      <a:endParaRPr lang="fr-FR" sz="12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690">
                <a:tc gridSpan="2">
                  <a:txBody>
                    <a:bodyPr/>
                    <a:lstStyle/>
                    <a:p>
                      <a:r>
                        <a:rPr lang="da-DK" sz="1300" dirty="0">
                          <a:latin typeface="+mn-lt"/>
                        </a:rPr>
                        <a:t>Age, median (range), </a:t>
                      </a:r>
                      <a:r>
                        <a:rPr lang="da-DK" sz="1300" dirty="0" err="1">
                          <a:latin typeface="+mn-lt"/>
                        </a:rPr>
                        <a:t>ans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marL="108000" marR="36000" marT="24960" marB="24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4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53 (25-85)</a:t>
                      </a:r>
                    </a:p>
                  </a:txBody>
                  <a:tcPr marL="121920" marR="121920" marT="24960" marB="24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4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53 (22-77)</a:t>
                      </a:r>
                    </a:p>
                  </a:txBody>
                  <a:tcPr marL="121920" marR="121920" marT="24960" marB="24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399">
                <a:tc gridSpan="2">
                  <a:txBody>
                    <a:bodyPr/>
                    <a:lstStyle/>
                    <a:p>
                      <a:r>
                        <a:rPr lang="da-DK" sz="1300" dirty="0">
                          <a:latin typeface="+mn-lt"/>
                        </a:rPr>
                        <a:t>ECOG PS 1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marL="108000" marR="36000" marT="24960" marB="24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232 (41,0)</a:t>
                      </a:r>
                    </a:p>
                  </a:txBody>
                  <a:tcPr marL="121920" marR="121920" marT="24960" marB="24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4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108 (38,4)</a:t>
                      </a:r>
                    </a:p>
                  </a:txBody>
                  <a:tcPr marL="121920" marR="121920" marT="24960" marB="24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690">
                <a:tc gridSpan="2">
                  <a:txBody>
                    <a:bodyPr/>
                    <a:lstStyle/>
                    <a:p>
                      <a:r>
                        <a:rPr lang="da-DK" sz="1300">
                          <a:latin typeface="+mn-lt"/>
                        </a:rPr>
                        <a:t>PD-L1-positive</a:t>
                      </a:r>
                      <a:r>
                        <a:rPr lang="da-DK" sz="1300" baseline="0">
                          <a:latin typeface="+mn-lt"/>
                        </a:rPr>
                        <a:t> CPS≥1</a:t>
                      </a:r>
                      <a:endParaRPr lang="en-US" sz="1300">
                        <a:latin typeface="+mn-lt"/>
                      </a:endParaRPr>
                    </a:p>
                  </a:txBody>
                  <a:tcPr marL="108000" marR="36000" marT="24960" marB="24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425 (75,1)</a:t>
                      </a:r>
                    </a:p>
                  </a:txBody>
                  <a:tcPr marL="121920" marR="121920" marT="24960" marB="24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4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211 (75,1)</a:t>
                      </a:r>
                    </a:p>
                  </a:txBody>
                  <a:tcPr marL="121920" marR="121920" marT="24960" marB="24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690">
                <a:tc gridSpan="2">
                  <a:txBody>
                    <a:bodyPr/>
                    <a:lstStyle/>
                    <a:p>
                      <a:r>
                        <a:rPr lang="da-DK" sz="1300">
                          <a:latin typeface="+mn-lt"/>
                        </a:rPr>
                        <a:t>PD-L1-positive</a:t>
                      </a:r>
                      <a:r>
                        <a:rPr lang="da-DK" sz="1300" baseline="0">
                          <a:latin typeface="+mn-lt"/>
                        </a:rPr>
                        <a:t> CPS≥10</a:t>
                      </a:r>
                      <a:endParaRPr lang="en-US" sz="1300">
                        <a:latin typeface="+mn-lt"/>
                      </a:endParaRPr>
                    </a:p>
                  </a:txBody>
                  <a:tcPr marL="108000" marR="36000" marT="24960" marB="24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220 (38,9)</a:t>
                      </a:r>
                    </a:p>
                  </a:txBody>
                  <a:tcPr marL="121920" marR="121920" marT="24960" marB="24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4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103 (36,7)</a:t>
                      </a:r>
                    </a:p>
                  </a:txBody>
                  <a:tcPr marL="121920" marR="121920" marT="24960" marB="24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690">
                <a:tc rowSpan="3">
                  <a:txBody>
                    <a:bodyPr/>
                    <a:lstStyle/>
                    <a:p>
                      <a:r>
                        <a:rPr lang="en-US" sz="13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Chimiothérapie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à </a:t>
                      </a:r>
                      <a:r>
                        <a:rPr lang="en-US" sz="13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l’étude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24960" marB="24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300">
                          <a:latin typeface="+mn-lt"/>
                        </a:rPr>
                        <a:t>Nab-Paclitaxel</a:t>
                      </a:r>
                      <a:endParaRPr lang="en-US" sz="1300">
                        <a:latin typeface="+mn-lt"/>
                      </a:endParaRPr>
                    </a:p>
                  </a:txBody>
                  <a:tcPr marL="108000" marR="36000" marT="24960" marB="24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173 (30,6)</a:t>
                      </a:r>
                    </a:p>
                  </a:txBody>
                  <a:tcPr marL="121920" marR="121920" marT="24960" marB="24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4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95 (33,8)</a:t>
                      </a:r>
                    </a:p>
                  </a:txBody>
                  <a:tcPr marL="121920" marR="121920" marT="24960" marB="24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690">
                <a:tc vMerge="1">
                  <a:txBody>
                    <a:bodyPr/>
                    <a:lstStyle/>
                    <a:p>
                      <a:endParaRPr lang="en-US" sz="15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300" dirty="0" err="1">
                          <a:latin typeface="+mn-lt"/>
                        </a:rPr>
                        <a:t>Paclitaxel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marL="108000" marR="36000" marT="24960" marB="24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82 (14,5)</a:t>
                      </a:r>
                    </a:p>
                  </a:txBody>
                  <a:tcPr marL="121920" marR="121920" marT="24960" marB="24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32 (11,4)</a:t>
                      </a:r>
                    </a:p>
                  </a:txBody>
                  <a:tcPr marL="121920" marR="121920" marT="24960" marB="24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2402">
                <a:tc vMerge="1">
                  <a:txBody>
                    <a:bodyPr/>
                    <a:lstStyle/>
                    <a:p>
                      <a:endParaRPr lang="en-US" sz="15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300" dirty="0">
                          <a:latin typeface="+mn-lt"/>
                        </a:rPr>
                        <a:t>Gemcitabine-Carboplatine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marL="108000" marR="36000" marT="24960" marB="24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311 (54,9)</a:t>
                      </a:r>
                    </a:p>
                  </a:txBody>
                  <a:tcPr marL="121920" marR="121920" marT="24960" marB="24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154 (54,8)</a:t>
                      </a:r>
                    </a:p>
                  </a:txBody>
                  <a:tcPr marL="121920" marR="121920" marT="24960" marB="24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690">
                <a:tc rowSpan="2">
                  <a:txBody>
                    <a:bodyPr/>
                    <a:lstStyle/>
                    <a:p>
                      <a:r>
                        <a:rPr lang="fr-FR" sz="1300" dirty="0">
                          <a:latin typeface="+mn-lt"/>
                        </a:rPr>
                        <a:t>Même classe de chimio préalable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marL="108000" marR="36000" marT="24960" marB="24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+mn-lt"/>
                        </a:rPr>
                        <a:t>Oui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marL="108000" marR="36000" marT="24960" marB="24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124 (21,9)</a:t>
                      </a:r>
                    </a:p>
                  </a:txBody>
                  <a:tcPr marL="121920" marR="121920" marT="24960" marB="24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4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62 (22,1)</a:t>
                      </a:r>
                    </a:p>
                  </a:txBody>
                  <a:tcPr marL="121920" marR="121920" marT="24960" marB="24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690">
                <a:tc vMerge="1">
                  <a:txBody>
                    <a:bodyPr/>
                    <a:lstStyle/>
                    <a:p>
                      <a:endParaRPr lang="en-US" sz="1500"/>
                    </a:p>
                  </a:txBody>
                  <a:tcPr marL="108000" marR="3600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+mn-lt"/>
                        </a:rPr>
                        <a:t>Non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marL="108000" marR="36000" marT="24960" marB="24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442 (78,1)</a:t>
                      </a:r>
                    </a:p>
                  </a:txBody>
                  <a:tcPr marL="121920" marR="121920" marT="24960" marB="24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219 (77,9)</a:t>
                      </a:r>
                    </a:p>
                  </a:txBody>
                  <a:tcPr marL="121920" marR="121920" marT="24960" marB="24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690">
                <a:tc rowSpan="3">
                  <a:txBody>
                    <a:bodyPr/>
                    <a:lstStyle/>
                    <a:p>
                      <a:r>
                        <a:rPr lang="fr-FR" sz="1300" dirty="0">
                          <a:latin typeface="+mn-lt"/>
                        </a:rPr>
                        <a:t>Intervalle libre</a:t>
                      </a:r>
                    </a:p>
                    <a:p>
                      <a:r>
                        <a:rPr lang="fr-FR" sz="1300" dirty="0" err="1">
                          <a:latin typeface="+mn-lt"/>
                        </a:rPr>
                        <a:t>Tum</a:t>
                      </a:r>
                      <a:r>
                        <a:rPr lang="fr-FR" sz="1300" dirty="0">
                          <a:latin typeface="+mn-lt"/>
                        </a:rPr>
                        <a:t> primitive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marL="108000" marR="36000" marT="24960" marB="24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+mn-lt"/>
                        </a:rPr>
                        <a:t>Métastatique de novo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marL="108000" marR="36000" marT="24960" marB="24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167 (29,5)</a:t>
                      </a:r>
                    </a:p>
                  </a:txBody>
                  <a:tcPr marL="121920" marR="121920" marT="24960" marB="24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84 (29,9)</a:t>
                      </a:r>
                    </a:p>
                  </a:txBody>
                  <a:tcPr marL="121920" marR="121920" marT="24960" marB="24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690">
                <a:tc vMerge="1">
                  <a:txBody>
                    <a:bodyPr/>
                    <a:lstStyle/>
                    <a:p>
                      <a:endParaRPr lang="en-US" sz="1500"/>
                    </a:p>
                  </a:txBody>
                  <a:tcPr marL="108000" marR="3600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+mn-lt"/>
                        </a:rPr>
                        <a:t>&lt;12 mois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marL="108000" marR="36000" marT="24960" marB="24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126 (22,3)</a:t>
                      </a:r>
                    </a:p>
                  </a:txBody>
                  <a:tcPr marL="121920" marR="121920" marT="24960" marB="24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50 (17,8)</a:t>
                      </a:r>
                    </a:p>
                  </a:txBody>
                  <a:tcPr marL="121920" marR="121920" marT="24960" marB="24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8690">
                <a:tc vMerge="1">
                  <a:txBody>
                    <a:bodyPr/>
                    <a:lstStyle/>
                    <a:p>
                      <a:endParaRPr lang="en-US" sz="1500"/>
                    </a:p>
                  </a:txBody>
                  <a:tcPr marL="108000" marR="3600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</a:rPr>
                        <a:t>≥12 </a:t>
                      </a:r>
                      <a:r>
                        <a:rPr lang="en-US" sz="1300" dirty="0" err="1">
                          <a:latin typeface="+mn-lt"/>
                        </a:rPr>
                        <a:t>mois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marL="108000" marR="36000" marT="24960" marB="24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270 (47,7)</a:t>
                      </a:r>
                    </a:p>
                  </a:txBody>
                  <a:tcPr marL="121920" marR="121920" marT="24960" marB="24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147 (52,3)</a:t>
                      </a:r>
                    </a:p>
                  </a:txBody>
                  <a:tcPr marL="121920" marR="121920" marT="24960" marB="24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0DD5FE0E-8B53-4C7D-8ED3-8AF08F4FC7A3}"/>
              </a:ext>
            </a:extLst>
          </p:cNvPr>
          <p:cNvSpPr txBox="1">
            <a:spLocks/>
          </p:cNvSpPr>
          <p:nvPr/>
        </p:nvSpPr>
        <p:spPr>
          <a:xfrm>
            <a:off x="391046" y="6254777"/>
            <a:ext cx="8930753" cy="60325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H. </a:t>
            </a:r>
            <a:r>
              <a:rPr kumimoji="0" lang="fr-FR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Rugo</a:t>
            </a: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, et al.,  ESMO</a:t>
            </a:r>
            <a:r>
              <a:rPr kumimoji="0" lang="fr-FR" sz="1200" b="1" i="1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® </a:t>
            </a: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2021,  LBA16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647A61C-2634-8D4B-ABCA-F44CB94BDC13}"/>
              </a:ext>
            </a:extLst>
          </p:cNvPr>
          <p:cNvSpPr txBox="1"/>
          <p:nvPr/>
        </p:nvSpPr>
        <p:spPr>
          <a:xfrm>
            <a:off x="9055861" y="5927181"/>
            <a:ext cx="24048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J. Cortes </a:t>
            </a: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Lancet 2020; 396: 1817–28</a:t>
            </a:r>
            <a:endParaRPr kumimoji="0" lang="en-US" sz="105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840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492257"/>
              </p:ext>
            </p:extLst>
          </p:nvPr>
        </p:nvGraphicFramePr>
        <p:xfrm>
          <a:off x="6046858" y="1118789"/>
          <a:ext cx="5666723" cy="4097771"/>
        </p:xfrm>
        <a:graphic>
          <a:graphicData uri="http://schemas.openxmlformats.org/drawingml/2006/table">
            <a:tbl>
              <a:tblPr firstRow="1" bandRow="1"/>
              <a:tblGrid>
                <a:gridCol w="2605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634">
                <a:tc>
                  <a:txBody>
                    <a:bodyPr/>
                    <a:lstStyle/>
                    <a:p>
                      <a:pPr marL="92075" marR="0" lvl="0" indent="-4763" algn="l" defTabSz="609585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Bras </a:t>
                      </a:r>
                      <a:r>
                        <a:rPr lang="fr-FR" sz="1200" b="0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Pembro</a:t>
                      </a:r>
                      <a:r>
                        <a:rPr kumimoji="0" lang="fr-FR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a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fr-FR" sz="12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b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(N=308)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Bras </a:t>
                      </a:r>
                      <a:r>
                        <a:rPr lang="fr-FR" sz="12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Placebo </a:t>
                      </a:r>
                      <a:r>
                        <a:rPr lang="fr-FR" sz="1200" b="0" i="0" baseline="30000" dirty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fr-FR" sz="1200" b="0" i="0" dirty="0">
                          <a:solidFill>
                            <a:schemeClr val="bg1"/>
                          </a:solidFill>
                        </a:rPr>
                        <a:t> </a:t>
                      </a:r>
                      <a:b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(N=309)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130">
                <a:tc gridSpan="3">
                  <a:txBody>
                    <a:bodyPr/>
                    <a:lstStyle/>
                    <a:p>
                      <a:pPr marL="0" indent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Stade au moment du diagnostic initial (FIGO 2009/NCCN 2017</a:t>
                      </a:r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criteria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(%)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191">
                <a:tc>
                  <a:txBody>
                    <a:bodyPr/>
                    <a:lstStyle/>
                    <a:p>
                      <a:pPr marL="254000" indent="-131763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  <a:p>
                      <a:pPr marL="254000" indent="-131763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</a:p>
                    <a:p>
                      <a:pPr marL="254000" indent="-131763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</a:p>
                    <a:p>
                      <a:pPr marL="254000" indent="-131763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IIIA</a:t>
                      </a:r>
                    </a:p>
                    <a:p>
                      <a:pPr marL="254000" indent="-131763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IIIB</a:t>
                      </a:r>
                    </a:p>
                    <a:p>
                      <a:pPr marL="254000" indent="-131763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IVA</a:t>
                      </a:r>
                    </a:p>
                    <a:p>
                      <a:pPr marL="254000" indent="-131763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IVB</a:t>
                      </a: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 (21,8)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 (27,6)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(1,6)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(1,3)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 (14,9)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r>
                        <a:rPr lang="fr-FR" sz="1300" b="1" kern="120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(2,3)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 (30,5)</a:t>
                      </a:r>
                      <a:endParaRPr lang="fr-FR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 (18,8)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 (30,1)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(2,6)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(2,6)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</a:t>
                      </a:r>
                      <a:r>
                        <a:rPr lang="fr-FR" sz="1300" b="1" kern="120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(13,6)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(1,3)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 (31,1)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35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État de la maladie à l'entrée dans l'étude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3770">
                <a:tc>
                  <a:txBody>
                    <a:bodyPr/>
                    <a:lstStyle/>
                    <a:p>
                      <a:pPr marL="254000" indent="-131763" algn="l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Métastatique</a:t>
                      </a:r>
                      <a:r>
                        <a:rPr lang="fr-FR" sz="1200" kern="1200" baseline="300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fr-FR" sz="1200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54000" indent="-131763" algn="l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Persistant ou récurrent avec métastases à distance</a:t>
                      </a:r>
                    </a:p>
                    <a:p>
                      <a:pPr marL="254000" indent="-131763" algn="l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Persistant ou récurrent sans métastases à distance</a:t>
                      </a:r>
                    </a:p>
                    <a:p>
                      <a:pPr marL="254000" indent="-131763" algn="l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Utilisation de </a:t>
                      </a:r>
                      <a:r>
                        <a:rPr lang="fr-FR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bevacizumab</a:t>
                      </a: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pendant l'étude</a:t>
                      </a:r>
                    </a:p>
                  </a:txBody>
                  <a:tcPr marL="72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 (18,8)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14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199 (64,6)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18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 (16,6)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18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196 (63,6)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 (20,7)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14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179 (57,9)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18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 (21,4)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18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193 (62,5)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Keynote-826 : </a:t>
            </a:r>
            <a:r>
              <a:rPr lang="en-GB" dirty="0" err="1"/>
              <a:t>caractéristiques</a:t>
            </a:r>
            <a:r>
              <a:rPr lang="en-GB" dirty="0"/>
              <a:t> des </a:t>
            </a:r>
            <a:r>
              <a:rPr lang="en-GB" dirty="0" err="1"/>
              <a:t>patientes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N. Colombo, et al., ESMO</a:t>
            </a:r>
            <a:r>
              <a:rPr lang="fr-FR" baseline="30000"/>
              <a:t>®</a:t>
            </a:r>
            <a:r>
              <a:rPr lang="fr-FR"/>
              <a:t> 2021, Abs# </a:t>
            </a:r>
            <a:r>
              <a:rPr lang="fr-FR" i="0"/>
              <a:t>LBA2_PR</a:t>
            </a:r>
            <a:endParaRPr lang="fr-FR" i="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036999"/>
              </p:ext>
            </p:extLst>
          </p:nvPr>
        </p:nvGraphicFramePr>
        <p:xfrm>
          <a:off x="728778" y="1118789"/>
          <a:ext cx="4932000" cy="4143550"/>
        </p:xfrm>
        <a:graphic>
          <a:graphicData uri="http://schemas.openxmlformats.org/drawingml/2006/table">
            <a:tbl>
              <a:tblPr firstRow="1" bandRow="1"/>
              <a:tblGrid>
                <a:gridCol w="226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634">
                <a:tc>
                  <a:txBody>
                    <a:bodyPr/>
                    <a:lstStyle/>
                    <a:p>
                      <a:pPr marL="92075" marR="0" lvl="0" indent="-4763" algn="l" defTabSz="609585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Bras Pembro </a:t>
                      </a:r>
                      <a:br>
                        <a:rPr lang="fr-FR" sz="12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2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(N=308)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Bras Placebo </a:t>
                      </a:r>
                      <a:br>
                        <a:rPr lang="fr-FR" sz="12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200" b="0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(N=309)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lvl="0" indent="-4763" algn="l" defTabSz="609585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Age, </a:t>
                      </a: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année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mediane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intervalle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 y (25-82)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y (22-79)</a:t>
                      </a:r>
                      <a:endParaRPr lang="en-US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4763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ECOG PS 1 (%)</a:t>
                      </a: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128</a:t>
                      </a:r>
                      <a:r>
                        <a:rPr lang="fr-FR" sz="1300" b="1" kern="120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(41,6</a:t>
                      </a: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 (45,0)</a:t>
                      </a:r>
                      <a:endParaRPr lang="en-US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4763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Carcinome à cellules squameuses (%)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235 (76,3)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211 (68,3)</a:t>
                      </a:r>
                      <a:endParaRPr lang="en-US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4191">
                <a:tc>
                  <a:txBody>
                    <a:bodyPr/>
                    <a:lstStyle/>
                    <a:p>
                      <a:pPr marL="92075" indent="-4763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PD-L1 CPS (%)</a:t>
                      </a:r>
                      <a:endParaRPr lang="en-US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79413" indent="-13970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&lt;1</a:t>
                      </a:r>
                    </a:p>
                    <a:p>
                      <a:pPr marL="379413" indent="-13970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to &lt;10</a:t>
                      </a:r>
                    </a:p>
                    <a:p>
                      <a:pPr marL="379413" indent="-13970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≥10</a:t>
                      </a: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 (11,4)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115 (37,3)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158 (51,3)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 (11,0)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116 (37,5)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159 (51,5)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0939">
                <a:tc>
                  <a:txBody>
                    <a:bodyPr/>
                    <a:lstStyle/>
                    <a:p>
                      <a:pPr marL="92075" indent="-4763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Traitement antérieur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79413" indent="-139700" algn="l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Radiochimiothérapie</a:t>
                      </a: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ou radiothérapie et chirurgie</a:t>
                      </a:r>
                    </a:p>
                    <a:p>
                      <a:pPr marL="379413" indent="-139700" algn="l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Radiochimiothérapie</a:t>
                      </a: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ou radiothérapie uniquement</a:t>
                      </a:r>
                    </a:p>
                    <a:p>
                      <a:pPr marL="379413" indent="-139700" algn="l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Chirurgie uniquement</a:t>
                      </a:r>
                    </a:p>
                    <a:p>
                      <a:pPr marL="379413" indent="-139700" algn="l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Aucun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 (23,1)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156 (50,6)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 (7,5)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 (18,8)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 (23,1)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156 (50,6)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3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 (7,5)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 (18,8)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6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391046" y="5577840"/>
            <a:ext cx="11536794" cy="636270"/>
          </a:xfrm>
        </p:spPr>
        <p:txBody>
          <a:bodyPr/>
          <a:lstStyle/>
          <a:p>
            <a:r>
              <a:rPr lang="fr-FR" b="0" i="0" baseline="30000" dirty="0">
                <a:solidFill>
                  <a:schemeClr val="tx2"/>
                </a:solidFill>
              </a:rPr>
              <a:t>a</a:t>
            </a:r>
            <a:r>
              <a:rPr lang="fr-FR" b="0" i="0" dirty="0">
                <a:solidFill>
                  <a:schemeClr val="tx2"/>
                </a:solidFill>
              </a:rPr>
              <a:t> Le traitement dans les 2 bras incluais chimio ± </a:t>
            </a:r>
            <a:r>
              <a:rPr lang="fr-FR" b="0" i="0" dirty="0" err="1">
                <a:solidFill>
                  <a:schemeClr val="tx2"/>
                </a:solidFill>
              </a:rPr>
              <a:t>bev</a:t>
            </a:r>
            <a:r>
              <a:rPr lang="fr-FR" b="0" i="0" dirty="0">
                <a:solidFill>
                  <a:schemeClr val="tx2"/>
                </a:solidFill>
              </a:rPr>
              <a:t>. </a:t>
            </a:r>
          </a:p>
          <a:p>
            <a:r>
              <a:rPr lang="fr-FR" b="0" i="0" baseline="30000" dirty="0">
                <a:solidFill>
                  <a:schemeClr val="tx2"/>
                </a:solidFill>
              </a:rPr>
              <a:t>b</a:t>
            </a:r>
            <a:r>
              <a:rPr lang="fr-FR" b="0" i="0" dirty="0">
                <a:solidFill>
                  <a:schemeClr val="tx2"/>
                </a:solidFill>
              </a:rPr>
              <a:t> Inclus les participantes avec envahissement </a:t>
            </a:r>
            <a:r>
              <a:rPr lang="fr-FR" b="0" i="0" dirty="0" err="1">
                <a:solidFill>
                  <a:schemeClr val="tx2"/>
                </a:solidFill>
              </a:rPr>
              <a:t>lomboaortique.Les</a:t>
            </a:r>
            <a:r>
              <a:rPr lang="fr-FR" b="0" i="0" dirty="0">
                <a:solidFill>
                  <a:schemeClr val="tx2"/>
                </a:solidFill>
              </a:rPr>
              <a:t> participantes diagnostiquées avec un stade IVB étaient entrée dans l’étude sans traitement préalable.</a:t>
            </a:r>
          </a:p>
          <a:p>
            <a:r>
              <a:rPr lang="fr-FR" b="0" i="0" dirty="0">
                <a:solidFill>
                  <a:schemeClr val="tx2"/>
                </a:solidFill>
              </a:rPr>
              <a:t>Data </a:t>
            </a:r>
            <a:r>
              <a:rPr lang="fr-FR" b="0" i="0" dirty="0" err="1">
                <a:solidFill>
                  <a:schemeClr val="tx2"/>
                </a:solidFill>
              </a:rPr>
              <a:t>cutoff</a:t>
            </a:r>
            <a:r>
              <a:rPr lang="fr-FR" b="0" i="0" dirty="0">
                <a:solidFill>
                  <a:schemeClr val="tx2"/>
                </a:solidFill>
              </a:rPr>
              <a:t> date: 3 </a:t>
            </a:r>
            <a:r>
              <a:rPr lang="fr-FR" b="0" i="0" dirty="0" err="1">
                <a:solidFill>
                  <a:schemeClr val="tx2"/>
                </a:solidFill>
              </a:rPr>
              <a:t>may</a:t>
            </a:r>
            <a:r>
              <a:rPr lang="fr-FR" b="0" i="0" dirty="0">
                <a:solidFill>
                  <a:schemeClr val="tx2"/>
                </a:solidFill>
              </a:rPr>
              <a:t> 2021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57978" y="3045763"/>
            <a:ext cx="4673600" cy="180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3224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5E001542-3F0B-0C44-A42F-2EEA8145858A}"/>
              </a:ext>
            </a:extLst>
          </p:cNvPr>
          <p:cNvGraphicFramePr>
            <a:graphicFrameLocks noGrp="1"/>
          </p:cNvGraphicFramePr>
          <p:nvPr/>
        </p:nvGraphicFramePr>
        <p:xfrm>
          <a:off x="1299158" y="5036055"/>
          <a:ext cx="8567852" cy="702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41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41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4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41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41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41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410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410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4105">
                  <a:extLst>
                    <a:ext uri="{9D8B030D-6E8A-4147-A177-3AD203B41FA5}">
                      <a16:colId xmlns:a16="http://schemas.microsoft.com/office/drawing/2014/main" val="649517079"/>
                    </a:ext>
                  </a:extLst>
                </a:gridCol>
                <a:gridCol w="394105">
                  <a:extLst>
                    <a:ext uri="{9D8B030D-6E8A-4147-A177-3AD203B41FA5}">
                      <a16:colId xmlns:a16="http://schemas.microsoft.com/office/drawing/2014/main" val="1833708424"/>
                    </a:ext>
                  </a:extLst>
                </a:gridCol>
                <a:gridCol w="394105">
                  <a:extLst>
                    <a:ext uri="{9D8B030D-6E8A-4147-A177-3AD203B41FA5}">
                      <a16:colId xmlns:a16="http://schemas.microsoft.com/office/drawing/2014/main" val="1640796549"/>
                    </a:ext>
                  </a:extLst>
                </a:gridCol>
                <a:gridCol w="394105">
                  <a:extLst>
                    <a:ext uri="{9D8B030D-6E8A-4147-A177-3AD203B41FA5}">
                      <a16:colId xmlns:a16="http://schemas.microsoft.com/office/drawing/2014/main" val="3511202980"/>
                    </a:ext>
                  </a:extLst>
                </a:gridCol>
                <a:gridCol w="394105">
                  <a:extLst>
                    <a:ext uri="{9D8B030D-6E8A-4147-A177-3AD203B41FA5}">
                      <a16:colId xmlns:a16="http://schemas.microsoft.com/office/drawing/2014/main" val="3083050773"/>
                    </a:ext>
                  </a:extLst>
                </a:gridCol>
                <a:gridCol w="39410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4105">
                  <a:extLst>
                    <a:ext uri="{9D8B030D-6E8A-4147-A177-3AD203B41FA5}">
                      <a16:colId xmlns:a16="http://schemas.microsoft.com/office/drawing/2014/main" val="1810946242"/>
                    </a:ext>
                  </a:extLst>
                </a:gridCol>
              </a:tblGrid>
              <a:tr h="271448">
                <a:tc gridSpan="1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  Nb à risque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502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220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214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193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171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154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139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116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105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91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84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78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73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11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103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98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91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77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6" name="Groupe 25">
            <a:extLst>
              <a:ext uri="{FF2B5EF4-FFF2-40B4-BE49-F238E27FC236}">
                <a16:creationId xmlns:a16="http://schemas.microsoft.com/office/drawing/2014/main" id="{25B8925F-2968-A144-B43B-3D46A97964DF}"/>
              </a:ext>
            </a:extLst>
          </p:cNvPr>
          <p:cNvGrpSpPr/>
          <p:nvPr/>
        </p:nvGrpSpPr>
        <p:grpSpPr>
          <a:xfrm>
            <a:off x="1689903" y="1804720"/>
            <a:ext cx="8230277" cy="3414782"/>
            <a:chOff x="447664" y="2526680"/>
            <a:chExt cx="5734610" cy="3014949"/>
          </a:xfrm>
        </p:grpSpPr>
        <p:graphicFrame>
          <p:nvGraphicFramePr>
            <p:cNvPr id="27" name="Graphique 26">
              <a:extLst>
                <a:ext uri="{FF2B5EF4-FFF2-40B4-BE49-F238E27FC236}">
                  <a16:creationId xmlns:a16="http://schemas.microsoft.com/office/drawing/2014/main" id="{7DAA4FDE-7307-C741-86C9-B4083B563134}"/>
                </a:ext>
              </a:extLst>
            </p:cNvPr>
            <p:cNvGraphicFramePr/>
            <p:nvPr/>
          </p:nvGraphicFramePr>
          <p:xfrm>
            <a:off x="447664" y="2526680"/>
            <a:ext cx="5734610" cy="29847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8" name="Text Box 4">
              <a:extLst>
                <a:ext uri="{FF2B5EF4-FFF2-40B4-BE49-F238E27FC236}">
                  <a16:creationId xmlns:a16="http://schemas.microsoft.com/office/drawing/2014/main" id="{C764F9FC-988C-2349-8A1C-D95014A1F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68931" y="3551427"/>
              <a:ext cx="1193778" cy="216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ヒラギノ角ゴ Pro W3" charset="0"/>
                  <a:cs typeface="Arial"/>
                </a:rPr>
                <a:t>EFS (%)</a:t>
              </a:r>
            </a:p>
          </p:txBody>
        </p:sp>
        <p:sp>
          <p:nvSpPr>
            <p:cNvPr id="29" name="Text Box 4">
              <a:extLst>
                <a:ext uri="{FF2B5EF4-FFF2-40B4-BE49-F238E27FC236}">
                  <a16:creationId xmlns:a16="http://schemas.microsoft.com/office/drawing/2014/main" id="{AB8550CE-43DC-6A4B-A365-BB7998B03C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3806" y="5297063"/>
              <a:ext cx="3306656" cy="244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ヒラギノ角ゴ Pro W3" charset="0"/>
                  <a:cs typeface="Arial"/>
                </a:rPr>
                <a:t>Mois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80288" y="129092"/>
            <a:ext cx="11800953" cy="114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391046" y="1168876"/>
            <a:ext cx="11800953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>
          <a:xfrm>
            <a:off x="391046" y="1240249"/>
            <a:ext cx="10332000" cy="299707"/>
          </a:xfrm>
        </p:spPr>
        <p:txBody>
          <a:bodyPr/>
          <a:lstStyle/>
          <a:p>
            <a:r>
              <a:rPr lang="fr-FR" sz="2000" dirty="0">
                <a:latin typeface="+mj-lt"/>
              </a:rPr>
              <a:t>Survie globale dans la population PD-L1 CPS </a:t>
            </a:r>
            <a:r>
              <a:rPr lang="fr-FR" sz="2000" dirty="0">
                <a:latin typeface="+mj-lt"/>
                <a:cs typeface="Times New Roman" panose="02020603050405020304" pitchFamily="18" charset="0"/>
              </a:rPr>
              <a:t>≥ 10</a:t>
            </a:r>
            <a:endParaRPr lang="fr-FR" sz="2000" dirty="0">
              <a:latin typeface="+mj-lt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91046" y="210209"/>
            <a:ext cx="11721932" cy="483477"/>
          </a:xfrm>
        </p:spPr>
        <p:txBody>
          <a:bodyPr/>
          <a:lstStyle/>
          <a:p>
            <a:r>
              <a:rPr lang="fr-FR" sz="2200" dirty="0"/>
              <a:t>Etude de phase 3 KEYNOTE-355 évaluant </a:t>
            </a:r>
            <a:r>
              <a:rPr lang="fr-FR" sz="2200" dirty="0" err="1"/>
              <a:t>pembrolizumab</a:t>
            </a:r>
            <a:r>
              <a:rPr lang="fr-FR" sz="2200" dirty="0"/>
              <a:t> plus chimiothérapie </a:t>
            </a:r>
            <a:br>
              <a:rPr lang="fr-FR" sz="2200" dirty="0"/>
            </a:br>
            <a:r>
              <a:rPr lang="fr-FR" sz="2200" i="1" dirty="0"/>
              <a:t>vs</a:t>
            </a:r>
            <a:r>
              <a:rPr lang="fr-FR" sz="2200" dirty="0"/>
              <a:t> placebo plus chimiothérapie en première ligne de traitement pour les cancers </a:t>
            </a:r>
            <a:br>
              <a:rPr lang="fr-FR" sz="2200" dirty="0"/>
            </a:br>
            <a:r>
              <a:rPr lang="fr-FR" sz="2200" dirty="0"/>
              <a:t>du sein avancés triple-négatifs</a:t>
            </a:r>
            <a:endParaRPr lang="en-US" sz="2200" dirty="0"/>
          </a:p>
        </p:txBody>
      </p:sp>
      <p:sp>
        <p:nvSpPr>
          <p:cNvPr id="97" name="Espace réservé du texte 3">
            <a:extLst>
              <a:ext uri="{FF2B5EF4-FFF2-40B4-BE49-F238E27FC236}">
                <a16:creationId xmlns:a16="http://schemas.microsoft.com/office/drawing/2014/main" id="{41A614D7-506E-4B25-85C0-54837001E8D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90525" y="6254750"/>
            <a:ext cx="8931275" cy="60325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H. </a:t>
            </a:r>
            <a:r>
              <a:rPr lang="fr-FR" dirty="0" err="1"/>
              <a:t>Rugo</a:t>
            </a:r>
            <a:r>
              <a:rPr lang="fr-FR" dirty="0"/>
              <a:t>, et al.,  ESMO</a:t>
            </a:r>
            <a:r>
              <a:rPr lang="fr-FR" baseline="30000" dirty="0"/>
              <a:t>® </a:t>
            </a:r>
            <a:r>
              <a:rPr lang="fr-FR" dirty="0"/>
              <a:t>2021,  LBA16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560F2C9-7D03-44C3-80F4-B16C56F7F297}"/>
              </a:ext>
            </a:extLst>
          </p:cNvPr>
          <p:cNvSpPr txBox="1"/>
          <p:nvPr/>
        </p:nvSpPr>
        <p:spPr>
          <a:xfrm>
            <a:off x="473653" y="5883671"/>
            <a:ext cx="35998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: borne pré-spécifiée de valeur de p = 0,0113 atteinte</a:t>
            </a:r>
          </a:p>
        </p:txBody>
      </p:sp>
      <p:sp>
        <p:nvSpPr>
          <p:cNvPr id="9" name="Rectangle à coins arrondis 10">
            <a:extLst>
              <a:ext uri="{FF2B5EF4-FFF2-40B4-BE49-F238E27FC236}">
                <a16:creationId xmlns:a16="http://schemas.microsoft.com/office/drawing/2014/main" id="{9F9096D8-B97F-D340-AF68-54FA21B31BE8}"/>
              </a:ext>
            </a:extLst>
          </p:cNvPr>
          <p:cNvSpPr/>
          <p:nvPr/>
        </p:nvSpPr>
        <p:spPr>
          <a:xfrm>
            <a:off x="473653" y="1695638"/>
            <a:ext cx="11158366" cy="4161491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607A86F9-F451-1D42-B078-99E96740FAC3}"/>
              </a:ext>
            </a:extLst>
          </p:cNvPr>
          <p:cNvGraphicFramePr>
            <a:graphicFrameLocks noGrp="1"/>
          </p:cNvGraphicFramePr>
          <p:nvPr/>
        </p:nvGraphicFramePr>
        <p:xfrm>
          <a:off x="6557336" y="1879850"/>
          <a:ext cx="4936458" cy="834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009">
                  <a:extLst>
                    <a:ext uri="{9D8B030D-6E8A-4147-A177-3AD203B41FA5}">
                      <a16:colId xmlns:a16="http://schemas.microsoft.com/office/drawing/2014/main" val="919675165"/>
                    </a:ext>
                  </a:extLst>
                </a:gridCol>
                <a:gridCol w="901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4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fr-FR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" marR="1200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n/N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Évènements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</a:t>
                      </a:r>
                      <a:b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(IC 95%)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10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valeur-p</a:t>
                      </a:r>
                      <a:br>
                        <a:rPr lang="fr-FR" sz="10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(unilatéral)</a:t>
                      </a:r>
                      <a:endParaRPr lang="fr-FR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033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Pembro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Chimio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155/220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70,5%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0,73</a:t>
                      </a:r>
                      <a:br>
                        <a:rPr lang="fr-FR" sz="12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(0,55-0,95)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0,0093</a:t>
                      </a:r>
                      <a:r>
                        <a:rPr lang="fr-FR" sz="12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0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Placebo +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Chimio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84/103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81,6%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fr-FR" sz="11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fr-FR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9D8D4C2-5929-3649-B71E-4723320F1E4E}"/>
              </a:ext>
            </a:extLst>
          </p:cNvPr>
          <p:cNvCxnSpPr>
            <a:cxnSpLocks/>
          </p:cNvCxnSpPr>
          <p:nvPr/>
        </p:nvCxnSpPr>
        <p:spPr>
          <a:xfrm>
            <a:off x="2495550" y="5206765"/>
            <a:ext cx="7200900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40">
            <a:extLst>
              <a:ext uri="{FF2B5EF4-FFF2-40B4-BE49-F238E27FC236}">
                <a16:creationId xmlns:a16="http://schemas.microsoft.com/office/drawing/2014/main" id="{F858BE7E-E589-384F-A6DB-36A430F04047}"/>
              </a:ext>
            </a:extLst>
          </p:cNvPr>
          <p:cNvGrpSpPr/>
          <p:nvPr/>
        </p:nvGrpSpPr>
        <p:grpSpPr>
          <a:xfrm>
            <a:off x="939775" y="5283952"/>
            <a:ext cx="1500256" cy="468377"/>
            <a:chOff x="3761088" y="5773604"/>
            <a:chExt cx="1500256" cy="468377"/>
          </a:xfrm>
        </p:grpSpPr>
        <p:sp>
          <p:nvSpPr>
            <p:cNvPr id="21" name="TextBox 41">
              <a:extLst>
                <a:ext uri="{FF2B5EF4-FFF2-40B4-BE49-F238E27FC236}">
                  <a16:creationId xmlns:a16="http://schemas.microsoft.com/office/drawing/2014/main" id="{EC1C3F7C-ADFF-3347-8AD7-3090640CF2EB}"/>
                </a:ext>
              </a:extLst>
            </p:cNvPr>
            <p:cNvSpPr txBox="1"/>
            <p:nvPr/>
          </p:nvSpPr>
          <p:spPr>
            <a:xfrm>
              <a:off x="3761088" y="5773604"/>
              <a:ext cx="15002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A00C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Pembro + </a:t>
              </a: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C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Chimio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A00C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3" name="TextBox 42">
              <a:extLst>
                <a:ext uri="{FF2B5EF4-FFF2-40B4-BE49-F238E27FC236}">
                  <a16:creationId xmlns:a16="http://schemas.microsoft.com/office/drawing/2014/main" id="{380E6D40-B06F-2B44-ABF4-67CCCE4089D1}"/>
                </a:ext>
              </a:extLst>
            </p:cNvPr>
            <p:cNvSpPr txBox="1"/>
            <p:nvPr/>
          </p:nvSpPr>
          <p:spPr>
            <a:xfrm>
              <a:off x="3761088" y="5980371"/>
              <a:ext cx="1471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1999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Placebo + </a:t>
              </a: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999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Chimio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1999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24" name="TextBox 8">
            <a:extLst>
              <a:ext uri="{FF2B5EF4-FFF2-40B4-BE49-F238E27FC236}">
                <a16:creationId xmlns:a16="http://schemas.microsoft.com/office/drawing/2014/main" id="{8FE5F442-3631-FA4D-ABEF-9149480F6C79}"/>
              </a:ext>
            </a:extLst>
          </p:cNvPr>
          <p:cNvSpPr txBox="1"/>
          <p:nvPr/>
        </p:nvSpPr>
        <p:spPr>
          <a:xfrm>
            <a:off x="9805158" y="3051980"/>
            <a:ext cx="862095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600" cap="none" spc="40" normalizeH="0" baseline="0" noProof="0" dirty="0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23,0 </a:t>
            </a:r>
            <a:r>
              <a:rPr kumimoji="0" lang="en-US" sz="1400" b="1" i="0" u="none" strike="noStrike" kern="600" cap="none" spc="40" normalizeH="0" baseline="0" noProof="0" dirty="0" err="1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mois</a:t>
            </a:r>
            <a:endParaRPr kumimoji="0" lang="en-US" sz="1400" b="1" i="0" u="none" strike="noStrike" kern="600" cap="none" spc="40" normalizeH="0" baseline="0" noProof="0" dirty="0">
              <a:ln>
                <a:noFill/>
              </a:ln>
              <a:solidFill>
                <a:srgbClr val="0199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9A530F7D-16A7-0C42-8E89-C0421A1EC8AA}"/>
              </a:ext>
            </a:extLst>
          </p:cNvPr>
          <p:cNvSpPr txBox="1"/>
          <p:nvPr/>
        </p:nvSpPr>
        <p:spPr>
          <a:xfrm>
            <a:off x="9805158" y="3304262"/>
            <a:ext cx="862095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600" cap="none" spc="40" normalizeH="0" baseline="0" noProof="0" dirty="0">
                <a:ln>
                  <a:noFill/>
                </a:ln>
                <a:solidFill>
                  <a:srgbClr val="0199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16,1 </a:t>
            </a:r>
            <a:r>
              <a:rPr kumimoji="0" lang="en-US" sz="1400" b="1" i="0" u="none" strike="noStrike" kern="600" cap="none" spc="40" normalizeH="0" baseline="0" noProof="0" dirty="0" err="1">
                <a:ln>
                  <a:noFill/>
                </a:ln>
                <a:solidFill>
                  <a:srgbClr val="0199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mois</a:t>
            </a:r>
            <a:endParaRPr kumimoji="0" lang="en-US" sz="1400" b="1" i="0" u="none" strike="noStrike" kern="600" cap="none" spc="40" normalizeH="0" baseline="0" noProof="0" dirty="0">
              <a:ln>
                <a:noFill/>
              </a:ln>
              <a:solidFill>
                <a:srgbClr val="0199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3CD90DB2-9696-A64F-B28F-7B089DBB0B78}"/>
              </a:ext>
            </a:extLst>
          </p:cNvPr>
          <p:cNvCxnSpPr>
            <a:cxnSpLocks/>
          </p:cNvCxnSpPr>
          <p:nvPr/>
        </p:nvCxnSpPr>
        <p:spPr>
          <a:xfrm>
            <a:off x="4887344" y="1879413"/>
            <a:ext cx="0" cy="287020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1E4A039B-9510-6647-98BE-1FBAE3C78B68}"/>
              </a:ext>
            </a:extLst>
          </p:cNvPr>
          <p:cNvCxnSpPr>
            <a:cxnSpLocks/>
          </p:cNvCxnSpPr>
          <p:nvPr/>
        </p:nvCxnSpPr>
        <p:spPr>
          <a:xfrm>
            <a:off x="5692016" y="1879413"/>
            <a:ext cx="0" cy="287020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9DB99CEB-68DA-9E43-8256-72F6DD8079D5}"/>
              </a:ext>
            </a:extLst>
          </p:cNvPr>
          <p:cNvCxnSpPr>
            <a:cxnSpLocks/>
          </p:cNvCxnSpPr>
          <p:nvPr/>
        </p:nvCxnSpPr>
        <p:spPr>
          <a:xfrm>
            <a:off x="2495550" y="3314513"/>
            <a:ext cx="72009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8">
            <a:extLst>
              <a:ext uri="{FF2B5EF4-FFF2-40B4-BE49-F238E27FC236}">
                <a16:creationId xmlns:a16="http://schemas.microsoft.com/office/drawing/2014/main" id="{932B9D24-5558-664C-B687-4217C2C06DBB}"/>
              </a:ext>
            </a:extLst>
          </p:cNvPr>
          <p:cNvSpPr txBox="1"/>
          <p:nvPr/>
        </p:nvSpPr>
        <p:spPr>
          <a:xfrm>
            <a:off x="4962844" y="1941867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600" cap="none" spc="40" normalizeH="0" baseline="0" noProof="0" dirty="0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58,3%</a:t>
            </a:r>
            <a:endParaRPr kumimoji="0" lang="en-US" sz="1400" b="1" i="0" u="none" strike="noStrike" kern="600" cap="none" spc="40" normalizeH="0" baseline="0" noProof="0" dirty="0">
              <a:ln>
                <a:noFill/>
              </a:ln>
              <a:solidFill>
                <a:srgbClr val="0199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TextBox 8">
            <a:extLst>
              <a:ext uri="{FF2B5EF4-FFF2-40B4-BE49-F238E27FC236}">
                <a16:creationId xmlns:a16="http://schemas.microsoft.com/office/drawing/2014/main" id="{0D524ECE-71D5-CA41-8CC2-227CF62A8FC9}"/>
              </a:ext>
            </a:extLst>
          </p:cNvPr>
          <p:cNvSpPr txBox="1"/>
          <p:nvPr/>
        </p:nvSpPr>
        <p:spPr>
          <a:xfrm>
            <a:off x="4962844" y="2196428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600" cap="none" spc="40" normalizeH="0" baseline="0" noProof="0" dirty="0">
                <a:ln>
                  <a:noFill/>
                </a:ln>
                <a:solidFill>
                  <a:srgbClr val="0199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44,7%</a:t>
            </a:r>
          </a:p>
        </p:txBody>
      </p:sp>
      <p:sp>
        <p:nvSpPr>
          <p:cNvPr id="43" name="TextBox 8">
            <a:extLst>
              <a:ext uri="{FF2B5EF4-FFF2-40B4-BE49-F238E27FC236}">
                <a16:creationId xmlns:a16="http://schemas.microsoft.com/office/drawing/2014/main" id="{275C9222-C215-2A4C-8509-11E339557B06}"/>
              </a:ext>
            </a:extLst>
          </p:cNvPr>
          <p:cNvSpPr txBox="1"/>
          <p:nvPr/>
        </p:nvSpPr>
        <p:spPr>
          <a:xfrm>
            <a:off x="5781501" y="2752630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600" cap="none" spc="40" normalizeH="0" baseline="0" noProof="0" dirty="0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48,2%</a:t>
            </a:r>
            <a:endParaRPr kumimoji="0" lang="en-US" sz="1400" b="1" i="0" u="none" strike="noStrike" kern="600" cap="none" spc="40" normalizeH="0" baseline="0" noProof="0" dirty="0">
              <a:ln>
                <a:noFill/>
              </a:ln>
              <a:solidFill>
                <a:srgbClr val="0199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Box 8">
            <a:extLst>
              <a:ext uri="{FF2B5EF4-FFF2-40B4-BE49-F238E27FC236}">
                <a16:creationId xmlns:a16="http://schemas.microsoft.com/office/drawing/2014/main" id="{14262C43-6AE1-0B4B-AE6D-B59CB47918D0}"/>
              </a:ext>
            </a:extLst>
          </p:cNvPr>
          <p:cNvSpPr txBox="1"/>
          <p:nvPr/>
        </p:nvSpPr>
        <p:spPr>
          <a:xfrm>
            <a:off x="5781501" y="3007191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600" cap="none" spc="40" normalizeH="0" baseline="0" noProof="0" dirty="0">
                <a:ln>
                  <a:noFill/>
                </a:ln>
                <a:solidFill>
                  <a:srgbClr val="0199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34,0%</a:t>
            </a:r>
          </a:p>
        </p:txBody>
      </p:sp>
      <p:sp>
        <p:nvSpPr>
          <p:cNvPr id="45" name="Forme libre 44">
            <a:extLst>
              <a:ext uri="{FF2B5EF4-FFF2-40B4-BE49-F238E27FC236}">
                <a16:creationId xmlns:a16="http://schemas.microsoft.com/office/drawing/2014/main" id="{3F23FE24-4F28-8C4B-9EA7-1AD4DC3B0510}"/>
              </a:ext>
            </a:extLst>
          </p:cNvPr>
          <p:cNvSpPr/>
          <p:nvPr/>
        </p:nvSpPr>
        <p:spPr>
          <a:xfrm>
            <a:off x="2488758" y="1915953"/>
            <a:ext cx="7084612" cy="2393342"/>
          </a:xfrm>
          <a:custGeom>
            <a:avLst/>
            <a:gdLst>
              <a:gd name="connsiteX0" fmla="*/ 0 w 7084612"/>
              <a:gd name="connsiteY0" fmla="*/ 0 h 2393342"/>
              <a:gd name="connsiteX1" fmla="*/ 174929 w 7084612"/>
              <a:gd name="connsiteY1" fmla="*/ 23854 h 2393342"/>
              <a:gd name="connsiteX2" fmla="*/ 294199 w 7084612"/>
              <a:gd name="connsiteY2" fmla="*/ 87464 h 2393342"/>
              <a:gd name="connsiteX3" fmla="*/ 532738 w 7084612"/>
              <a:gd name="connsiteY3" fmla="*/ 174928 h 2393342"/>
              <a:gd name="connsiteX4" fmla="*/ 636105 w 7084612"/>
              <a:gd name="connsiteY4" fmla="*/ 230587 h 2393342"/>
              <a:gd name="connsiteX5" fmla="*/ 779228 w 7084612"/>
              <a:gd name="connsiteY5" fmla="*/ 318052 h 2393342"/>
              <a:gd name="connsiteX6" fmla="*/ 930303 w 7084612"/>
              <a:gd name="connsiteY6" fmla="*/ 437321 h 2393342"/>
              <a:gd name="connsiteX7" fmla="*/ 993913 w 7084612"/>
              <a:gd name="connsiteY7" fmla="*/ 477078 h 2393342"/>
              <a:gd name="connsiteX8" fmla="*/ 1049572 w 7084612"/>
              <a:gd name="connsiteY8" fmla="*/ 556591 h 2393342"/>
              <a:gd name="connsiteX9" fmla="*/ 1137037 w 7084612"/>
              <a:gd name="connsiteY9" fmla="*/ 628153 h 2393342"/>
              <a:gd name="connsiteX10" fmla="*/ 1192696 w 7084612"/>
              <a:gd name="connsiteY10" fmla="*/ 675860 h 2393342"/>
              <a:gd name="connsiteX11" fmla="*/ 1192696 w 7084612"/>
              <a:gd name="connsiteY11" fmla="*/ 675860 h 2393342"/>
              <a:gd name="connsiteX12" fmla="*/ 1431235 w 7084612"/>
              <a:gd name="connsiteY12" fmla="*/ 866692 h 2393342"/>
              <a:gd name="connsiteX13" fmla="*/ 1431235 w 7084612"/>
              <a:gd name="connsiteY13" fmla="*/ 962107 h 2393342"/>
              <a:gd name="connsiteX14" fmla="*/ 1582310 w 7084612"/>
              <a:gd name="connsiteY14" fmla="*/ 962107 h 2393342"/>
              <a:gd name="connsiteX15" fmla="*/ 1653872 w 7084612"/>
              <a:gd name="connsiteY15" fmla="*/ 1033669 h 2393342"/>
              <a:gd name="connsiteX16" fmla="*/ 1765190 w 7084612"/>
              <a:gd name="connsiteY16" fmla="*/ 1208598 h 2393342"/>
              <a:gd name="connsiteX17" fmla="*/ 1940119 w 7084612"/>
              <a:gd name="connsiteY17" fmla="*/ 1208598 h 2393342"/>
              <a:gd name="connsiteX18" fmla="*/ 2083242 w 7084612"/>
              <a:gd name="connsiteY18" fmla="*/ 1399429 h 2393342"/>
              <a:gd name="connsiteX19" fmla="*/ 2353586 w 7084612"/>
              <a:gd name="connsiteY19" fmla="*/ 1526650 h 2393342"/>
              <a:gd name="connsiteX20" fmla="*/ 2417197 w 7084612"/>
              <a:gd name="connsiteY20" fmla="*/ 1574358 h 2393342"/>
              <a:gd name="connsiteX21" fmla="*/ 2480807 w 7084612"/>
              <a:gd name="connsiteY21" fmla="*/ 1606163 h 2393342"/>
              <a:gd name="connsiteX22" fmla="*/ 2536466 w 7084612"/>
              <a:gd name="connsiteY22" fmla="*/ 1669774 h 2393342"/>
              <a:gd name="connsiteX23" fmla="*/ 2552369 w 7084612"/>
              <a:gd name="connsiteY23" fmla="*/ 1701579 h 2393342"/>
              <a:gd name="connsiteX24" fmla="*/ 2576223 w 7084612"/>
              <a:gd name="connsiteY24" fmla="*/ 1725433 h 2393342"/>
              <a:gd name="connsiteX25" fmla="*/ 2806811 w 7084612"/>
              <a:gd name="connsiteY25" fmla="*/ 1741335 h 2393342"/>
              <a:gd name="connsiteX26" fmla="*/ 2965837 w 7084612"/>
              <a:gd name="connsiteY26" fmla="*/ 1789043 h 2393342"/>
              <a:gd name="connsiteX27" fmla="*/ 3093058 w 7084612"/>
              <a:gd name="connsiteY27" fmla="*/ 1884459 h 2393342"/>
              <a:gd name="connsiteX28" fmla="*/ 3371353 w 7084612"/>
              <a:gd name="connsiteY28" fmla="*/ 1884459 h 2393342"/>
              <a:gd name="connsiteX29" fmla="*/ 3522428 w 7084612"/>
              <a:gd name="connsiteY29" fmla="*/ 1916264 h 2393342"/>
              <a:gd name="connsiteX30" fmla="*/ 3562185 w 7084612"/>
              <a:gd name="connsiteY30" fmla="*/ 1948069 h 2393342"/>
              <a:gd name="connsiteX31" fmla="*/ 3633746 w 7084612"/>
              <a:gd name="connsiteY31" fmla="*/ 2043485 h 2393342"/>
              <a:gd name="connsiteX32" fmla="*/ 3800724 w 7084612"/>
              <a:gd name="connsiteY32" fmla="*/ 2043485 h 2393342"/>
              <a:gd name="connsiteX33" fmla="*/ 4015409 w 7084612"/>
              <a:gd name="connsiteY33" fmla="*/ 2122998 h 2393342"/>
              <a:gd name="connsiteX34" fmla="*/ 4182386 w 7084612"/>
              <a:gd name="connsiteY34" fmla="*/ 2226365 h 2393342"/>
              <a:gd name="connsiteX35" fmla="*/ 4929809 w 7084612"/>
              <a:gd name="connsiteY35" fmla="*/ 2226365 h 2393342"/>
              <a:gd name="connsiteX36" fmla="*/ 4929809 w 7084612"/>
              <a:gd name="connsiteY36" fmla="*/ 2226365 h 2393342"/>
              <a:gd name="connsiteX37" fmla="*/ 4937760 w 7084612"/>
              <a:gd name="connsiteY37" fmla="*/ 2305878 h 2393342"/>
              <a:gd name="connsiteX38" fmla="*/ 5271715 w 7084612"/>
              <a:gd name="connsiteY38" fmla="*/ 2305878 h 2393342"/>
              <a:gd name="connsiteX39" fmla="*/ 5271715 w 7084612"/>
              <a:gd name="connsiteY39" fmla="*/ 2305878 h 2393342"/>
              <a:gd name="connsiteX40" fmla="*/ 5255812 w 7084612"/>
              <a:gd name="connsiteY40" fmla="*/ 2377440 h 2393342"/>
              <a:gd name="connsiteX41" fmla="*/ 7084612 w 7084612"/>
              <a:gd name="connsiteY41" fmla="*/ 2377440 h 2393342"/>
              <a:gd name="connsiteX42" fmla="*/ 7084612 w 7084612"/>
              <a:gd name="connsiteY42" fmla="*/ 2393342 h 2393342"/>
              <a:gd name="connsiteX43" fmla="*/ 7068710 w 7084612"/>
              <a:gd name="connsiteY43" fmla="*/ 2393342 h 239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084612" h="2393342">
                <a:moveTo>
                  <a:pt x="0" y="0"/>
                </a:moveTo>
                <a:lnTo>
                  <a:pt x="174929" y="23854"/>
                </a:lnTo>
                <a:lnTo>
                  <a:pt x="294199" y="87464"/>
                </a:lnTo>
                <a:lnTo>
                  <a:pt x="532738" y="174928"/>
                </a:lnTo>
                <a:lnTo>
                  <a:pt x="636105" y="230587"/>
                </a:lnTo>
                <a:lnTo>
                  <a:pt x="779228" y="318052"/>
                </a:lnTo>
                <a:lnTo>
                  <a:pt x="930303" y="437321"/>
                </a:lnTo>
                <a:lnTo>
                  <a:pt x="993913" y="477078"/>
                </a:lnTo>
                <a:lnTo>
                  <a:pt x="1049572" y="556591"/>
                </a:lnTo>
                <a:lnTo>
                  <a:pt x="1137037" y="628153"/>
                </a:lnTo>
                <a:lnTo>
                  <a:pt x="1192696" y="675860"/>
                </a:lnTo>
                <a:lnTo>
                  <a:pt x="1192696" y="675860"/>
                </a:lnTo>
                <a:lnTo>
                  <a:pt x="1431235" y="866692"/>
                </a:lnTo>
                <a:lnTo>
                  <a:pt x="1431235" y="962107"/>
                </a:lnTo>
                <a:lnTo>
                  <a:pt x="1582310" y="962107"/>
                </a:lnTo>
                <a:lnTo>
                  <a:pt x="1653872" y="1033669"/>
                </a:lnTo>
                <a:lnTo>
                  <a:pt x="1765190" y="1208598"/>
                </a:lnTo>
                <a:lnTo>
                  <a:pt x="1940119" y="1208598"/>
                </a:lnTo>
                <a:lnTo>
                  <a:pt x="2083242" y="1399429"/>
                </a:lnTo>
                <a:lnTo>
                  <a:pt x="2353586" y="1526650"/>
                </a:lnTo>
                <a:lnTo>
                  <a:pt x="2417197" y="1574358"/>
                </a:lnTo>
                <a:lnTo>
                  <a:pt x="2480807" y="1606163"/>
                </a:lnTo>
                <a:lnTo>
                  <a:pt x="2536466" y="1669774"/>
                </a:lnTo>
                <a:lnTo>
                  <a:pt x="2552369" y="1701579"/>
                </a:lnTo>
                <a:lnTo>
                  <a:pt x="2576223" y="1725433"/>
                </a:lnTo>
                <a:lnTo>
                  <a:pt x="2806811" y="1741335"/>
                </a:lnTo>
                <a:lnTo>
                  <a:pt x="2965837" y="1789043"/>
                </a:lnTo>
                <a:lnTo>
                  <a:pt x="3093058" y="1884459"/>
                </a:lnTo>
                <a:lnTo>
                  <a:pt x="3371353" y="1884459"/>
                </a:lnTo>
                <a:lnTo>
                  <a:pt x="3522428" y="1916264"/>
                </a:lnTo>
                <a:lnTo>
                  <a:pt x="3562185" y="1948069"/>
                </a:lnTo>
                <a:lnTo>
                  <a:pt x="3633746" y="2043485"/>
                </a:lnTo>
                <a:lnTo>
                  <a:pt x="3800724" y="2043485"/>
                </a:lnTo>
                <a:lnTo>
                  <a:pt x="4015409" y="2122998"/>
                </a:lnTo>
                <a:lnTo>
                  <a:pt x="4182386" y="2226365"/>
                </a:lnTo>
                <a:lnTo>
                  <a:pt x="4929809" y="2226365"/>
                </a:lnTo>
                <a:lnTo>
                  <a:pt x="4929809" y="2226365"/>
                </a:lnTo>
                <a:lnTo>
                  <a:pt x="4937760" y="2305878"/>
                </a:lnTo>
                <a:lnTo>
                  <a:pt x="5271715" y="2305878"/>
                </a:lnTo>
                <a:lnTo>
                  <a:pt x="5271715" y="2305878"/>
                </a:lnTo>
                <a:lnTo>
                  <a:pt x="5255812" y="2377440"/>
                </a:lnTo>
                <a:lnTo>
                  <a:pt x="7084612" y="2377440"/>
                </a:lnTo>
                <a:lnTo>
                  <a:pt x="7084612" y="2393342"/>
                </a:lnTo>
                <a:lnTo>
                  <a:pt x="7068710" y="2393342"/>
                </a:ln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Forme libre 45">
            <a:extLst>
              <a:ext uri="{FF2B5EF4-FFF2-40B4-BE49-F238E27FC236}">
                <a16:creationId xmlns:a16="http://schemas.microsoft.com/office/drawing/2014/main" id="{A94F4356-F4DF-8F42-8550-D58A9177F4FE}"/>
              </a:ext>
            </a:extLst>
          </p:cNvPr>
          <p:cNvSpPr/>
          <p:nvPr/>
        </p:nvSpPr>
        <p:spPr>
          <a:xfrm>
            <a:off x="2536466" y="1923904"/>
            <a:ext cx="7013051" cy="2099144"/>
          </a:xfrm>
          <a:custGeom>
            <a:avLst/>
            <a:gdLst>
              <a:gd name="connsiteX0" fmla="*/ 0 w 7013051"/>
              <a:gd name="connsiteY0" fmla="*/ 0 h 2099144"/>
              <a:gd name="connsiteX1" fmla="*/ 286247 w 7013051"/>
              <a:gd name="connsiteY1" fmla="*/ 31805 h 2099144"/>
              <a:gd name="connsiteX2" fmla="*/ 445273 w 7013051"/>
              <a:gd name="connsiteY2" fmla="*/ 55659 h 2099144"/>
              <a:gd name="connsiteX3" fmla="*/ 516835 w 7013051"/>
              <a:gd name="connsiteY3" fmla="*/ 103367 h 2099144"/>
              <a:gd name="connsiteX4" fmla="*/ 771277 w 7013051"/>
              <a:gd name="connsiteY4" fmla="*/ 278296 h 2099144"/>
              <a:gd name="connsiteX5" fmla="*/ 890546 w 7013051"/>
              <a:gd name="connsiteY5" fmla="*/ 341906 h 2099144"/>
              <a:gd name="connsiteX6" fmla="*/ 985962 w 7013051"/>
              <a:gd name="connsiteY6" fmla="*/ 429370 h 2099144"/>
              <a:gd name="connsiteX7" fmla="*/ 1113183 w 7013051"/>
              <a:gd name="connsiteY7" fmla="*/ 500932 h 2099144"/>
              <a:gd name="connsiteX8" fmla="*/ 1160891 w 7013051"/>
              <a:gd name="connsiteY8" fmla="*/ 516835 h 2099144"/>
              <a:gd name="connsiteX9" fmla="*/ 1200647 w 7013051"/>
              <a:gd name="connsiteY9" fmla="*/ 612250 h 2099144"/>
              <a:gd name="connsiteX10" fmla="*/ 1486894 w 7013051"/>
              <a:gd name="connsiteY10" fmla="*/ 779228 h 2099144"/>
              <a:gd name="connsiteX11" fmla="*/ 1550504 w 7013051"/>
              <a:gd name="connsiteY11" fmla="*/ 818984 h 2099144"/>
              <a:gd name="connsiteX12" fmla="*/ 1637969 w 7013051"/>
              <a:gd name="connsiteY12" fmla="*/ 826936 h 2099144"/>
              <a:gd name="connsiteX13" fmla="*/ 1781092 w 7013051"/>
              <a:gd name="connsiteY13" fmla="*/ 954156 h 2099144"/>
              <a:gd name="connsiteX14" fmla="*/ 1963972 w 7013051"/>
              <a:gd name="connsiteY14" fmla="*/ 1009816 h 2099144"/>
              <a:gd name="connsiteX15" fmla="*/ 2146852 w 7013051"/>
              <a:gd name="connsiteY15" fmla="*/ 1073426 h 2099144"/>
              <a:gd name="connsiteX16" fmla="*/ 2258171 w 7013051"/>
              <a:gd name="connsiteY16" fmla="*/ 1113183 h 2099144"/>
              <a:gd name="connsiteX17" fmla="*/ 2377440 w 7013051"/>
              <a:gd name="connsiteY17" fmla="*/ 1168842 h 2099144"/>
              <a:gd name="connsiteX18" fmla="*/ 2528515 w 7013051"/>
              <a:gd name="connsiteY18" fmla="*/ 1240403 h 2099144"/>
              <a:gd name="connsiteX19" fmla="*/ 2655736 w 7013051"/>
              <a:gd name="connsiteY19" fmla="*/ 1272209 h 2099144"/>
              <a:gd name="connsiteX20" fmla="*/ 2751151 w 7013051"/>
              <a:gd name="connsiteY20" fmla="*/ 1304014 h 2099144"/>
              <a:gd name="connsiteX21" fmla="*/ 3188473 w 7013051"/>
              <a:gd name="connsiteY21" fmla="*/ 1455089 h 2099144"/>
              <a:gd name="connsiteX22" fmla="*/ 3419061 w 7013051"/>
              <a:gd name="connsiteY22" fmla="*/ 1550504 h 2099144"/>
              <a:gd name="connsiteX23" fmla="*/ 3578087 w 7013051"/>
              <a:gd name="connsiteY23" fmla="*/ 1653871 h 2099144"/>
              <a:gd name="connsiteX24" fmla="*/ 3800724 w 7013051"/>
              <a:gd name="connsiteY24" fmla="*/ 1677725 h 2099144"/>
              <a:gd name="connsiteX25" fmla="*/ 3967701 w 7013051"/>
              <a:gd name="connsiteY25" fmla="*/ 1733384 h 2099144"/>
              <a:gd name="connsiteX26" fmla="*/ 4261899 w 7013051"/>
              <a:gd name="connsiteY26" fmla="*/ 1796995 h 2099144"/>
              <a:gd name="connsiteX27" fmla="*/ 4587903 w 7013051"/>
              <a:gd name="connsiteY27" fmla="*/ 1812897 h 2099144"/>
              <a:gd name="connsiteX28" fmla="*/ 4707172 w 7013051"/>
              <a:gd name="connsiteY28" fmla="*/ 1892410 h 2099144"/>
              <a:gd name="connsiteX29" fmla="*/ 5088835 w 7013051"/>
              <a:gd name="connsiteY29" fmla="*/ 1900362 h 2099144"/>
              <a:gd name="connsiteX30" fmla="*/ 5216056 w 7013051"/>
              <a:gd name="connsiteY30" fmla="*/ 1924216 h 2099144"/>
              <a:gd name="connsiteX31" fmla="*/ 5390984 w 7013051"/>
              <a:gd name="connsiteY31" fmla="*/ 1963972 h 2099144"/>
              <a:gd name="connsiteX32" fmla="*/ 5613621 w 7013051"/>
              <a:gd name="connsiteY32" fmla="*/ 1995777 h 2099144"/>
              <a:gd name="connsiteX33" fmla="*/ 5868063 w 7013051"/>
              <a:gd name="connsiteY33" fmla="*/ 2019631 h 2099144"/>
              <a:gd name="connsiteX34" fmla="*/ 6408751 w 7013051"/>
              <a:gd name="connsiteY34" fmla="*/ 2019631 h 2099144"/>
              <a:gd name="connsiteX35" fmla="*/ 6408751 w 7013051"/>
              <a:gd name="connsiteY35" fmla="*/ 2099144 h 2099144"/>
              <a:gd name="connsiteX36" fmla="*/ 7013051 w 7013051"/>
              <a:gd name="connsiteY36" fmla="*/ 2099144 h 209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013051" h="2099144">
                <a:moveTo>
                  <a:pt x="0" y="0"/>
                </a:moveTo>
                <a:lnTo>
                  <a:pt x="286247" y="31805"/>
                </a:lnTo>
                <a:lnTo>
                  <a:pt x="445273" y="55659"/>
                </a:lnTo>
                <a:lnTo>
                  <a:pt x="516835" y="103367"/>
                </a:lnTo>
                <a:lnTo>
                  <a:pt x="771277" y="278296"/>
                </a:lnTo>
                <a:lnTo>
                  <a:pt x="890546" y="341906"/>
                </a:lnTo>
                <a:lnTo>
                  <a:pt x="985962" y="429370"/>
                </a:lnTo>
                <a:lnTo>
                  <a:pt x="1113183" y="500932"/>
                </a:lnTo>
                <a:lnTo>
                  <a:pt x="1160891" y="516835"/>
                </a:lnTo>
                <a:lnTo>
                  <a:pt x="1200647" y="612250"/>
                </a:lnTo>
                <a:lnTo>
                  <a:pt x="1486894" y="779228"/>
                </a:lnTo>
                <a:lnTo>
                  <a:pt x="1550504" y="818984"/>
                </a:lnTo>
                <a:lnTo>
                  <a:pt x="1637969" y="826936"/>
                </a:lnTo>
                <a:lnTo>
                  <a:pt x="1781092" y="954156"/>
                </a:lnTo>
                <a:lnTo>
                  <a:pt x="1963972" y="1009816"/>
                </a:lnTo>
                <a:lnTo>
                  <a:pt x="2146852" y="1073426"/>
                </a:lnTo>
                <a:lnTo>
                  <a:pt x="2258171" y="1113183"/>
                </a:lnTo>
                <a:lnTo>
                  <a:pt x="2377440" y="1168842"/>
                </a:lnTo>
                <a:lnTo>
                  <a:pt x="2528515" y="1240403"/>
                </a:lnTo>
                <a:lnTo>
                  <a:pt x="2655736" y="1272209"/>
                </a:lnTo>
                <a:lnTo>
                  <a:pt x="2751151" y="1304014"/>
                </a:lnTo>
                <a:lnTo>
                  <a:pt x="3188473" y="1455089"/>
                </a:lnTo>
                <a:lnTo>
                  <a:pt x="3419061" y="1550504"/>
                </a:lnTo>
                <a:lnTo>
                  <a:pt x="3578087" y="1653871"/>
                </a:lnTo>
                <a:lnTo>
                  <a:pt x="3800724" y="1677725"/>
                </a:lnTo>
                <a:lnTo>
                  <a:pt x="3967701" y="1733384"/>
                </a:lnTo>
                <a:lnTo>
                  <a:pt x="4261899" y="1796995"/>
                </a:lnTo>
                <a:lnTo>
                  <a:pt x="4587903" y="1812897"/>
                </a:lnTo>
                <a:lnTo>
                  <a:pt x="4707172" y="1892410"/>
                </a:lnTo>
                <a:lnTo>
                  <a:pt x="5088835" y="1900362"/>
                </a:lnTo>
                <a:lnTo>
                  <a:pt x="5216056" y="1924216"/>
                </a:lnTo>
                <a:lnTo>
                  <a:pt x="5390984" y="1963972"/>
                </a:lnTo>
                <a:lnTo>
                  <a:pt x="5613621" y="1995777"/>
                </a:lnTo>
                <a:lnTo>
                  <a:pt x="5868063" y="2019631"/>
                </a:lnTo>
                <a:lnTo>
                  <a:pt x="6408751" y="2019631"/>
                </a:lnTo>
                <a:lnTo>
                  <a:pt x="6408751" y="2099144"/>
                </a:lnTo>
                <a:lnTo>
                  <a:pt x="7013051" y="2099144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54002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CEFDAD4B-0AB7-3844-A580-10CE7E3AE8C6}"/>
              </a:ext>
            </a:extLst>
          </p:cNvPr>
          <p:cNvGraphicFramePr>
            <a:graphicFrameLocks/>
          </p:cNvGraphicFramePr>
          <p:nvPr/>
        </p:nvGraphicFramePr>
        <p:xfrm>
          <a:off x="476180" y="1490983"/>
          <a:ext cx="10666484" cy="39877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3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1677">
                  <a:extLst>
                    <a:ext uri="{9D8B030D-6E8A-4147-A177-3AD203B41FA5}">
                      <a16:colId xmlns:a16="http://schemas.microsoft.com/office/drawing/2014/main" val="1652734115"/>
                    </a:ext>
                  </a:extLst>
                </a:gridCol>
                <a:gridCol w="601507">
                  <a:extLst>
                    <a:ext uri="{9D8B030D-6E8A-4147-A177-3AD203B41FA5}">
                      <a16:colId xmlns:a16="http://schemas.microsoft.com/office/drawing/2014/main" val="3805100157"/>
                    </a:ext>
                  </a:extLst>
                </a:gridCol>
                <a:gridCol w="1228092">
                  <a:extLst>
                    <a:ext uri="{9D8B030D-6E8A-4147-A177-3AD203B41FA5}">
                      <a16:colId xmlns:a16="http://schemas.microsoft.com/office/drawing/2014/main" val="2723093810"/>
                    </a:ext>
                  </a:extLst>
                </a:gridCol>
                <a:gridCol w="1228092">
                  <a:extLst>
                    <a:ext uri="{9D8B030D-6E8A-4147-A177-3AD203B41FA5}">
                      <a16:colId xmlns:a16="http://schemas.microsoft.com/office/drawing/2014/main" val="279392134"/>
                    </a:ext>
                  </a:extLst>
                </a:gridCol>
                <a:gridCol w="2043820">
                  <a:extLst>
                    <a:ext uri="{9D8B030D-6E8A-4147-A177-3AD203B41FA5}">
                      <a16:colId xmlns:a16="http://schemas.microsoft.com/office/drawing/2014/main" val="605500725"/>
                    </a:ext>
                  </a:extLst>
                </a:gridCol>
              </a:tblGrid>
              <a:tr h="165194">
                <a:tc>
                  <a:txBody>
                    <a:bodyPr/>
                    <a:lstStyle/>
                    <a:p>
                      <a:pPr>
                        <a:lnSpc>
                          <a:spcPts val="660"/>
                        </a:lnSpc>
                      </a:pPr>
                      <a:endParaRPr 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60"/>
                        </a:lnSpc>
                      </a:pPr>
                      <a:endParaRPr 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endParaRPr lang="en-US" sz="9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9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 </a:t>
                      </a:r>
                      <a:r>
                        <a:rPr lang="en-US" sz="900" b="1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médiane</a:t>
                      </a:r>
                      <a:r>
                        <a:rPr lang="en-US" sz="9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900" b="1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r>
                        <a:rPr lang="en-US" sz="9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3920" marR="13920" marT="7200" marB="720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endParaRPr lang="en-US" sz="9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1348161"/>
                  </a:ext>
                </a:extLst>
              </a:tr>
              <a:tr h="165194">
                <a:tc>
                  <a:txBody>
                    <a:bodyPr/>
                    <a:lstStyle/>
                    <a:p>
                      <a:pPr>
                        <a:lnSpc>
                          <a:spcPts val="660"/>
                        </a:lnSpc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Sous-</a:t>
                      </a:r>
                      <a:r>
                        <a:rPr lang="en-US" sz="9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groupe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660"/>
                        </a:lnSpc>
                        <a:tabLst/>
                      </a:pPr>
                      <a:endParaRPr 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13920" marR="13920" marT="7200" marB="720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9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Pembro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US" sz="9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Chimio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 + </a:t>
                      </a:r>
                      <a:r>
                        <a:rPr lang="en-US" sz="9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Chimio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Hazard Ratio for death (95% CI)</a:t>
                      </a: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917">
                <a:tc>
                  <a:txBody>
                    <a:bodyPr/>
                    <a:lstStyle/>
                    <a:p>
                      <a:pPr>
                        <a:lnSpc>
                          <a:spcPts val="660"/>
                        </a:lnSpc>
                      </a:pPr>
                      <a:r>
                        <a:rPr lang="en-US" sz="1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Tous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60"/>
                        </a:lnSpc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</a:t>
                      </a: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23,0</a:t>
                      </a:r>
                    </a:p>
                  </a:txBody>
                  <a:tcPr marL="13920" marR="13920" marT="7200" marB="7200" anchor="b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16,1</a:t>
                      </a:r>
                    </a:p>
                  </a:txBody>
                  <a:tcPr marL="13920" marR="13920" marT="7200" marB="7200" anchor="b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0,73 (0,55-0,95)</a:t>
                      </a:r>
                    </a:p>
                  </a:txBody>
                  <a:tcPr marL="13920" marR="13920" marT="7200" marB="720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200516"/>
                  </a:ext>
                </a:extLst>
              </a:tr>
              <a:tr h="130486">
                <a:tc>
                  <a:txBody>
                    <a:bodyPr/>
                    <a:lstStyle/>
                    <a:p>
                      <a:pPr>
                        <a:lnSpc>
                          <a:spcPts val="660"/>
                        </a:lnSpc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(</a:t>
                      </a:r>
                      <a:r>
                        <a:rPr lang="en-US" sz="1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</a:t>
                      </a: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60"/>
                        </a:lnSpc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167">
                <a:tc>
                  <a:txBody>
                    <a:bodyPr/>
                    <a:lstStyle/>
                    <a:p>
                      <a:pPr marL="177800" marR="0" lvl="0" indent="0" algn="l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65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>
                        <a:lnSpc>
                          <a:spcPts val="660"/>
                        </a:lnSpc>
                        <a:tabLst/>
                      </a:pPr>
                      <a:endParaRPr lang="en-US" sz="13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257</a:t>
                      </a: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21,8</a:t>
                      </a:r>
                    </a:p>
                  </a:txBody>
                  <a:tcPr marL="13920" marR="13920" marT="7200" marB="7200" anchor="b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16,8</a:t>
                      </a:r>
                    </a:p>
                  </a:txBody>
                  <a:tcPr marL="13920" marR="13920" marT="7200" marB="7200" anchor="b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0,78 (0,58-1,05)</a:t>
                      </a:r>
                    </a:p>
                  </a:txBody>
                  <a:tcPr marL="13920" marR="13920" marT="7200" marB="720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0486">
                <a:tc>
                  <a:txBody>
                    <a:bodyPr/>
                    <a:lstStyle/>
                    <a:p>
                      <a:pPr marL="177800" marR="0" lvl="0" indent="0" algn="l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 65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>
                        <a:lnSpc>
                          <a:spcPts val="660"/>
                        </a:lnSpc>
                        <a:tabLst/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28,3</a:t>
                      </a:r>
                    </a:p>
                  </a:txBody>
                  <a:tcPr marL="13920" marR="13920" marT="7200" marB="7200" anchor="b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12,6</a:t>
                      </a:r>
                    </a:p>
                  </a:txBody>
                  <a:tcPr marL="13920" marR="13920" marT="7200" marB="7200" anchor="b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0,51 (0,28-0,92)</a:t>
                      </a:r>
                    </a:p>
                  </a:txBody>
                  <a:tcPr marL="13920" marR="13920" marT="7200" marB="720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586235"/>
                  </a:ext>
                </a:extLst>
              </a:tr>
              <a:tr h="130486">
                <a:tc>
                  <a:txBody>
                    <a:bodyPr/>
                    <a:lstStyle/>
                    <a:p>
                      <a:pPr>
                        <a:lnSpc>
                          <a:spcPts val="660"/>
                        </a:lnSpc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Région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60"/>
                        </a:lnSpc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651066"/>
                  </a:ext>
                </a:extLst>
              </a:tr>
              <a:tr h="130486">
                <a:tc>
                  <a:txBody>
                    <a:bodyPr/>
                    <a:lstStyle/>
                    <a:p>
                      <a:pPr marL="177800" indent="0">
                        <a:lnSpc>
                          <a:spcPts val="660"/>
                        </a:lnSpc>
                        <a:tabLst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America/EU/ANZ</a:t>
                      </a:r>
                    </a:p>
                  </a:txBody>
                  <a:tcPr marL="13920" marR="13920" marT="7200" marB="72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>
                        <a:lnSpc>
                          <a:spcPts val="660"/>
                        </a:lnSpc>
                        <a:tabLst/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212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23,5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15,2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0,72 (0,52-1,00)</a:t>
                      </a:r>
                    </a:p>
                  </a:txBody>
                  <a:tcPr marL="13920" marR="13920" marT="7200" marB="720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59795"/>
                  </a:ext>
                </a:extLst>
              </a:tr>
              <a:tr h="130486">
                <a:tc>
                  <a:txBody>
                    <a:bodyPr/>
                    <a:lstStyle/>
                    <a:p>
                      <a:pPr marL="177800" marR="0" lvl="0" indent="0" algn="l" defTabSz="342946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Asie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defTabSz="342946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26,7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17,4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0,44 (0,23-0,84)</a:t>
                      </a:r>
                    </a:p>
                  </a:txBody>
                  <a:tcPr marL="13920" marR="13920" marT="7200" marB="720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154493"/>
                  </a:ext>
                </a:extLst>
              </a:tr>
              <a:tr h="130486">
                <a:tc>
                  <a:txBody>
                    <a:bodyPr/>
                    <a:lstStyle/>
                    <a:p>
                      <a:pPr marL="177800" marR="0" lvl="0" indent="0" algn="l" defTabSz="342946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Autres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defTabSz="342946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18,0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22,0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1,07 (0,57-1,98)</a:t>
                      </a:r>
                    </a:p>
                  </a:txBody>
                  <a:tcPr marL="13920" marR="13920" marT="7200" marB="720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363517"/>
                  </a:ext>
                </a:extLst>
              </a:tr>
              <a:tr h="130486">
                <a:tc>
                  <a:txBody>
                    <a:bodyPr/>
                    <a:lstStyle/>
                    <a:p>
                      <a:pPr marL="0" indent="0">
                        <a:lnSpc>
                          <a:spcPts val="660"/>
                        </a:lnSpc>
                        <a:tabLst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ECOG PS</a:t>
                      </a:r>
                    </a:p>
                  </a:txBody>
                  <a:tcPr marL="13920" marR="13920" marT="7200" marB="72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660"/>
                        </a:lnSpc>
                        <a:tabLst/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983621"/>
                  </a:ext>
                </a:extLst>
              </a:tr>
              <a:tr h="130486">
                <a:tc>
                  <a:txBody>
                    <a:bodyPr/>
                    <a:lstStyle/>
                    <a:p>
                      <a:pPr marL="230188" indent="-7938">
                        <a:lnSpc>
                          <a:spcPts val="660"/>
                        </a:lnSpc>
                        <a:tabLst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3920" marR="13920" marT="7200" marB="72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188" indent="0">
                        <a:lnSpc>
                          <a:spcPts val="660"/>
                        </a:lnSpc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196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26,4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19,8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0,70 (0,49-1,00)</a:t>
                      </a:r>
                    </a:p>
                  </a:txBody>
                  <a:tcPr marL="13920" marR="13920" marT="7200" marB="720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944113"/>
                  </a:ext>
                </a:extLst>
              </a:tr>
              <a:tr h="130486">
                <a:tc>
                  <a:txBody>
                    <a:bodyPr/>
                    <a:lstStyle/>
                    <a:p>
                      <a:pPr marL="180975" indent="41275">
                        <a:lnSpc>
                          <a:spcPts val="660"/>
                        </a:lnSpc>
                        <a:tabLst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3920" marR="13920" marT="7200" marB="72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>
                        <a:lnSpc>
                          <a:spcPts val="660"/>
                        </a:lnSpc>
                        <a:tabLst/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127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17,7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10,6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0,70 (0,47-1,05)</a:t>
                      </a:r>
                    </a:p>
                  </a:txBody>
                  <a:tcPr marL="13920" marR="13920" marT="7200" marB="720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234270"/>
                  </a:ext>
                </a:extLst>
              </a:tr>
              <a:tr h="130486">
                <a:tc>
                  <a:txBody>
                    <a:bodyPr/>
                    <a:lstStyle/>
                    <a:p>
                      <a:pPr marL="7938" indent="0">
                        <a:lnSpc>
                          <a:spcPts val="660"/>
                        </a:lnSpc>
                        <a:tabLst/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Chimiothérapie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l'étude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660"/>
                        </a:lnSpc>
                        <a:tabLst/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07025"/>
                  </a:ext>
                </a:extLst>
              </a:tr>
              <a:tr h="130486">
                <a:tc>
                  <a:txBody>
                    <a:bodyPr/>
                    <a:lstStyle/>
                    <a:p>
                      <a:pPr marL="230188" indent="0">
                        <a:lnSpc>
                          <a:spcPts val="66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Nab-paclitaxel</a:t>
                      </a:r>
                    </a:p>
                  </a:txBody>
                  <a:tcPr marL="13920" marR="13920" marT="7200" marB="72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0188" indent="0">
                        <a:lnSpc>
                          <a:spcPts val="660"/>
                        </a:lnSpc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29,8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18,4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0,63 (0,39-1,03)</a:t>
                      </a:r>
                    </a:p>
                  </a:txBody>
                  <a:tcPr marL="13920" marR="13920" marT="7200" marB="720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252628"/>
                  </a:ext>
                </a:extLst>
              </a:tr>
              <a:tr h="130486">
                <a:tc>
                  <a:txBody>
                    <a:bodyPr/>
                    <a:lstStyle/>
                    <a:p>
                      <a:pPr marL="230188" indent="0">
                        <a:lnSpc>
                          <a:spcPts val="66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Paclitaxel</a:t>
                      </a:r>
                    </a:p>
                  </a:txBody>
                  <a:tcPr marL="13920" marR="13920" marT="7200" marB="72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0188" indent="0">
                        <a:lnSpc>
                          <a:spcPts val="660"/>
                        </a:lnSpc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28,6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8,5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0,34 (0,16-0,72)</a:t>
                      </a:r>
                    </a:p>
                  </a:txBody>
                  <a:tcPr marL="13920" marR="13920" marT="7200" marB="720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660594"/>
                  </a:ext>
                </a:extLst>
              </a:tr>
              <a:tr h="130486">
                <a:tc>
                  <a:txBody>
                    <a:bodyPr/>
                    <a:lstStyle/>
                    <a:p>
                      <a:pPr marL="230188" indent="0">
                        <a:lnSpc>
                          <a:spcPts val="660"/>
                        </a:lnSpc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Gemcitabine-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Carboplatine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0188" indent="0">
                        <a:lnSpc>
                          <a:spcPts val="660"/>
                        </a:lnSpc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180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19,1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16,2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0,88 (0,61-1,25)</a:t>
                      </a:r>
                    </a:p>
                  </a:txBody>
                  <a:tcPr marL="13920" marR="13920" marT="7200" marB="720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842302"/>
                  </a:ext>
                </a:extLst>
              </a:tr>
              <a:tr h="130486">
                <a:tc>
                  <a:txBody>
                    <a:bodyPr/>
                    <a:lstStyle/>
                    <a:p>
                      <a:pPr marL="0" indent="0">
                        <a:lnSpc>
                          <a:spcPts val="660"/>
                        </a:lnSpc>
                        <a:tabLst/>
                      </a:pPr>
                      <a:r>
                        <a:rPr lang="en-US" sz="9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Chimiothérapie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antérieure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9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même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classe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660"/>
                        </a:lnSpc>
                        <a:tabLst/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092511"/>
                  </a:ext>
                </a:extLst>
              </a:tr>
              <a:tr h="130486">
                <a:tc>
                  <a:txBody>
                    <a:bodyPr/>
                    <a:lstStyle/>
                    <a:p>
                      <a:pPr marL="215900" indent="0">
                        <a:lnSpc>
                          <a:spcPts val="660"/>
                        </a:lnSpc>
                        <a:tabLst/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Oui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indent="0">
                        <a:lnSpc>
                          <a:spcPts val="660"/>
                        </a:lnSpc>
                        <a:tabLst/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23,5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14,9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0,60 (0,32-1,09)</a:t>
                      </a:r>
                    </a:p>
                  </a:txBody>
                  <a:tcPr marL="13920" marR="13920" marT="7200" marB="720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523292"/>
                  </a:ext>
                </a:extLst>
              </a:tr>
              <a:tr h="130486">
                <a:tc>
                  <a:txBody>
                    <a:bodyPr/>
                    <a:lstStyle/>
                    <a:p>
                      <a:pPr marL="230188" indent="0">
                        <a:lnSpc>
                          <a:spcPts val="66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</a:t>
                      </a:r>
                    </a:p>
                  </a:txBody>
                  <a:tcPr marL="13920" marR="13920" marT="7200" marB="72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188" indent="0">
                        <a:lnSpc>
                          <a:spcPts val="660"/>
                        </a:lnSpc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258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22,8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16,9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0,74 (0,55-1,00)</a:t>
                      </a:r>
                    </a:p>
                  </a:txBody>
                  <a:tcPr marL="13920" marR="13920" marT="7200" marB="720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652859"/>
                  </a:ext>
                </a:extLst>
              </a:tr>
              <a:tr h="125140">
                <a:tc>
                  <a:txBody>
                    <a:bodyPr/>
                    <a:lstStyle/>
                    <a:p>
                      <a:pPr marL="7938" marR="0" lvl="0" indent="0" algn="l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Chimiothérapie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9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néo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9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adjuvante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antérieure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0188" indent="0">
                        <a:lnSpc>
                          <a:spcPts val="660"/>
                        </a:lnSpc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A00C7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431543"/>
                  </a:ext>
                </a:extLst>
              </a:tr>
              <a:tr h="130486">
                <a:tc>
                  <a:txBody>
                    <a:bodyPr/>
                    <a:lstStyle/>
                    <a:p>
                      <a:pPr marL="215900" indent="0">
                        <a:lnSpc>
                          <a:spcPts val="660"/>
                        </a:lnSpc>
                        <a:tabLst/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Oui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0188" indent="0">
                        <a:lnSpc>
                          <a:spcPts val="660"/>
                        </a:lnSpc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193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20,3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17,1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0,86 (0,61-1,22)</a:t>
                      </a:r>
                    </a:p>
                  </a:txBody>
                  <a:tcPr marL="13920" marR="13920" marT="7200" marB="720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142281"/>
                  </a:ext>
                </a:extLst>
              </a:tr>
              <a:tr h="130486">
                <a:tc>
                  <a:txBody>
                    <a:bodyPr/>
                    <a:lstStyle/>
                    <a:p>
                      <a:pPr marL="230188" indent="0">
                        <a:lnSpc>
                          <a:spcPts val="66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</a:t>
                      </a:r>
                    </a:p>
                  </a:txBody>
                  <a:tcPr marL="13920" marR="13920" marT="7200" marB="72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0188" indent="0">
                        <a:lnSpc>
                          <a:spcPts val="660"/>
                        </a:lnSpc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130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28,3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13,0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0,53 (0,34-0,80)</a:t>
                      </a:r>
                    </a:p>
                  </a:txBody>
                  <a:tcPr marL="13920" marR="13920" marT="7200" marB="720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540408"/>
                  </a:ext>
                </a:extLst>
              </a:tr>
              <a:tr h="130486">
                <a:tc>
                  <a:txBody>
                    <a:bodyPr/>
                    <a:lstStyle/>
                    <a:p>
                      <a:pPr marL="7938" indent="0">
                        <a:lnSpc>
                          <a:spcPts val="660"/>
                        </a:lnSpc>
                        <a:tabLst/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Intervalle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sans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maladie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188" indent="0">
                        <a:lnSpc>
                          <a:spcPts val="660"/>
                        </a:lnSpc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A00C7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307917"/>
                  </a:ext>
                </a:extLst>
              </a:tr>
              <a:tr h="130486">
                <a:tc>
                  <a:txBody>
                    <a:bodyPr/>
                    <a:lstStyle/>
                    <a:p>
                      <a:pPr marL="230188" indent="0">
                        <a:lnSpc>
                          <a:spcPts val="660"/>
                        </a:lnSpc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Métastatique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novo </a:t>
                      </a:r>
                    </a:p>
                  </a:txBody>
                  <a:tcPr marL="13920" marR="13920" marT="7200" marB="72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188" indent="0">
                        <a:lnSpc>
                          <a:spcPts val="660"/>
                        </a:lnSpc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104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26,4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12,5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0,54 (0,34-0,86)</a:t>
                      </a:r>
                    </a:p>
                  </a:txBody>
                  <a:tcPr marL="13920" marR="13920" marT="7200" marB="720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337134"/>
                  </a:ext>
                </a:extLst>
              </a:tr>
              <a:tr h="130486">
                <a:tc>
                  <a:txBody>
                    <a:bodyPr/>
                    <a:lstStyle/>
                    <a:p>
                      <a:pPr marL="230188" indent="0">
                        <a:lnSpc>
                          <a:spcPts val="66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12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mois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188" indent="0">
                        <a:lnSpc>
                          <a:spcPts val="660"/>
                        </a:lnSpc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17,1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19,7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1,44 (0,73-2,82)</a:t>
                      </a:r>
                    </a:p>
                  </a:txBody>
                  <a:tcPr marL="13920" marR="13920" marT="7200" marB="720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296546"/>
                  </a:ext>
                </a:extLst>
              </a:tr>
              <a:tr h="130486">
                <a:tc>
                  <a:txBody>
                    <a:bodyPr/>
                    <a:lstStyle/>
                    <a:p>
                      <a:pPr marL="230188" marR="0" lvl="0" indent="0" algn="l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 12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mois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188" indent="0">
                        <a:lnSpc>
                          <a:spcPts val="660"/>
                        </a:lnSpc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153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24,9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17,1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0,65 (0,45-0,96)</a:t>
                      </a:r>
                    </a:p>
                  </a:txBody>
                  <a:tcPr marL="13920" marR="13920" marT="7200" marB="720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172855"/>
                  </a:ext>
                </a:extLst>
              </a:tr>
              <a:tr h="130486">
                <a:tc>
                  <a:txBody>
                    <a:bodyPr/>
                    <a:lstStyle/>
                    <a:p>
                      <a:pPr marL="0" indent="0">
                        <a:lnSpc>
                          <a:spcPts val="660"/>
                        </a:lnSpc>
                        <a:tabLst/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sites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métastatiques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660"/>
                        </a:lnSpc>
                        <a:tabLst/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A00C7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079106"/>
                  </a:ext>
                </a:extLst>
              </a:tr>
              <a:tr h="130486">
                <a:tc>
                  <a:txBody>
                    <a:bodyPr/>
                    <a:lstStyle/>
                    <a:p>
                      <a:pPr marL="230188" indent="0">
                        <a:lnSpc>
                          <a:spcPts val="66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3</a:t>
                      </a:r>
                    </a:p>
                  </a:txBody>
                  <a:tcPr marL="13920" marR="13920" marT="7200" marB="72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0188" indent="0">
                        <a:lnSpc>
                          <a:spcPts val="660"/>
                        </a:lnSpc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184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32,1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18,8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0,63 (0,43-0,91)</a:t>
                      </a:r>
                    </a:p>
                  </a:txBody>
                  <a:tcPr marL="13920" marR="13920" marT="7200" marB="720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979470"/>
                  </a:ext>
                </a:extLst>
              </a:tr>
              <a:tr h="130486">
                <a:tc>
                  <a:txBody>
                    <a:bodyPr/>
                    <a:lstStyle/>
                    <a:p>
                      <a:pPr marL="230188" indent="0">
                        <a:lnSpc>
                          <a:spcPts val="66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 3</a:t>
                      </a:r>
                    </a:p>
                  </a:txBody>
                  <a:tcPr marL="13920" marR="13920" marT="7200" marB="72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0188" indent="0">
                        <a:lnSpc>
                          <a:spcPts val="660"/>
                        </a:lnSpc>
                      </a:pP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138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13,2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10,5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0,75 (0,51-1,10)</a:t>
                      </a:r>
                    </a:p>
                  </a:txBody>
                  <a:tcPr marL="13920" marR="13920" marT="7200" marB="72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990423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380288" y="129092"/>
            <a:ext cx="11800953" cy="114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391046" y="1168876"/>
            <a:ext cx="11800953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91046" y="210209"/>
            <a:ext cx="11721932" cy="483477"/>
          </a:xfrm>
        </p:spPr>
        <p:txBody>
          <a:bodyPr/>
          <a:lstStyle/>
          <a:p>
            <a:r>
              <a:rPr lang="fr-FR" sz="2200" dirty="0"/>
              <a:t>Etude de phase 3 KEYNOTE-355 évaluant </a:t>
            </a:r>
            <a:r>
              <a:rPr lang="fr-FR" sz="2200" dirty="0" err="1"/>
              <a:t>pembrolizumab</a:t>
            </a:r>
            <a:r>
              <a:rPr lang="fr-FR" sz="2200" dirty="0"/>
              <a:t> plus chimiothérapie </a:t>
            </a:r>
            <a:br>
              <a:rPr lang="fr-FR" sz="2200" dirty="0"/>
            </a:br>
            <a:r>
              <a:rPr lang="fr-FR" sz="2200" i="1" dirty="0"/>
              <a:t>vs</a:t>
            </a:r>
            <a:r>
              <a:rPr lang="fr-FR" sz="2200" dirty="0"/>
              <a:t> placebo plus chimiothérapie en première ligne de traitement pour les cancers </a:t>
            </a:r>
            <a:br>
              <a:rPr lang="fr-FR" sz="2200" dirty="0"/>
            </a:br>
            <a:r>
              <a:rPr lang="fr-FR" sz="2200" dirty="0"/>
              <a:t>du sein avancés triple-négatifs</a:t>
            </a:r>
            <a:endParaRPr lang="en-US" sz="2200" dirty="0"/>
          </a:p>
        </p:txBody>
      </p:sp>
      <p:sp>
        <p:nvSpPr>
          <p:cNvPr id="97" name="Espace réservé du texte 3">
            <a:extLst>
              <a:ext uri="{FF2B5EF4-FFF2-40B4-BE49-F238E27FC236}">
                <a16:creationId xmlns:a16="http://schemas.microsoft.com/office/drawing/2014/main" id="{41A614D7-506E-4B25-85C0-54837001E8D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90525" y="6254750"/>
            <a:ext cx="8931275" cy="60325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H. </a:t>
            </a:r>
            <a:r>
              <a:rPr lang="fr-FR" dirty="0" err="1"/>
              <a:t>Rugo</a:t>
            </a:r>
            <a:r>
              <a:rPr lang="fr-FR" dirty="0"/>
              <a:t>, et al.,  ESMO</a:t>
            </a:r>
            <a:r>
              <a:rPr lang="fr-FR" baseline="30000" dirty="0"/>
              <a:t>® </a:t>
            </a:r>
            <a:r>
              <a:rPr lang="fr-FR" dirty="0"/>
              <a:t>2021,  LBA16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3A0477E-467B-794D-BB2D-A49EC7366A0A}"/>
              </a:ext>
            </a:extLst>
          </p:cNvPr>
          <p:cNvSpPr txBox="1"/>
          <p:nvPr/>
        </p:nvSpPr>
        <p:spPr>
          <a:xfrm>
            <a:off x="6234547" y="5631898"/>
            <a:ext cx="558276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L’analyse (HR and 95% Cl) sur la population totale est basée sur un modèle de régression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statifiée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Cox. L’analyse en sous-groupe est basée un modèle de Cox non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cutoff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15 juin 2021.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8DEEBB3-0B62-6C4E-A92D-C444561CB948}"/>
              </a:ext>
            </a:extLst>
          </p:cNvPr>
          <p:cNvGrpSpPr/>
          <p:nvPr/>
        </p:nvGrpSpPr>
        <p:grpSpPr>
          <a:xfrm>
            <a:off x="2594989" y="1808163"/>
            <a:ext cx="3362466" cy="4435954"/>
            <a:chOff x="2168440" y="1676998"/>
            <a:chExt cx="3362466" cy="4435954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E611E0F6-2287-1146-B075-B46680158B93}"/>
                </a:ext>
              </a:extLst>
            </p:cNvPr>
            <p:cNvGrpSpPr/>
            <p:nvPr/>
          </p:nvGrpSpPr>
          <p:grpSpPr>
            <a:xfrm>
              <a:off x="2640013" y="1676998"/>
              <a:ext cx="2771775" cy="3737618"/>
              <a:chOff x="6359236" y="2330673"/>
              <a:chExt cx="2771775" cy="3737618"/>
            </a:xfrm>
          </p:grpSpPr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E5F38C81-3683-6541-9E50-CD10E788A8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59236" y="6068291"/>
                <a:ext cx="2771775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59595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5E71B966-4ED6-614E-9925-7456097A43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82466" y="2330673"/>
                <a:ext cx="0" cy="3730692"/>
              </a:xfrm>
              <a:prstGeom prst="line">
                <a:avLst/>
              </a:prstGeom>
              <a:noFill/>
              <a:ln w="12700" cap="flat" cmpd="sng" algn="ctr">
                <a:solidFill>
                  <a:srgbClr val="59595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AFF42267-ABD4-7D4E-A36B-16875FFDDE95}"/>
                </a:ext>
              </a:extLst>
            </p:cNvPr>
            <p:cNvGrpSpPr/>
            <p:nvPr/>
          </p:nvGrpSpPr>
          <p:grpSpPr>
            <a:xfrm>
              <a:off x="2168440" y="5409998"/>
              <a:ext cx="3362466" cy="702954"/>
              <a:chOff x="2168440" y="5409998"/>
              <a:chExt cx="3362466" cy="702954"/>
            </a:xfrm>
          </p:grpSpPr>
          <p:cxnSp>
            <p:nvCxnSpPr>
              <p:cNvPr id="13" name="Connecteur droit 12">
                <a:extLst>
                  <a:ext uri="{FF2B5EF4-FFF2-40B4-BE49-F238E27FC236}">
                    <a16:creationId xmlns:a16="http://schemas.microsoft.com/office/drawing/2014/main" id="{4ED400BA-DD2F-B14B-9816-57328E0CE325}"/>
                  </a:ext>
                </a:extLst>
              </p:cNvPr>
              <p:cNvCxnSpPr/>
              <p:nvPr/>
            </p:nvCxnSpPr>
            <p:spPr>
              <a:xfrm>
                <a:off x="2644632" y="5409998"/>
                <a:ext cx="0" cy="84034"/>
              </a:xfrm>
              <a:prstGeom prst="line">
                <a:avLst/>
              </a:prstGeom>
              <a:noFill/>
              <a:ln w="12700" cap="flat" cmpd="sng" algn="ctr">
                <a:solidFill>
                  <a:srgbClr val="59595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Connecteur droit 13">
                <a:extLst>
                  <a:ext uri="{FF2B5EF4-FFF2-40B4-BE49-F238E27FC236}">
                    <a16:creationId xmlns:a16="http://schemas.microsoft.com/office/drawing/2014/main" id="{FE534307-8E3C-014F-A6AA-36D660EFE0D0}"/>
                  </a:ext>
                </a:extLst>
              </p:cNvPr>
              <p:cNvCxnSpPr/>
              <p:nvPr/>
            </p:nvCxnSpPr>
            <p:spPr>
              <a:xfrm>
                <a:off x="3565259" y="5409998"/>
                <a:ext cx="0" cy="84034"/>
              </a:xfrm>
              <a:prstGeom prst="line">
                <a:avLst/>
              </a:prstGeom>
              <a:noFill/>
              <a:ln w="12700" cap="flat" cmpd="sng" algn="ctr">
                <a:solidFill>
                  <a:srgbClr val="59595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Connecteur droit 16">
                <a:extLst>
                  <a:ext uri="{FF2B5EF4-FFF2-40B4-BE49-F238E27FC236}">
                    <a16:creationId xmlns:a16="http://schemas.microsoft.com/office/drawing/2014/main" id="{871F5915-7406-8F4F-9A78-A07FBBB0D03A}"/>
                  </a:ext>
                </a:extLst>
              </p:cNvPr>
              <p:cNvCxnSpPr/>
              <p:nvPr/>
            </p:nvCxnSpPr>
            <p:spPr>
              <a:xfrm>
                <a:off x="5406514" y="5409998"/>
                <a:ext cx="0" cy="84034"/>
              </a:xfrm>
              <a:prstGeom prst="line">
                <a:avLst/>
              </a:prstGeom>
              <a:noFill/>
              <a:ln w="12700" cap="flat" cmpd="sng" algn="ctr">
                <a:solidFill>
                  <a:srgbClr val="59595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0A585F4-2BD5-424D-93DE-F19ACE25392D}"/>
                  </a:ext>
                </a:extLst>
              </p:cNvPr>
              <p:cNvSpPr/>
              <p:nvPr/>
            </p:nvSpPr>
            <p:spPr>
              <a:xfrm>
                <a:off x="2510626" y="5441626"/>
                <a:ext cx="248786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0</a:t>
                </a:r>
                <a:endPara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DCEA482-122C-2144-977E-47B6EE199565}"/>
                  </a:ext>
                </a:extLst>
              </p:cNvPr>
              <p:cNvSpPr/>
              <p:nvPr/>
            </p:nvSpPr>
            <p:spPr>
              <a:xfrm>
                <a:off x="3434457" y="5441626"/>
                <a:ext cx="248786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C876ECD-94B5-BA4A-B14B-39686766A5D0}"/>
                  </a:ext>
                </a:extLst>
              </p:cNvPr>
              <p:cNvSpPr/>
              <p:nvPr/>
            </p:nvSpPr>
            <p:spPr>
              <a:xfrm>
                <a:off x="5282120" y="5441626"/>
                <a:ext cx="248786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TextBox 41">
                <a:extLst>
                  <a:ext uri="{FF2B5EF4-FFF2-40B4-BE49-F238E27FC236}">
                    <a16:creationId xmlns:a16="http://schemas.microsoft.com/office/drawing/2014/main" id="{72B40A39-48F0-9144-9138-32DAFADC4B39}"/>
                  </a:ext>
                </a:extLst>
              </p:cNvPr>
              <p:cNvSpPr txBox="1"/>
              <p:nvPr/>
            </p:nvSpPr>
            <p:spPr>
              <a:xfrm>
                <a:off x="2168440" y="5764139"/>
                <a:ext cx="1456135" cy="348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609585" rtl="0" eaLnBrk="1" fontAlgn="auto" latinLnBrk="0" hangingPunct="1">
                  <a:lnSpc>
                    <a:spcPts val="104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En faveur</a:t>
                </a:r>
                <a:endPara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r" defTabSz="609585" rtl="0" eaLnBrk="1" fontAlgn="auto" latinLnBrk="0" hangingPunct="1">
                  <a:lnSpc>
                    <a:spcPts val="104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A00C7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9A00C7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Pembro</a:t>
                </a: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A00C7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+ Chemo</a:t>
                </a:r>
              </a:p>
            </p:txBody>
          </p:sp>
          <p:sp>
            <p:nvSpPr>
              <p:cNvPr id="22" name="TextBox 41">
                <a:extLst>
                  <a:ext uri="{FF2B5EF4-FFF2-40B4-BE49-F238E27FC236}">
                    <a16:creationId xmlns:a16="http://schemas.microsoft.com/office/drawing/2014/main" id="{3A3D205F-6D2F-1E43-9864-F87F099FD506}"/>
                  </a:ext>
                </a:extLst>
              </p:cNvPr>
              <p:cNvSpPr txBox="1"/>
              <p:nvPr/>
            </p:nvSpPr>
            <p:spPr>
              <a:xfrm>
                <a:off x="3552574" y="5764139"/>
                <a:ext cx="1436184" cy="348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09585" rtl="0" eaLnBrk="1" fontAlgn="auto" latinLnBrk="0" hangingPunct="1">
                  <a:lnSpc>
                    <a:spcPts val="104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En faveur</a:t>
                </a:r>
                <a:endPara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609585" rtl="0" eaLnBrk="1" fontAlgn="auto" latinLnBrk="0" hangingPunct="1">
                  <a:lnSpc>
                    <a:spcPts val="104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9995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Placebo + Chemo 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47C10A-C8D2-BA49-BA97-7FBDE5C269E3}"/>
                  </a:ext>
                </a:extLst>
              </p:cNvPr>
              <p:cNvSpPr/>
              <p:nvPr/>
            </p:nvSpPr>
            <p:spPr>
              <a:xfrm>
                <a:off x="4358288" y="5441626"/>
                <a:ext cx="248786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3629B5BB-1D00-BB44-BD66-92BFE208A261}"/>
                  </a:ext>
                </a:extLst>
              </p:cNvPr>
              <p:cNvCxnSpPr/>
              <p:nvPr/>
            </p:nvCxnSpPr>
            <p:spPr>
              <a:xfrm>
                <a:off x="4485886" y="5409998"/>
                <a:ext cx="0" cy="84034"/>
              </a:xfrm>
              <a:prstGeom prst="line">
                <a:avLst/>
              </a:prstGeom>
              <a:noFill/>
              <a:ln w="12700" cap="flat" cmpd="sng" algn="ctr">
                <a:solidFill>
                  <a:srgbClr val="59595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" name="TextBox 41">
                <a:extLst>
                  <a:ext uri="{FF2B5EF4-FFF2-40B4-BE49-F238E27FC236}">
                    <a16:creationId xmlns:a16="http://schemas.microsoft.com/office/drawing/2014/main" id="{502FB067-64FC-8749-9F3C-3CE29139AFBF}"/>
                  </a:ext>
                </a:extLst>
              </p:cNvPr>
              <p:cNvSpPr txBox="1"/>
              <p:nvPr/>
            </p:nvSpPr>
            <p:spPr>
              <a:xfrm>
                <a:off x="2404269" y="5542558"/>
                <a:ext cx="247813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09585" rtl="0" eaLnBrk="1" fontAlgn="auto" latinLnBrk="0" hangingPunct="1">
                  <a:lnSpc>
                    <a:spcPts val="124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Hazard Ratio (95% CI)</a:t>
                </a:r>
                <a:endPara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9A00C7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28" name="Connecteur droit avec flèche 27">
                <a:extLst>
                  <a:ext uri="{FF2B5EF4-FFF2-40B4-BE49-F238E27FC236}">
                    <a16:creationId xmlns:a16="http://schemas.microsoft.com/office/drawing/2014/main" id="{19A97550-537F-3C4D-83E2-606596D12D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59412" y="5749963"/>
                <a:ext cx="781979" cy="0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triangle" w="lg" len="lg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28BCECDB-5B40-9E49-9311-2FCCC4230B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41391" y="5749963"/>
                <a:ext cx="816897" cy="8814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none" w="lg" len="lg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0FCACC1C-6771-F84D-98EC-220369D0A43B}"/>
              </a:ext>
            </a:extLst>
          </p:cNvPr>
          <p:cNvGrpSpPr/>
          <p:nvPr/>
        </p:nvGrpSpPr>
        <p:grpSpPr>
          <a:xfrm>
            <a:off x="3611196" y="5249553"/>
            <a:ext cx="450043" cy="81643"/>
            <a:chOff x="7111253" y="5826580"/>
            <a:chExt cx="450043" cy="81643"/>
          </a:xfrm>
        </p:grpSpPr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708E9065-294A-8341-86D1-B80BF5AB00E4}"/>
                </a:ext>
              </a:extLst>
            </p:cNvPr>
            <p:cNvCxnSpPr>
              <a:cxnSpLocks/>
            </p:cNvCxnSpPr>
            <p:nvPr/>
          </p:nvCxnSpPr>
          <p:spPr>
            <a:xfrm>
              <a:off x="7111253" y="5867401"/>
              <a:ext cx="450043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FF00D48D-8CE9-5347-8B9F-2CE7AF491B08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8" name="Groupe 97">
            <a:extLst>
              <a:ext uri="{FF2B5EF4-FFF2-40B4-BE49-F238E27FC236}">
                <a16:creationId xmlns:a16="http://schemas.microsoft.com/office/drawing/2014/main" id="{64E17AD7-BEB8-104F-AB78-48D08B066848}"/>
              </a:ext>
            </a:extLst>
          </p:cNvPr>
          <p:cNvGrpSpPr/>
          <p:nvPr/>
        </p:nvGrpSpPr>
        <p:grpSpPr>
          <a:xfrm>
            <a:off x="3881386" y="4845799"/>
            <a:ext cx="1947077" cy="81643"/>
            <a:chOff x="6643940" y="5826580"/>
            <a:chExt cx="1947077" cy="81643"/>
          </a:xfrm>
        </p:grpSpPr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52705A43-6C49-274F-807F-D306A46B1079}"/>
                </a:ext>
              </a:extLst>
            </p:cNvPr>
            <p:cNvCxnSpPr>
              <a:cxnSpLocks/>
            </p:cNvCxnSpPr>
            <p:nvPr/>
          </p:nvCxnSpPr>
          <p:spPr>
            <a:xfrm>
              <a:off x="6643940" y="5867401"/>
              <a:ext cx="1947077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EFBC94A-DEB4-7541-AC02-707B96C7B7FE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1" name="Groupe 100">
            <a:extLst>
              <a:ext uri="{FF2B5EF4-FFF2-40B4-BE49-F238E27FC236}">
                <a16:creationId xmlns:a16="http://schemas.microsoft.com/office/drawing/2014/main" id="{33FA4C93-8C3F-024B-8B1B-3874FF1062BA}"/>
              </a:ext>
            </a:extLst>
          </p:cNvPr>
          <p:cNvGrpSpPr/>
          <p:nvPr/>
        </p:nvGrpSpPr>
        <p:grpSpPr>
          <a:xfrm>
            <a:off x="3532799" y="4720871"/>
            <a:ext cx="482216" cy="81643"/>
            <a:chOff x="7138560" y="5826580"/>
            <a:chExt cx="482216" cy="81643"/>
          </a:xfrm>
        </p:grpSpPr>
        <p:cxnSp>
          <p:nvCxnSpPr>
            <p:cNvPr id="102" name="Connecteur droit 101">
              <a:extLst>
                <a:ext uri="{FF2B5EF4-FFF2-40B4-BE49-F238E27FC236}">
                  <a16:creationId xmlns:a16="http://schemas.microsoft.com/office/drawing/2014/main" id="{CB1BE457-62C6-6844-9821-0B64BC03C129}"/>
                </a:ext>
              </a:extLst>
            </p:cNvPr>
            <p:cNvCxnSpPr>
              <a:cxnSpLocks/>
            </p:cNvCxnSpPr>
            <p:nvPr/>
          </p:nvCxnSpPr>
          <p:spPr>
            <a:xfrm>
              <a:off x="7138560" y="5867401"/>
              <a:ext cx="482216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9FDC374-7F43-E947-88E3-05AF00B13B79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4" name="Groupe 103">
            <a:extLst>
              <a:ext uri="{FF2B5EF4-FFF2-40B4-BE49-F238E27FC236}">
                <a16:creationId xmlns:a16="http://schemas.microsoft.com/office/drawing/2014/main" id="{E232A6B9-E261-2543-BB8F-4C06D5673639}"/>
              </a:ext>
            </a:extLst>
          </p:cNvPr>
          <p:cNvGrpSpPr/>
          <p:nvPr/>
        </p:nvGrpSpPr>
        <p:grpSpPr>
          <a:xfrm>
            <a:off x="3759354" y="4330570"/>
            <a:ext cx="579840" cy="81643"/>
            <a:chOff x="7047835" y="5826580"/>
            <a:chExt cx="579840" cy="81643"/>
          </a:xfrm>
        </p:grpSpPr>
        <p:cxnSp>
          <p:nvCxnSpPr>
            <p:cNvPr id="105" name="Connecteur droit 104">
              <a:extLst>
                <a:ext uri="{FF2B5EF4-FFF2-40B4-BE49-F238E27FC236}">
                  <a16:creationId xmlns:a16="http://schemas.microsoft.com/office/drawing/2014/main" id="{60A9CB9B-9DB8-C348-A42A-BBC4029555B4}"/>
                </a:ext>
              </a:extLst>
            </p:cNvPr>
            <p:cNvCxnSpPr>
              <a:cxnSpLocks/>
            </p:cNvCxnSpPr>
            <p:nvPr/>
          </p:nvCxnSpPr>
          <p:spPr>
            <a:xfrm>
              <a:off x="7047835" y="5867401"/>
              <a:ext cx="579840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002C998-269F-B84D-AC79-503F4A984CD4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7" name="Groupe 106">
            <a:extLst>
              <a:ext uri="{FF2B5EF4-FFF2-40B4-BE49-F238E27FC236}">
                <a16:creationId xmlns:a16="http://schemas.microsoft.com/office/drawing/2014/main" id="{F4AF3D44-717D-1D4C-97E8-F32EA3EF5893}"/>
              </a:ext>
            </a:extLst>
          </p:cNvPr>
          <p:cNvGrpSpPr/>
          <p:nvPr/>
        </p:nvGrpSpPr>
        <p:grpSpPr>
          <a:xfrm>
            <a:off x="3706499" y="4069284"/>
            <a:ext cx="430818" cy="81643"/>
            <a:chOff x="7106969" y="5826580"/>
            <a:chExt cx="430818" cy="81643"/>
          </a:xfrm>
        </p:grpSpPr>
        <p:cxnSp>
          <p:nvCxnSpPr>
            <p:cNvPr id="108" name="Connecteur droit 107">
              <a:extLst>
                <a:ext uri="{FF2B5EF4-FFF2-40B4-BE49-F238E27FC236}">
                  <a16:creationId xmlns:a16="http://schemas.microsoft.com/office/drawing/2014/main" id="{85095BD6-E3EC-3A41-A73F-73C5D69876B8}"/>
                </a:ext>
              </a:extLst>
            </p:cNvPr>
            <p:cNvCxnSpPr>
              <a:cxnSpLocks/>
            </p:cNvCxnSpPr>
            <p:nvPr/>
          </p:nvCxnSpPr>
          <p:spPr>
            <a:xfrm>
              <a:off x="7106969" y="5867401"/>
              <a:ext cx="430818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B58E907-EDAD-4243-9B02-1F90B5328A37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0" name="Groupe 109">
            <a:extLst>
              <a:ext uri="{FF2B5EF4-FFF2-40B4-BE49-F238E27FC236}">
                <a16:creationId xmlns:a16="http://schemas.microsoft.com/office/drawing/2014/main" id="{FAECC686-D868-D14E-A7D9-12A91D376A79}"/>
              </a:ext>
            </a:extLst>
          </p:cNvPr>
          <p:cNvGrpSpPr/>
          <p:nvPr/>
        </p:nvGrpSpPr>
        <p:grpSpPr>
          <a:xfrm>
            <a:off x="3773907" y="3676540"/>
            <a:ext cx="610444" cy="81643"/>
            <a:chOff x="7025160" y="5826580"/>
            <a:chExt cx="610444" cy="81643"/>
          </a:xfrm>
        </p:grpSpPr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D270BE80-C586-C64C-B62C-ACF9318F1774}"/>
                </a:ext>
              </a:extLst>
            </p:cNvPr>
            <p:cNvCxnSpPr>
              <a:cxnSpLocks/>
            </p:cNvCxnSpPr>
            <p:nvPr/>
          </p:nvCxnSpPr>
          <p:spPr>
            <a:xfrm>
              <a:off x="7025160" y="5867401"/>
              <a:ext cx="610444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67585D90-5621-4B4C-A520-20EB6CF640FD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3" name="Groupe 112">
            <a:extLst>
              <a:ext uri="{FF2B5EF4-FFF2-40B4-BE49-F238E27FC236}">
                <a16:creationId xmlns:a16="http://schemas.microsoft.com/office/drawing/2014/main" id="{0C385641-D767-3749-B6A8-EAC1C803B965}"/>
              </a:ext>
            </a:extLst>
          </p:cNvPr>
          <p:cNvGrpSpPr/>
          <p:nvPr/>
        </p:nvGrpSpPr>
        <p:grpSpPr>
          <a:xfrm>
            <a:off x="3353669" y="3550150"/>
            <a:ext cx="521193" cy="81643"/>
            <a:chOff x="7122424" y="5826580"/>
            <a:chExt cx="521193" cy="81643"/>
          </a:xfrm>
        </p:grpSpPr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2EF1951D-A7AE-3948-BD62-6E479C24FA45}"/>
                </a:ext>
              </a:extLst>
            </p:cNvPr>
            <p:cNvCxnSpPr>
              <a:cxnSpLocks/>
            </p:cNvCxnSpPr>
            <p:nvPr/>
          </p:nvCxnSpPr>
          <p:spPr>
            <a:xfrm>
              <a:off x="7122424" y="5867401"/>
              <a:ext cx="521193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CE3D28A2-F286-D64D-9FC4-595F30DA7702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6" name="Groupe 115">
            <a:extLst>
              <a:ext uri="{FF2B5EF4-FFF2-40B4-BE49-F238E27FC236}">
                <a16:creationId xmlns:a16="http://schemas.microsoft.com/office/drawing/2014/main" id="{6E518D1E-239F-ED44-B525-AF41A880E54A}"/>
              </a:ext>
            </a:extLst>
          </p:cNvPr>
          <p:cNvGrpSpPr/>
          <p:nvPr/>
        </p:nvGrpSpPr>
        <p:grpSpPr>
          <a:xfrm>
            <a:off x="3630252" y="3165271"/>
            <a:ext cx="553331" cy="81643"/>
            <a:chOff x="7065341" y="5826580"/>
            <a:chExt cx="553331" cy="81643"/>
          </a:xfrm>
        </p:grpSpPr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2BDAFF1D-EF3C-294E-AEAF-0D9678C3E3CB}"/>
                </a:ext>
              </a:extLst>
            </p:cNvPr>
            <p:cNvCxnSpPr>
              <a:cxnSpLocks/>
            </p:cNvCxnSpPr>
            <p:nvPr/>
          </p:nvCxnSpPr>
          <p:spPr>
            <a:xfrm>
              <a:off x="7065341" y="5867401"/>
              <a:ext cx="553331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09C2980C-8C17-F242-88E3-BB3047DC4035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9" name="Groupe 118">
            <a:extLst>
              <a:ext uri="{FF2B5EF4-FFF2-40B4-BE49-F238E27FC236}">
                <a16:creationId xmlns:a16="http://schemas.microsoft.com/office/drawing/2014/main" id="{CF5F9CFA-6DA8-3D42-911E-B3A3E8AB12D4}"/>
              </a:ext>
            </a:extLst>
          </p:cNvPr>
          <p:cNvGrpSpPr/>
          <p:nvPr/>
        </p:nvGrpSpPr>
        <p:grpSpPr>
          <a:xfrm>
            <a:off x="3676666" y="3028695"/>
            <a:ext cx="467533" cy="81643"/>
            <a:chOff x="7108871" y="5826580"/>
            <a:chExt cx="467533" cy="81643"/>
          </a:xfrm>
        </p:grpSpPr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44D646AC-C7A7-1E4A-B2A3-0DB367F1A052}"/>
                </a:ext>
              </a:extLst>
            </p:cNvPr>
            <p:cNvCxnSpPr>
              <a:cxnSpLocks/>
            </p:cNvCxnSpPr>
            <p:nvPr/>
          </p:nvCxnSpPr>
          <p:spPr>
            <a:xfrm>
              <a:off x="7108871" y="5867401"/>
              <a:ext cx="467533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652DA11-E2BA-C845-84E1-7F20F3280E20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2" name="Groupe 121">
            <a:extLst>
              <a:ext uri="{FF2B5EF4-FFF2-40B4-BE49-F238E27FC236}">
                <a16:creationId xmlns:a16="http://schemas.microsoft.com/office/drawing/2014/main" id="{2FBD66CE-1D3C-3D44-A940-26C2FAD677E6}"/>
              </a:ext>
            </a:extLst>
          </p:cNvPr>
          <p:cNvGrpSpPr/>
          <p:nvPr/>
        </p:nvGrpSpPr>
        <p:grpSpPr>
          <a:xfrm>
            <a:off x="3743029" y="2763807"/>
            <a:ext cx="1316610" cy="81643"/>
            <a:chOff x="6837299" y="5826580"/>
            <a:chExt cx="1316610" cy="81643"/>
          </a:xfrm>
        </p:grpSpPr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C5ED1672-03A8-5B4D-B65F-41D23529AB6E}"/>
                </a:ext>
              </a:extLst>
            </p:cNvPr>
            <p:cNvCxnSpPr>
              <a:cxnSpLocks/>
            </p:cNvCxnSpPr>
            <p:nvPr/>
          </p:nvCxnSpPr>
          <p:spPr>
            <a:xfrm>
              <a:off x="6837299" y="5867401"/>
              <a:ext cx="1316610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EB2DA78F-381D-4D42-A5F5-36C0CB9EB34D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5" name="Groupe 124">
            <a:extLst>
              <a:ext uri="{FF2B5EF4-FFF2-40B4-BE49-F238E27FC236}">
                <a16:creationId xmlns:a16="http://schemas.microsoft.com/office/drawing/2014/main" id="{C0AD74D5-D024-D94D-A093-5C16F88A4A91}"/>
              </a:ext>
            </a:extLst>
          </p:cNvPr>
          <p:cNvGrpSpPr/>
          <p:nvPr/>
        </p:nvGrpSpPr>
        <p:grpSpPr>
          <a:xfrm>
            <a:off x="3427431" y="2626515"/>
            <a:ext cx="558848" cy="81643"/>
            <a:chOff x="7109161" y="5826580"/>
            <a:chExt cx="558848" cy="81643"/>
          </a:xfrm>
        </p:grpSpPr>
        <p:cxnSp>
          <p:nvCxnSpPr>
            <p:cNvPr id="126" name="Connecteur droit 125">
              <a:extLst>
                <a:ext uri="{FF2B5EF4-FFF2-40B4-BE49-F238E27FC236}">
                  <a16:creationId xmlns:a16="http://schemas.microsoft.com/office/drawing/2014/main" id="{5FD42D57-EB2A-F94A-8CB9-F56871D8FB5D}"/>
                </a:ext>
              </a:extLst>
            </p:cNvPr>
            <p:cNvCxnSpPr>
              <a:cxnSpLocks/>
            </p:cNvCxnSpPr>
            <p:nvPr/>
          </p:nvCxnSpPr>
          <p:spPr>
            <a:xfrm>
              <a:off x="7109161" y="5867401"/>
              <a:ext cx="558848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D2199265-4565-C14F-A3ED-23EF4E7FA421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67295B25-8259-5549-B03F-0883B750CE3A}"/>
              </a:ext>
            </a:extLst>
          </p:cNvPr>
          <p:cNvGrpSpPr/>
          <p:nvPr/>
        </p:nvGrpSpPr>
        <p:grpSpPr>
          <a:xfrm>
            <a:off x="3490656" y="2251475"/>
            <a:ext cx="588259" cy="81643"/>
            <a:chOff x="7102849" y="5826580"/>
            <a:chExt cx="588259" cy="81643"/>
          </a:xfrm>
        </p:grpSpPr>
        <p:cxnSp>
          <p:nvCxnSpPr>
            <p:cNvPr id="129" name="Connecteur droit 128">
              <a:extLst>
                <a:ext uri="{FF2B5EF4-FFF2-40B4-BE49-F238E27FC236}">
                  <a16:creationId xmlns:a16="http://schemas.microsoft.com/office/drawing/2014/main" id="{4F8E26A2-AD0C-0E44-A128-6759EAA5EEE9}"/>
                </a:ext>
              </a:extLst>
            </p:cNvPr>
            <p:cNvCxnSpPr>
              <a:cxnSpLocks/>
            </p:cNvCxnSpPr>
            <p:nvPr/>
          </p:nvCxnSpPr>
          <p:spPr>
            <a:xfrm>
              <a:off x="7102849" y="5867401"/>
              <a:ext cx="588259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2F4A16E4-0903-B943-B4EC-1F9C6DA186D5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1" name="Groupe 130">
            <a:extLst>
              <a:ext uri="{FF2B5EF4-FFF2-40B4-BE49-F238E27FC236}">
                <a16:creationId xmlns:a16="http://schemas.microsoft.com/office/drawing/2014/main" id="{FD8AD989-A4B2-A54B-9C18-D67BBC81B354}"/>
              </a:ext>
            </a:extLst>
          </p:cNvPr>
          <p:cNvGrpSpPr/>
          <p:nvPr/>
        </p:nvGrpSpPr>
        <p:grpSpPr>
          <a:xfrm>
            <a:off x="3698328" y="2507386"/>
            <a:ext cx="445871" cy="81643"/>
            <a:chOff x="7122988" y="5826580"/>
            <a:chExt cx="445871" cy="81643"/>
          </a:xfrm>
        </p:grpSpPr>
        <p:cxnSp>
          <p:nvCxnSpPr>
            <p:cNvPr id="132" name="Connecteur droit 131">
              <a:extLst>
                <a:ext uri="{FF2B5EF4-FFF2-40B4-BE49-F238E27FC236}">
                  <a16:creationId xmlns:a16="http://schemas.microsoft.com/office/drawing/2014/main" id="{38C875D0-9BCF-E34E-B69A-059FAF07B6F0}"/>
                </a:ext>
              </a:extLst>
            </p:cNvPr>
            <p:cNvCxnSpPr>
              <a:cxnSpLocks/>
            </p:cNvCxnSpPr>
            <p:nvPr/>
          </p:nvCxnSpPr>
          <p:spPr>
            <a:xfrm>
              <a:off x="7122988" y="5867401"/>
              <a:ext cx="445871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FEABE9D0-47AF-3E4E-802A-DBA4D9B3C790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4" name="Groupe 133">
            <a:extLst>
              <a:ext uri="{FF2B5EF4-FFF2-40B4-BE49-F238E27FC236}">
                <a16:creationId xmlns:a16="http://schemas.microsoft.com/office/drawing/2014/main" id="{08413101-3AA2-3A44-B7C1-E2BD63CAC8DA}"/>
              </a:ext>
            </a:extLst>
          </p:cNvPr>
          <p:cNvGrpSpPr/>
          <p:nvPr/>
        </p:nvGrpSpPr>
        <p:grpSpPr>
          <a:xfrm>
            <a:off x="3571251" y="3414489"/>
            <a:ext cx="604260" cy="81643"/>
            <a:chOff x="7065341" y="5826580"/>
            <a:chExt cx="604260" cy="81643"/>
          </a:xfrm>
        </p:grpSpPr>
        <p:cxnSp>
          <p:nvCxnSpPr>
            <p:cNvPr id="135" name="Connecteur droit 134">
              <a:extLst>
                <a:ext uri="{FF2B5EF4-FFF2-40B4-BE49-F238E27FC236}">
                  <a16:creationId xmlns:a16="http://schemas.microsoft.com/office/drawing/2014/main" id="{03BBF6FA-18DF-E94D-8625-4EA9B3356ACB}"/>
                </a:ext>
              </a:extLst>
            </p:cNvPr>
            <p:cNvCxnSpPr>
              <a:cxnSpLocks/>
            </p:cNvCxnSpPr>
            <p:nvPr/>
          </p:nvCxnSpPr>
          <p:spPr>
            <a:xfrm>
              <a:off x="7065341" y="5867401"/>
              <a:ext cx="604260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81E5F39-5DBE-CA45-A5D0-12A4F5117699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C587E0E4-0E73-8344-8517-7F248E04F375}"/>
              </a:ext>
            </a:extLst>
          </p:cNvPr>
          <p:cNvGrpSpPr/>
          <p:nvPr/>
        </p:nvGrpSpPr>
        <p:grpSpPr>
          <a:xfrm>
            <a:off x="3532799" y="3943137"/>
            <a:ext cx="692860" cy="81643"/>
            <a:chOff x="7061207" y="5826580"/>
            <a:chExt cx="692860" cy="81643"/>
          </a:xfrm>
        </p:grpSpPr>
        <p:cxnSp>
          <p:nvCxnSpPr>
            <p:cNvPr id="138" name="Connecteur droit 137">
              <a:extLst>
                <a:ext uri="{FF2B5EF4-FFF2-40B4-BE49-F238E27FC236}">
                  <a16:creationId xmlns:a16="http://schemas.microsoft.com/office/drawing/2014/main" id="{22A582A0-5A76-404D-9FB2-1468E0ECC7F7}"/>
                </a:ext>
              </a:extLst>
            </p:cNvPr>
            <p:cNvCxnSpPr>
              <a:cxnSpLocks/>
            </p:cNvCxnSpPr>
            <p:nvPr/>
          </p:nvCxnSpPr>
          <p:spPr>
            <a:xfrm>
              <a:off x="7061207" y="5867401"/>
              <a:ext cx="692860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2A5CF10F-221A-564C-A8A5-BFC7EAE52A56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0" name="Groupe 139">
            <a:extLst>
              <a:ext uri="{FF2B5EF4-FFF2-40B4-BE49-F238E27FC236}">
                <a16:creationId xmlns:a16="http://schemas.microsoft.com/office/drawing/2014/main" id="{78E25C3B-2A60-F642-B469-D677D9C5A9A9}"/>
              </a:ext>
            </a:extLst>
          </p:cNvPr>
          <p:cNvGrpSpPr/>
          <p:nvPr/>
        </p:nvGrpSpPr>
        <p:grpSpPr>
          <a:xfrm>
            <a:off x="3532799" y="4458440"/>
            <a:ext cx="420460" cy="81643"/>
            <a:chOff x="7129260" y="5826580"/>
            <a:chExt cx="420460" cy="81643"/>
          </a:xfrm>
        </p:grpSpPr>
        <p:cxnSp>
          <p:nvCxnSpPr>
            <p:cNvPr id="141" name="Connecteur droit 140">
              <a:extLst>
                <a:ext uri="{FF2B5EF4-FFF2-40B4-BE49-F238E27FC236}">
                  <a16:creationId xmlns:a16="http://schemas.microsoft.com/office/drawing/2014/main" id="{0BA34CC0-F1D1-C64B-8F60-63F7EAF0861D}"/>
                </a:ext>
              </a:extLst>
            </p:cNvPr>
            <p:cNvCxnSpPr>
              <a:cxnSpLocks/>
            </p:cNvCxnSpPr>
            <p:nvPr/>
          </p:nvCxnSpPr>
          <p:spPr>
            <a:xfrm>
              <a:off x="7129260" y="5867401"/>
              <a:ext cx="420460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1728870C-DACE-EA44-BADB-AAB1067AC75F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3" name="Groupe 142">
            <a:extLst>
              <a:ext uri="{FF2B5EF4-FFF2-40B4-BE49-F238E27FC236}">
                <a16:creationId xmlns:a16="http://schemas.microsoft.com/office/drawing/2014/main" id="{9B7A4519-9C57-FB45-8502-796028FC5D3A}"/>
              </a:ext>
            </a:extLst>
          </p:cNvPr>
          <p:cNvGrpSpPr/>
          <p:nvPr/>
        </p:nvGrpSpPr>
        <p:grpSpPr>
          <a:xfrm>
            <a:off x="3611196" y="4979771"/>
            <a:ext cx="491169" cy="81643"/>
            <a:chOff x="7096000" y="5826580"/>
            <a:chExt cx="491169" cy="81643"/>
          </a:xfrm>
        </p:grpSpPr>
        <p:cxnSp>
          <p:nvCxnSpPr>
            <p:cNvPr id="144" name="Connecteur droit 143">
              <a:extLst>
                <a:ext uri="{FF2B5EF4-FFF2-40B4-BE49-F238E27FC236}">
                  <a16:creationId xmlns:a16="http://schemas.microsoft.com/office/drawing/2014/main" id="{74B66EEE-D294-C743-99CE-665CEC0CB6B1}"/>
                </a:ext>
              </a:extLst>
            </p:cNvPr>
            <p:cNvCxnSpPr>
              <a:cxnSpLocks/>
            </p:cNvCxnSpPr>
            <p:nvPr/>
          </p:nvCxnSpPr>
          <p:spPr>
            <a:xfrm>
              <a:off x="7096000" y="5867401"/>
              <a:ext cx="491169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B48C2A2F-3DDE-C94A-8140-4C8BF6F0A692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6" name="Groupe 145">
            <a:extLst>
              <a:ext uri="{FF2B5EF4-FFF2-40B4-BE49-F238E27FC236}">
                <a16:creationId xmlns:a16="http://schemas.microsoft.com/office/drawing/2014/main" id="{F342C19E-B525-EA4C-99CB-1421483CAB50}"/>
              </a:ext>
            </a:extLst>
          </p:cNvPr>
          <p:cNvGrpSpPr/>
          <p:nvPr/>
        </p:nvGrpSpPr>
        <p:grpSpPr>
          <a:xfrm>
            <a:off x="3769357" y="2136311"/>
            <a:ext cx="431162" cy="81643"/>
            <a:chOff x="7132864" y="5826580"/>
            <a:chExt cx="431162" cy="81643"/>
          </a:xfrm>
        </p:grpSpPr>
        <p:cxnSp>
          <p:nvCxnSpPr>
            <p:cNvPr id="147" name="Connecteur droit 146">
              <a:extLst>
                <a:ext uri="{FF2B5EF4-FFF2-40B4-BE49-F238E27FC236}">
                  <a16:creationId xmlns:a16="http://schemas.microsoft.com/office/drawing/2014/main" id="{EE39EEC6-3B80-F44D-9283-253E293C8461}"/>
                </a:ext>
              </a:extLst>
            </p:cNvPr>
            <p:cNvCxnSpPr>
              <a:cxnSpLocks/>
            </p:cNvCxnSpPr>
            <p:nvPr/>
          </p:nvCxnSpPr>
          <p:spPr>
            <a:xfrm>
              <a:off x="7132864" y="5867401"/>
              <a:ext cx="431162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1D667B23-7798-694F-9610-0B6E2154D81B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9" name="Groupe 148">
            <a:extLst>
              <a:ext uri="{FF2B5EF4-FFF2-40B4-BE49-F238E27FC236}">
                <a16:creationId xmlns:a16="http://schemas.microsoft.com/office/drawing/2014/main" id="{B20A0992-20D9-CA49-B250-BDCEEE2FE6D5}"/>
              </a:ext>
            </a:extLst>
          </p:cNvPr>
          <p:cNvGrpSpPr/>
          <p:nvPr/>
        </p:nvGrpSpPr>
        <p:grpSpPr>
          <a:xfrm>
            <a:off x="3727905" y="1848517"/>
            <a:ext cx="374460" cy="81643"/>
            <a:chOff x="7132864" y="5826580"/>
            <a:chExt cx="374460" cy="81643"/>
          </a:xfrm>
        </p:grpSpPr>
        <p:cxnSp>
          <p:nvCxnSpPr>
            <p:cNvPr id="150" name="Connecteur droit 149">
              <a:extLst>
                <a:ext uri="{FF2B5EF4-FFF2-40B4-BE49-F238E27FC236}">
                  <a16:creationId xmlns:a16="http://schemas.microsoft.com/office/drawing/2014/main" id="{5F5DF7E1-4E74-8746-94B7-847C27910B26}"/>
                </a:ext>
              </a:extLst>
            </p:cNvPr>
            <p:cNvCxnSpPr>
              <a:cxnSpLocks/>
            </p:cNvCxnSpPr>
            <p:nvPr/>
          </p:nvCxnSpPr>
          <p:spPr>
            <a:xfrm>
              <a:off x="7132864" y="5867401"/>
              <a:ext cx="374460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96A2709E-0DC8-8E44-862B-0A13383E2568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2" name="Groupe 151">
            <a:extLst>
              <a:ext uri="{FF2B5EF4-FFF2-40B4-BE49-F238E27FC236}">
                <a16:creationId xmlns:a16="http://schemas.microsoft.com/office/drawing/2014/main" id="{4FBE581B-015A-ED43-AB6B-411588031610}"/>
              </a:ext>
            </a:extLst>
          </p:cNvPr>
          <p:cNvGrpSpPr/>
          <p:nvPr/>
        </p:nvGrpSpPr>
        <p:grpSpPr>
          <a:xfrm>
            <a:off x="3676666" y="5424018"/>
            <a:ext cx="553187" cy="81643"/>
            <a:chOff x="7070424" y="5826580"/>
            <a:chExt cx="553187" cy="81643"/>
          </a:xfrm>
        </p:grpSpPr>
        <p:cxnSp>
          <p:nvCxnSpPr>
            <p:cNvPr id="153" name="Connecteur droit 152">
              <a:extLst>
                <a:ext uri="{FF2B5EF4-FFF2-40B4-BE49-F238E27FC236}">
                  <a16:creationId xmlns:a16="http://schemas.microsoft.com/office/drawing/2014/main" id="{AD1111B3-9D15-8B4F-9B44-7B6702238B5C}"/>
                </a:ext>
              </a:extLst>
            </p:cNvPr>
            <p:cNvCxnSpPr>
              <a:cxnSpLocks/>
            </p:cNvCxnSpPr>
            <p:nvPr/>
          </p:nvCxnSpPr>
          <p:spPr>
            <a:xfrm>
              <a:off x="7070424" y="5867401"/>
              <a:ext cx="553187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060DA496-F1BA-EA45-9A4C-7C30780E893D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9" name="Espace réservé du texte 6">
            <a:extLst>
              <a:ext uri="{FF2B5EF4-FFF2-40B4-BE49-F238E27FC236}">
                <a16:creationId xmlns:a16="http://schemas.microsoft.com/office/drawing/2014/main" id="{F3D190F5-64F6-0048-885E-31392EE06D38}"/>
              </a:ext>
            </a:extLst>
          </p:cNvPr>
          <p:cNvSpPr txBox="1">
            <a:spLocks/>
          </p:cNvSpPr>
          <p:nvPr/>
        </p:nvSpPr>
        <p:spPr>
          <a:xfrm>
            <a:off x="391046" y="1240249"/>
            <a:ext cx="10332000" cy="2997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 Narrow" panose="020B0604020202020204" pitchFamily="34" charset="0"/>
              </a:rPr>
              <a:t>Survie globale dans les sous-groupes : CPS </a:t>
            </a: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Times New Roman" panose="02020603050405020304" pitchFamily="18" charset="0"/>
              </a:rPr>
              <a:t>≥ 10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 Narrow"/>
              <a:ea typeface="+mn-ea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20465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ableau 41">
            <a:extLst>
              <a:ext uri="{FF2B5EF4-FFF2-40B4-BE49-F238E27FC236}">
                <a16:creationId xmlns:a16="http://schemas.microsoft.com/office/drawing/2014/main" id="{C80626D3-CBE9-B94E-A333-85A69546FCFF}"/>
              </a:ext>
            </a:extLst>
          </p:cNvPr>
          <p:cNvGraphicFramePr>
            <a:graphicFrameLocks noGrp="1"/>
          </p:cNvGraphicFramePr>
          <p:nvPr/>
        </p:nvGraphicFramePr>
        <p:xfrm>
          <a:off x="1299158" y="5036055"/>
          <a:ext cx="8567852" cy="702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41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41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4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41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41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41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410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410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4105">
                  <a:extLst>
                    <a:ext uri="{9D8B030D-6E8A-4147-A177-3AD203B41FA5}">
                      <a16:colId xmlns:a16="http://schemas.microsoft.com/office/drawing/2014/main" val="649517079"/>
                    </a:ext>
                  </a:extLst>
                </a:gridCol>
                <a:gridCol w="394105">
                  <a:extLst>
                    <a:ext uri="{9D8B030D-6E8A-4147-A177-3AD203B41FA5}">
                      <a16:colId xmlns:a16="http://schemas.microsoft.com/office/drawing/2014/main" val="1833708424"/>
                    </a:ext>
                  </a:extLst>
                </a:gridCol>
                <a:gridCol w="394105">
                  <a:extLst>
                    <a:ext uri="{9D8B030D-6E8A-4147-A177-3AD203B41FA5}">
                      <a16:colId xmlns:a16="http://schemas.microsoft.com/office/drawing/2014/main" val="1640796549"/>
                    </a:ext>
                  </a:extLst>
                </a:gridCol>
                <a:gridCol w="394105">
                  <a:extLst>
                    <a:ext uri="{9D8B030D-6E8A-4147-A177-3AD203B41FA5}">
                      <a16:colId xmlns:a16="http://schemas.microsoft.com/office/drawing/2014/main" val="3511202980"/>
                    </a:ext>
                  </a:extLst>
                </a:gridCol>
                <a:gridCol w="394105">
                  <a:extLst>
                    <a:ext uri="{9D8B030D-6E8A-4147-A177-3AD203B41FA5}">
                      <a16:colId xmlns:a16="http://schemas.microsoft.com/office/drawing/2014/main" val="3083050773"/>
                    </a:ext>
                  </a:extLst>
                </a:gridCol>
                <a:gridCol w="39410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4105">
                  <a:extLst>
                    <a:ext uri="{9D8B030D-6E8A-4147-A177-3AD203B41FA5}">
                      <a16:colId xmlns:a16="http://schemas.microsoft.com/office/drawing/2014/main" val="1810946242"/>
                    </a:ext>
                  </a:extLst>
                </a:gridCol>
              </a:tblGrid>
              <a:tr h="271448">
                <a:tc gridSpan="1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  Nb à risque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502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425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406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365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308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271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236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204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175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159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137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108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99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11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211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187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163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133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87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71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380288" y="129092"/>
            <a:ext cx="11800953" cy="114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391046" y="1168876"/>
            <a:ext cx="11800953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>
          <a:xfrm>
            <a:off x="391046" y="1240249"/>
            <a:ext cx="10332000" cy="299707"/>
          </a:xfrm>
        </p:spPr>
        <p:txBody>
          <a:bodyPr/>
          <a:lstStyle/>
          <a:p>
            <a:r>
              <a:rPr lang="fr-FR" sz="2000" dirty="0">
                <a:latin typeface="+mj-lt"/>
              </a:rPr>
              <a:t>Survie globale dans la population PD-L1 CPS </a:t>
            </a:r>
            <a:r>
              <a:rPr lang="fr-FR" sz="2000" dirty="0">
                <a:latin typeface="+mj-lt"/>
                <a:cs typeface="Times New Roman" panose="02020603050405020304" pitchFamily="18" charset="0"/>
              </a:rPr>
              <a:t>≥ 1</a:t>
            </a:r>
            <a:endParaRPr lang="fr-FR" sz="2000" dirty="0">
              <a:latin typeface="+mj-lt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91046" y="210209"/>
            <a:ext cx="11721932" cy="483477"/>
          </a:xfrm>
        </p:spPr>
        <p:txBody>
          <a:bodyPr/>
          <a:lstStyle/>
          <a:p>
            <a:r>
              <a:rPr lang="fr-FR" sz="2200" dirty="0"/>
              <a:t>Etude de phase 3 KEYNOTE-355 évaluant </a:t>
            </a:r>
            <a:r>
              <a:rPr lang="fr-FR" sz="2200" dirty="0" err="1"/>
              <a:t>pembrolizumab</a:t>
            </a:r>
            <a:r>
              <a:rPr lang="fr-FR" sz="2200" dirty="0"/>
              <a:t> plus chimiothérapie </a:t>
            </a:r>
            <a:br>
              <a:rPr lang="fr-FR" sz="2200" dirty="0"/>
            </a:br>
            <a:r>
              <a:rPr lang="fr-FR" sz="2200" i="1" dirty="0"/>
              <a:t>vs</a:t>
            </a:r>
            <a:r>
              <a:rPr lang="fr-FR" sz="2200" dirty="0"/>
              <a:t> placebo plus chimiothérapie en première ligne de traitement pour les cancers </a:t>
            </a:r>
            <a:br>
              <a:rPr lang="fr-FR" sz="2200" dirty="0"/>
            </a:br>
            <a:r>
              <a:rPr lang="fr-FR" sz="2200" dirty="0"/>
              <a:t>du sein avancés triple-négatifs</a:t>
            </a:r>
            <a:endParaRPr lang="en-US" sz="2200" dirty="0"/>
          </a:p>
        </p:txBody>
      </p:sp>
      <p:sp>
        <p:nvSpPr>
          <p:cNvPr id="97" name="Espace réservé du texte 3">
            <a:extLst>
              <a:ext uri="{FF2B5EF4-FFF2-40B4-BE49-F238E27FC236}">
                <a16:creationId xmlns:a16="http://schemas.microsoft.com/office/drawing/2014/main" id="{41A614D7-506E-4B25-85C0-54837001E8D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90525" y="6254750"/>
            <a:ext cx="8931275" cy="60325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H. </a:t>
            </a:r>
            <a:r>
              <a:rPr lang="fr-FR" dirty="0" err="1"/>
              <a:t>Rugo</a:t>
            </a:r>
            <a:r>
              <a:rPr lang="fr-FR" dirty="0"/>
              <a:t>, et al.,  ESMO</a:t>
            </a:r>
            <a:r>
              <a:rPr lang="fr-FR" baseline="30000" dirty="0"/>
              <a:t>® </a:t>
            </a:r>
            <a:r>
              <a:rPr lang="fr-FR" dirty="0"/>
              <a:t>2021,  LBA16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0EC4A5A-66C9-44A0-887A-10BB3532E430}"/>
              </a:ext>
            </a:extLst>
          </p:cNvPr>
          <p:cNvSpPr txBox="1"/>
          <p:nvPr/>
        </p:nvSpPr>
        <p:spPr>
          <a:xfrm>
            <a:off x="380288" y="5868780"/>
            <a:ext cx="3599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: borne pré-spécifiée de valeur de p = 0,0172 non atteinte.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85CA8DDC-E8A6-9E42-A1ED-BFF15477B931}"/>
              </a:ext>
            </a:extLst>
          </p:cNvPr>
          <p:cNvGrpSpPr/>
          <p:nvPr/>
        </p:nvGrpSpPr>
        <p:grpSpPr>
          <a:xfrm>
            <a:off x="1689903" y="1804720"/>
            <a:ext cx="8230277" cy="3414782"/>
            <a:chOff x="447664" y="2526680"/>
            <a:chExt cx="5734610" cy="3014949"/>
          </a:xfrm>
        </p:grpSpPr>
        <p:graphicFrame>
          <p:nvGraphicFramePr>
            <p:cNvPr id="12" name="Graphique 11">
              <a:extLst>
                <a:ext uri="{FF2B5EF4-FFF2-40B4-BE49-F238E27FC236}">
                  <a16:creationId xmlns:a16="http://schemas.microsoft.com/office/drawing/2014/main" id="{9BF050F6-F61B-AC49-ABA5-4A2DEDFCB52B}"/>
                </a:ext>
              </a:extLst>
            </p:cNvPr>
            <p:cNvGraphicFramePr/>
            <p:nvPr/>
          </p:nvGraphicFramePr>
          <p:xfrm>
            <a:off x="447664" y="2526680"/>
            <a:ext cx="5734610" cy="29847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Text Box 4">
              <a:extLst>
                <a:ext uri="{FF2B5EF4-FFF2-40B4-BE49-F238E27FC236}">
                  <a16:creationId xmlns:a16="http://schemas.microsoft.com/office/drawing/2014/main" id="{310A88E8-62EA-FC44-8E82-C13CCAADDB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613826" y="3760587"/>
              <a:ext cx="2559292" cy="193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ヒラギノ角ゴ Pro W3" charset="0"/>
                  <a:cs typeface="Arial"/>
                </a:rPr>
                <a:t>Pourcentage</a:t>
              </a: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ヒラギノ角ゴ Pro W3" charset="0"/>
                  <a:cs typeface="Arial"/>
                </a:rPr>
                <a:t> de patients (%)</a:t>
              </a:r>
            </a:p>
          </p:txBody>
        </p:sp>
        <p:sp>
          <p:nvSpPr>
            <p:cNvPr id="14" name="Text Box 4">
              <a:extLst>
                <a:ext uri="{FF2B5EF4-FFF2-40B4-BE49-F238E27FC236}">
                  <a16:creationId xmlns:a16="http://schemas.microsoft.com/office/drawing/2014/main" id="{26F45E59-0DB1-6243-BD32-8449006173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3806" y="5297063"/>
              <a:ext cx="3306656" cy="244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ヒラギノ角ゴ Pro W3" charset="0"/>
                  <a:cs typeface="Arial"/>
                </a:rPr>
                <a:t>Mois</a:t>
              </a:r>
            </a:p>
          </p:txBody>
        </p:sp>
      </p:grpSp>
      <p:sp>
        <p:nvSpPr>
          <p:cNvPr id="18" name="Rectangle à coins arrondis 10">
            <a:extLst>
              <a:ext uri="{FF2B5EF4-FFF2-40B4-BE49-F238E27FC236}">
                <a16:creationId xmlns:a16="http://schemas.microsoft.com/office/drawing/2014/main" id="{421FBACD-5CC1-7046-A994-088EC16BE6FE}"/>
              </a:ext>
            </a:extLst>
          </p:cNvPr>
          <p:cNvSpPr/>
          <p:nvPr/>
        </p:nvSpPr>
        <p:spPr>
          <a:xfrm>
            <a:off x="473653" y="1695638"/>
            <a:ext cx="11158366" cy="4161491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4E394A1C-CE0E-2B40-825C-E8192199A30E}"/>
              </a:ext>
            </a:extLst>
          </p:cNvPr>
          <p:cNvCxnSpPr>
            <a:cxnSpLocks/>
          </p:cNvCxnSpPr>
          <p:nvPr/>
        </p:nvCxnSpPr>
        <p:spPr>
          <a:xfrm>
            <a:off x="2495550" y="5206765"/>
            <a:ext cx="7200900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4FC5F5BD-5CCA-2149-B75A-07A142965047}"/>
              </a:ext>
            </a:extLst>
          </p:cNvPr>
          <p:cNvCxnSpPr>
            <a:cxnSpLocks/>
          </p:cNvCxnSpPr>
          <p:nvPr/>
        </p:nvCxnSpPr>
        <p:spPr>
          <a:xfrm>
            <a:off x="4887344" y="1879413"/>
            <a:ext cx="0" cy="287020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4B867C5A-B53F-4D45-B2BA-1C8B5C9376C5}"/>
              </a:ext>
            </a:extLst>
          </p:cNvPr>
          <p:cNvCxnSpPr>
            <a:cxnSpLocks/>
          </p:cNvCxnSpPr>
          <p:nvPr/>
        </p:nvCxnSpPr>
        <p:spPr>
          <a:xfrm>
            <a:off x="5692016" y="1879413"/>
            <a:ext cx="0" cy="287020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36559BF7-4EFC-2D43-9E09-F2F5F7F491B7}"/>
              </a:ext>
            </a:extLst>
          </p:cNvPr>
          <p:cNvCxnSpPr>
            <a:cxnSpLocks/>
          </p:cNvCxnSpPr>
          <p:nvPr/>
        </p:nvCxnSpPr>
        <p:spPr>
          <a:xfrm>
            <a:off x="2495550" y="3314513"/>
            <a:ext cx="72009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8">
            <a:extLst>
              <a:ext uri="{FF2B5EF4-FFF2-40B4-BE49-F238E27FC236}">
                <a16:creationId xmlns:a16="http://schemas.microsoft.com/office/drawing/2014/main" id="{A2A5E73E-C7DE-BE4F-996A-B44EAD84C118}"/>
              </a:ext>
            </a:extLst>
          </p:cNvPr>
          <p:cNvSpPr txBox="1"/>
          <p:nvPr/>
        </p:nvSpPr>
        <p:spPr>
          <a:xfrm>
            <a:off x="9805158" y="3051980"/>
            <a:ext cx="862095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600" cap="none" spc="40" normalizeH="0" baseline="0" noProof="0" dirty="0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17,6 </a:t>
            </a:r>
            <a:r>
              <a:rPr kumimoji="0" lang="en-US" sz="1400" b="1" i="0" u="none" strike="noStrike" kern="600" cap="none" spc="40" normalizeH="0" baseline="0" noProof="0" dirty="0" err="1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mois</a:t>
            </a:r>
            <a:endParaRPr kumimoji="0" lang="en-US" sz="1400" b="1" i="0" u="none" strike="noStrike" kern="600" cap="none" spc="40" normalizeH="0" baseline="0" noProof="0" dirty="0">
              <a:ln>
                <a:noFill/>
              </a:ln>
              <a:solidFill>
                <a:srgbClr val="0199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Box 8">
            <a:extLst>
              <a:ext uri="{FF2B5EF4-FFF2-40B4-BE49-F238E27FC236}">
                <a16:creationId xmlns:a16="http://schemas.microsoft.com/office/drawing/2014/main" id="{528F2ED6-4435-C241-AEAF-4519FD35B6B4}"/>
              </a:ext>
            </a:extLst>
          </p:cNvPr>
          <p:cNvSpPr txBox="1"/>
          <p:nvPr/>
        </p:nvSpPr>
        <p:spPr>
          <a:xfrm>
            <a:off x="9805158" y="3304262"/>
            <a:ext cx="862095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600" cap="none" spc="40" normalizeH="0" baseline="0" noProof="0" dirty="0">
                <a:ln>
                  <a:noFill/>
                </a:ln>
                <a:solidFill>
                  <a:srgbClr val="0199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16,0 </a:t>
            </a:r>
            <a:r>
              <a:rPr kumimoji="0" lang="en-US" sz="1400" b="1" i="0" u="none" strike="noStrike" kern="600" cap="none" spc="40" normalizeH="0" baseline="0" noProof="0" dirty="0" err="1">
                <a:ln>
                  <a:noFill/>
                </a:ln>
                <a:solidFill>
                  <a:srgbClr val="0199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mois</a:t>
            </a:r>
            <a:endParaRPr kumimoji="0" lang="en-US" sz="1400" b="1" i="0" u="none" strike="noStrike" kern="600" cap="none" spc="40" normalizeH="0" baseline="0" noProof="0" dirty="0">
              <a:ln>
                <a:noFill/>
              </a:ln>
              <a:solidFill>
                <a:srgbClr val="0199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Box 8">
            <a:extLst>
              <a:ext uri="{FF2B5EF4-FFF2-40B4-BE49-F238E27FC236}">
                <a16:creationId xmlns:a16="http://schemas.microsoft.com/office/drawing/2014/main" id="{5C93F953-1AD8-3148-9B42-1E2E379ED6B3}"/>
              </a:ext>
            </a:extLst>
          </p:cNvPr>
          <p:cNvSpPr txBox="1"/>
          <p:nvPr/>
        </p:nvSpPr>
        <p:spPr>
          <a:xfrm>
            <a:off x="4962844" y="1941867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600" cap="none" spc="40" normalizeH="0" baseline="0" noProof="0" dirty="0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48,4%</a:t>
            </a:r>
            <a:endParaRPr kumimoji="0" lang="en-US" sz="1400" b="1" i="0" u="none" strike="noStrike" kern="600" cap="none" spc="40" normalizeH="0" baseline="0" noProof="0" dirty="0">
              <a:ln>
                <a:noFill/>
              </a:ln>
              <a:solidFill>
                <a:srgbClr val="0199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Box 8">
            <a:extLst>
              <a:ext uri="{FF2B5EF4-FFF2-40B4-BE49-F238E27FC236}">
                <a16:creationId xmlns:a16="http://schemas.microsoft.com/office/drawing/2014/main" id="{C1DCE490-C9C9-A949-BA10-E1EF97447E1B}"/>
              </a:ext>
            </a:extLst>
          </p:cNvPr>
          <p:cNvSpPr txBox="1"/>
          <p:nvPr/>
        </p:nvSpPr>
        <p:spPr>
          <a:xfrm>
            <a:off x="4962844" y="2133898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600" cap="none" spc="40" normalizeH="0" baseline="0" noProof="0" dirty="0">
                <a:ln>
                  <a:noFill/>
                </a:ln>
                <a:solidFill>
                  <a:srgbClr val="0199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41,4%</a:t>
            </a:r>
          </a:p>
        </p:txBody>
      </p:sp>
      <p:sp>
        <p:nvSpPr>
          <p:cNvPr id="40" name="TextBox 8">
            <a:extLst>
              <a:ext uri="{FF2B5EF4-FFF2-40B4-BE49-F238E27FC236}">
                <a16:creationId xmlns:a16="http://schemas.microsoft.com/office/drawing/2014/main" id="{E8FDD12D-1A8E-C145-8DBE-552B2E6DB503}"/>
              </a:ext>
            </a:extLst>
          </p:cNvPr>
          <p:cNvSpPr txBox="1"/>
          <p:nvPr/>
        </p:nvSpPr>
        <p:spPr>
          <a:xfrm>
            <a:off x="5781501" y="2752630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600" cap="none" spc="40" normalizeH="0" baseline="0" noProof="0" dirty="0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37,7%</a:t>
            </a:r>
            <a:endParaRPr kumimoji="0" lang="en-US" sz="1400" b="1" i="0" u="none" strike="noStrike" kern="600" cap="none" spc="40" normalizeH="0" baseline="0" noProof="0" dirty="0">
              <a:ln>
                <a:noFill/>
              </a:ln>
              <a:solidFill>
                <a:srgbClr val="0199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1" name="Tableau 40">
            <a:extLst>
              <a:ext uri="{FF2B5EF4-FFF2-40B4-BE49-F238E27FC236}">
                <a16:creationId xmlns:a16="http://schemas.microsoft.com/office/drawing/2014/main" id="{68A428DC-A467-AC4C-80B2-39B432CA1B0B}"/>
              </a:ext>
            </a:extLst>
          </p:cNvPr>
          <p:cNvGraphicFramePr>
            <a:graphicFrameLocks noGrp="1"/>
          </p:cNvGraphicFramePr>
          <p:nvPr/>
        </p:nvGraphicFramePr>
        <p:xfrm>
          <a:off x="6315301" y="1931943"/>
          <a:ext cx="4936458" cy="834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009">
                  <a:extLst>
                    <a:ext uri="{9D8B030D-6E8A-4147-A177-3AD203B41FA5}">
                      <a16:colId xmlns:a16="http://schemas.microsoft.com/office/drawing/2014/main" val="919675165"/>
                    </a:ext>
                  </a:extLst>
                </a:gridCol>
                <a:gridCol w="901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4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fr-FR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" marR="1200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n/N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Évènements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</a:t>
                      </a:r>
                      <a:b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(IC 95%)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10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valeur-p</a:t>
                      </a:r>
                      <a:br>
                        <a:rPr lang="fr-FR" sz="10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(unilatéral)</a:t>
                      </a:r>
                      <a:endParaRPr lang="fr-FR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033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Pembro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Chimio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336/425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79,1%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0,86</a:t>
                      </a:r>
                      <a:br>
                        <a:rPr lang="fr-FR" sz="12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(0,72-1,04)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0,0563</a:t>
                      </a:r>
                      <a:r>
                        <a:rPr lang="fr-FR" sz="12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0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Placebo +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Chimio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177/211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83,9%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fr-FR" sz="11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fr-FR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3" name="Forme libre 42">
            <a:extLst>
              <a:ext uri="{FF2B5EF4-FFF2-40B4-BE49-F238E27FC236}">
                <a16:creationId xmlns:a16="http://schemas.microsoft.com/office/drawing/2014/main" id="{3B80A4A1-5BA6-7649-9A9F-57565F12D010}"/>
              </a:ext>
            </a:extLst>
          </p:cNvPr>
          <p:cNvSpPr/>
          <p:nvPr/>
        </p:nvSpPr>
        <p:spPr>
          <a:xfrm>
            <a:off x="2514600" y="1947333"/>
            <a:ext cx="7010400" cy="2302934"/>
          </a:xfrm>
          <a:custGeom>
            <a:avLst/>
            <a:gdLst>
              <a:gd name="connsiteX0" fmla="*/ 0 w 7010400"/>
              <a:gd name="connsiteY0" fmla="*/ 0 h 2302934"/>
              <a:gd name="connsiteX1" fmla="*/ 254000 w 7010400"/>
              <a:gd name="connsiteY1" fmla="*/ 59267 h 2302934"/>
              <a:gd name="connsiteX2" fmla="*/ 423333 w 7010400"/>
              <a:gd name="connsiteY2" fmla="*/ 135467 h 2302934"/>
              <a:gd name="connsiteX3" fmla="*/ 812800 w 7010400"/>
              <a:gd name="connsiteY3" fmla="*/ 381000 h 2302934"/>
              <a:gd name="connsiteX4" fmla="*/ 1024467 w 7010400"/>
              <a:gd name="connsiteY4" fmla="*/ 601134 h 2302934"/>
              <a:gd name="connsiteX5" fmla="*/ 1159933 w 7010400"/>
              <a:gd name="connsiteY5" fmla="*/ 711200 h 2302934"/>
              <a:gd name="connsiteX6" fmla="*/ 1227667 w 7010400"/>
              <a:gd name="connsiteY6" fmla="*/ 795867 h 2302934"/>
              <a:gd name="connsiteX7" fmla="*/ 1566333 w 7010400"/>
              <a:gd name="connsiteY7" fmla="*/ 982134 h 2302934"/>
              <a:gd name="connsiteX8" fmla="*/ 1710267 w 7010400"/>
              <a:gd name="connsiteY8" fmla="*/ 1066800 h 2302934"/>
              <a:gd name="connsiteX9" fmla="*/ 1862667 w 7010400"/>
              <a:gd name="connsiteY9" fmla="*/ 1185334 h 2302934"/>
              <a:gd name="connsiteX10" fmla="*/ 2065867 w 7010400"/>
              <a:gd name="connsiteY10" fmla="*/ 1270000 h 2302934"/>
              <a:gd name="connsiteX11" fmla="*/ 2209800 w 7010400"/>
              <a:gd name="connsiteY11" fmla="*/ 1346200 h 2302934"/>
              <a:gd name="connsiteX12" fmla="*/ 2429933 w 7010400"/>
              <a:gd name="connsiteY12" fmla="*/ 1481667 h 2302934"/>
              <a:gd name="connsiteX13" fmla="*/ 2726267 w 7010400"/>
              <a:gd name="connsiteY13" fmla="*/ 1617134 h 2302934"/>
              <a:gd name="connsiteX14" fmla="*/ 2844800 w 7010400"/>
              <a:gd name="connsiteY14" fmla="*/ 1667934 h 2302934"/>
              <a:gd name="connsiteX15" fmla="*/ 3048000 w 7010400"/>
              <a:gd name="connsiteY15" fmla="*/ 1727200 h 2302934"/>
              <a:gd name="connsiteX16" fmla="*/ 3251200 w 7010400"/>
              <a:gd name="connsiteY16" fmla="*/ 1786467 h 2302934"/>
              <a:gd name="connsiteX17" fmla="*/ 3547533 w 7010400"/>
              <a:gd name="connsiteY17" fmla="*/ 1879600 h 2302934"/>
              <a:gd name="connsiteX18" fmla="*/ 3589867 w 7010400"/>
              <a:gd name="connsiteY18" fmla="*/ 1913467 h 2302934"/>
              <a:gd name="connsiteX19" fmla="*/ 3810000 w 7010400"/>
              <a:gd name="connsiteY19" fmla="*/ 1972734 h 2302934"/>
              <a:gd name="connsiteX20" fmla="*/ 4047067 w 7010400"/>
              <a:gd name="connsiteY20" fmla="*/ 2057400 h 2302934"/>
              <a:gd name="connsiteX21" fmla="*/ 4521200 w 7010400"/>
              <a:gd name="connsiteY21" fmla="*/ 2116667 h 2302934"/>
              <a:gd name="connsiteX22" fmla="*/ 4851400 w 7010400"/>
              <a:gd name="connsiteY22" fmla="*/ 2175934 h 2302934"/>
              <a:gd name="connsiteX23" fmla="*/ 5164667 w 7010400"/>
              <a:gd name="connsiteY23" fmla="*/ 2192867 h 2302934"/>
              <a:gd name="connsiteX24" fmla="*/ 5393267 w 7010400"/>
              <a:gd name="connsiteY24" fmla="*/ 2235200 h 2302934"/>
              <a:gd name="connsiteX25" fmla="*/ 5901267 w 7010400"/>
              <a:gd name="connsiteY25" fmla="*/ 2243667 h 2302934"/>
              <a:gd name="connsiteX26" fmla="*/ 5985933 w 7010400"/>
              <a:gd name="connsiteY26" fmla="*/ 2286000 h 2302934"/>
              <a:gd name="connsiteX27" fmla="*/ 6460067 w 7010400"/>
              <a:gd name="connsiteY27" fmla="*/ 2302934 h 2302934"/>
              <a:gd name="connsiteX28" fmla="*/ 7010400 w 7010400"/>
              <a:gd name="connsiteY28" fmla="*/ 2302934 h 230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010400" h="2302934">
                <a:moveTo>
                  <a:pt x="0" y="0"/>
                </a:moveTo>
                <a:lnTo>
                  <a:pt x="254000" y="59267"/>
                </a:lnTo>
                <a:lnTo>
                  <a:pt x="423333" y="135467"/>
                </a:lnTo>
                <a:lnTo>
                  <a:pt x="812800" y="381000"/>
                </a:lnTo>
                <a:lnTo>
                  <a:pt x="1024467" y="601134"/>
                </a:lnTo>
                <a:lnTo>
                  <a:pt x="1159933" y="711200"/>
                </a:lnTo>
                <a:lnTo>
                  <a:pt x="1227667" y="795867"/>
                </a:lnTo>
                <a:lnTo>
                  <a:pt x="1566333" y="982134"/>
                </a:lnTo>
                <a:lnTo>
                  <a:pt x="1710267" y="1066800"/>
                </a:lnTo>
                <a:lnTo>
                  <a:pt x="1862667" y="1185334"/>
                </a:lnTo>
                <a:lnTo>
                  <a:pt x="2065867" y="1270000"/>
                </a:lnTo>
                <a:lnTo>
                  <a:pt x="2209800" y="1346200"/>
                </a:lnTo>
                <a:lnTo>
                  <a:pt x="2429933" y="1481667"/>
                </a:lnTo>
                <a:lnTo>
                  <a:pt x="2726267" y="1617134"/>
                </a:lnTo>
                <a:lnTo>
                  <a:pt x="2844800" y="1667934"/>
                </a:lnTo>
                <a:lnTo>
                  <a:pt x="3048000" y="1727200"/>
                </a:lnTo>
                <a:lnTo>
                  <a:pt x="3251200" y="1786467"/>
                </a:lnTo>
                <a:lnTo>
                  <a:pt x="3547533" y="1879600"/>
                </a:lnTo>
                <a:lnTo>
                  <a:pt x="3589867" y="1913467"/>
                </a:lnTo>
                <a:lnTo>
                  <a:pt x="3810000" y="1972734"/>
                </a:lnTo>
                <a:lnTo>
                  <a:pt x="4047067" y="2057400"/>
                </a:lnTo>
                <a:lnTo>
                  <a:pt x="4521200" y="2116667"/>
                </a:lnTo>
                <a:lnTo>
                  <a:pt x="4851400" y="2175934"/>
                </a:lnTo>
                <a:lnTo>
                  <a:pt x="5164667" y="2192867"/>
                </a:lnTo>
                <a:lnTo>
                  <a:pt x="5393267" y="2235200"/>
                </a:lnTo>
                <a:lnTo>
                  <a:pt x="5901267" y="2243667"/>
                </a:lnTo>
                <a:lnTo>
                  <a:pt x="5985933" y="2286000"/>
                </a:lnTo>
                <a:lnTo>
                  <a:pt x="6460067" y="2302934"/>
                </a:lnTo>
                <a:lnTo>
                  <a:pt x="7010400" y="2302934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Forme libre 43">
            <a:extLst>
              <a:ext uri="{FF2B5EF4-FFF2-40B4-BE49-F238E27FC236}">
                <a16:creationId xmlns:a16="http://schemas.microsoft.com/office/drawing/2014/main" id="{B417EE50-02CB-C446-945B-9458332BC230}"/>
              </a:ext>
            </a:extLst>
          </p:cNvPr>
          <p:cNvSpPr/>
          <p:nvPr/>
        </p:nvSpPr>
        <p:spPr>
          <a:xfrm>
            <a:off x="2514600" y="1955800"/>
            <a:ext cx="7035800" cy="2497667"/>
          </a:xfrm>
          <a:custGeom>
            <a:avLst/>
            <a:gdLst>
              <a:gd name="connsiteX0" fmla="*/ 0 w 7035800"/>
              <a:gd name="connsiteY0" fmla="*/ 0 h 2497667"/>
              <a:gd name="connsiteX1" fmla="*/ 347133 w 7035800"/>
              <a:gd name="connsiteY1" fmla="*/ 93133 h 2497667"/>
              <a:gd name="connsiteX2" fmla="*/ 795867 w 7035800"/>
              <a:gd name="connsiteY2" fmla="*/ 287867 h 2497667"/>
              <a:gd name="connsiteX3" fmla="*/ 956733 w 7035800"/>
              <a:gd name="connsiteY3" fmla="*/ 414867 h 2497667"/>
              <a:gd name="connsiteX4" fmla="*/ 1100667 w 7035800"/>
              <a:gd name="connsiteY4" fmla="*/ 558800 h 2497667"/>
              <a:gd name="connsiteX5" fmla="*/ 1354667 w 7035800"/>
              <a:gd name="connsiteY5" fmla="*/ 778933 h 2497667"/>
              <a:gd name="connsiteX6" fmla="*/ 1456267 w 7035800"/>
              <a:gd name="connsiteY6" fmla="*/ 922867 h 2497667"/>
              <a:gd name="connsiteX7" fmla="*/ 1566333 w 7035800"/>
              <a:gd name="connsiteY7" fmla="*/ 1024467 h 2497667"/>
              <a:gd name="connsiteX8" fmla="*/ 1625600 w 7035800"/>
              <a:gd name="connsiteY8" fmla="*/ 1109133 h 2497667"/>
              <a:gd name="connsiteX9" fmla="*/ 1667933 w 7035800"/>
              <a:gd name="connsiteY9" fmla="*/ 1193800 h 2497667"/>
              <a:gd name="connsiteX10" fmla="*/ 1998133 w 7035800"/>
              <a:gd name="connsiteY10" fmla="*/ 1312333 h 2497667"/>
              <a:gd name="connsiteX11" fmla="*/ 2396067 w 7035800"/>
              <a:gd name="connsiteY11" fmla="*/ 1642533 h 2497667"/>
              <a:gd name="connsiteX12" fmla="*/ 2870200 w 7035800"/>
              <a:gd name="connsiteY12" fmla="*/ 1896533 h 2497667"/>
              <a:gd name="connsiteX13" fmla="*/ 3090333 w 7035800"/>
              <a:gd name="connsiteY13" fmla="*/ 1989667 h 2497667"/>
              <a:gd name="connsiteX14" fmla="*/ 3369733 w 7035800"/>
              <a:gd name="connsiteY14" fmla="*/ 2015067 h 2497667"/>
              <a:gd name="connsiteX15" fmla="*/ 3598333 w 7035800"/>
              <a:gd name="connsiteY15" fmla="*/ 2091267 h 2497667"/>
              <a:gd name="connsiteX16" fmla="*/ 3920067 w 7035800"/>
              <a:gd name="connsiteY16" fmla="*/ 2159000 h 2497667"/>
              <a:gd name="connsiteX17" fmla="*/ 4157133 w 7035800"/>
              <a:gd name="connsiteY17" fmla="*/ 2235200 h 2497667"/>
              <a:gd name="connsiteX18" fmla="*/ 4250267 w 7035800"/>
              <a:gd name="connsiteY18" fmla="*/ 2269067 h 2497667"/>
              <a:gd name="connsiteX19" fmla="*/ 4927600 w 7035800"/>
              <a:gd name="connsiteY19" fmla="*/ 2294467 h 2497667"/>
              <a:gd name="connsiteX20" fmla="*/ 5215467 w 7035800"/>
              <a:gd name="connsiteY20" fmla="*/ 2353733 h 2497667"/>
              <a:gd name="connsiteX21" fmla="*/ 5554133 w 7035800"/>
              <a:gd name="connsiteY21" fmla="*/ 2379133 h 2497667"/>
              <a:gd name="connsiteX22" fmla="*/ 6629400 w 7035800"/>
              <a:gd name="connsiteY22" fmla="*/ 2379133 h 2497667"/>
              <a:gd name="connsiteX23" fmla="*/ 6629400 w 7035800"/>
              <a:gd name="connsiteY23" fmla="*/ 2497667 h 2497667"/>
              <a:gd name="connsiteX24" fmla="*/ 7035800 w 7035800"/>
              <a:gd name="connsiteY24" fmla="*/ 2497667 h 249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5800" h="2497667">
                <a:moveTo>
                  <a:pt x="0" y="0"/>
                </a:moveTo>
                <a:lnTo>
                  <a:pt x="347133" y="93133"/>
                </a:lnTo>
                <a:lnTo>
                  <a:pt x="795867" y="287867"/>
                </a:lnTo>
                <a:lnTo>
                  <a:pt x="956733" y="414867"/>
                </a:lnTo>
                <a:lnTo>
                  <a:pt x="1100667" y="558800"/>
                </a:lnTo>
                <a:lnTo>
                  <a:pt x="1354667" y="778933"/>
                </a:lnTo>
                <a:lnTo>
                  <a:pt x="1456267" y="922867"/>
                </a:lnTo>
                <a:lnTo>
                  <a:pt x="1566333" y="1024467"/>
                </a:lnTo>
                <a:lnTo>
                  <a:pt x="1625600" y="1109133"/>
                </a:lnTo>
                <a:lnTo>
                  <a:pt x="1667933" y="1193800"/>
                </a:lnTo>
                <a:lnTo>
                  <a:pt x="1998133" y="1312333"/>
                </a:lnTo>
                <a:lnTo>
                  <a:pt x="2396067" y="1642533"/>
                </a:lnTo>
                <a:lnTo>
                  <a:pt x="2870200" y="1896533"/>
                </a:lnTo>
                <a:lnTo>
                  <a:pt x="3090333" y="1989667"/>
                </a:lnTo>
                <a:lnTo>
                  <a:pt x="3369733" y="2015067"/>
                </a:lnTo>
                <a:lnTo>
                  <a:pt x="3598333" y="2091267"/>
                </a:lnTo>
                <a:lnTo>
                  <a:pt x="3920067" y="2159000"/>
                </a:lnTo>
                <a:lnTo>
                  <a:pt x="4157133" y="2235200"/>
                </a:lnTo>
                <a:lnTo>
                  <a:pt x="4250267" y="2269067"/>
                </a:lnTo>
                <a:lnTo>
                  <a:pt x="4927600" y="2294467"/>
                </a:lnTo>
                <a:lnTo>
                  <a:pt x="5215467" y="2353733"/>
                </a:lnTo>
                <a:lnTo>
                  <a:pt x="5554133" y="2379133"/>
                </a:lnTo>
                <a:lnTo>
                  <a:pt x="6629400" y="2379133"/>
                </a:lnTo>
                <a:lnTo>
                  <a:pt x="6629400" y="2497667"/>
                </a:lnTo>
                <a:lnTo>
                  <a:pt x="7035800" y="2497667"/>
                </a:ln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extBox 8">
            <a:extLst>
              <a:ext uri="{FF2B5EF4-FFF2-40B4-BE49-F238E27FC236}">
                <a16:creationId xmlns:a16="http://schemas.microsoft.com/office/drawing/2014/main" id="{F2CD27BA-0265-014F-B32F-083361DC3DE9}"/>
              </a:ext>
            </a:extLst>
          </p:cNvPr>
          <p:cNvSpPr txBox="1"/>
          <p:nvPr/>
        </p:nvSpPr>
        <p:spPr>
          <a:xfrm>
            <a:off x="5781501" y="2944258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600" cap="none" spc="40" normalizeH="0" baseline="0" noProof="0" dirty="0">
                <a:ln>
                  <a:noFill/>
                </a:ln>
                <a:solidFill>
                  <a:srgbClr val="0199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29,5%</a:t>
            </a:r>
          </a:p>
        </p:txBody>
      </p:sp>
      <p:grpSp>
        <p:nvGrpSpPr>
          <p:cNvPr id="22" name="Group 40">
            <a:extLst>
              <a:ext uri="{FF2B5EF4-FFF2-40B4-BE49-F238E27FC236}">
                <a16:creationId xmlns:a16="http://schemas.microsoft.com/office/drawing/2014/main" id="{1E9160BC-8987-4E4D-BE68-D956345CC16A}"/>
              </a:ext>
            </a:extLst>
          </p:cNvPr>
          <p:cNvGrpSpPr/>
          <p:nvPr/>
        </p:nvGrpSpPr>
        <p:grpSpPr>
          <a:xfrm>
            <a:off x="939775" y="5283952"/>
            <a:ext cx="1500256" cy="468377"/>
            <a:chOff x="3761088" y="5773604"/>
            <a:chExt cx="1500256" cy="468377"/>
          </a:xfrm>
        </p:grpSpPr>
        <p:sp>
          <p:nvSpPr>
            <p:cNvPr id="23" name="TextBox 41">
              <a:extLst>
                <a:ext uri="{FF2B5EF4-FFF2-40B4-BE49-F238E27FC236}">
                  <a16:creationId xmlns:a16="http://schemas.microsoft.com/office/drawing/2014/main" id="{26503473-CB1B-D040-AE78-7E9D9C6064A5}"/>
                </a:ext>
              </a:extLst>
            </p:cNvPr>
            <p:cNvSpPr txBox="1"/>
            <p:nvPr/>
          </p:nvSpPr>
          <p:spPr>
            <a:xfrm>
              <a:off x="3761088" y="5773604"/>
              <a:ext cx="15002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A00C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Pembro + </a:t>
              </a: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C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Chimio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A00C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4" name="TextBox 42">
              <a:extLst>
                <a:ext uri="{FF2B5EF4-FFF2-40B4-BE49-F238E27FC236}">
                  <a16:creationId xmlns:a16="http://schemas.microsoft.com/office/drawing/2014/main" id="{183FEE99-05EC-594B-B971-0D6BA4F656C7}"/>
                </a:ext>
              </a:extLst>
            </p:cNvPr>
            <p:cNvSpPr txBox="1"/>
            <p:nvPr/>
          </p:nvSpPr>
          <p:spPr>
            <a:xfrm>
              <a:off x="3761088" y="5980371"/>
              <a:ext cx="1471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1999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Placebo + </a:t>
              </a: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999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Chimio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1999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46214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Tableau 42">
            <a:extLst>
              <a:ext uri="{FF2B5EF4-FFF2-40B4-BE49-F238E27FC236}">
                <a16:creationId xmlns:a16="http://schemas.microsoft.com/office/drawing/2014/main" id="{C2A3D5E4-AB07-924F-97CF-5F4CA2A14D2C}"/>
              </a:ext>
            </a:extLst>
          </p:cNvPr>
          <p:cNvGraphicFramePr>
            <a:graphicFrameLocks noGrp="1"/>
          </p:cNvGraphicFramePr>
          <p:nvPr/>
        </p:nvGraphicFramePr>
        <p:xfrm>
          <a:off x="1322370" y="5029499"/>
          <a:ext cx="8567860" cy="702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6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9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96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9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96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96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96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96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96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96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96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9663">
                  <a:extLst>
                    <a:ext uri="{9D8B030D-6E8A-4147-A177-3AD203B41FA5}">
                      <a16:colId xmlns:a16="http://schemas.microsoft.com/office/drawing/2014/main" val="649517079"/>
                    </a:ext>
                  </a:extLst>
                </a:gridCol>
                <a:gridCol w="399663">
                  <a:extLst>
                    <a:ext uri="{9D8B030D-6E8A-4147-A177-3AD203B41FA5}">
                      <a16:colId xmlns:a16="http://schemas.microsoft.com/office/drawing/2014/main" val="1833708424"/>
                    </a:ext>
                  </a:extLst>
                </a:gridCol>
                <a:gridCol w="399663">
                  <a:extLst>
                    <a:ext uri="{9D8B030D-6E8A-4147-A177-3AD203B41FA5}">
                      <a16:colId xmlns:a16="http://schemas.microsoft.com/office/drawing/2014/main" val="1640796549"/>
                    </a:ext>
                  </a:extLst>
                </a:gridCol>
                <a:gridCol w="399663">
                  <a:extLst>
                    <a:ext uri="{9D8B030D-6E8A-4147-A177-3AD203B41FA5}">
                      <a16:colId xmlns:a16="http://schemas.microsoft.com/office/drawing/2014/main" val="3511202980"/>
                    </a:ext>
                  </a:extLst>
                </a:gridCol>
                <a:gridCol w="399663">
                  <a:extLst>
                    <a:ext uri="{9D8B030D-6E8A-4147-A177-3AD203B41FA5}">
                      <a16:colId xmlns:a16="http://schemas.microsoft.com/office/drawing/2014/main" val="3083050773"/>
                    </a:ext>
                  </a:extLst>
                </a:gridCol>
                <a:gridCol w="39966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9663">
                  <a:extLst>
                    <a:ext uri="{9D8B030D-6E8A-4147-A177-3AD203B41FA5}">
                      <a16:colId xmlns:a16="http://schemas.microsoft.com/office/drawing/2014/main" val="1810946242"/>
                    </a:ext>
                  </a:extLst>
                </a:gridCol>
              </a:tblGrid>
              <a:tr h="271448">
                <a:tc gridSpan="1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  Nb à risque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502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566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539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486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415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363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309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269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226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174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153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137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124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94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11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281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267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246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209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174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144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117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07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73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5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0" name="Groupe 9">
            <a:extLst>
              <a:ext uri="{FF2B5EF4-FFF2-40B4-BE49-F238E27FC236}">
                <a16:creationId xmlns:a16="http://schemas.microsoft.com/office/drawing/2014/main" id="{8C285E5F-58C3-BD47-9A1D-F420423B3781}"/>
              </a:ext>
            </a:extLst>
          </p:cNvPr>
          <p:cNvGrpSpPr/>
          <p:nvPr/>
        </p:nvGrpSpPr>
        <p:grpSpPr>
          <a:xfrm>
            <a:off x="1689903" y="1804720"/>
            <a:ext cx="8230277" cy="3414782"/>
            <a:chOff x="447664" y="2526680"/>
            <a:chExt cx="5734610" cy="3014949"/>
          </a:xfrm>
        </p:grpSpPr>
        <p:graphicFrame>
          <p:nvGraphicFramePr>
            <p:cNvPr id="12" name="Graphique 11">
              <a:extLst>
                <a:ext uri="{FF2B5EF4-FFF2-40B4-BE49-F238E27FC236}">
                  <a16:creationId xmlns:a16="http://schemas.microsoft.com/office/drawing/2014/main" id="{E9060EB0-18F6-444E-805B-48E3495E583A}"/>
                </a:ext>
              </a:extLst>
            </p:cNvPr>
            <p:cNvGraphicFramePr/>
            <p:nvPr/>
          </p:nvGraphicFramePr>
          <p:xfrm>
            <a:off x="447664" y="2526680"/>
            <a:ext cx="5734610" cy="29847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Text Box 4">
              <a:extLst>
                <a:ext uri="{FF2B5EF4-FFF2-40B4-BE49-F238E27FC236}">
                  <a16:creationId xmlns:a16="http://schemas.microsoft.com/office/drawing/2014/main" id="{295D09B4-68DB-2141-8DDD-B482DD997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613826" y="3760587"/>
              <a:ext cx="2559292" cy="193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ヒラギノ角ゴ Pro W3" charset="0"/>
                  <a:cs typeface="Arial"/>
                </a:rPr>
                <a:t>Pourcentage</a:t>
              </a: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ヒラギノ角ゴ Pro W3" charset="0"/>
                  <a:cs typeface="Arial"/>
                </a:rPr>
                <a:t> de patients (%)</a:t>
              </a:r>
            </a:p>
          </p:txBody>
        </p:sp>
        <p:sp>
          <p:nvSpPr>
            <p:cNvPr id="14" name="Text Box 4">
              <a:extLst>
                <a:ext uri="{FF2B5EF4-FFF2-40B4-BE49-F238E27FC236}">
                  <a16:creationId xmlns:a16="http://schemas.microsoft.com/office/drawing/2014/main" id="{960D0754-B2EB-2143-A5D1-99BE0895F4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3806" y="5297063"/>
              <a:ext cx="3306656" cy="244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ヒラギノ角ゴ Pro W3" charset="0"/>
                  <a:cs typeface="Arial"/>
                </a:rPr>
                <a:t>Mois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80288" y="129092"/>
            <a:ext cx="11800953" cy="114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391046" y="1168876"/>
            <a:ext cx="11800953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>
          <a:xfrm>
            <a:off x="391046" y="1240249"/>
            <a:ext cx="10332000" cy="299707"/>
          </a:xfrm>
        </p:spPr>
        <p:txBody>
          <a:bodyPr/>
          <a:lstStyle/>
          <a:p>
            <a:r>
              <a:rPr lang="fr-FR" sz="2000" dirty="0"/>
              <a:t>Survie globale dans la population en ITT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91046" y="210209"/>
            <a:ext cx="11721932" cy="483477"/>
          </a:xfrm>
        </p:spPr>
        <p:txBody>
          <a:bodyPr/>
          <a:lstStyle/>
          <a:p>
            <a:r>
              <a:rPr lang="fr-FR" sz="2200" dirty="0"/>
              <a:t>Etude de phase 3 KEYNOTE-355 évaluant </a:t>
            </a:r>
            <a:r>
              <a:rPr lang="fr-FR" sz="2200" dirty="0" err="1"/>
              <a:t>pembrolizumab</a:t>
            </a:r>
            <a:r>
              <a:rPr lang="fr-FR" sz="2200" dirty="0"/>
              <a:t> plus chimiothérapie </a:t>
            </a:r>
            <a:br>
              <a:rPr lang="fr-FR" sz="2200" dirty="0"/>
            </a:br>
            <a:r>
              <a:rPr lang="fr-FR" sz="2200" i="1" dirty="0"/>
              <a:t>vs</a:t>
            </a:r>
            <a:r>
              <a:rPr lang="fr-FR" sz="2200" dirty="0"/>
              <a:t> placebo plus chimiothérapie en première ligne de traitement pour les cancers </a:t>
            </a:r>
            <a:br>
              <a:rPr lang="fr-FR" sz="2200" dirty="0"/>
            </a:br>
            <a:r>
              <a:rPr lang="fr-FR" sz="2200" dirty="0"/>
              <a:t>du sein avancés triple-négatifs</a:t>
            </a:r>
            <a:endParaRPr lang="en-US" sz="2200" dirty="0"/>
          </a:p>
        </p:txBody>
      </p:sp>
      <p:sp>
        <p:nvSpPr>
          <p:cNvPr id="97" name="Espace réservé du texte 3">
            <a:extLst>
              <a:ext uri="{FF2B5EF4-FFF2-40B4-BE49-F238E27FC236}">
                <a16:creationId xmlns:a16="http://schemas.microsoft.com/office/drawing/2014/main" id="{41A614D7-506E-4B25-85C0-54837001E8D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90525" y="6254750"/>
            <a:ext cx="8931275" cy="60325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H. </a:t>
            </a:r>
            <a:r>
              <a:rPr lang="fr-FR" dirty="0" err="1"/>
              <a:t>Rugo</a:t>
            </a:r>
            <a:r>
              <a:rPr lang="fr-FR" dirty="0"/>
              <a:t>, et al.,  ESMO</a:t>
            </a:r>
            <a:r>
              <a:rPr lang="fr-FR" baseline="30000" dirty="0"/>
              <a:t>® </a:t>
            </a:r>
            <a:r>
              <a:rPr lang="fr-FR" dirty="0"/>
              <a:t>2021,  LBA16</a:t>
            </a:r>
          </a:p>
        </p:txBody>
      </p:sp>
      <p:sp>
        <p:nvSpPr>
          <p:cNvPr id="17" name="Rectangle à coins arrondis 10">
            <a:extLst>
              <a:ext uri="{FF2B5EF4-FFF2-40B4-BE49-F238E27FC236}">
                <a16:creationId xmlns:a16="http://schemas.microsoft.com/office/drawing/2014/main" id="{B19DCFBD-0A38-8249-920C-690555C8C88F}"/>
              </a:ext>
            </a:extLst>
          </p:cNvPr>
          <p:cNvSpPr/>
          <p:nvPr/>
        </p:nvSpPr>
        <p:spPr>
          <a:xfrm>
            <a:off x="473653" y="1695638"/>
            <a:ext cx="11158366" cy="4161491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B686873C-3CDE-4B45-A443-7673F59E0854}"/>
              </a:ext>
            </a:extLst>
          </p:cNvPr>
          <p:cNvCxnSpPr>
            <a:cxnSpLocks/>
          </p:cNvCxnSpPr>
          <p:nvPr/>
        </p:nvCxnSpPr>
        <p:spPr>
          <a:xfrm>
            <a:off x="2366362" y="5206765"/>
            <a:ext cx="7330088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40">
            <a:extLst>
              <a:ext uri="{FF2B5EF4-FFF2-40B4-BE49-F238E27FC236}">
                <a16:creationId xmlns:a16="http://schemas.microsoft.com/office/drawing/2014/main" id="{40121CF0-918D-3744-B8F4-D0E14F2B9237}"/>
              </a:ext>
            </a:extLst>
          </p:cNvPr>
          <p:cNvGrpSpPr/>
          <p:nvPr/>
        </p:nvGrpSpPr>
        <p:grpSpPr>
          <a:xfrm>
            <a:off x="810587" y="5283952"/>
            <a:ext cx="1500256" cy="468377"/>
            <a:chOff x="3761088" y="5773604"/>
            <a:chExt cx="1500256" cy="468377"/>
          </a:xfrm>
        </p:grpSpPr>
        <p:sp>
          <p:nvSpPr>
            <p:cNvPr id="20" name="TextBox 41">
              <a:extLst>
                <a:ext uri="{FF2B5EF4-FFF2-40B4-BE49-F238E27FC236}">
                  <a16:creationId xmlns:a16="http://schemas.microsoft.com/office/drawing/2014/main" id="{5A971223-126F-6F4F-99A8-6467E8BD6CBF}"/>
                </a:ext>
              </a:extLst>
            </p:cNvPr>
            <p:cNvSpPr txBox="1"/>
            <p:nvPr/>
          </p:nvSpPr>
          <p:spPr>
            <a:xfrm>
              <a:off x="3761088" y="5773604"/>
              <a:ext cx="15002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A00C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Pembro + </a:t>
              </a: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C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Chimio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A00C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1" name="TextBox 42">
              <a:extLst>
                <a:ext uri="{FF2B5EF4-FFF2-40B4-BE49-F238E27FC236}">
                  <a16:creationId xmlns:a16="http://schemas.microsoft.com/office/drawing/2014/main" id="{52072B68-88FF-9844-AF6C-76A94EC8C392}"/>
                </a:ext>
              </a:extLst>
            </p:cNvPr>
            <p:cNvSpPr txBox="1"/>
            <p:nvPr/>
          </p:nvSpPr>
          <p:spPr>
            <a:xfrm>
              <a:off x="3761088" y="5980371"/>
              <a:ext cx="1471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1999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Placebo + </a:t>
              </a: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999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Chimio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1999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</p:grp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5F877F2D-3B91-4845-ABBC-B44E51844E10}"/>
              </a:ext>
            </a:extLst>
          </p:cNvPr>
          <p:cNvCxnSpPr>
            <a:cxnSpLocks/>
          </p:cNvCxnSpPr>
          <p:nvPr/>
        </p:nvCxnSpPr>
        <p:spPr>
          <a:xfrm>
            <a:off x="4887344" y="1879413"/>
            <a:ext cx="0" cy="287020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5E2E374-7D0E-3043-B4DC-172D96A11305}"/>
              </a:ext>
            </a:extLst>
          </p:cNvPr>
          <p:cNvCxnSpPr>
            <a:cxnSpLocks/>
          </p:cNvCxnSpPr>
          <p:nvPr/>
        </p:nvCxnSpPr>
        <p:spPr>
          <a:xfrm>
            <a:off x="5692016" y="1879413"/>
            <a:ext cx="0" cy="287020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2F415B0-F70D-B049-A3D6-F539944482BB}"/>
              </a:ext>
            </a:extLst>
          </p:cNvPr>
          <p:cNvCxnSpPr>
            <a:cxnSpLocks/>
          </p:cNvCxnSpPr>
          <p:nvPr/>
        </p:nvCxnSpPr>
        <p:spPr>
          <a:xfrm>
            <a:off x="2495550" y="3314513"/>
            <a:ext cx="72009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au 34">
            <a:extLst>
              <a:ext uri="{FF2B5EF4-FFF2-40B4-BE49-F238E27FC236}">
                <a16:creationId xmlns:a16="http://schemas.microsoft.com/office/drawing/2014/main" id="{155A9CE0-78E2-5046-87FF-98FDD851568E}"/>
              </a:ext>
            </a:extLst>
          </p:cNvPr>
          <p:cNvGraphicFramePr>
            <a:graphicFrameLocks noGrp="1"/>
          </p:cNvGraphicFramePr>
          <p:nvPr/>
        </p:nvGraphicFramePr>
        <p:xfrm>
          <a:off x="7223628" y="1931943"/>
          <a:ext cx="4196343" cy="834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009">
                  <a:extLst>
                    <a:ext uri="{9D8B030D-6E8A-4147-A177-3AD203B41FA5}">
                      <a16:colId xmlns:a16="http://schemas.microsoft.com/office/drawing/2014/main" val="919675165"/>
                    </a:ext>
                  </a:extLst>
                </a:gridCol>
                <a:gridCol w="901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4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fr-FR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" marR="1200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n/N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Évènements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</a:t>
                      </a:r>
                      <a:b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(IC 95%)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033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Pembro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Chimio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460/566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81,3%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0,89</a:t>
                      </a:r>
                      <a:br>
                        <a:rPr lang="fr-FR" sz="12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(0,76-1,05)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0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Placebo +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Chimio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238/281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84,7%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fr-FR" sz="11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" name="TextBox 8">
            <a:extLst>
              <a:ext uri="{FF2B5EF4-FFF2-40B4-BE49-F238E27FC236}">
                <a16:creationId xmlns:a16="http://schemas.microsoft.com/office/drawing/2014/main" id="{894D530F-BD2E-1541-99DB-FE6462CF7089}"/>
              </a:ext>
            </a:extLst>
          </p:cNvPr>
          <p:cNvSpPr txBox="1"/>
          <p:nvPr/>
        </p:nvSpPr>
        <p:spPr>
          <a:xfrm>
            <a:off x="9805158" y="3051980"/>
            <a:ext cx="862095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600" cap="none" spc="40" normalizeH="0" baseline="0" noProof="0" dirty="0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17,2 </a:t>
            </a:r>
            <a:r>
              <a:rPr kumimoji="0" lang="en-US" sz="1400" b="1" i="0" u="none" strike="noStrike" kern="600" cap="none" spc="40" normalizeH="0" baseline="0" noProof="0" dirty="0" err="1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mois</a:t>
            </a:r>
            <a:endParaRPr kumimoji="0" lang="en-US" sz="1400" b="1" i="0" u="none" strike="noStrike" kern="600" cap="none" spc="40" normalizeH="0" baseline="0" noProof="0" dirty="0">
              <a:ln>
                <a:noFill/>
              </a:ln>
              <a:solidFill>
                <a:srgbClr val="0199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Box 8">
            <a:extLst>
              <a:ext uri="{FF2B5EF4-FFF2-40B4-BE49-F238E27FC236}">
                <a16:creationId xmlns:a16="http://schemas.microsoft.com/office/drawing/2014/main" id="{078D1501-B1C2-B446-B29D-F95546AEEFCD}"/>
              </a:ext>
            </a:extLst>
          </p:cNvPr>
          <p:cNvSpPr txBox="1"/>
          <p:nvPr/>
        </p:nvSpPr>
        <p:spPr>
          <a:xfrm>
            <a:off x="9805158" y="3304262"/>
            <a:ext cx="862095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600" cap="none" spc="40" normalizeH="0" baseline="0" noProof="0" dirty="0">
                <a:ln>
                  <a:noFill/>
                </a:ln>
                <a:solidFill>
                  <a:srgbClr val="0199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15,5 </a:t>
            </a:r>
            <a:r>
              <a:rPr kumimoji="0" lang="en-US" sz="1400" b="1" i="0" u="none" strike="noStrike" kern="600" cap="none" spc="40" normalizeH="0" baseline="0" noProof="0" dirty="0" err="1">
                <a:ln>
                  <a:noFill/>
                </a:ln>
                <a:solidFill>
                  <a:srgbClr val="0199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mois</a:t>
            </a:r>
            <a:endParaRPr kumimoji="0" lang="en-US" sz="1400" b="1" i="0" u="none" strike="noStrike" kern="600" cap="none" spc="40" normalizeH="0" baseline="0" noProof="0" dirty="0">
              <a:ln>
                <a:noFill/>
              </a:ln>
              <a:solidFill>
                <a:srgbClr val="0199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Box 8">
            <a:extLst>
              <a:ext uri="{FF2B5EF4-FFF2-40B4-BE49-F238E27FC236}">
                <a16:creationId xmlns:a16="http://schemas.microsoft.com/office/drawing/2014/main" id="{7F2C78DB-A947-8C42-A1A1-BCA7290C8CF0}"/>
              </a:ext>
            </a:extLst>
          </p:cNvPr>
          <p:cNvSpPr txBox="1"/>
          <p:nvPr/>
        </p:nvSpPr>
        <p:spPr>
          <a:xfrm>
            <a:off x="4962844" y="1941867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600" cap="none" spc="40" normalizeH="0" baseline="0" noProof="0" dirty="0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47,8%</a:t>
            </a:r>
            <a:endParaRPr kumimoji="0" lang="en-US" sz="1400" b="1" i="0" u="none" strike="noStrike" kern="600" cap="none" spc="40" normalizeH="0" baseline="0" noProof="0" dirty="0">
              <a:ln>
                <a:noFill/>
              </a:ln>
              <a:solidFill>
                <a:srgbClr val="0199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Box 8">
            <a:extLst>
              <a:ext uri="{FF2B5EF4-FFF2-40B4-BE49-F238E27FC236}">
                <a16:creationId xmlns:a16="http://schemas.microsoft.com/office/drawing/2014/main" id="{5ED2C0BB-1DED-6349-B19A-B50134DA4A6B}"/>
              </a:ext>
            </a:extLst>
          </p:cNvPr>
          <p:cNvSpPr txBox="1"/>
          <p:nvPr/>
        </p:nvSpPr>
        <p:spPr>
          <a:xfrm>
            <a:off x="4962844" y="2133898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600" cap="none" spc="40" normalizeH="0" baseline="0" noProof="0" dirty="0">
                <a:ln>
                  <a:noFill/>
                </a:ln>
                <a:solidFill>
                  <a:srgbClr val="0199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41,8%</a:t>
            </a:r>
          </a:p>
        </p:txBody>
      </p:sp>
      <p:sp>
        <p:nvSpPr>
          <p:cNvPr id="40" name="TextBox 8">
            <a:extLst>
              <a:ext uri="{FF2B5EF4-FFF2-40B4-BE49-F238E27FC236}">
                <a16:creationId xmlns:a16="http://schemas.microsoft.com/office/drawing/2014/main" id="{9C3B813A-AC98-CB46-AB83-8FDD6F3A9154}"/>
              </a:ext>
            </a:extLst>
          </p:cNvPr>
          <p:cNvSpPr txBox="1"/>
          <p:nvPr/>
        </p:nvSpPr>
        <p:spPr>
          <a:xfrm>
            <a:off x="5781501" y="2589436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600" cap="none" spc="40" normalizeH="0" baseline="0" noProof="0" dirty="0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35,5%</a:t>
            </a:r>
            <a:endParaRPr kumimoji="0" lang="en-US" sz="1400" b="1" i="0" u="none" strike="noStrike" kern="600" cap="none" spc="40" normalizeH="0" baseline="0" noProof="0" dirty="0">
              <a:ln>
                <a:noFill/>
              </a:ln>
              <a:solidFill>
                <a:srgbClr val="0199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TextBox 8">
            <a:extLst>
              <a:ext uri="{FF2B5EF4-FFF2-40B4-BE49-F238E27FC236}">
                <a16:creationId xmlns:a16="http://schemas.microsoft.com/office/drawing/2014/main" id="{19BB8D3F-DB09-F749-9DBE-9DEA21E36E75}"/>
              </a:ext>
            </a:extLst>
          </p:cNvPr>
          <p:cNvSpPr txBox="1"/>
          <p:nvPr/>
        </p:nvSpPr>
        <p:spPr>
          <a:xfrm>
            <a:off x="5781501" y="2781064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600" cap="none" spc="40" normalizeH="0" baseline="0" noProof="0" dirty="0">
                <a:ln>
                  <a:noFill/>
                </a:ln>
                <a:solidFill>
                  <a:srgbClr val="0199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30,4%</a:t>
            </a:r>
          </a:p>
        </p:txBody>
      </p:sp>
      <p:sp>
        <p:nvSpPr>
          <p:cNvPr id="44" name="Forme libre 43">
            <a:extLst>
              <a:ext uri="{FF2B5EF4-FFF2-40B4-BE49-F238E27FC236}">
                <a16:creationId xmlns:a16="http://schemas.microsoft.com/office/drawing/2014/main" id="{34E3FA7F-B86A-D545-8AAE-9E6312B112B6}"/>
              </a:ext>
            </a:extLst>
          </p:cNvPr>
          <p:cNvSpPr/>
          <p:nvPr/>
        </p:nvSpPr>
        <p:spPr>
          <a:xfrm>
            <a:off x="2509284" y="1913860"/>
            <a:ext cx="6985590" cy="2381693"/>
          </a:xfrm>
          <a:custGeom>
            <a:avLst/>
            <a:gdLst>
              <a:gd name="connsiteX0" fmla="*/ 0 w 6985590"/>
              <a:gd name="connsiteY0" fmla="*/ 0 h 2381693"/>
              <a:gd name="connsiteX1" fmla="*/ 265814 w 6985590"/>
              <a:gd name="connsiteY1" fmla="*/ 74428 h 2381693"/>
              <a:gd name="connsiteX2" fmla="*/ 648586 w 6985590"/>
              <a:gd name="connsiteY2" fmla="*/ 233917 h 2381693"/>
              <a:gd name="connsiteX3" fmla="*/ 882502 w 6985590"/>
              <a:gd name="connsiteY3" fmla="*/ 478466 h 2381693"/>
              <a:gd name="connsiteX4" fmla="*/ 1052623 w 6985590"/>
              <a:gd name="connsiteY4" fmla="*/ 648587 h 2381693"/>
              <a:gd name="connsiteX5" fmla="*/ 1212111 w 6985590"/>
              <a:gd name="connsiteY5" fmla="*/ 754912 h 2381693"/>
              <a:gd name="connsiteX6" fmla="*/ 1446028 w 6985590"/>
              <a:gd name="connsiteY6" fmla="*/ 935666 h 2381693"/>
              <a:gd name="connsiteX7" fmla="*/ 1637414 w 6985590"/>
              <a:gd name="connsiteY7" fmla="*/ 1052624 h 2381693"/>
              <a:gd name="connsiteX8" fmla="*/ 1967023 w 6985590"/>
              <a:gd name="connsiteY8" fmla="*/ 1286540 h 2381693"/>
              <a:gd name="connsiteX9" fmla="*/ 2466753 w 6985590"/>
              <a:gd name="connsiteY9" fmla="*/ 1562987 h 2381693"/>
              <a:gd name="connsiteX10" fmla="*/ 2838893 w 6985590"/>
              <a:gd name="connsiteY10" fmla="*/ 1711842 h 2381693"/>
              <a:gd name="connsiteX11" fmla="*/ 2838893 w 6985590"/>
              <a:gd name="connsiteY11" fmla="*/ 1711842 h 2381693"/>
              <a:gd name="connsiteX12" fmla="*/ 3455581 w 6985590"/>
              <a:gd name="connsiteY12" fmla="*/ 1913861 h 2381693"/>
              <a:gd name="connsiteX13" fmla="*/ 3795823 w 6985590"/>
              <a:gd name="connsiteY13" fmla="*/ 2052084 h 2381693"/>
              <a:gd name="connsiteX14" fmla="*/ 4338083 w 6985590"/>
              <a:gd name="connsiteY14" fmla="*/ 2137145 h 2381693"/>
              <a:gd name="connsiteX15" fmla="*/ 4720856 w 6985590"/>
              <a:gd name="connsiteY15" fmla="*/ 2222205 h 2381693"/>
              <a:gd name="connsiteX16" fmla="*/ 4976037 w 6985590"/>
              <a:gd name="connsiteY16" fmla="*/ 2243470 h 2381693"/>
              <a:gd name="connsiteX17" fmla="*/ 5465135 w 6985590"/>
              <a:gd name="connsiteY17" fmla="*/ 2328531 h 2381693"/>
              <a:gd name="connsiteX18" fmla="*/ 6018028 w 6985590"/>
              <a:gd name="connsiteY18" fmla="*/ 2360428 h 2381693"/>
              <a:gd name="connsiteX19" fmla="*/ 6464595 w 6985590"/>
              <a:gd name="connsiteY19" fmla="*/ 2360428 h 2381693"/>
              <a:gd name="connsiteX20" fmla="*/ 6985590 w 6985590"/>
              <a:gd name="connsiteY20" fmla="*/ 2381693 h 238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985590" h="2381693">
                <a:moveTo>
                  <a:pt x="0" y="0"/>
                </a:moveTo>
                <a:lnTo>
                  <a:pt x="265814" y="74428"/>
                </a:lnTo>
                <a:lnTo>
                  <a:pt x="648586" y="233917"/>
                </a:lnTo>
                <a:lnTo>
                  <a:pt x="882502" y="478466"/>
                </a:lnTo>
                <a:lnTo>
                  <a:pt x="1052623" y="648587"/>
                </a:lnTo>
                <a:lnTo>
                  <a:pt x="1212111" y="754912"/>
                </a:lnTo>
                <a:lnTo>
                  <a:pt x="1446028" y="935666"/>
                </a:lnTo>
                <a:lnTo>
                  <a:pt x="1637414" y="1052624"/>
                </a:lnTo>
                <a:lnTo>
                  <a:pt x="1967023" y="1286540"/>
                </a:lnTo>
                <a:lnTo>
                  <a:pt x="2466753" y="1562987"/>
                </a:lnTo>
                <a:lnTo>
                  <a:pt x="2838893" y="1711842"/>
                </a:lnTo>
                <a:lnTo>
                  <a:pt x="2838893" y="1711842"/>
                </a:lnTo>
                <a:lnTo>
                  <a:pt x="3455581" y="1913861"/>
                </a:lnTo>
                <a:lnTo>
                  <a:pt x="3795823" y="2052084"/>
                </a:lnTo>
                <a:lnTo>
                  <a:pt x="4338083" y="2137145"/>
                </a:lnTo>
                <a:lnTo>
                  <a:pt x="4720856" y="2222205"/>
                </a:lnTo>
                <a:lnTo>
                  <a:pt x="4976037" y="2243470"/>
                </a:lnTo>
                <a:lnTo>
                  <a:pt x="5465135" y="2328531"/>
                </a:lnTo>
                <a:lnTo>
                  <a:pt x="6018028" y="2360428"/>
                </a:lnTo>
                <a:lnTo>
                  <a:pt x="6464595" y="2360428"/>
                </a:lnTo>
                <a:lnTo>
                  <a:pt x="6985590" y="2381693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Forme libre 44">
            <a:extLst>
              <a:ext uri="{FF2B5EF4-FFF2-40B4-BE49-F238E27FC236}">
                <a16:creationId xmlns:a16="http://schemas.microsoft.com/office/drawing/2014/main" id="{A7FA6365-E8BF-4940-9387-73A3F8CBD6D7}"/>
              </a:ext>
            </a:extLst>
          </p:cNvPr>
          <p:cNvSpPr/>
          <p:nvPr/>
        </p:nvSpPr>
        <p:spPr>
          <a:xfrm>
            <a:off x="2498651" y="1913860"/>
            <a:ext cx="7060019" cy="2519917"/>
          </a:xfrm>
          <a:custGeom>
            <a:avLst/>
            <a:gdLst>
              <a:gd name="connsiteX0" fmla="*/ 0 w 7060019"/>
              <a:gd name="connsiteY0" fmla="*/ 0 h 2519917"/>
              <a:gd name="connsiteX1" fmla="*/ 350875 w 7060019"/>
              <a:gd name="connsiteY1" fmla="*/ 106326 h 2519917"/>
              <a:gd name="connsiteX2" fmla="*/ 510363 w 7060019"/>
              <a:gd name="connsiteY2" fmla="*/ 159489 h 2519917"/>
              <a:gd name="connsiteX3" fmla="*/ 744279 w 7060019"/>
              <a:gd name="connsiteY3" fmla="*/ 297712 h 2519917"/>
              <a:gd name="connsiteX4" fmla="*/ 903768 w 7060019"/>
              <a:gd name="connsiteY4" fmla="*/ 404038 h 2519917"/>
              <a:gd name="connsiteX5" fmla="*/ 1105786 w 7060019"/>
              <a:gd name="connsiteY5" fmla="*/ 648587 h 2519917"/>
              <a:gd name="connsiteX6" fmla="*/ 1286540 w 7060019"/>
              <a:gd name="connsiteY6" fmla="*/ 797442 h 2519917"/>
              <a:gd name="connsiteX7" fmla="*/ 1446028 w 7060019"/>
              <a:gd name="connsiteY7" fmla="*/ 1020726 h 2519917"/>
              <a:gd name="connsiteX8" fmla="*/ 1594884 w 7060019"/>
              <a:gd name="connsiteY8" fmla="*/ 1095154 h 2519917"/>
              <a:gd name="connsiteX9" fmla="*/ 1626782 w 7060019"/>
              <a:gd name="connsiteY9" fmla="*/ 1158949 h 2519917"/>
              <a:gd name="connsiteX10" fmla="*/ 1711842 w 7060019"/>
              <a:gd name="connsiteY10" fmla="*/ 1244010 h 2519917"/>
              <a:gd name="connsiteX11" fmla="*/ 1903228 w 7060019"/>
              <a:gd name="connsiteY11" fmla="*/ 1297173 h 2519917"/>
              <a:gd name="connsiteX12" fmla="*/ 2062716 w 7060019"/>
              <a:gd name="connsiteY12" fmla="*/ 1435396 h 2519917"/>
              <a:gd name="connsiteX13" fmla="*/ 2232837 w 7060019"/>
              <a:gd name="connsiteY13" fmla="*/ 1520456 h 2519917"/>
              <a:gd name="connsiteX14" fmla="*/ 2339163 w 7060019"/>
              <a:gd name="connsiteY14" fmla="*/ 1637414 h 2519917"/>
              <a:gd name="connsiteX15" fmla="*/ 2541182 w 7060019"/>
              <a:gd name="connsiteY15" fmla="*/ 1743740 h 2519917"/>
              <a:gd name="connsiteX16" fmla="*/ 2796363 w 7060019"/>
              <a:gd name="connsiteY16" fmla="*/ 1892596 h 2519917"/>
              <a:gd name="connsiteX17" fmla="*/ 2923954 w 7060019"/>
              <a:gd name="connsiteY17" fmla="*/ 1924493 h 2519917"/>
              <a:gd name="connsiteX18" fmla="*/ 3115340 w 7060019"/>
              <a:gd name="connsiteY18" fmla="*/ 1977656 h 2519917"/>
              <a:gd name="connsiteX19" fmla="*/ 3285461 w 7060019"/>
              <a:gd name="connsiteY19" fmla="*/ 2009554 h 2519917"/>
              <a:gd name="connsiteX20" fmla="*/ 3519377 w 7060019"/>
              <a:gd name="connsiteY20" fmla="*/ 2073349 h 2519917"/>
              <a:gd name="connsiteX21" fmla="*/ 3700130 w 7060019"/>
              <a:gd name="connsiteY21" fmla="*/ 2158410 h 2519917"/>
              <a:gd name="connsiteX22" fmla="*/ 4008475 w 7060019"/>
              <a:gd name="connsiteY22" fmla="*/ 2222205 h 2519917"/>
              <a:gd name="connsiteX23" fmla="*/ 4263656 w 7060019"/>
              <a:gd name="connsiteY23" fmla="*/ 2296633 h 2519917"/>
              <a:gd name="connsiteX24" fmla="*/ 4774019 w 7060019"/>
              <a:gd name="connsiteY24" fmla="*/ 2307266 h 2519917"/>
              <a:gd name="connsiteX25" fmla="*/ 5103628 w 7060019"/>
              <a:gd name="connsiteY25" fmla="*/ 2381693 h 2519917"/>
              <a:gd name="connsiteX26" fmla="*/ 5284382 w 7060019"/>
              <a:gd name="connsiteY26" fmla="*/ 2392326 h 2519917"/>
              <a:gd name="connsiteX27" fmla="*/ 5550196 w 7060019"/>
              <a:gd name="connsiteY27" fmla="*/ 2434856 h 2519917"/>
              <a:gd name="connsiteX28" fmla="*/ 6592186 w 7060019"/>
              <a:gd name="connsiteY28" fmla="*/ 2434856 h 2519917"/>
              <a:gd name="connsiteX29" fmla="*/ 6592186 w 7060019"/>
              <a:gd name="connsiteY29" fmla="*/ 2519917 h 2519917"/>
              <a:gd name="connsiteX30" fmla="*/ 7060019 w 7060019"/>
              <a:gd name="connsiteY30" fmla="*/ 2519917 h 251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60019" h="2519917">
                <a:moveTo>
                  <a:pt x="0" y="0"/>
                </a:moveTo>
                <a:lnTo>
                  <a:pt x="350875" y="106326"/>
                </a:lnTo>
                <a:lnTo>
                  <a:pt x="510363" y="159489"/>
                </a:lnTo>
                <a:lnTo>
                  <a:pt x="744279" y="297712"/>
                </a:lnTo>
                <a:lnTo>
                  <a:pt x="903768" y="404038"/>
                </a:lnTo>
                <a:lnTo>
                  <a:pt x="1105786" y="648587"/>
                </a:lnTo>
                <a:lnTo>
                  <a:pt x="1286540" y="797442"/>
                </a:lnTo>
                <a:lnTo>
                  <a:pt x="1446028" y="1020726"/>
                </a:lnTo>
                <a:lnTo>
                  <a:pt x="1594884" y="1095154"/>
                </a:lnTo>
                <a:lnTo>
                  <a:pt x="1626782" y="1158949"/>
                </a:lnTo>
                <a:lnTo>
                  <a:pt x="1711842" y="1244010"/>
                </a:lnTo>
                <a:lnTo>
                  <a:pt x="1903228" y="1297173"/>
                </a:lnTo>
                <a:lnTo>
                  <a:pt x="2062716" y="1435396"/>
                </a:lnTo>
                <a:lnTo>
                  <a:pt x="2232837" y="1520456"/>
                </a:lnTo>
                <a:lnTo>
                  <a:pt x="2339163" y="1637414"/>
                </a:lnTo>
                <a:lnTo>
                  <a:pt x="2541182" y="1743740"/>
                </a:lnTo>
                <a:lnTo>
                  <a:pt x="2796363" y="1892596"/>
                </a:lnTo>
                <a:lnTo>
                  <a:pt x="2923954" y="1924493"/>
                </a:lnTo>
                <a:lnTo>
                  <a:pt x="3115340" y="1977656"/>
                </a:lnTo>
                <a:lnTo>
                  <a:pt x="3285461" y="2009554"/>
                </a:lnTo>
                <a:lnTo>
                  <a:pt x="3519377" y="2073349"/>
                </a:lnTo>
                <a:lnTo>
                  <a:pt x="3700130" y="2158410"/>
                </a:lnTo>
                <a:lnTo>
                  <a:pt x="4008475" y="2222205"/>
                </a:lnTo>
                <a:lnTo>
                  <a:pt x="4263656" y="2296633"/>
                </a:lnTo>
                <a:lnTo>
                  <a:pt x="4774019" y="2307266"/>
                </a:lnTo>
                <a:lnTo>
                  <a:pt x="5103628" y="2381693"/>
                </a:lnTo>
                <a:lnTo>
                  <a:pt x="5284382" y="2392326"/>
                </a:lnTo>
                <a:lnTo>
                  <a:pt x="5550196" y="2434856"/>
                </a:lnTo>
                <a:lnTo>
                  <a:pt x="6592186" y="2434856"/>
                </a:lnTo>
                <a:lnTo>
                  <a:pt x="6592186" y="2519917"/>
                </a:lnTo>
                <a:lnTo>
                  <a:pt x="7060019" y="2519917"/>
                </a:ln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44068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au 33">
            <a:extLst>
              <a:ext uri="{FF2B5EF4-FFF2-40B4-BE49-F238E27FC236}">
                <a16:creationId xmlns:a16="http://schemas.microsoft.com/office/drawing/2014/main" id="{C1BCB59C-BFCB-C24E-95A4-9743A63876F8}"/>
              </a:ext>
            </a:extLst>
          </p:cNvPr>
          <p:cNvGraphicFramePr>
            <a:graphicFrameLocks noGrp="1"/>
          </p:cNvGraphicFramePr>
          <p:nvPr/>
        </p:nvGraphicFramePr>
        <p:xfrm>
          <a:off x="8332390" y="4916009"/>
          <a:ext cx="3347507" cy="497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649517079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1833708424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1640796549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3511202980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3083050773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1810946242"/>
                    </a:ext>
                  </a:extLst>
                </a:gridCol>
              </a:tblGrid>
              <a:tr h="192326">
                <a:tc gridSpan="1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  Nb à risque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606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0" spc="-3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566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408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260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183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116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84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45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0" spc="-3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281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214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108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2" name="Tableau 31">
            <a:extLst>
              <a:ext uri="{FF2B5EF4-FFF2-40B4-BE49-F238E27FC236}">
                <a16:creationId xmlns:a16="http://schemas.microsoft.com/office/drawing/2014/main" id="{28062513-6A48-9048-B909-E60ABC28F16D}"/>
              </a:ext>
            </a:extLst>
          </p:cNvPr>
          <p:cNvGraphicFramePr>
            <a:graphicFrameLocks noGrp="1"/>
          </p:cNvGraphicFramePr>
          <p:nvPr/>
        </p:nvGraphicFramePr>
        <p:xfrm>
          <a:off x="4478503" y="4916009"/>
          <a:ext cx="3347507" cy="497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649517079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1833708424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1640796549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3511202980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3083050773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1810946242"/>
                    </a:ext>
                  </a:extLst>
                </a:gridCol>
              </a:tblGrid>
              <a:tr h="192326">
                <a:tc gridSpan="1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  Nb à risque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606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0" spc="-3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425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315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202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142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94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45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0" spc="-3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211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158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81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" name="Tableau 27">
            <a:extLst>
              <a:ext uri="{FF2B5EF4-FFF2-40B4-BE49-F238E27FC236}">
                <a16:creationId xmlns:a16="http://schemas.microsoft.com/office/drawing/2014/main" id="{D1753114-14B4-1F41-AA97-667A7D5EBAE1}"/>
              </a:ext>
            </a:extLst>
          </p:cNvPr>
          <p:cNvGraphicFramePr>
            <a:graphicFrameLocks noGrp="1"/>
          </p:cNvGraphicFramePr>
          <p:nvPr/>
        </p:nvGraphicFramePr>
        <p:xfrm>
          <a:off x="631523" y="4916009"/>
          <a:ext cx="3347507" cy="497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649517079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1833708424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1640796549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3511202980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3083050773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53979">
                  <a:extLst>
                    <a:ext uri="{9D8B030D-6E8A-4147-A177-3AD203B41FA5}">
                      <a16:colId xmlns:a16="http://schemas.microsoft.com/office/drawing/2014/main" val="1810946242"/>
                    </a:ext>
                  </a:extLst>
                </a:gridCol>
              </a:tblGrid>
              <a:tr h="192326">
                <a:tc gridSpan="1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  Nb à risque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606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0" spc="-3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220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173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122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45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0" spc="-3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103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accent5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CE50BC92-BCF1-7941-9FF1-C58B40B5AE16}"/>
              </a:ext>
            </a:extLst>
          </p:cNvPr>
          <p:cNvCxnSpPr>
            <a:cxnSpLocks/>
          </p:cNvCxnSpPr>
          <p:nvPr/>
        </p:nvCxnSpPr>
        <p:spPr>
          <a:xfrm>
            <a:off x="1238201" y="5025984"/>
            <a:ext cx="2691219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2C12786D-646A-D44A-B053-76128B616446}"/>
              </a:ext>
            </a:extLst>
          </p:cNvPr>
          <p:cNvGrpSpPr/>
          <p:nvPr/>
        </p:nvGrpSpPr>
        <p:grpSpPr>
          <a:xfrm>
            <a:off x="759813" y="2939232"/>
            <a:ext cx="3351505" cy="2069806"/>
            <a:chOff x="1305285" y="1804720"/>
            <a:chExt cx="8614895" cy="3504014"/>
          </a:xfrm>
        </p:grpSpPr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571E2DAF-8757-E94B-85FF-47C930CD3B37}"/>
                </a:ext>
              </a:extLst>
            </p:cNvPr>
            <p:cNvGrpSpPr/>
            <p:nvPr/>
          </p:nvGrpSpPr>
          <p:grpSpPr>
            <a:xfrm>
              <a:off x="1305285" y="1804720"/>
              <a:ext cx="8614895" cy="3504014"/>
              <a:chOff x="179674" y="2526680"/>
              <a:chExt cx="6002600" cy="3093733"/>
            </a:xfrm>
          </p:grpSpPr>
          <p:graphicFrame>
            <p:nvGraphicFramePr>
              <p:cNvPr id="50" name="Graphique 49">
                <a:extLst>
                  <a:ext uri="{FF2B5EF4-FFF2-40B4-BE49-F238E27FC236}">
                    <a16:creationId xmlns:a16="http://schemas.microsoft.com/office/drawing/2014/main" id="{E9D1E7DE-A3D4-6E4B-A659-364FA63A98F5}"/>
                  </a:ext>
                </a:extLst>
              </p:cNvPr>
              <p:cNvGraphicFramePr/>
              <p:nvPr/>
            </p:nvGraphicFramePr>
            <p:xfrm>
              <a:off x="447664" y="2526680"/>
              <a:ext cx="5734610" cy="298477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51" name="Text Box 4">
                <a:extLst>
                  <a:ext uri="{FF2B5EF4-FFF2-40B4-BE49-F238E27FC236}">
                    <a16:creationId xmlns:a16="http://schemas.microsoft.com/office/drawing/2014/main" id="{9EA6CE2C-6101-1240-8AAE-B0F84376B4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-907040" y="3664158"/>
                <a:ext cx="2559292" cy="385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ヒラギノ角ゴ Pro W3" charset="0"/>
                    <a:cs typeface="Arial"/>
                  </a:rPr>
                  <a:t>Pourcentage</a:t>
                </a:r>
                <a:r>
                  <a:rPr kumimoji="0" lang="da-DK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ヒラギノ角ゴ Pro W3" charset="0"/>
                    <a:cs typeface="Arial"/>
                  </a:rPr>
                  <a:t> de patients(%)</a:t>
                </a:r>
              </a:p>
            </p:txBody>
          </p:sp>
          <p:sp>
            <p:nvSpPr>
              <p:cNvPr id="52" name="Text Box 4">
                <a:extLst>
                  <a:ext uri="{FF2B5EF4-FFF2-40B4-BE49-F238E27FC236}">
                    <a16:creationId xmlns:a16="http://schemas.microsoft.com/office/drawing/2014/main" id="{B3F3A85C-F7BB-C340-928F-9AC34A846E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806" y="5297063"/>
                <a:ext cx="3306656" cy="323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ヒラギノ角ゴ Pro W3" charset="0"/>
                    <a:cs typeface="Arial"/>
                  </a:rPr>
                  <a:t>Mois</a:t>
                </a:r>
              </a:p>
            </p:txBody>
          </p:sp>
        </p:grp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BA4731EE-B609-8641-93BC-351EF00FD49A}"/>
                </a:ext>
              </a:extLst>
            </p:cNvPr>
            <p:cNvCxnSpPr>
              <a:cxnSpLocks/>
            </p:cNvCxnSpPr>
            <p:nvPr/>
          </p:nvCxnSpPr>
          <p:spPr>
            <a:xfrm>
              <a:off x="4030834" y="2694869"/>
              <a:ext cx="0" cy="2054745"/>
            </a:xfrm>
            <a:prstGeom prst="line">
              <a:avLst/>
            </a:prstGeom>
            <a:ln w="127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E8976A77-6F2F-9D49-BCF7-E289C61A78DF}"/>
                </a:ext>
              </a:extLst>
            </p:cNvPr>
            <p:cNvCxnSpPr>
              <a:cxnSpLocks/>
            </p:cNvCxnSpPr>
            <p:nvPr/>
          </p:nvCxnSpPr>
          <p:spPr>
            <a:xfrm>
              <a:off x="2495550" y="3314513"/>
              <a:ext cx="7200900" cy="0"/>
            </a:xfrm>
            <a:prstGeom prst="line">
              <a:avLst/>
            </a:prstGeom>
            <a:ln w="127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0894913-3D14-C549-B686-48406E7A1ED9}"/>
              </a:ext>
            </a:extLst>
          </p:cNvPr>
          <p:cNvGrpSpPr/>
          <p:nvPr/>
        </p:nvGrpSpPr>
        <p:grpSpPr>
          <a:xfrm>
            <a:off x="615004" y="5719053"/>
            <a:ext cx="10961993" cy="411590"/>
            <a:chOff x="1453705" y="5653798"/>
            <a:chExt cx="10961993" cy="411590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1AD98C34-DBBF-434F-BCA7-6D3B30F2D9E1}"/>
                </a:ext>
              </a:extLst>
            </p:cNvPr>
            <p:cNvSpPr txBox="1"/>
            <p:nvPr/>
          </p:nvSpPr>
          <p:spPr>
            <a:xfrm>
              <a:off x="1453705" y="5653798"/>
              <a:ext cx="10961993" cy="41159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marL="496888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A00C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Objectif principal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C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atteint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A00C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dans les PD-L1 CPS &gt; 10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9A00C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(pas dans les CPS&gt; 1; non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C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testé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9A00C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dans la population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C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globale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9A00C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24" name="Chevron 23">
              <a:extLst>
                <a:ext uri="{FF2B5EF4-FFF2-40B4-BE49-F238E27FC236}">
                  <a16:creationId xmlns:a16="http://schemas.microsoft.com/office/drawing/2014/main" id="{1C03450B-572B-354A-9C03-69081E4BCA29}"/>
                </a:ext>
              </a:extLst>
            </p:cNvPr>
            <p:cNvSpPr/>
            <p:nvPr/>
          </p:nvSpPr>
          <p:spPr>
            <a:xfrm>
              <a:off x="1659507" y="5730949"/>
              <a:ext cx="253522" cy="253522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80288" y="129092"/>
            <a:ext cx="11800953" cy="114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391046" y="1168876"/>
            <a:ext cx="11800953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>
          <a:xfrm>
            <a:off x="391046" y="1240249"/>
            <a:ext cx="10332000" cy="299707"/>
          </a:xfrm>
        </p:spPr>
        <p:txBody>
          <a:bodyPr/>
          <a:lstStyle/>
          <a:p>
            <a:r>
              <a:rPr lang="fr-FR" sz="2000" dirty="0"/>
              <a:t>Actualisation du Critère principal (survie sans progression)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91046" y="210209"/>
            <a:ext cx="11721932" cy="483477"/>
          </a:xfrm>
        </p:spPr>
        <p:txBody>
          <a:bodyPr/>
          <a:lstStyle/>
          <a:p>
            <a:r>
              <a:rPr lang="fr-FR" sz="2200" dirty="0"/>
              <a:t>Etude de phase 3 KEYNOTE-355 évaluant </a:t>
            </a:r>
            <a:r>
              <a:rPr lang="fr-FR" sz="2200" dirty="0" err="1"/>
              <a:t>pembrolizumab</a:t>
            </a:r>
            <a:r>
              <a:rPr lang="fr-FR" sz="2200" dirty="0"/>
              <a:t> plus chimiothérapie </a:t>
            </a:r>
            <a:br>
              <a:rPr lang="fr-FR" sz="2200" dirty="0"/>
            </a:br>
            <a:r>
              <a:rPr lang="fr-FR" sz="2200" i="1" dirty="0"/>
              <a:t>vs</a:t>
            </a:r>
            <a:r>
              <a:rPr lang="fr-FR" sz="2200" dirty="0"/>
              <a:t> placebo plus chimiothérapie en première ligne de traitement pour les cancers </a:t>
            </a:r>
            <a:br>
              <a:rPr lang="fr-FR" sz="2200" dirty="0"/>
            </a:br>
            <a:r>
              <a:rPr lang="fr-FR" sz="2200" dirty="0"/>
              <a:t>du sein avancés triple-négatifs</a:t>
            </a:r>
            <a:endParaRPr lang="en-US" sz="2200" dirty="0"/>
          </a:p>
        </p:txBody>
      </p:sp>
      <p:graphicFrame>
        <p:nvGraphicFramePr>
          <p:cNvPr id="45" name="Tableau 44"/>
          <p:cNvGraphicFramePr>
            <a:graphicFrameLocks noGrp="1"/>
          </p:cNvGraphicFramePr>
          <p:nvPr/>
        </p:nvGraphicFramePr>
        <p:xfrm>
          <a:off x="963535" y="2000735"/>
          <a:ext cx="2805137" cy="7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7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8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407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endParaRPr lang="fr-FR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fr-FR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n/N</a:t>
                      </a:r>
                      <a:endParaRPr lang="fr-FR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fr-FR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</a:t>
                      </a:r>
                      <a:endParaRPr lang="fr-FR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</a:t>
                      </a:r>
                      <a:br>
                        <a:rPr lang="fr-FR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(IC 95%)</a:t>
                      </a:r>
                    </a:p>
                  </a:txBody>
                  <a:tcPr marL="36000" marR="36000" marT="54000" marB="54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18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Pembro</a:t>
                      </a:r>
                      <a:r>
                        <a:rPr lang="fr-FR" sz="900" b="1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chimio</a:t>
                      </a:r>
                      <a:endParaRPr lang="fr-FR" sz="9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144/220</a:t>
                      </a:r>
                    </a:p>
                  </a:txBody>
                  <a:tcPr marL="36000" marR="36000" marT="54000" marB="54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65,5</a:t>
                      </a:r>
                      <a:r>
                        <a:rPr lang="fr-FR" sz="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36000" marR="36000" marT="54000" marB="54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0,66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(0,50-0,88)</a:t>
                      </a:r>
                    </a:p>
                  </a:txBody>
                  <a:tcPr marL="36000" marR="36000" marT="54000" marB="54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18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 +</a:t>
                      </a:r>
                      <a:r>
                        <a:rPr lang="fr-FR" sz="900" b="1" baseline="0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chimio</a:t>
                      </a:r>
                      <a:endParaRPr lang="fr-FR" sz="900" b="1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81/103</a:t>
                      </a:r>
                    </a:p>
                  </a:txBody>
                  <a:tcPr marL="36000" marR="36000" marT="54000" marB="54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78,6</a:t>
                      </a:r>
                      <a:r>
                        <a:rPr lang="fr-FR" sz="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36000" marR="36000" marT="54000" marB="54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fr-FR" sz="11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9" name="Tableau 68"/>
          <p:cNvGraphicFramePr>
            <a:graphicFrameLocks noGrp="1"/>
          </p:cNvGraphicFramePr>
          <p:nvPr/>
        </p:nvGraphicFramePr>
        <p:xfrm>
          <a:off x="4817281" y="2000735"/>
          <a:ext cx="2669952" cy="7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9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5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4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407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endParaRPr lang="fr-FR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fr-FR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n/N</a:t>
                      </a:r>
                      <a:endParaRPr lang="fr-FR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fr-FR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</a:t>
                      </a:r>
                      <a:endParaRPr lang="fr-FR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</a:t>
                      </a:r>
                      <a:br>
                        <a:rPr lang="fr-FR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(IC 95%)</a:t>
                      </a:r>
                    </a:p>
                  </a:txBody>
                  <a:tcPr marL="36000" marR="36000" marT="54000" marB="54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18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Pembro</a:t>
                      </a:r>
                      <a:r>
                        <a:rPr lang="fr-FR" sz="900" b="1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chimio</a:t>
                      </a:r>
                      <a:endParaRPr lang="fr-FR" sz="9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299/425</a:t>
                      </a:r>
                    </a:p>
                  </a:txBody>
                  <a:tcPr marL="36000" marR="36000" marT="54000" marB="54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70,4</a:t>
                      </a:r>
                      <a:r>
                        <a:rPr lang="fr-FR" sz="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36000" marR="36000" marT="54000" marB="54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0,75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(0,62-0,91)</a:t>
                      </a:r>
                    </a:p>
                  </a:txBody>
                  <a:tcPr marL="36000" marR="36000" marT="54000" marB="54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18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 +</a:t>
                      </a:r>
                      <a:r>
                        <a:rPr lang="fr-FR" sz="900" b="1" baseline="0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chimio</a:t>
                      </a:r>
                      <a:endParaRPr lang="fr-FR" sz="900" b="1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166/211</a:t>
                      </a:r>
                    </a:p>
                  </a:txBody>
                  <a:tcPr marL="36000" marR="36000" marT="54000" marB="54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78,7</a:t>
                      </a:r>
                      <a:r>
                        <a:rPr lang="fr-FR" sz="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36000" marR="36000" marT="54000" marB="54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fr-FR" sz="11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6" name="Tableau 85"/>
          <p:cNvGraphicFramePr>
            <a:graphicFrameLocks noGrp="1"/>
          </p:cNvGraphicFramePr>
          <p:nvPr/>
        </p:nvGraphicFramePr>
        <p:xfrm>
          <a:off x="8596341" y="2000735"/>
          <a:ext cx="2669952" cy="7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4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407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endParaRPr lang="fr-FR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fr-FR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n/N</a:t>
                      </a:r>
                      <a:endParaRPr lang="fr-FR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fr-FR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</a:t>
                      </a:r>
                      <a:endParaRPr lang="fr-FR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</a:t>
                      </a:r>
                      <a:br>
                        <a:rPr lang="fr-FR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(IC 95%)</a:t>
                      </a:r>
                    </a:p>
                  </a:txBody>
                  <a:tcPr marL="36000" marR="36000" marT="54000" marB="54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18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Pembro</a:t>
                      </a:r>
                      <a:r>
                        <a:rPr lang="fr-FR" sz="900" b="1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chimio</a:t>
                      </a:r>
                      <a:endParaRPr lang="fr-FR" sz="9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406/566</a:t>
                      </a:r>
                    </a:p>
                  </a:txBody>
                  <a:tcPr marL="36000" marR="36000" marT="54000" marB="54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71,7</a:t>
                      </a:r>
                      <a:r>
                        <a:rPr lang="fr-FR" sz="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36000" marR="36000" marT="54000" marB="54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0,82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(0,70-0,98)</a:t>
                      </a:r>
                    </a:p>
                  </a:txBody>
                  <a:tcPr marL="36000" marR="36000" marT="54000" marB="54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18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 +</a:t>
                      </a:r>
                      <a:r>
                        <a:rPr lang="fr-FR" sz="900" b="1" baseline="0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chimio</a:t>
                      </a:r>
                      <a:endParaRPr lang="fr-FR" sz="900" b="1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217/281</a:t>
                      </a:r>
                    </a:p>
                  </a:txBody>
                  <a:tcPr marL="36000" marR="36000" marT="54000" marB="54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77,2</a:t>
                      </a:r>
                      <a:r>
                        <a:rPr lang="fr-FR" sz="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36000" marR="36000" marT="54000" marB="54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fr-FR" sz="11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7" name="Rectangle à coins arrondis 86"/>
          <p:cNvSpPr/>
          <p:nvPr/>
        </p:nvSpPr>
        <p:spPr>
          <a:xfrm>
            <a:off x="561713" y="1798152"/>
            <a:ext cx="3658390" cy="3734435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Rectangle à coins arrondis 87"/>
          <p:cNvSpPr/>
          <p:nvPr/>
        </p:nvSpPr>
        <p:spPr>
          <a:xfrm>
            <a:off x="4369733" y="1798152"/>
            <a:ext cx="3636524" cy="3734435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Rectangle à coins arrondis 88"/>
          <p:cNvSpPr/>
          <p:nvPr/>
        </p:nvSpPr>
        <p:spPr>
          <a:xfrm>
            <a:off x="8196733" y="1798152"/>
            <a:ext cx="3588584" cy="3734435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620097" y="1627044"/>
            <a:ext cx="149201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SSP, PD-L1≥ 10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455945" y="1627044"/>
            <a:ext cx="139262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SSP, PD-L1≥ 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9486676" y="1627044"/>
            <a:ext cx="88928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SSP, ITT</a:t>
            </a:r>
          </a:p>
        </p:txBody>
      </p:sp>
      <p:sp>
        <p:nvSpPr>
          <p:cNvPr id="97" name="Espace réservé du texte 3">
            <a:extLst>
              <a:ext uri="{FF2B5EF4-FFF2-40B4-BE49-F238E27FC236}">
                <a16:creationId xmlns:a16="http://schemas.microsoft.com/office/drawing/2014/main" id="{41A614D7-506E-4B25-85C0-54837001E8D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90525" y="6254750"/>
            <a:ext cx="8931275" cy="60325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H. </a:t>
            </a:r>
            <a:r>
              <a:rPr lang="fr-FR" dirty="0" err="1"/>
              <a:t>Rugo</a:t>
            </a:r>
            <a:r>
              <a:rPr lang="fr-FR" dirty="0"/>
              <a:t>, et al.,  ESMO</a:t>
            </a:r>
            <a:r>
              <a:rPr lang="fr-FR" baseline="30000" dirty="0"/>
              <a:t>® </a:t>
            </a:r>
            <a:r>
              <a:rPr lang="fr-FR" dirty="0"/>
              <a:t>2021,  LBA16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C45F3F7A-2921-5444-A795-4EC38BE1C99A}"/>
              </a:ext>
            </a:extLst>
          </p:cNvPr>
          <p:cNvCxnSpPr>
            <a:cxnSpLocks/>
          </p:cNvCxnSpPr>
          <p:nvPr/>
        </p:nvCxnSpPr>
        <p:spPr>
          <a:xfrm>
            <a:off x="5085181" y="5025984"/>
            <a:ext cx="2691219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CBC30F9F-625B-A04C-AB10-5B001DDECFC5}"/>
              </a:ext>
            </a:extLst>
          </p:cNvPr>
          <p:cNvCxnSpPr>
            <a:cxnSpLocks/>
          </p:cNvCxnSpPr>
          <p:nvPr/>
        </p:nvCxnSpPr>
        <p:spPr>
          <a:xfrm>
            <a:off x="8939068" y="5025984"/>
            <a:ext cx="2691219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448B1741-2644-0A45-B386-25F1C82BEE95}"/>
              </a:ext>
            </a:extLst>
          </p:cNvPr>
          <p:cNvGrpSpPr/>
          <p:nvPr/>
        </p:nvGrpSpPr>
        <p:grpSpPr>
          <a:xfrm>
            <a:off x="4504032" y="2939232"/>
            <a:ext cx="3351505" cy="2069806"/>
            <a:chOff x="1305285" y="1804720"/>
            <a:chExt cx="8614895" cy="3504014"/>
          </a:xfrm>
        </p:grpSpPr>
        <p:grpSp>
          <p:nvGrpSpPr>
            <p:cNvPr id="54" name="Groupe 53">
              <a:extLst>
                <a:ext uri="{FF2B5EF4-FFF2-40B4-BE49-F238E27FC236}">
                  <a16:creationId xmlns:a16="http://schemas.microsoft.com/office/drawing/2014/main" id="{191C63E5-09FC-4848-9EC5-65052929C0F3}"/>
                </a:ext>
              </a:extLst>
            </p:cNvPr>
            <p:cNvGrpSpPr/>
            <p:nvPr/>
          </p:nvGrpSpPr>
          <p:grpSpPr>
            <a:xfrm>
              <a:off x="1305285" y="1804720"/>
              <a:ext cx="8614895" cy="3504014"/>
              <a:chOff x="179674" y="2526680"/>
              <a:chExt cx="6002600" cy="3093733"/>
            </a:xfrm>
          </p:grpSpPr>
          <p:graphicFrame>
            <p:nvGraphicFramePr>
              <p:cNvPr id="57" name="Graphique 56">
                <a:extLst>
                  <a:ext uri="{FF2B5EF4-FFF2-40B4-BE49-F238E27FC236}">
                    <a16:creationId xmlns:a16="http://schemas.microsoft.com/office/drawing/2014/main" id="{20FADDDC-7CCD-8543-A356-04DDA7E04876}"/>
                  </a:ext>
                </a:extLst>
              </p:cNvPr>
              <p:cNvGraphicFramePr/>
              <p:nvPr/>
            </p:nvGraphicFramePr>
            <p:xfrm>
              <a:off x="447664" y="2526680"/>
              <a:ext cx="5734610" cy="298477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58" name="Text Box 4">
                <a:extLst>
                  <a:ext uri="{FF2B5EF4-FFF2-40B4-BE49-F238E27FC236}">
                    <a16:creationId xmlns:a16="http://schemas.microsoft.com/office/drawing/2014/main" id="{68CA2417-78BD-D14F-B446-2B5BFF5037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-907040" y="3664158"/>
                <a:ext cx="2559292" cy="385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ヒラギノ角ゴ Pro W3" charset="0"/>
                    <a:cs typeface="Arial"/>
                  </a:rPr>
                  <a:t>Pourcentage</a:t>
                </a:r>
                <a:r>
                  <a:rPr kumimoji="0" lang="da-DK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ヒラギノ角ゴ Pro W3" charset="0"/>
                    <a:cs typeface="Arial"/>
                  </a:rPr>
                  <a:t> de patients (%)</a:t>
                </a:r>
              </a:p>
            </p:txBody>
          </p:sp>
          <p:sp>
            <p:nvSpPr>
              <p:cNvPr id="59" name="Text Box 4">
                <a:extLst>
                  <a:ext uri="{FF2B5EF4-FFF2-40B4-BE49-F238E27FC236}">
                    <a16:creationId xmlns:a16="http://schemas.microsoft.com/office/drawing/2014/main" id="{353E7E6C-5B76-5540-874A-0A317D8DAC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806" y="5297063"/>
                <a:ext cx="3306656" cy="323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ヒラギノ角ゴ Pro W3" charset="0"/>
                    <a:cs typeface="Arial"/>
                  </a:rPr>
                  <a:t>Mois</a:t>
                </a:r>
              </a:p>
            </p:txBody>
          </p:sp>
        </p:grp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51335360-8E7A-9E46-B401-D0B5E0462C3D}"/>
                </a:ext>
              </a:extLst>
            </p:cNvPr>
            <p:cNvCxnSpPr>
              <a:cxnSpLocks/>
            </p:cNvCxnSpPr>
            <p:nvPr/>
          </p:nvCxnSpPr>
          <p:spPr>
            <a:xfrm>
              <a:off x="4030834" y="2694869"/>
              <a:ext cx="0" cy="2054745"/>
            </a:xfrm>
            <a:prstGeom prst="line">
              <a:avLst/>
            </a:prstGeom>
            <a:ln w="127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299018F0-10A9-9743-A9DA-2437F483F5D2}"/>
                </a:ext>
              </a:extLst>
            </p:cNvPr>
            <p:cNvCxnSpPr>
              <a:cxnSpLocks/>
            </p:cNvCxnSpPr>
            <p:nvPr/>
          </p:nvCxnSpPr>
          <p:spPr>
            <a:xfrm>
              <a:off x="2495550" y="3314513"/>
              <a:ext cx="7200900" cy="0"/>
            </a:xfrm>
            <a:prstGeom prst="line">
              <a:avLst/>
            </a:prstGeom>
            <a:ln w="127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211F2AE3-494D-4742-A037-27976C86AA72}"/>
              </a:ext>
            </a:extLst>
          </p:cNvPr>
          <p:cNvGrpSpPr/>
          <p:nvPr/>
        </p:nvGrpSpPr>
        <p:grpSpPr>
          <a:xfrm>
            <a:off x="8365779" y="2939232"/>
            <a:ext cx="3351505" cy="2069806"/>
            <a:chOff x="1305285" y="1804720"/>
            <a:chExt cx="8614895" cy="3504014"/>
          </a:xfrm>
        </p:grpSpPr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0833D7D3-65A3-6541-B454-0E93E63E1746}"/>
                </a:ext>
              </a:extLst>
            </p:cNvPr>
            <p:cNvGrpSpPr/>
            <p:nvPr/>
          </p:nvGrpSpPr>
          <p:grpSpPr>
            <a:xfrm>
              <a:off x="1305285" y="1804720"/>
              <a:ext cx="8614895" cy="3504014"/>
              <a:chOff x="179674" y="2526680"/>
              <a:chExt cx="6002600" cy="3093733"/>
            </a:xfrm>
          </p:grpSpPr>
          <p:graphicFrame>
            <p:nvGraphicFramePr>
              <p:cNvPr id="64" name="Graphique 63">
                <a:extLst>
                  <a:ext uri="{FF2B5EF4-FFF2-40B4-BE49-F238E27FC236}">
                    <a16:creationId xmlns:a16="http://schemas.microsoft.com/office/drawing/2014/main" id="{63A2671F-2016-4D44-9D6B-EEE8113C3259}"/>
                  </a:ext>
                </a:extLst>
              </p:cNvPr>
              <p:cNvGraphicFramePr/>
              <p:nvPr/>
            </p:nvGraphicFramePr>
            <p:xfrm>
              <a:off x="447664" y="2526680"/>
              <a:ext cx="5734610" cy="298477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65" name="Text Box 4">
                <a:extLst>
                  <a:ext uri="{FF2B5EF4-FFF2-40B4-BE49-F238E27FC236}">
                    <a16:creationId xmlns:a16="http://schemas.microsoft.com/office/drawing/2014/main" id="{33592C73-EC22-494F-B395-B12D635551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-907040" y="3664158"/>
                <a:ext cx="2559292" cy="385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ヒラギノ角ゴ Pro W3" charset="0"/>
                    <a:cs typeface="Arial"/>
                  </a:rPr>
                  <a:t>P </a:t>
                </a:r>
                <a:r>
                  <a:rPr kumimoji="0" lang="da-DK" sz="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ヒラギノ角ゴ Pro W3" charset="0"/>
                    <a:cs typeface="Arial"/>
                  </a:rPr>
                  <a:t>Pourcentage</a:t>
                </a:r>
                <a:r>
                  <a:rPr kumimoji="0" lang="da-DK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ヒラギノ角ゴ Pro W3" charset="0"/>
                    <a:cs typeface="Arial"/>
                  </a:rPr>
                  <a:t> de patients (%)</a:t>
                </a:r>
              </a:p>
            </p:txBody>
          </p:sp>
          <p:sp>
            <p:nvSpPr>
              <p:cNvPr id="66" name="Text Box 4">
                <a:extLst>
                  <a:ext uri="{FF2B5EF4-FFF2-40B4-BE49-F238E27FC236}">
                    <a16:creationId xmlns:a16="http://schemas.microsoft.com/office/drawing/2014/main" id="{C3BC20F8-0EBD-8E45-BB22-947A38D429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806" y="5297063"/>
                <a:ext cx="3306656" cy="323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ヒラギノ角ゴ Pro W3" charset="0"/>
                    <a:cs typeface="Arial"/>
                  </a:rPr>
                  <a:t>Mois</a:t>
                </a:r>
              </a:p>
            </p:txBody>
          </p:sp>
        </p:grp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94A77D3D-F06A-8E41-A6E1-A18907FF9977}"/>
                </a:ext>
              </a:extLst>
            </p:cNvPr>
            <p:cNvCxnSpPr>
              <a:cxnSpLocks/>
            </p:cNvCxnSpPr>
            <p:nvPr/>
          </p:nvCxnSpPr>
          <p:spPr>
            <a:xfrm>
              <a:off x="4030834" y="2694869"/>
              <a:ext cx="0" cy="2054745"/>
            </a:xfrm>
            <a:prstGeom prst="line">
              <a:avLst/>
            </a:prstGeom>
            <a:ln w="127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9E580C60-7630-B547-B867-E8B2F8C13A2D}"/>
                </a:ext>
              </a:extLst>
            </p:cNvPr>
            <p:cNvCxnSpPr>
              <a:cxnSpLocks/>
            </p:cNvCxnSpPr>
            <p:nvPr/>
          </p:nvCxnSpPr>
          <p:spPr>
            <a:xfrm>
              <a:off x="2495550" y="3314513"/>
              <a:ext cx="7200900" cy="0"/>
            </a:xfrm>
            <a:prstGeom prst="line">
              <a:avLst/>
            </a:prstGeom>
            <a:ln w="127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8">
            <a:extLst>
              <a:ext uri="{FF2B5EF4-FFF2-40B4-BE49-F238E27FC236}">
                <a16:creationId xmlns:a16="http://schemas.microsoft.com/office/drawing/2014/main" id="{1C2606C7-607B-824A-98F0-B2E85C02F4AB}"/>
              </a:ext>
            </a:extLst>
          </p:cNvPr>
          <p:cNvSpPr txBox="1"/>
          <p:nvPr/>
        </p:nvSpPr>
        <p:spPr>
          <a:xfrm>
            <a:off x="6977878" y="3677408"/>
            <a:ext cx="502702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600" cap="none" spc="40" normalizeH="0" baseline="0" noProof="0" dirty="0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7,6 </a:t>
            </a:r>
            <a:r>
              <a:rPr kumimoji="0" lang="en-US" sz="900" b="1" i="0" u="none" strike="noStrike" kern="600" cap="none" spc="40" normalizeH="0" baseline="0" noProof="0" dirty="0" err="1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mois</a:t>
            </a:r>
            <a:endParaRPr kumimoji="0" lang="en-US" sz="900" b="1" i="0" u="none" strike="noStrike" kern="600" cap="none" spc="40" normalizeH="0" baseline="0" noProof="0" dirty="0">
              <a:ln>
                <a:noFill/>
              </a:ln>
              <a:solidFill>
                <a:srgbClr val="0199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TextBox 8">
            <a:extLst>
              <a:ext uri="{FF2B5EF4-FFF2-40B4-BE49-F238E27FC236}">
                <a16:creationId xmlns:a16="http://schemas.microsoft.com/office/drawing/2014/main" id="{58CEE5B6-CA19-1540-B040-429E2E5E6B01}"/>
              </a:ext>
            </a:extLst>
          </p:cNvPr>
          <p:cNvSpPr txBox="1"/>
          <p:nvPr/>
        </p:nvSpPr>
        <p:spPr>
          <a:xfrm>
            <a:off x="6977878" y="3828229"/>
            <a:ext cx="502702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600" cap="none" spc="40" normalizeH="0" baseline="0" noProof="0" dirty="0">
                <a:ln>
                  <a:noFill/>
                </a:ln>
                <a:solidFill>
                  <a:srgbClr val="0199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5,6 </a:t>
            </a:r>
            <a:r>
              <a:rPr kumimoji="0" lang="en-US" sz="900" b="1" i="0" u="none" strike="noStrike" kern="600" cap="none" spc="40" normalizeH="0" baseline="0" noProof="0" dirty="0" err="1">
                <a:ln>
                  <a:noFill/>
                </a:ln>
                <a:solidFill>
                  <a:srgbClr val="0199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mois</a:t>
            </a:r>
            <a:endParaRPr kumimoji="0" lang="en-US" sz="900" b="1" i="0" u="none" strike="noStrike" kern="600" cap="none" spc="40" normalizeH="0" baseline="0" noProof="0" dirty="0">
              <a:ln>
                <a:noFill/>
              </a:ln>
              <a:solidFill>
                <a:srgbClr val="0199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TextBox 8">
            <a:extLst>
              <a:ext uri="{FF2B5EF4-FFF2-40B4-BE49-F238E27FC236}">
                <a16:creationId xmlns:a16="http://schemas.microsoft.com/office/drawing/2014/main" id="{7DE7FE10-9AA7-744F-A88B-E8FB570B77BC}"/>
              </a:ext>
            </a:extLst>
          </p:cNvPr>
          <p:cNvSpPr txBox="1"/>
          <p:nvPr/>
        </p:nvSpPr>
        <p:spPr>
          <a:xfrm>
            <a:off x="5342314" y="3096586"/>
            <a:ext cx="352661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600" cap="none" spc="40" normalizeH="0" baseline="0" noProof="0" dirty="0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31,7%</a:t>
            </a:r>
            <a:endParaRPr kumimoji="0" lang="en-US" sz="900" b="1" i="0" u="none" strike="noStrike" kern="600" cap="none" spc="40" normalizeH="0" baseline="0" noProof="0" dirty="0">
              <a:ln>
                <a:noFill/>
              </a:ln>
              <a:solidFill>
                <a:srgbClr val="0199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TextBox 8">
            <a:extLst>
              <a:ext uri="{FF2B5EF4-FFF2-40B4-BE49-F238E27FC236}">
                <a16:creationId xmlns:a16="http://schemas.microsoft.com/office/drawing/2014/main" id="{D1E01789-4A7E-3E48-9446-406E66526431}"/>
              </a:ext>
            </a:extLst>
          </p:cNvPr>
          <p:cNvSpPr txBox="1"/>
          <p:nvPr/>
        </p:nvSpPr>
        <p:spPr>
          <a:xfrm>
            <a:off x="5342314" y="3216035"/>
            <a:ext cx="352661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600" cap="none" spc="40" normalizeH="0" baseline="0" noProof="0" dirty="0">
                <a:ln>
                  <a:noFill/>
                </a:ln>
                <a:solidFill>
                  <a:srgbClr val="0199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19,4%</a:t>
            </a:r>
          </a:p>
        </p:txBody>
      </p:sp>
      <p:sp>
        <p:nvSpPr>
          <p:cNvPr id="72" name="TextBox 8">
            <a:extLst>
              <a:ext uri="{FF2B5EF4-FFF2-40B4-BE49-F238E27FC236}">
                <a16:creationId xmlns:a16="http://schemas.microsoft.com/office/drawing/2014/main" id="{563F78E2-CE7B-6B48-8261-311E90DF93B1}"/>
              </a:ext>
            </a:extLst>
          </p:cNvPr>
          <p:cNvSpPr txBox="1"/>
          <p:nvPr/>
        </p:nvSpPr>
        <p:spPr>
          <a:xfrm>
            <a:off x="10873283" y="3668001"/>
            <a:ext cx="502702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600" cap="none" spc="40" normalizeH="0" baseline="0" noProof="0" dirty="0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7,5 </a:t>
            </a:r>
            <a:r>
              <a:rPr kumimoji="0" lang="en-US" sz="900" b="1" i="0" u="none" strike="noStrike" kern="600" cap="none" spc="40" normalizeH="0" baseline="0" noProof="0" dirty="0" err="1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mois</a:t>
            </a:r>
            <a:endParaRPr kumimoji="0" lang="en-US" sz="900" b="1" i="0" u="none" strike="noStrike" kern="600" cap="none" spc="40" normalizeH="0" baseline="0" noProof="0" dirty="0">
              <a:ln>
                <a:noFill/>
              </a:ln>
              <a:solidFill>
                <a:srgbClr val="0199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TextBox 8">
            <a:extLst>
              <a:ext uri="{FF2B5EF4-FFF2-40B4-BE49-F238E27FC236}">
                <a16:creationId xmlns:a16="http://schemas.microsoft.com/office/drawing/2014/main" id="{F5A91E73-2121-6147-9786-3014ECF4E29F}"/>
              </a:ext>
            </a:extLst>
          </p:cNvPr>
          <p:cNvSpPr txBox="1"/>
          <p:nvPr/>
        </p:nvSpPr>
        <p:spPr>
          <a:xfrm>
            <a:off x="10873283" y="3818822"/>
            <a:ext cx="502702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600" cap="none" spc="40" normalizeH="0" baseline="0" noProof="0" dirty="0">
                <a:ln>
                  <a:noFill/>
                </a:ln>
                <a:solidFill>
                  <a:srgbClr val="0199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5,6 </a:t>
            </a:r>
            <a:r>
              <a:rPr kumimoji="0" lang="en-US" sz="900" b="1" i="0" u="none" strike="noStrike" kern="600" cap="none" spc="40" normalizeH="0" baseline="0" noProof="0" dirty="0" err="1">
                <a:ln>
                  <a:noFill/>
                </a:ln>
                <a:solidFill>
                  <a:srgbClr val="0199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mois</a:t>
            </a:r>
            <a:endParaRPr kumimoji="0" lang="en-US" sz="900" b="1" i="0" u="none" strike="noStrike" kern="600" cap="none" spc="40" normalizeH="0" baseline="0" noProof="0" dirty="0">
              <a:ln>
                <a:noFill/>
              </a:ln>
              <a:solidFill>
                <a:srgbClr val="0199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TextBox 8">
            <a:extLst>
              <a:ext uri="{FF2B5EF4-FFF2-40B4-BE49-F238E27FC236}">
                <a16:creationId xmlns:a16="http://schemas.microsoft.com/office/drawing/2014/main" id="{11F6AFC3-73B1-374C-91A5-45C3DFA669FE}"/>
              </a:ext>
            </a:extLst>
          </p:cNvPr>
          <p:cNvSpPr txBox="1"/>
          <p:nvPr/>
        </p:nvSpPr>
        <p:spPr>
          <a:xfrm>
            <a:off x="9237719" y="3087179"/>
            <a:ext cx="352661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600" cap="none" spc="40" normalizeH="0" baseline="0" noProof="0" dirty="0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29,3%</a:t>
            </a:r>
            <a:endParaRPr kumimoji="0" lang="en-US" sz="900" b="1" i="0" u="none" strike="noStrike" kern="600" cap="none" spc="40" normalizeH="0" baseline="0" noProof="0" dirty="0">
              <a:ln>
                <a:noFill/>
              </a:ln>
              <a:solidFill>
                <a:srgbClr val="0199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TextBox 8">
            <a:extLst>
              <a:ext uri="{FF2B5EF4-FFF2-40B4-BE49-F238E27FC236}">
                <a16:creationId xmlns:a16="http://schemas.microsoft.com/office/drawing/2014/main" id="{C37594DE-D917-A84A-AA64-71D06C00D1F1}"/>
              </a:ext>
            </a:extLst>
          </p:cNvPr>
          <p:cNvSpPr txBox="1"/>
          <p:nvPr/>
        </p:nvSpPr>
        <p:spPr>
          <a:xfrm>
            <a:off x="9237719" y="3206628"/>
            <a:ext cx="352661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600" cap="none" spc="40" normalizeH="0" baseline="0" noProof="0" dirty="0">
                <a:ln>
                  <a:noFill/>
                </a:ln>
                <a:solidFill>
                  <a:srgbClr val="0199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20,8%</a:t>
            </a:r>
          </a:p>
        </p:txBody>
      </p:sp>
      <p:sp>
        <p:nvSpPr>
          <p:cNvPr id="84" name="TextBox 8">
            <a:extLst>
              <a:ext uri="{FF2B5EF4-FFF2-40B4-BE49-F238E27FC236}">
                <a16:creationId xmlns:a16="http://schemas.microsoft.com/office/drawing/2014/main" id="{AE5FEC0B-B7C9-1348-8B42-CBFCC4239EBF}"/>
              </a:ext>
            </a:extLst>
          </p:cNvPr>
          <p:cNvSpPr txBox="1"/>
          <p:nvPr/>
        </p:nvSpPr>
        <p:spPr>
          <a:xfrm>
            <a:off x="3230187" y="3667626"/>
            <a:ext cx="502702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600" cap="none" spc="40" normalizeH="0" baseline="0" noProof="0" dirty="0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9,7 </a:t>
            </a:r>
            <a:r>
              <a:rPr kumimoji="0" lang="en-US" sz="900" b="1" i="0" u="none" strike="noStrike" kern="600" cap="none" spc="40" normalizeH="0" baseline="0" noProof="0" dirty="0" err="1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mois</a:t>
            </a:r>
            <a:endParaRPr kumimoji="0" lang="en-US" sz="900" b="1" i="0" u="none" strike="noStrike" kern="600" cap="none" spc="40" normalizeH="0" baseline="0" noProof="0" dirty="0">
              <a:ln>
                <a:noFill/>
              </a:ln>
              <a:solidFill>
                <a:srgbClr val="0199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TextBox 8">
            <a:extLst>
              <a:ext uri="{FF2B5EF4-FFF2-40B4-BE49-F238E27FC236}">
                <a16:creationId xmlns:a16="http://schemas.microsoft.com/office/drawing/2014/main" id="{A008DC60-E947-D44E-85E5-AAA233C9BDD3}"/>
              </a:ext>
            </a:extLst>
          </p:cNvPr>
          <p:cNvSpPr txBox="1"/>
          <p:nvPr/>
        </p:nvSpPr>
        <p:spPr>
          <a:xfrm>
            <a:off x="3230187" y="3818447"/>
            <a:ext cx="502702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600" cap="none" spc="40" normalizeH="0" baseline="0" noProof="0" dirty="0">
                <a:ln>
                  <a:noFill/>
                </a:ln>
                <a:solidFill>
                  <a:srgbClr val="0199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5,6 </a:t>
            </a:r>
            <a:r>
              <a:rPr kumimoji="0" lang="en-US" sz="900" b="1" i="0" u="none" strike="noStrike" kern="600" cap="none" spc="40" normalizeH="0" baseline="0" noProof="0" dirty="0" err="1">
                <a:ln>
                  <a:noFill/>
                </a:ln>
                <a:solidFill>
                  <a:srgbClr val="0199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mois</a:t>
            </a:r>
            <a:endParaRPr kumimoji="0" lang="en-US" sz="900" b="1" i="0" u="none" strike="noStrike" kern="600" cap="none" spc="40" normalizeH="0" baseline="0" noProof="0" dirty="0">
              <a:ln>
                <a:noFill/>
              </a:ln>
              <a:solidFill>
                <a:srgbClr val="0199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TextBox 8">
            <a:extLst>
              <a:ext uri="{FF2B5EF4-FFF2-40B4-BE49-F238E27FC236}">
                <a16:creationId xmlns:a16="http://schemas.microsoft.com/office/drawing/2014/main" id="{FA99DE9A-DCD8-A04D-83E3-07A02985C937}"/>
              </a:ext>
            </a:extLst>
          </p:cNvPr>
          <p:cNvSpPr txBox="1"/>
          <p:nvPr/>
        </p:nvSpPr>
        <p:spPr>
          <a:xfrm>
            <a:off x="1594623" y="3086804"/>
            <a:ext cx="352661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600" cap="none" spc="40" normalizeH="0" baseline="0" noProof="0" dirty="0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39,1%</a:t>
            </a:r>
            <a:endParaRPr kumimoji="0" lang="en-US" sz="900" b="1" i="0" u="none" strike="noStrike" kern="600" cap="none" spc="40" normalizeH="0" baseline="0" noProof="0" dirty="0">
              <a:ln>
                <a:noFill/>
              </a:ln>
              <a:solidFill>
                <a:srgbClr val="0199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TextBox 8">
            <a:extLst>
              <a:ext uri="{FF2B5EF4-FFF2-40B4-BE49-F238E27FC236}">
                <a16:creationId xmlns:a16="http://schemas.microsoft.com/office/drawing/2014/main" id="{64231726-7502-904E-A2FC-267580ADAEAF}"/>
              </a:ext>
            </a:extLst>
          </p:cNvPr>
          <p:cNvSpPr txBox="1"/>
          <p:nvPr/>
        </p:nvSpPr>
        <p:spPr>
          <a:xfrm>
            <a:off x="1594623" y="3206253"/>
            <a:ext cx="352661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600" cap="none" spc="40" normalizeH="0" baseline="0" noProof="0" dirty="0">
                <a:ln>
                  <a:noFill/>
                </a:ln>
                <a:solidFill>
                  <a:srgbClr val="0199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23,0%</a:t>
            </a:r>
          </a:p>
        </p:txBody>
      </p:sp>
      <p:sp>
        <p:nvSpPr>
          <p:cNvPr id="98" name="Forme libre 97">
            <a:extLst>
              <a:ext uri="{FF2B5EF4-FFF2-40B4-BE49-F238E27FC236}">
                <a16:creationId xmlns:a16="http://schemas.microsoft.com/office/drawing/2014/main" id="{DD464764-60C7-CC41-8E64-62F440150615}"/>
              </a:ext>
            </a:extLst>
          </p:cNvPr>
          <p:cNvSpPr/>
          <p:nvPr/>
        </p:nvSpPr>
        <p:spPr>
          <a:xfrm>
            <a:off x="1185949" y="2965067"/>
            <a:ext cx="2626822" cy="1551709"/>
          </a:xfrm>
          <a:custGeom>
            <a:avLst/>
            <a:gdLst>
              <a:gd name="connsiteX0" fmla="*/ 0 w 2626822"/>
              <a:gd name="connsiteY0" fmla="*/ 0 h 1551709"/>
              <a:gd name="connsiteX1" fmla="*/ 94211 w 2626822"/>
              <a:gd name="connsiteY1" fmla="*/ 60960 h 1551709"/>
              <a:gd name="connsiteX2" fmla="*/ 105295 w 2626822"/>
              <a:gd name="connsiteY2" fmla="*/ 221673 h 1551709"/>
              <a:gd name="connsiteX3" fmla="*/ 149629 w 2626822"/>
              <a:gd name="connsiteY3" fmla="*/ 299258 h 1551709"/>
              <a:gd name="connsiteX4" fmla="*/ 177338 w 2626822"/>
              <a:gd name="connsiteY4" fmla="*/ 382386 h 1551709"/>
              <a:gd name="connsiteX5" fmla="*/ 210589 w 2626822"/>
              <a:gd name="connsiteY5" fmla="*/ 526473 h 1551709"/>
              <a:gd name="connsiteX6" fmla="*/ 243840 w 2626822"/>
              <a:gd name="connsiteY6" fmla="*/ 604058 h 1551709"/>
              <a:gd name="connsiteX7" fmla="*/ 288175 w 2626822"/>
              <a:gd name="connsiteY7" fmla="*/ 648393 h 1551709"/>
              <a:gd name="connsiteX8" fmla="*/ 299258 w 2626822"/>
              <a:gd name="connsiteY8" fmla="*/ 870066 h 1551709"/>
              <a:gd name="connsiteX9" fmla="*/ 399011 w 2626822"/>
              <a:gd name="connsiteY9" fmla="*/ 964277 h 1551709"/>
              <a:gd name="connsiteX10" fmla="*/ 410095 w 2626822"/>
              <a:gd name="connsiteY10" fmla="*/ 1086197 h 1551709"/>
              <a:gd name="connsiteX11" fmla="*/ 482138 w 2626822"/>
              <a:gd name="connsiteY11" fmla="*/ 1097280 h 1551709"/>
              <a:gd name="connsiteX12" fmla="*/ 509847 w 2626822"/>
              <a:gd name="connsiteY12" fmla="*/ 1136073 h 1551709"/>
              <a:gd name="connsiteX13" fmla="*/ 532015 w 2626822"/>
              <a:gd name="connsiteY13" fmla="*/ 1219200 h 1551709"/>
              <a:gd name="connsiteX14" fmla="*/ 615142 w 2626822"/>
              <a:gd name="connsiteY14" fmla="*/ 1235826 h 1551709"/>
              <a:gd name="connsiteX15" fmla="*/ 626226 w 2626822"/>
              <a:gd name="connsiteY15" fmla="*/ 1324495 h 1551709"/>
              <a:gd name="connsiteX16" fmla="*/ 908858 w 2626822"/>
              <a:gd name="connsiteY16" fmla="*/ 1352204 h 1551709"/>
              <a:gd name="connsiteX17" fmla="*/ 969818 w 2626822"/>
              <a:gd name="connsiteY17" fmla="*/ 1440873 h 1551709"/>
              <a:gd name="connsiteX18" fmla="*/ 1451956 w 2626822"/>
              <a:gd name="connsiteY18" fmla="*/ 1440873 h 1551709"/>
              <a:gd name="connsiteX19" fmla="*/ 1507375 w 2626822"/>
              <a:gd name="connsiteY19" fmla="*/ 1496292 h 1551709"/>
              <a:gd name="connsiteX20" fmla="*/ 1917469 w 2626822"/>
              <a:gd name="connsiteY20" fmla="*/ 1496292 h 1551709"/>
              <a:gd name="connsiteX21" fmla="*/ 1917469 w 2626822"/>
              <a:gd name="connsiteY21" fmla="*/ 1551709 h 1551709"/>
              <a:gd name="connsiteX22" fmla="*/ 2626822 w 2626822"/>
              <a:gd name="connsiteY22" fmla="*/ 1551709 h 155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626822" h="1551709">
                <a:moveTo>
                  <a:pt x="0" y="0"/>
                </a:moveTo>
                <a:lnTo>
                  <a:pt x="94211" y="60960"/>
                </a:lnTo>
                <a:lnTo>
                  <a:pt x="105295" y="221673"/>
                </a:lnTo>
                <a:lnTo>
                  <a:pt x="149629" y="299258"/>
                </a:lnTo>
                <a:lnTo>
                  <a:pt x="177338" y="382386"/>
                </a:lnTo>
                <a:lnTo>
                  <a:pt x="210589" y="526473"/>
                </a:lnTo>
                <a:lnTo>
                  <a:pt x="243840" y="604058"/>
                </a:lnTo>
                <a:lnTo>
                  <a:pt x="288175" y="648393"/>
                </a:lnTo>
                <a:lnTo>
                  <a:pt x="299258" y="870066"/>
                </a:lnTo>
                <a:lnTo>
                  <a:pt x="399011" y="964277"/>
                </a:lnTo>
                <a:lnTo>
                  <a:pt x="410095" y="1086197"/>
                </a:lnTo>
                <a:lnTo>
                  <a:pt x="482138" y="1097280"/>
                </a:lnTo>
                <a:lnTo>
                  <a:pt x="509847" y="1136073"/>
                </a:lnTo>
                <a:lnTo>
                  <a:pt x="532015" y="1219200"/>
                </a:lnTo>
                <a:lnTo>
                  <a:pt x="615142" y="1235826"/>
                </a:lnTo>
                <a:lnTo>
                  <a:pt x="626226" y="1324495"/>
                </a:lnTo>
                <a:lnTo>
                  <a:pt x="908858" y="1352204"/>
                </a:lnTo>
                <a:lnTo>
                  <a:pt x="969818" y="1440873"/>
                </a:lnTo>
                <a:lnTo>
                  <a:pt x="1451956" y="1440873"/>
                </a:lnTo>
                <a:lnTo>
                  <a:pt x="1507375" y="1496292"/>
                </a:lnTo>
                <a:lnTo>
                  <a:pt x="1917469" y="1496292"/>
                </a:lnTo>
                <a:lnTo>
                  <a:pt x="1917469" y="1551709"/>
                </a:lnTo>
                <a:lnTo>
                  <a:pt x="2626822" y="1551709"/>
                </a:ln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Forme libre 98">
            <a:extLst>
              <a:ext uri="{FF2B5EF4-FFF2-40B4-BE49-F238E27FC236}">
                <a16:creationId xmlns:a16="http://schemas.microsoft.com/office/drawing/2014/main" id="{074BE098-A72B-D245-B506-2D5B1A174695}"/>
              </a:ext>
            </a:extLst>
          </p:cNvPr>
          <p:cNvSpPr/>
          <p:nvPr/>
        </p:nvSpPr>
        <p:spPr>
          <a:xfrm>
            <a:off x="1180407" y="2970609"/>
            <a:ext cx="2510444" cy="1324495"/>
          </a:xfrm>
          <a:custGeom>
            <a:avLst/>
            <a:gdLst>
              <a:gd name="connsiteX0" fmla="*/ 0 w 2510444"/>
              <a:gd name="connsiteY0" fmla="*/ 0 h 1324495"/>
              <a:gd name="connsiteX1" fmla="*/ 105295 w 2510444"/>
              <a:gd name="connsiteY1" fmla="*/ 44335 h 1324495"/>
              <a:gd name="connsiteX2" fmla="*/ 105295 w 2510444"/>
              <a:gd name="connsiteY2" fmla="*/ 160713 h 1324495"/>
              <a:gd name="connsiteX3" fmla="*/ 127462 w 2510444"/>
              <a:gd name="connsiteY3" fmla="*/ 288175 h 1324495"/>
              <a:gd name="connsiteX4" fmla="*/ 205048 w 2510444"/>
              <a:gd name="connsiteY4" fmla="*/ 315884 h 1324495"/>
              <a:gd name="connsiteX5" fmla="*/ 232757 w 2510444"/>
              <a:gd name="connsiteY5" fmla="*/ 454429 h 1324495"/>
              <a:gd name="connsiteX6" fmla="*/ 299258 w 2510444"/>
              <a:gd name="connsiteY6" fmla="*/ 509847 h 1324495"/>
              <a:gd name="connsiteX7" fmla="*/ 332509 w 2510444"/>
              <a:gd name="connsiteY7" fmla="*/ 581891 h 1324495"/>
              <a:gd name="connsiteX8" fmla="*/ 349135 w 2510444"/>
              <a:gd name="connsiteY8" fmla="*/ 631767 h 1324495"/>
              <a:gd name="connsiteX9" fmla="*/ 393469 w 2510444"/>
              <a:gd name="connsiteY9" fmla="*/ 648393 h 1324495"/>
              <a:gd name="connsiteX10" fmla="*/ 443346 w 2510444"/>
              <a:gd name="connsiteY10" fmla="*/ 803564 h 1324495"/>
              <a:gd name="connsiteX11" fmla="*/ 515389 w 2510444"/>
              <a:gd name="connsiteY11" fmla="*/ 803564 h 1324495"/>
              <a:gd name="connsiteX12" fmla="*/ 532015 w 2510444"/>
              <a:gd name="connsiteY12" fmla="*/ 914400 h 1324495"/>
              <a:gd name="connsiteX13" fmla="*/ 620684 w 2510444"/>
              <a:gd name="connsiteY13" fmla="*/ 975360 h 1324495"/>
              <a:gd name="connsiteX14" fmla="*/ 620684 w 2510444"/>
              <a:gd name="connsiteY14" fmla="*/ 1058487 h 1324495"/>
              <a:gd name="connsiteX15" fmla="*/ 753688 w 2510444"/>
              <a:gd name="connsiteY15" fmla="*/ 1058487 h 1324495"/>
              <a:gd name="connsiteX16" fmla="*/ 775855 w 2510444"/>
              <a:gd name="connsiteY16" fmla="*/ 1119447 h 1324495"/>
              <a:gd name="connsiteX17" fmla="*/ 919942 w 2510444"/>
              <a:gd name="connsiteY17" fmla="*/ 1119447 h 1324495"/>
              <a:gd name="connsiteX18" fmla="*/ 919942 w 2510444"/>
              <a:gd name="connsiteY18" fmla="*/ 1180407 h 1324495"/>
              <a:gd name="connsiteX19" fmla="*/ 1202575 w 2510444"/>
              <a:gd name="connsiteY19" fmla="*/ 1180407 h 1324495"/>
              <a:gd name="connsiteX20" fmla="*/ 1324495 w 2510444"/>
              <a:gd name="connsiteY20" fmla="*/ 1252451 h 1324495"/>
              <a:gd name="connsiteX21" fmla="*/ 1618211 w 2510444"/>
              <a:gd name="connsiteY21" fmla="*/ 1252451 h 1324495"/>
              <a:gd name="connsiteX22" fmla="*/ 1690255 w 2510444"/>
              <a:gd name="connsiteY22" fmla="*/ 1324495 h 1324495"/>
              <a:gd name="connsiteX23" fmla="*/ 2510444 w 2510444"/>
              <a:gd name="connsiteY23" fmla="*/ 1324495 h 132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510444" h="1324495">
                <a:moveTo>
                  <a:pt x="0" y="0"/>
                </a:moveTo>
                <a:lnTo>
                  <a:pt x="105295" y="44335"/>
                </a:lnTo>
                <a:lnTo>
                  <a:pt x="105295" y="160713"/>
                </a:lnTo>
                <a:lnTo>
                  <a:pt x="127462" y="288175"/>
                </a:lnTo>
                <a:lnTo>
                  <a:pt x="205048" y="315884"/>
                </a:lnTo>
                <a:lnTo>
                  <a:pt x="232757" y="454429"/>
                </a:lnTo>
                <a:lnTo>
                  <a:pt x="299258" y="509847"/>
                </a:lnTo>
                <a:lnTo>
                  <a:pt x="332509" y="581891"/>
                </a:lnTo>
                <a:lnTo>
                  <a:pt x="349135" y="631767"/>
                </a:lnTo>
                <a:lnTo>
                  <a:pt x="393469" y="648393"/>
                </a:lnTo>
                <a:lnTo>
                  <a:pt x="443346" y="803564"/>
                </a:lnTo>
                <a:lnTo>
                  <a:pt x="515389" y="803564"/>
                </a:lnTo>
                <a:lnTo>
                  <a:pt x="532015" y="914400"/>
                </a:lnTo>
                <a:lnTo>
                  <a:pt x="620684" y="975360"/>
                </a:lnTo>
                <a:lnTo>
                  <a:pt x="620684" y="1058487"/>
                </a:lnTo>
                <a:lnTo>
                  <a:pt x="753688" y="1058487"/>
                </a:lnTo>
                <a:lnTo>
                  <a:pt x="775855" y="1119447"/>
                </a:lnTo>
                <a:lnTo>
                  <a:pt x="919942" y="1119447"/>
                </a:lnTo>
                <a:lnTo>
                  <a:pt x="919942" y="1180407"/>
                </a:lnTo>
                <a:lnTo>
                  <a:pt x="1202575" y="1180407"/>
                </a:lnTo>
                <a:lnTo>
                  <a:pt x="1324495" y="1252451"/>
                </a:lnTo>
                <a:lnTo>
                  <a:pt x="1618211" y="1252451"/>
                </a:lnTo>
                <a:lnTo>
                  <a:pt x="1690255" y="1324495"/>
                </a:lnTo>
                <a:lnTo>
                  <a:pt x="2510444" y="1324495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Forme libre 99">
            <a:extLst>
              <a:ext uri="{FF2B5EF4-FFF2-40B4-BE49-F238E27FC236}">
                <a16:creationId xmlns:a16="http://schemas.microsoft.com/office/drawing/2014/main" id="{5F6B5ED3-0A20-0540-8972-BF71CA508A77}"/>
              </a:ext>
            </a:extLst>
          </p:cNvPr>
          <p:cNvSpPr/>
          <p:nvPr/>
        </p:nvSpPr>
        <p:spPr>
          <a:xfrm>
            <a:off x="4943819" y="2987235"/>
            <a:ext cx="2632364" cy="1596043"/>
          </a:xfrm>
          <a:custGeom>
            <a:avLst/>
            <a:gdLst>
              <a:gd name="connsiteX0" fmla="*/ 0 w 2632364"/>
              <a:gd name="connsiteY0" fmla="*/ 0 h 1596043"/>
              <a:gd name="connsiteX1" fmla="*/ 88669 w 2632364"/>
              <a:gd name="connsiteY1" fmla="*/ 66501 h 1596043"/>
              <a:gd name="connsiteX2" fmla="*/ 94211 w 2632364"/>
              <a:gd name="connsiteY2" fmla="*/ 216130 h 1596043"/>
              <a:gd name="connsiteX3" fmla="*/ 133004 w 2632364"/>
              <a:gd name="connsiteY3" fmla="*/ 304800 h 1596043"/>
              <a:gd name="connsiteX4" fmla="*/ 182880 w 2632364"/>
              <a:gd name="connsiteY4" fmla="*/ 404552 h 1596043"/>
              <a:gd name="connsiteX5" fmla="*/ 216131 w 2632364"/>
              <a:gd name="connsiteY5" fmla="*/ 598516 h 1596043"/>
              <a:gd name="connsiteX6" fmla="*/ 277091 w 2632364"/>
              <a:gd name="connsiteY6" fmla="*/ 642850 h 1596043"/>
              <a:gd name="connsiteX7" fmla="*/ 304800 w 2632364"/>
              <a:gd name="connsiteY7" fmla="*/ 897774 h 1596043"/>
              <a:gd name="connsiteX8" fmla="*/ 382386 w 2632364"/>
              <a:gd name="connsiteY8" fmla="*/ 931025 h 1596043"/>
              <a:gd name="connsiteX9" fmla="*/ 404553 w 2632364"/>
              <a:gd name="connsiteY9" fmla="*/ 1124989 h 1596043"/>
              <a:gd name="connsiteX10" fmla="*/ 487680 w 2632364"/>
              <a:gd name="connsiteY10" fmla="*/ 1130530 h 1596043"/>
              <a:gd name="connsiteX11" fmla="*/ 509848 w 2632364"/>
              <a:gd name="connsiteY11" fmla="*/ 1263534 h 1596043"/>
              <a:gd name="connsiteX12" fmla="*/ 587433 w 2632364"/>
              <a:gd name="connsiteY12" fmla="*/ 1285701 h 1596043"/>
              <a:gd name="connsiteX13" fmla="*/ 637309 w 2632364"/>
              <a:gd name="connsiteY13" fmla="*/ 1330036 h 1596043"/>
              <a:gd name="connsiteX14" fmla="*/ 676102 w 2632364"/>
              <a:gd name="connsiteY14" fmla="*/ 1396538 h 1596043"/>
              <a:gd name="connsiteX15" fmla="*/ 770313 w 2632364"/>
              <a:gd name="connsiteY15" fmla="*/ 1407621 h 1596043"/>
              <a:gd name="connsiteX16" fmla="*/ 903317 w 2632364"/>
              <a:gd name="connsiteY16" fmla="*/ 1429789 h 1596043"/>
              <a:gd name="connsiteX17" fmla="*/ 1086197 w 2632364"/>
              <a:gd name="connsiteY17" fmla="*/ 1507374 h 1596043"/>
              <a:gd name="connsiteX18" fmla="*/ 1463040 w 2632364"/>
              <a:gd name="connsiteY18" fmla="*/ 1507374 h 1596043"/>
              <a:gd name="connsiteX19" fmla="*/ 1463040 w 2632364"/>
              <a:gd name="connsiteY19" fmla="*/ 1546167 h 1596043"/>
              <a:gd name="connsiteX20" fmla="*/ 1762298 w 2632364"/>
              <a:gd name="connsiteY20" fmla="*/ 1546167 h 1596043"/>
              <a:gd name="connsiteX21" fmla="*/ 1917469 w 2632364"/>
              <a:gd name="connsiteY21" fmla="*/ 1546167 h 1596043"/>
              <a:gd name="connsiteX22" fmla="*/ 1917469 w 2632364"/>
              <a:gd name="connsiteY22" fmla="*/ 1596043 h 1596043"/>
              <a:gd name="connsiteX23" fmla="*/ 2632364 w 2632364"/>
              <a:gd name="connsiteY23" fmla="*/ 1596043 h 159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32364" h="1596043">
                <a:moveTo>
                  <a:pt x="0" y="0"/>
                </a:moveTo>
                <a:lnTo>
                  <a:pt x="88669" y="66501"/>
                </a:lnTo>
                <a:lnTo>
                  <a:pt x="94211" y="216130"/>
                </a:lnTo>
                <a:lnTo>
                  <a:pt x="133004" y="304800"/>
                </a:lnTo>
                <a:lnTo>
                  <a:pt x="182880" y="404552"/>
                </a:lnTo>
                <a:lnTo>
                  <a:pt x="216131" y="598516"/>
                </a:lnTo>
                <a:lnTo>
                  <a:pt x="277091" y="642850"/>
                </a:lnTo>
                <a:lnTo>
                  <a:pt x="304800" y="897774"/>
                </a:lnTo>
                <a:lnTo>
                  <a:pt x="382386" y="931025"/>
                </a:lnTo>
                <a:lnTo>
                  <a:pt x="404553" y="1124989"/>
                </a:lnTo>
                <a:lnTo>
                  <a:pt x="487680" y="1130530"/>
                </a:lnTo>
                <a:lnTo>
                  <a:pt x="509848" y="1263534"/>
                </a:lnTo>
                <a:lnTo>
                  <a:pt x="587433" y="1285701"/>
                </a:lnTo>
                <a:lnTo>
                  <a:pt x="637309" y="1330036"/>
                </a:lnTo>
                <a:lnTo>
                  <a:pt x="676102" y="1396538"/>
                </a:lnTo>
                <a:lnTo>
                  <a:pt x="770313" y="1407621"/>
                </a:lnTo>
                <a:lnTo>
                  <a:pt x="903317" y="1429789"/>
                </a:lnTo>
                <a:lnTo>
                  <a:pt x="1086197" y="1507374"/>
                </a:lnTo>
                <a:lnTo>
                  <a:pt x="1463040" y="1507374"/>
                </a:lnTo>
                <a:lnTo>
                  <a:pt x="1463040" y="1546167"/>
                </a:lnTo>
                <a:lnTo>
                  <a:pt x="1762298" y="1546167"/>
                </a:lnTo>
                <a:lnTo>
                  <a:pt x="1917469" y="1546167"/>
                </a:lnTo>
                <a:lnTo>
                  <a:pt x="1917469" y="1596043"/>
                </a:lnTo>
                <a:lnTo>
                  <a:pt x="2632364" y="1596043"/>
                </a:ln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" name="Forme libre 100">
            <a:extLst>
              <a:ext uri="{FF2B5EF4-FFF2-40B4-BE49-F238E27FC236}">
                <a16:creationId xmlns:a16="http://schemas.microsoft.com/office/drawing/2014/main" id="{A35650CA-90FD-4C41-8432-B5FF50C3E4DF}"/>
              </a:ext>
            </a:extLst>
          </p:cNvPr>
          <p:cNvSpPr/>
          <p:nvPr/>
        </p:nvSpPr>
        <p:spPr>
          <a:xfrm>
            <a:off x="4942993" y="2981693"/>
            <a:ext cx="2504902" cy="1429789"/>
          </a:xfrm>
          <a:custGeom>
            <a:avLst/>
            <a:gdLst>
              <a:gd name="connsiteX0" fmla="*/ 0 w 2504902"/>
              <a:gd name="connsiteY0" fmla="*/ 0 h 1429789"/>
              <a:gd name="connsiteX1" fmla="*/ 94211 w 2504902"/>
              <a:gd name="connsiteY1" fmla="*/ 66502 h 1429789"/>
              <a:gd name="connsiteX2" fmla="*/ 105295 w 2504902"/>
              <a:gd name="connsiteY2" fmla="*/ 232756 h 1429789"/>
              <a:gd name="connsiteX3" fmla="*/ 133004 w 2504902"/>
              <a:gd name="connsiteY3" fmla="*/ 343592 h 1429789"/>
              <a:gd name="connsiteX4" fmla="*/ 177339 w 2504902"/>
              <a:gd name="connsiteY4" fmla="*/ 382385 h 1429789"/>
              <a:gd name="connsiteX5" fmla="*/ 227215 w 2504902"/>
              <a:gd name="connsiteY5" fmla="*/ 537556 h 1429789"/>
              <a:gd name="connsiteX6" fmla="*/ 277091 w 2504902"/>
              <a:gd name="connsiteY6" fmla="*/ 581891 h 1429789"/>
              <a:gd name="connsiteX7" fmla="*/ 332510 w 2504902"/>
              <a:gd name="connsiteY7" fmla="*/ 737062 h 1429789"/>
              <a:gd name="connsiteX8" fmla="*/ 387928 w 2504902"/>
              <a:gd name="connsiteY8" fmla="*/ 775854 h 1429789"/>
              <a:gd name="connsiteX9" fmla="*/ 432262 w 2504902"/>
              <a:gd name="connsiteY9" fmla="*/ 919942 h 1429789"/>
              <a:gd name="connsiteX10" fmla="*/ 459971 w 2504902"/>
              <a:gd name="connsiteY10" fmla="*/ 947651 h 1429789"/>
              <a:gd name="connsiteX11" fmla="*/ 509848 w 2504902"/>
              <a:gd name="connsiteY11" fmla="*/ 947651 h 1429789"/>
              <a:gd name="connsiteX12" fmla="*/ 532015 w 2504902"/>
              <a:gd name="connsiteY12" fmla="*/ 1041862 h 1429789"/>
              <a:gd name="connsiteX13" fmla="*/ 620684 w 2504902"/>
              <a:gd name="connsiteY13" fmla="*/ 1086196 h 1429789"/>
              <a:gd name="connsiteX14" fmla="*/ 642851 w 2504902"/>
              <a:gd name="connsiteY14" fmla="*/ 1152698 h 1429789"/>
              <a:gd name="connsiteX15" fmla="*/ 764771 w 2504902"/>
              <a:gd name="connsiteY15" fmla="*/ 1180407 h 1429789"/>
              <a:gd name="connsiteX16" fmla="*/ 798022 w 2504902"/>
              <a:gd name="connsiteY16" fmla="*/ 1246909 h 1429789"/>
              <a:gd name="connsiteX17" fmla="*/ 969819 w 2504902"/>
              <a:gd name="connsiteY17" fmla="*/ 1296785 h 1429789"/>
              <a:gd name="connsiteX18" fmla="*/ 1252451 w 2504902"/>
              <a:gd name="connsiteY18" fmla="*/ 1357745 h 1429789"/>
              <a:gd name="connsiteX19" fmla="*/ 1540626 w 2504902"/>
              <a:gd name="connsiteY19" fmla="*/ 1390996 h 1429789"/>
              <a:gd name="connsiteX20" fmla="*/ 1640379 w 2504902"/>
              <a:gd name="connsiteY20" fmla="*/ 1390996 h 1429789"/>
              <a:gd name="connsiteX21" fmla="*/ 1911928 w 2504902"/>
              <a:gd name="connsiteY21" fmla="*/ 1402080 h 1429789"/>
              <a:gd name="connsiteX22" fmla="*/ 1989513 w 2504902"/>
              <a:gd name="connsiteY22" fmla="*/ 1429789 h 1429789"/>
              <a:gd name="connsiteX23" fmla="*/ 2504902 w 2504902"/>
              <a:gd name="connsiteY23" fmla="*/ 1429789 h 142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504902" h="1429789">
                <a:moveTo>
                  <a:pt x="0" y="0"/>
                </a:moveTo>
                <a:lnTo>
                  <a:pt x="94211" y="66502"/>
                </a:lnTo>
                <a:lnTo>
                  <a:pt x="105295" y="232756"/>
                </a:lnTo>
                <a:lnTo>
                  <a:pt x="133004" y="343592"/>
                </a:lnTo>
                <a:lnTo>
                  <a:pt x="177339" y="382385"/>
                </a:lnTo>
                <a:lnTo>
                  <a:pt x="227215" y="537556"/>
                </a:lnTo>
                <a:lnTo>
                  <a:pt x="277091" y="581891"/>
                </a:lnTo>
                <a:lnTo>
                  <a:pt x="332510" y="737062"/>
                </a:lnTo>
                <a:lnTo>
                  <a:pt x="387928" y="775854"/>
                </a:lnTo>
                <a:lnTo>
                  <a:pt x="432262" y="919942"/>
                </a:lnTo>
                <a:lnTo>
                  <a:pt x="459971" y="947651"/>
                </a:lnTo>
                <a:lnTo>
                  <a:pt x="509848" y="947651"/>
                </a:lnTo>
                <a:lnTo>
                  <a:pt x="532015" y="1041862"/>
                </a:lnTo>
                <a:lnTo>
                  <a:pt x="620684" y="1086196"/>
                </a:lnTo>
                <a:lnTo>
                  <a:pt x="642851" y="1152698"/>
                </a:lnTo>
                <a:lnTo>
                  <a:pt x="764771" y="1180407"/>
                </a:lnTo>
                <a:lnTo>
                  <a:pt x="798022" y="1246909"/>
                </a:lnTo>
                <a:lnTo>
                  <a:pt x="969819" y="1296785"/>
                </a:lnTo>
                <a:lnTo>
                  <a:pt x="1252451" y="1357745"/>
                </a:lnTo>
                <a:lnTo>
                  <a:pt x="1540626" y="1390996"/>
                </a:lnTo>
                <a:lnTo>
                  <a:pt x="1640379" y="1390996"/>
                </a:lnTo>
                <a:lnTo>
                  <a:pt x="1911928" y="1402080"/>
                </a:lnTo>
                <a:lnTo>
                  <a:pt x="1989513" y="1429789"/>
                </a:lnTo>
                <a:lnTo>
                  <a:pt x="2504902" y="1429789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Forme libre 101">
            <a:extLst>
              <a:ext uri="{FF2B5EF4-FFF2-40B4-BE49-F238E27FC236}">
                <a16:creationId xmlns:a16="http://schemas.microsoft.com/office/drawing/2014/main" id="{ED68FCCE-0E39-6740-88AB-6B0490F55586}"/>
              </a:ext>
            </a:extLst>
          </p:cNvPr>
          <p:cNvSpPr/>
          <p:nvPr/>
        </p:nvSpPr>
        <p:spPr>
          <a:xfrm>
            <a:off x="8804945" y="2970609"/>
            <a:ext cx="2637906" cy="1584960"/>
          </a:xfrm>
          <a:custGeom>
            <a:avLst/>
            <a:gdLst>
              <a:gd name="connsiteX0" fmla="*/ 0 w 2637906"/>
              <a:gd name="connsiteY0" fmla="*/ 0 h 1584960"/>
              <a:gd name="connsiteX1" fmla="*/ 99753 w 2637906"/>
              <a:gd name="connsiteY1" fmla="*/ 88669 h 1584960"/>
              <a:gd name="connsiteX2" fmla="*/ 116378 w 2637906"/>
              <a:gd name="connsiteY2" fmla="*/ 288175 h 1584960"/>
              <a:gd name="connsiteX3" fmla="*/ 166255 w 2637906"/>
              <a:gd name="connsiteY3" fmla="*/ 321426 h 1584960"/>
              <a:gd name="connsiteX4" fmla="*/ 210589 w 2637906"/>
              <a:gd name="connsiteY4" fmla="*/ 459971 h 1584960"/>
              <a:gd name="connsiteX5" fmla="*/ 216131 w 2637906"/>
              <a:gd name="connsiteY5" fmla="*/ 626226 h 1584960"/>
              <a:gd name="connsiteX6" fmla="*/ 293716 w 2637906"/>
              <a:gd name="connsiteY6" fmla="*/ 681644 h 1584960"/>
              <a:gd name="connsiteX7" fmla="*/ 299258 w 2637906"/>
              <a:gd name="connsiteY7" fmla="*/ 858982 h 1584960"/>
              <a:gd name="connsiteX8" fmla="*/ 393469 w 2637906"/>
              <a:gd name="connsiteY8" fmla="*/ 969818 h 1584960"/>
              <a:gd name="connsiteX9" fmla="*/ 404553 w 2637906"/>
              <a:gd name="connsiteY9" fmla="*/ 1136073 h 1584960"/>
              <a:gd name="connsiteX10" fmla="*/ 487680 w 2637906"/>
              <a:gd name="connsiteY10" fmla="*/ 1152698 h 1584960"/>
              <a:gd name="connsiteX11" fmla="*/ 526473 w 2637906"/>
              <a:gd name="connsiteY11" fmla="*/ 1263535 h 1584960"/>
              <a:gd name="connsiteX12" fmla="*/ 604058 w 2637906"/>
              <a:gd name="connsiteY12" fmla="*/ 1263535 h 1584960"/>
              <a:gd name="connsiteX13" fmla="*/ 642851 w 2637906"/>
              <a:gd name="connsiteY13" fmla="*/ 1346662 h 1584960"/>
              <a:gd name="connsiteX14" fmla="*/ 642851 w 2637906"/>
              <a:gd name="connsiteY14" fmla="*/ 1346662 h 1584960"/>
              <a:gd name="connsiteX15" fmla="*/ 775855 w 2637906"/>
              <a:gd name="connsiteY15" fmla="*/ 1402080 h 1584960"/>
              <a:gd name="connsiteX16" fmla="*/ 903316 w 2637906"/>
              <a:gd name="connsiteY16" fmla="*/ 1418706 h 1584960"/>
              <a:gd name="connsiteX17" fmla="*/ 958735 w 2637906"/>
              <a:gd name="connsiteY17" fmla="*/ 1474124 h 1584960"/>
              <a:gd name="connsiteX18" fmla="*/ 1102822 w 2637906"/>
              <a:gd name="connsiteY18" fmla="*/ 1501833 h 1584960"/>
              <a:gd name="connsiteX19" fmla="*/ 1313411 w 2637906"/>
              <a:gd name="connsiteY19" fmla="*/ 1501833 h 1584960"/>
              <a:gd name="connsiteX20" fmla="*/ 1524000 w 2637906"/>
              <a:gd name="connsiteY20" fmla="*/ 1529542 h 1584960"/>
              <a:gd name="connsiteX21" fmla="*/ 1767840 w 2637906"/>
              <a:gd name="connsiteY21" fmla="*/ 1529542 h 1584960"/>
              <a:gd name="connsiteX22" fmla="*/ 1767840 w 2637906"/>
              <a:gd name="connsiteY22" fmla="*/ 1529542 h 1584960"/>
              <a:gd name="connsiteX23" fmla="*/ 1767840 w 2637906"/>
              <a:gd name="connsiteY23" fmla="*/ 1584960 h 1584960"/>
              <a:gd name="connsiteX24" fmla="*/ 2637906 w 2637906"/>
              <a:gd name="connsiteY24" fmla="*/ 1584960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37906" h="1584960">
                <a:moveTo>
                  <a:pt x="0" y="0"/>
                </a:moveTo>
                <a:lnTo>
                  <a:pt x="99753" y="88669"/>
                </a:lnTo>
                <a:lnTo>
                  <a:pt x="116378" y="288175"/>
                </a:lnTo>
                <a:lnTo>
                  <a:pt x="166255" y="321426"/>
                </a:lnTo>
                <a:lnTo>
                  <a:pt x="210589" y="459971"/>
                </a:lnTo>
                <a:lnTo>
                  <a:pt x="216131" y="626226"/>
                </a:lnTo>
                <a:lnTo>
                  <a:pt x="293716" y="681644"/>
                </a:lnTo>
                <a:lnTo>
                  <a:pt x="299258" y="858982"/>
                </a:lnTo>
                <a:lnTo>
                  <a:pt x="393469" y="969818"/>
                </a:lnTo>
                <a:lnTo>
                  <a:pt x="404553" y="1136073"/>
                </a:lnTo>
                <a:lnTo>
                  <a:pt x="487680" y="1152698"/>
                </a:lnTo>
                <a:lnTo>
                  <a:pt x="526473" y="1263535"/>
                </a:lnTo>
                <a:lnTo>
                  <a:pt x="604058" y="1263535"/>
                </a:lnTo>
                <a:lnTo>
                  <a:pt x="642851" y="1346662"/>
                </a:lnTo>
                <a:lnTo>
                  <a:pt x="642851" y="1346662"/>
                </a:lnTo>
                <a:lnTo>
                  <a:pt x="775855" y="1402080"/>
                </a:lnTo>
                <a:lnTo>
                  <a:pt x="903316" y="1418706"/>
                </a:lnTo>
                <a:lnTo>
                  <a:pt x="958735" y="1474124"/>
                </a:lnTo>
                <a:lnTo>
                  <a:pt x="1102822" y="1501833"/>
                </a:lnTo>
                <a:lnTo>
                  <a:pt x="1313411" y="1501833"/>
                </a:lnTo>
                <a:lnTo>
                  <a:pt x="1524000" y="1529542"/>
                </a:lnTo>
                <a:lnTo>
                  <a:pt x="1767840" y="1529542"/>
                </a:lnTo>
                <a:lnTo>
                  <a:pt x="1767840" y="1529542"/>
                </a:lnTo>
                <a:lnTo>
                  <a:pt x="1767840" y="1584960"/>
                </a:lnTo>
                <a:lnTo>
                  <a:pt x="2637906" y="1584960"/>
                </a:ln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Forme libre 102">
            <a:extLst>
              <a:ext uri="{FF2B5EF4-FFF2-40B4-BE49-F238E27FC236}">
                <a16:creationId xmlns:a16="http://schemas.microsoft.com/office/drawing/2014/main" id="{DA6C7E84-5727-FD4B-9579-8F2218974A5F}"/>
              </a:ext>
            </a:extLst>
          </p:cNvPr>
          <p:cNvSpPr/>
          <p:nvPr/>
        </p:nvSpPr>
        <p:spPr>
          <a:xfrm>
            <a:off x="8804945" y="2965067"/>
            <a:ext cx="2493818" cy="1485208"/>
          </a:xfrm>
          <a:custGeom>
            <a:avLst/>
            <a:gdLst>
              <a:gd name="connsiteX0" fmla="*/ 0 w 2493818"/>
              <a:gd name="connsiteY0" fmla="*/ 0 h 1485208"/>
              <a:gd name="connsiteX1" fmla="*/ 72043 w 2493818"/>
              <a:gd name="connsiteY1" fmla="*/ 66502 h 1485208"/>
              <a:gd name="connsiteX2" fmla="*/ 99752 w 2493818"/>
              <a:gd name="connsiteY2" fmla="*/ 227215 h 1485208"/>
              <a:gd name="connsiteX3" fmla="*/ 116378 w 2493818"/>
              <a:gd name="connsiteY3" fmla="*/ 354677 h 1485208"/>
              <a:gd name="connsiteX4" fmla="*/ 160712 w 2493818"/>
              <a:gd name="connsiteY4" fmla="*/ 404553 h 1485208"/>
              <a:gd name="connsiteX5" fmla="*/ 182880 w 2493818"/>
              <a:gd name="connsiteY5" fmla="*/ 454429 h 1485208"/>
              <a:gd name="connsiteX6" fmla="*/ 227214 w 2493818"/>
              <a:gd name="connsiteY6" fmla="*/ 554182 h 1485208"/>
              <a:gd name="connsiteX7" fmla="*/ 260465 w 2493818"/>
              <a:gd name="connsiteY7" fmla="*/ 604058 h 1485208"/>
              <a:gd name="connsiteX8" fmla="*/ 282632 w 2493818"/>
              <a:gd name="connsiteY8" fmla="*/ 681644 h 1485208"/>
              <a:gd name="connsiteX9" fmla="*/ 304800 w 2493818"/>
              <a:gd name="connsiteY9" fmla="*/ 737062 h 1485208"/>
              <a:gd name="connsiteX10" fmla="*/ 321425 w 2493818"/>
              <a:gd name="connsiteY10" fmla="*/ 764771 h 1485208"/>
              <a:gd name="connsiteX11" fmla="*/ 382385 w 2493818"/>
              <a:gd name="connsiteY11" fmla="*/ 792480 h 1485208"/>
              <a:gd name="connsiteX12" fmla="*/ 410094 w 2493818"/>
              <a:gd name="connsiteY12" fmla="*/ 914400 h 1485208"/>
              <a:gd name="connsiteX13" fmla="*/ 432262 w 2493818"/>
              <a:gd name="connsiteY13" fmla="*/ 964277 h 1485208"/>
              <a:gd name="connsiteX14" fmla="*/ 493222 w 2493818"/>
              <a:gd name="connsiteY14" fmla="*/ 997528 h 1485208"/>
              <a:gd name="connsiteX15" fmla="*/ 509847 w 2493818"/>
              <a:gd name="connsiteY15" fmla="*/ 1091738 h 1485208"/>
              <a:gd name="connsiteX16" fmla="*/ 604058 w 2493818"/>
              <a:gd name="connsiteY16" fmla="*/ 1130531 h 1485208"/>
              <a:gd name="connsiteX17" fmla="*/ 626225 w 2493818"/>
              <a:gd name="connsiteY17" fmla="*/ 1191491 h 1485208"/>
              <a:gd name="connsiteX18" fmla="*/ 687185 w 2493818"/>
              <a:gd name="connsiteY18" fmla="*/ 1224742 h 1485208"/>
              <a:gd name="connsiteX19" fmla="*/ 748145 w 2493818"/>
              <a:gd name="connsiteY19" fmla="*/ 1246909 h 1485208"/>
              <a:gd name="connsiteX20" fmla="*/ 775854 w 2493818"/>
              <a:gd name="connsiteY20" fmla="*/ 1313411 h 1485208"/>
              <a:gd name="connsiteX21" fmla="*/ 953192 w 2493818"/>
              <a:gd name="connsiteY21" fmla="*/ 1352204 h 1485208"/>
              <a:gd name="connsiteX22" fmla="*/ 1191491 w 2493818"/>
              <a:gd name="connsiteY22" fmla="*/ 1396538 h 1485208"/>
              <a:gd name="connsiteX23" fmla="*/ 1341120 w 2493818"/>
              <a:gd name="connsiteY23" fmla="*/ 1440873 h 1485208"/>
              <a:gd name="connsiteX24" fmla="*/ 1601585 w 2493818"/>
              <a:gd name="connsiteY24" fmla="*/ 1451957 h 1485208"/>
              <a:gd name="connsiteX25" fmla="*/ 1928552 w 2493818"/>
              <a:gd name="connsiteY25" fmla="*/ 1457498 h 1485208"/>
              <a:gd name="connsiteX26" fmla="*/ 2000596 w 2493818"/>
              <a:gd name="connsiteY26" fmla="*/ 1485208 h 1485208"/>
              <a:gd name="connsiteX27" fmla="*/ 2493818 w 2493818"/>
              <a:gd name="connsiteY27" fmla="*/ 1485208 h 148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3818" h="1485208">
                <a:moveTo>
                  <a:pt x="0" y="0"/>
                </a:moveTo>
                <a:lnTo>
                  <a:pt x="72043" y="66502"/>
                </a:lnTo>
                <a:lnTo>
                  <a:pt x="99752" y="227215"/>
                </a:lnTo>
                <a:lnTo>
                  <a:pt x="116378" y="354677"/>
                </a:lnTo>
                <a:lnTo>
                  <a:pt x="160712" y="404553"/>
                </a:lnTo>
                <a:lnTo>
                  <a:pt x="182880" y="454429"/>
                </a:lnTo>
                <a:lnTo>
                  <a:pt x="227214" y="554182"/>
                </a:lnTo>
                <a:lnTo>
                  <a:pt x="260465" y="604058"/>
                </a:lnTo>
                <a:lnTo>
                  <a:pt x="282632" y="681644"/>
                </a:lnTo>
                <a:lnTo>
                  <a:pt x="304800" y="737062"/>
                </a:lnTo>
                <a:lnTo>
                  <a:pt x="321425" y="764771"/>
                </a:lnTo>
                <a:lnTo>
                  <a:pt x="382385" y="792480"/>
                </a:lnTo>
                <a:lnTo>
                  <a:pt x="410094" y="914400"/>
                </a:lnTo>
                <a:lnTo>
                  <a:pt x="432262" y="964277"/>
                </a:lnTo>
                <a:lnTo>
                  <a:pt x="493222" y="997528"/>
                </a:lnTo>
                <a:lnTo>
                  <a:pt x="509847" y="1091738"/>
                </a:lnTo>
                <a:lnTo>
                  <a:pt x="604058" y="1130531"/>
                </a:lnTo>
                <a:lnTo>
                  <a:pt x="626225" y="1191491"/>
                </a:lnTo>
                <a:lnTo>
                  <a:pt x="687185" y="1224742"/>
                </a:lnTo>
                <a:lnTo>
                  <a:pt x="748145" y="1246909"/>
                </a:lnTo>
                <a:lnTo>
                  <a:pt x="775854" y="1313411"/>
                </a:lnTo>
                <a:lnTo>
                  <a:pt x="953192" y="1352204"/>
                </a:lnTo>
                <a:lnTo>
                  <a:pt x="1191491" y="1396538"/>
                </a:lnTo>
                <a:lnTo>
                  <a:pt x="1341120" y="1440873"/>
                </a:lnTo>
                <a:lnTo>
                  <a:pt x="1601585" y="1451957"/>
                </a:lnTo>
                <a:lnTo>
                  <a:pt x="1928552" y="1457498"/>
                </a:lnTo>
                <a:lnTo>
                  <a:pt x="2000596" y="1485208"/>
                </a:lnTo>
                <a:lnTo>
                  <a:pt x="2493818" y="1485208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96287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FC407A15-8886-C642-ADC8-7DF6E923F648}"/>
              </a:ext>
            </a:extLst>
          </p:cNvPr>
          <p:cNvGraphicFramePr/>
          <p:nvPr/>
        </p:nvGraphicFramePr>
        <p:xfrm>
          <a:off x="207892" y="1946637"/>
          <a:ext cx="10756489" cy="3730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>
            <a:off x="380288" y="129092"/>
            <a:ext cx="11800953" cy="114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391046" y="1168876"/>
            <a:ext cx="11800953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>
          <a:xfrm>
            <a:off x="391046" y="1240249"/>
            <a:ext cx="10332000" cy="299707"/>
          </a:xfrm>
        </p:spPr>
        <p:txBody>
          <a:bodyPr/>
          <a:lstStyle/>
          <a:p>
            <a:r>
              <a:rPr lang="fr-FR" sz="2000" dirty="0"/>
              <a:t>Effets secondaires </a:t>
            </a:r>
            <a:r>
              <a:rPr lang="fr-FR" sz="2000" dirty="0" err="1"/>
              <a:t>Immuno</a:t>
            </a:r>
            <a:r>
              <a:rPr lang="fr-FR" sz="2000" dirty="0"/>
              <a:t>-médiés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91046" y="210209"/>
            <a:ext cx="11721932" cy="483477"/>
          </a:xfrm>
        </p:spPr>
        <p:txBody>
          <a:bodyPr/>
          <a:lstStyle/>
          <a:p>
            <a:r>
              <a:rPr lang="fr-FR" sz="2200" dirty="0"/>
              <a:t>Etude de phase 3 KEYNOTE-355 évaluant </a:t>
            </a:r>
            <a:r>
              <a:rPr lang="fr-FR" sz="2200" dirty="0" err="1"/>
              <a:t>pembrolizumab</a:t>
            </a:r>
            <a:r>
              <a:rPr lang="fr-FR" sz="2200" dirty="0"/>
              <a:t> plus chimiothérapie </a:t>
            </a:r>
            <a:br>
              <a:rPr lang="fr-FR" sz="2200" dirty="0"/>
            </a:br>
            <a:r>
              <a:rPr lang="fr-FR" sz="2200" i="1" dirty="0"/>
              <a:t>vs</a:t>
            </a:r>
            <a:r>
              <a:rPr lang="fr-FR" sz="2200" dirty="0"/>
              <a:t> placebo plus chimiothérapie en première ligne de traitement pour les cancers </a:t>
            </a:r>
            <a:br>
              <a:rPr lang="fr-FR" sz="2200" dirty="0"/>
            </a:br>
            <a:r>
              <a:rPr lang="fr-FR" sz="2200" dirty="0"/>
              <a:t>du sein avancés triple-négatifs</a:t>
            </a:r>
            <a:endParaRPr lang="en-US" sz="2200" dirty="0"/>
          </a:p>
        </p:txBody>
      </p:sp>
      <p:sp>
        <p:nvSpPr>
          <p:cNvPr id="97" name="Espace réservé du texte 3">
            <a:extLst>
              <a:ext uri="{FF2B5EF4-FFF2-40B4-BE49-F238E27FC236}">
                <a16:creationId xmlns:a16="http://schemas.microsoft.com/office/drawing/2014/main" id="{41A614D7-506E-4B25-85C0-54837001E8D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90525" y="6254750"/>
            <a:ext cx="8931275" cy="60325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H. </a:t>
            </a:r>
            <a:r>
              <a:rPr lang="fr-FR" dirty="0" err="1"/>
              <a:t>Rugo</a:t>
            </a:r>
            <a:r>
              <a:rPr lang="fr-FR" dirty="0"/>
              <a:t>, et al.,  ESMO</a:t>
            </a:r>
            <a:r>
              <a:rPr lang="fr-FR" baseline="30000" dirty="0"/>
              <a:t>® </a:t>
            </a:r>
            <a:r>
              <a:rPr lang="fr-FR" dirty="0"/>
              <a:t>2021,  LBA16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A7B612F-9509-4889-A1EA-7C39EADE1072}"/>
              </a:ext>
            </a:extLst>
          </p:cNvPr>
          <p:cNvSpPr txBox="1"/>
          <p:nvPr/>
        </p:nvSpPr>
        <p:spPr>
          <a:xfrm>
            <a:off x="1948563" y="5631345"/>
            <a:ext cx="737323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Effets secondaires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immunomédiés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avec une incidence ≥ 10 patients dans chaque bras de traitement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B038617C-ED5F-664C-90FA-D865697153B8}"/>
              </a:ext>
            </a:extLst>
          </p:cNvPr>
          <p:cNvGraphicFramePr>
            <a:graphicFrameLocks noGrp="1"/>
          </p:cNvGraphicFramePr>
          <p:nvPr/>
        </p:nvGraphicFramePr>
        <p:xfrm>
          <a:off x="4889408" y="2078534"/>
          <a:ext cx="6395109" cy="1300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1743">
                  <a:extLst>
                    <a:ext uri="{9D8B030D-6E8A-4147-A177-3AD203B41FA5}">
                      <a16:colId xmlns:a16="http://schemas.microsoft.com/office/drawing/2014/main" val="564630073"/>
                    </a:ext>
                  </a:extLst>
                </a:gridCol>
                <a:gridCol w="1111743">
                  <a:extLst>
                    <a:ext uri="{9D8B030D-6E8A-4147-A177-3AD203B41FA5}">
                      <a16:colId xmlns:a16="http://schemas.microsoft.com/office/drawing/2014/main" val="3478125732"/>
                    </a:ext>
                  </a:extLst>
                </a:gridCol>
                <a:gridCol w="1111743">
                  <a:extLst>
                    <a:ext uri="{9D8B030D-6E8A-4147-A177-3AD203B41FA5}">
                      <a16:colId xmlns:a16="http://schemas.microsoft.com/office/drawing/2014/main" val="1525446008"/>
                    </a:ext>
                  </a:extLst>
                </a:gridCol>
              </a:tblGrid>
              <a:tr h="469109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fr-FR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" marR="1200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Tout grade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3-5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Décès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conduit à l'arrêt de tout TT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799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Pembro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Chimio</a:t>
                      </a:r>
                      <a:b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 = 562)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26,5%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5,3%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0,0%</a:t>
                      </a:r>
                      <a:endParaRPr kumimoji="0" lang="fr-FR" sz="12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2,8%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79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Placebo +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Chimio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 = 281)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6,4%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0,0%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0,0%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0,0%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 Box 4">
            <a:extLst>
              <a:ext uri="{FF2B5EF4-FFF2-40B4-BE49-F238E27FC236}">
                <a16:creationId xmlns:a16="http://schemas.microsoft.com/office/drawing/2014/main" id="{0FBCA7B3-8F91-E14C-A2BB-4B6B1AF3870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75103" y="3274323"/>
            <a:ext cx="18118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ヒラギノ角ゴ Pro W3" charset="0"/>
                <a:cs typeface="Arial"/>
              </a:rPr>
              <a:t>Incidence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ヒラギノ角ゴ Pro W3" charset="0"/>
                <a:cs typeface="Arial"/>
              </a:rPr>
              <a:t>, %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300706B0-4B93-DC40-929B-DBF604441FB3}"/>
              </a:ext>
            </a:extLst>
          </p:cNvPr>
          <p:cNvGrpSpPr/>
          <p:nvPr/>
        </p:nvGrpSpPr>
        <p:grpSpPr>
          <a:xfrm>
            <a:off x="9207952" y="3630111"/>
            <a:ext cx="2423752" cy="805329"/>
            <a:chOff x="1430917" y="1232552"/>
            <a:chExt cx="2423752" cy="805329"/>
          </a:xfrm>
        </p:grpSpPr>
        <p:sp>
          <p:nvSpPr>
            <p:cNvPr id="26" name="TextBox 41">
              <a:extLst>
                <a:ext uri="{FF2B5EF4-FFF2-40B4-BE49-F238E27FC236}">
                  <a16:creationId xmlns:a16="http://schemas.microsoft.com/office/drawing/2014/main" id="{7E244176-1BD6-4945-8142-0D91A830FC46}"/>
                </a:ext>
              </a:extLst>
            </p:cNvPr>
            <p:cNvSpPr txBox="1"/>
            <p:nvPr/>
          </p:nvSpPr>
          <p:spPr>
            <a:xfrm>
              <a:off x="1430917" y="1569331"/>
              <a:ext cx="20333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A00C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Pembro + </a:t>
              </a: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C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Chimio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TextBox 42">
              <a:extLst>
                <a:ext uri="{FF2B5EF4-FFF2-40B4-BE49-F238E27FC236}">
                  <a16:creationId xmlns:a16="http://schemas.microsoft.com/office/drawing/2014/main" id="{EB27D8BC-2D61-D54F-99F5-6DAC2ECCB0C8}"/>
                </a:ext>
              </a:extLst>
            </p:cNvPr>
            <p:cNvSpPr txBox="1"/>
            <p:nvPr/>
          </p:nvSpPr>
          <p:spPr>
            <a:xfrm>
              <a:off x="1430918" y="1768207"/>
              <a:ext cx="21479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1999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Placebo + </a:t>
              </a: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999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Chimio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199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TextBox 41">
              <a:extLst>
                <a:ext uri="{FF2B5EF4-FFF2-40B4-BE49-F238E27FC236}">
                  <a16:creationId xmlns:a16="http://schemas.microsoft.com/office/drawing/2014/main" id="{F4DB6139-3170-6C48-91DE-1A2968A60741}"/>
                </a:ext>
              </a:extLst>
            </p:cNvPr>
            <p:cNvSpPr txBox="1"/>
            <p:nvPr/>
          </p:nvSpPr>
          <p:spPr>
            <a:xfrm>
              <a:off x="2515235" y="1232552"/>
              <a:ext cx="133943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Grade</a:t>
              </a:r>
            </a:p>
          </p:txBody>
        </p:sp>
        <p:sp>
          <p:nvSpPr>
            <p:cNvPr id="29" name="TextBox 41">
              <a:extLst>
                <a:ext uri="{FF2B5EF4-FFF2-40B4-BE49-F238E27FC236}">
                  <a16:creationId xmlns:a16="http://schemas.microsoft.com/office/drawing/2014/main" id="{1472F806-A17D-9141-BA8D-2E1C54881597}"/>
                </a:ext>
              </a:extLst>
            </p:cNvPr>
            <p:cNvSpPr txBox="1"/>
            <p:nvPr/>
          </p:nvSpPr>
          <p:spPr>
            <a:xfrm>
              <a:off x="2776806" y="1363999"/>
              <a:ext cx="39221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1-2</a:t>
              </a:r>
            </a:p>
          </p:txBody>
        </p:sp>
        <p:sp>
          <p:nvSpPr>
            <p:cNvPr id="30" name="TextBox 41">
              <a:extLst>
                <a:ext uri="{FF2B5EF4-FFF2-40B4-BE49-F238E27FC236}">
                  <a16:creationId xmlns:a16="http://schemas.microsoft.com/office/drawing/2014/main" id="{EC28FBA3-C99C-2D47-94F8-AB25B2ABBE9D}"/>
                </a:ext>
              </a:extLst>
            </p:cNvPr>
            <p:cNvSpPr txBox="1"/>
            <p:nvPr/>
          </p:nvSpPr>
          <p:spPr>
            <a:xfrm>
              <a:off x="3169017" y="1363999"/>
              <a:ext cx="39221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≥3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88E72FF-AA64-4C4C-BB72-52D912A61857}"/>
                </a:ext>
              </a:extLst>
            </p:cNvPr>
            <p:cNvSpPr/>
            <p:nvPr/>
          </p:nvSpPr>
          <p:spPr>
            <a:xfrm>
              <a:off x="2907008" y="1616683"/>
              <a:ext cx="176832" cy="1768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45E198B-1B21-324D-A99C-51143D02CD6C}"/>
                </a:ext>
              </a:extLst>
            </p:cNvPr>
            <p:cNvSpPr/>
            <p:nvPr/>
          </p:nvSpPr>
          <p:spPr>
            <a:xfrm>
              <a:off x="3253997" y="1616683"/>
              <a:ext cx="176832" cy="176832"/>
            </a:xfrm>
            <a:prstGeom prst="rect">
              <a:avLst/>
            </a:prstGeom>
            <a:solidFill>
              <a:srgbClr val="D49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817B112-7300-E84A-A34E-C3F98F96A098}"/>
                </a:ext>
              </a:extLst>
            </p:cNvPr>
            <p:cNvSpPr/>
            <p:nvPr/>
          </p:nvSpPr>
          <p:spPr>
            <a:xfrm>
              <a:off x="2907008" y="1861049"/>
              <a:ext cx="176832" cy="17683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51A4F23-1FA2-444B-A600-0A758C2505AF}"/>
                </a:ext>
              </a:extLst>
            </p:cNvPr>
            <p:cNvSpPr/>
            <p:nvPr/>
          </p:nvSpPr>
          <p:spPr>
            <a:xfrm>
              <a:off x="3253997" y="1861049"/>
              <a:ext cx="176832" cy="176832"/>
            </a:xfrm>
            <a:prstGeom prst="rect">
              <a:avLst/>
            </a:prstGeom>
            <a:solidFill>
              <a:srgbClr val="A0D2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DBB7DA7C-1794-2846-89AB-CC1C1A4D5A40}"/>
              </a:ext>
            </a:extLst>
          </p:cNvPr>
          <p:cNvGrpSpPr/>
          <p:nvPr/>
        </p:nvGrpSpPr>
        <p:grpSpPr>
          <a:xfrm>
            <a:off x="7524028" y="4712660"/>
            <a:ext cx="1756941" cy="836292"/>
            <a:chOff x="9296553" y="4712660"/>
            <a:chExt cx="1756941" cy="836292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D652C39F-4D1E-234D-99D9-11D887DA21A4}"/>
                </a:ext>
              </a:extLst>
            </p:cNvPr>
            <p:cNvSpPr txBox="1"/>
            <p:nvPr/>
          </p:nvSpPr>
          <p:spPr>
            <a:xfrm>
              <a:off x="9296553" y="5271953"/>
              <a:ext cx="1756941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Réactions cutanées graves</a:t>
              </a:r>
            </a:p>
          </p:txBody>
        </p: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D6E461B9-7890-7649-8AA9-6AA8B07B2BEA}"/>
                </a:ext>
              </a:extLst>
            </p:cNvPr>
            <p:cNvGrpSpPr/>
            <p:nvPr/>
          </p:nvGrpSpPr>
          <p:grpSpPr>
            <a:xfrm>
              <a:off x="9873477" y="4712660"/>
              <a:ext cx="606967" cy="470245"/>
              <a:chOff x="9713490" y="4871912"/>
              <a:chExt cx="606967" cy="470245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30C933C-70C3-574C-B449-38FDA297F9B1}"/>
                  </a:ext>
                </a:extLst>
              </p:cNvPr>
              <p:cNvSpPr/>
              <p:nvPr/>
            </p:nvSpPr>
            <p:spPr>
              <a:xfrm>
                <a:off x="9721810" y="5087357"/>
                <a:ext cx="277000" cy="25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8714043-E344-CF4F-AA18-BA1918CDB4B2}"/>
                  </a:ext>
                </a:extLst>
              </p:cNvPr>
              <p:cNvSpPr/>
              <p:nvPr/>
            </p:nvSpPr>
            <p:spPr>
              <a:xfrm>
                <a:off x="10002375" y="5281132"/>
                <a:ext cx="277000" cy="6102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" name="TextBox 8">
                <a:extLst>
                  <a:ext uri="{FF2B5EF4-FFF2-40B4-BE49-F238E27FC236}">
                    <a16:creationId xmlns:a16="http://schemas.microsoft.com/office/drawing/2014/main" id="{ACC7E434-F948-8349-82AC-55A887D41ACE}"/>
                  </a:ext>
                </a:extLst>
              </p:cNvPr>
              <p:cNvSpPr txBox="1"/>
              <p:nvPr/>
            </p:nvSpPr>
            <p:spPr>
              <a:xfrm>
                <a:off x="9713490" y="4871912"/>
                <a:ext cx="26385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marL="0" marR="0" lvl="0" indent="0" algn="l" defTabSz="4572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600" cap="none" spc="4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1,8</a:t>
                </a:r>
              </a:p>
            </p:txBody>
          </p:sp>
          <p:sp>
            <p:nvSpPr>
              <p:cNvPr id="39" name="TextBox 8">
                <a:extLst>
                  <a:ext uri="{FF2B5EF4-FFF2-40B4-BE49-F238E27FC236}">
                    <a16:creationId xmlns:a16="http://schemas.microsoft.com/office/drawing/2014/main" id="{7029225E-9564-BE4D-8B0E-F3EFCEAD6043}"/>
                  </a:ext>
                </a:extLst>
              </p:cNvPr>
              <p:cNvSpPr txBox="1"/>
              <p:nvPr/>
            </p:nvSpPr>
            <p:spPr>
              <a:xfrm>
                <a:off x="10056602" y="4994149"/>
                <a:ext cx="26385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marL="0" marR="0" lvl="0" indent="0" algn="l" defTabSz="4572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600" cap="none" spc="4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0,4</a:t>
                </a:r>
              </a:p>
            </p:txBody>
          </p:sp>
        </p:grp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B5B34E31-982D-3A4F-8558-9F0EAE8AB80D}"/>
              </a:ext>
            </a:extLst>
          </p:cNvPr>
          <p:cNvGrpSpPr/>
          <p:nvPr/>
        </p:nvGrpSpPr>
        <p:grpSpPr>
          <a:xfrm>
            <a:off x="2011005" y="2491385"/>
            <a:ext cx="1260000" cy="3057567"/>
            <a:chOff x="2011005" y="2491385"/>
            <a:chExt cx="1260000" cy="3057567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1CCE0EEF-18BB-9840-B2B9-986395F8C2DF}"/>
                </a:ext>
              </a:extLst>
            </p:cNvPr>
            <p:cNvSpPr txBox="1"/>
            <p:nvPr/>
          </p:nvSpPr>
          <p:spPr>
            <a:xfrm>
              <a:off x="2011005" y="5271953"/>
              <a:ext cx="126000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Hypothyroïdie</a:t>
              </a:r>
            </a:p>
          </p:txBody>
        </p:sp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id="{34B268B2-2869-A545-8996-FAC2DFD7031A}"/>
                </a:ext>
              </a:extLst>
            </p:cNvPr>
            <p:cNvGrpSpPr/>
            <p:nvPr/>
          </p:nvGrpSpPr>
          <p:grpSpPr>
            <a:xfrm>
              <a:off x="2364005" y="2491385"/>
              <a:ext cx="571920" cy="2691519"/>
              <a:chOff x="2364005" y="2650637"/>
              <a:chExt cx="571920" cy="2691519"/>
            </a:xfrm>
          </p:grpSpPr>
          <p:grpSp>
            <p:nvGrpSpPr>
              <p:cNvPr id="61" name="Groupe 60">
                <a:extLst>
                  <a:ext uri="{FF2B5EF4-FFF2-40B4-BE49-F238E27FC236}">
                    <a16:creationId xmlns:a16="http://schemas.microsoft.com/office/drawing/2014/main" id="{F1B77988-55A5-D14A-8756-367AA13BF232}"/>
                  </a:ext>
                </a:extLst>
              </p:cNvPr>
              <p:cNvGrpSpPr/>
              <p:nvPr/>
            </p:nvGrpSpPr>
            <p:grpSpPr>
              <a:xfrm>
                <a:off x="2364005" y="2891418"/>
                <a:ext cx="277000" cy="2450738"/>
                <a:chOff x="2379383" y="2891418"/>
                <a:chExt cx="277000" cy="2450738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47F052A5-5805-F644-B7F4-160771982584}"/>
                    </a:ext>
                  </a:extLst>
                </p:cNvPr>
                <p:cNvSpPr/>
                <p:nvPr/>
              </p:nvSpPr>
              <p:spPr>
                <a:xfrm>
                  <a:off x="2379383" y="2891418"/>
                  <a:ext cx="277000" cy="92421"/>
                </a:xfrm>
                <a:prstGeom prst="rect">
                  <a:avLst/>
                </a:prstGeom>
                <a:solidFill>
                  <a:srgbClr val="D49A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D8244BC3-E7D4-AE49-9C75-6204D573283E}"/>
                    </a:ext>
                  </a:extLst>
                </p:cNvPr>
                <p:cNvSpPr/>
                <p:nvPr/>
              </p:nvSpPr>
              <p:spPr>
                <a:xfrm>
                  <a:off x="2379383" y="2955132"/>
                  <a:ext cx="277000" cy="238702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3AB1020-C01D-D246-82C3-217818F9CEE7}"/>
                  </a:ext>
                </a:extLst>
              </p:cNvPr>
              <p:cNvSpPr/>
              <p:nvPr/>
            </p:nvSpPr>
            <p:spPr>
              <a:xfrm>
                <a:off x="2646022" y="4852276"/>
                <a:ext cx="277000" cy="48987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" name="TextBox 8">
                <a:extLst>
                  <a:ext uri="{FF2B5EF4-FFF2-40B4-BE49-F238E27FC236}">
                    <a16:creationId xmlns:a16="http://schemas.microsoft.com/office/drawing/2014/main" id="{C9E38D29-00B7-374D-B287-396F54E9B6C5}"/>
                  </a:ext>
                </a:extLst>
              </p:cNvPr>
              <p:cNvSpPr txBox="1"/>
              <p:nvPr/>
            </p:nvSpPr>
            <p:spPr>
              <a:xfrm>
                <a:off x="2364005" y="2650637"/>
                <a:ext cx="36837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marL="0" marR="0" lvl="0" indent="0" algn="l" defTabSz="4572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600" cap="none" spc="4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15,8</a:t>
                </a:r>
              </a:p>
            </p:txBody>
          </p:sp>
          <p:sp>
            <p:nvSpPr>
              <p:cNvPr id="64" name="TextBox 8">
                <a:extLst>
                  <a:ext uri="{FF2B5EF4-FFF2-40B4-BE49-F238E27FC236}">
                    <a16:creationId xmlns:a16="http://schemas.microsoft.com/office/drawing/2014/main" id="{08F1AA90-FDA3-A645-8D80-E2DA2BB67768}"/>
                  </a:ext>
                </a:extLst>
              </p:cNvPr>
              <p:cNvSpPr txBox="1"/>
              <p:nvPr/>
            </p:nvSpPr>
            <p:spPr>
              <a:xfrm>
                <a:off x="2672070" y="4622185"/>
                <a:ext cx="26385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marL="0" marR="0" lvl="0" indent="0" algn="l" defTabSz="4572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600" cap="none" spc="4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3,2</a:t>
                </a:r>
              </a:p>
            </p:txBody>
          </p:sp>
        </p:grp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ECDB76C5-228E-A444-8113-3EEFDB6F1120}"/>
              </a:ext>
            </a:extLst>
          </p:cNvPr>
          <p:cNvGrpSpPr/>
          <p:nvPr/>
        </p:nvGrpSpPr>
        <p:grpSpPr>
          <a:xfrm>
            <a:off x="3619540" y="4310203"/>
            <a:ext cx="1292318" cy="1238749"/>
            <a:chOff x="3911052" y="4310203"/>
            <a:chExt cx="1292318" cy="1238749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5BBB49D8-5276-904E-B2A1-0035390FA418}"/>
                </a:ext>
              </a:extLst>
            </p:cNvPr>
            <p:cNvSpPr txBox="1"/>
            <p:nvPr/>
          </p:nvSpPr>
          <p:spPr>
            <a:xfrm>
              <a:off x="3911052" y="5271953"/>
              <a:ext cx="129231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Hyperthyroïdie</a:t>
              </a:r>
            </a:p>
          </p:txBody>
        </p:sp>
        <p:grpSp>
          <p:nvGrpSpPr>
            <p:cNvPr id="76" name="Groupe 75">
              <a:extLst>
                <a:ext uri="{FF2B5EF4-FFF2-40B4-BE49-F238E27FC236}">
                  <a16:creationId xmlns:a16="http://schemas.microsoft.com/office/drawing/2014/main" id="{F3AD4AF0-223D-614B-B048-ED73B6CBC368}"/>
                </a:ext>
              </a:extLst>
            </p:cNvPr>
            <p:cNvGrpSpPr/>
            <p:nvPr/>
          </p:nvGrpSpPr>
          <p:grpSpPr>
            <a:xfrm>
              <a:off x="4267162" y="4310203"/>
              <a:ext cx="564603" cy="872701"/>
              <a:chOff x="3988629" y="4469455"/>
              <a:chExt cx="564603" cy="872701"/>
            </a:xfrm>
          </p:grpSpPr>
          <p:grpSp>
            <p:nvGrpSpPr>
              <p:cNvPr id="77" name="Groupe 76">
                <a:extLst>
                  <a:ext uri="{FF2B5EF4-FFF2-40B4-BE49-F238E27FC236}">
                    <a16:creationId xmlns:a16="http://schemas.microsoft.com/office/drawing/2014/main" id="{EDDF9831-2C10-CE49-9F66-34A49187ABDA}"/>
                  </a:ext>
                </a:extLst>
              </p:cNvPr>
              <p:cNvGrpSpPr/>
              <p:nvPr/>
            </p:nvGrpSpPr>
            <p:grpSpPr>
              <a:xfrm>
                <a:off x="3988629" y="4693786"/>
                <a:ext cx="277000" cy="648369"/>
                <a:chOff x="4200300" y="4693786"/>
                <a:chExt cx="277000" cy="648369"/>
              </a:xfrm>
            </p:grpSpPr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9212CDA5-2566-A04C-97C5-9D29D6FE06C5}"/>
                    </a:ext>
                  </a:extLst>
                </p:cNvPr>
                <p:cNvSpPr/>
                <p:nvPr/>
              </p:nvSpPr>
              <p:spPr>
                <a:xfrm>
                  <a:off x="4200300" y="4729907"/>
                  <a:ext cx="277000" cy="61224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FB2CA166-94DB-2C47-A898-73584DD9E610}"/>
                    </a:ext>
                  </a:extLst>
                </p:cNvPr>
                <p:cNvSpPr/>
                <p:nvPr/>
              </p:nvSpPr>
              <p:spPr>
                <a:xfrm>
                  <a:off x="4200300" y="4693786"/>
                  <a:ext cx="277000" cy="46211"/>
                </a:xfrm>
                <a:prstGeom prst="rect">
                  <a:avLst/>
                </a:prstGeom>
                <a:solidFill>
                  <a:srgbClr val="D49A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A63329E-615B-6948-A170-B0E26713AD7E}"/>
                  </a:ext>
                </a:extLst>
              </p:cNvPr>
              <p:cNvSpPr/>
              <p:nvPr/>
            </p:nvSpPr>
            <p:spPr>
              <a:xfrm>
                <a:off x="4270284" y="5164992"/>
                <a:ext cx="277000" cy="17716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9" name="TextBox 8">
                <a:extLst>
                  <a:ext uri="{FF2B5EF4-FFF2-40B4-BE49-F238E27FC236}">
                    <a16:creationId xmlns:a16="http://schemas.microsoft.com/office/drawing/2014/main" id="{0B9EB5CF-7DF8-6A48-9700-7051C94E8DA5}"/>
                  </a:ext>
                </a:extLst>
              </p:cNvPr>
              <p:cNvSpPr txBox="1"/>
              <p:nvPr/>
            </p:nvSpPr>
            <p:spPr>
              <a:xfrm>
                <a:off x="3995201" y="4469455"/>
                <a:ext cx="26385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marL="0" marR="0" lvl="0" indent="0" algn="l" defTabSz="4572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600" cap="none" spc="4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4,3</a:t>
                </a:r>
              </a:p>
            </p:txBody>
          </p:sp>
          <p:sp>
            <p:nvSpPr>
              <p:cNvPr id="80" name="TextBox 8">
                <a:extLst>
                  <a:ext uri="{FF2B5EF4-FFF2-40B4-BE49-F238E27FC236}">
                    <a16:creationId xmlns:a16="http://schemas.microsoft.com/office/drawing/2014/main" id="{2B9F2F2F-79A1-D24F-99BB-0C8084287454}"/>
                  </a:ext>
                </a:extLst>
              </p:cNvPr>
              <p:cNvSpPr txBox="1"/>
              <p:nvPr/>
            </p:nvSpPr>
            <p:spPr>
              <a:xfrm>
                <a:off x="4289377" y="4917284"/>
                <a:ext cx="26385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marL="0" marR="0" lvl="0" indent="0" algn="l" defTabSz="4572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600" cap="none" spc="4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1,1</a:t>
                </a:r>
              </a:p>
            </p:txBody>
          </p:sp>
        </p:grp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E3385D8C-F47D-5B4D-8C45-1F332DB77104}"/>
              </a:ext>
            </a:extLst>
          </p:cNvPr>
          <p:cNvGrpSpPr/>
          <p:nvPr/>
        </p:nvGrpSpPr>
        <p:grpSpPr>
          <a:xfrm>
            <a:off x="5083516" y="4570655"/>
            <a:ext cx="1260000" cy="978297"/>
            <a:chOff x="5788557" y="4570655"/>
            <a:chExt cx="1260000" cy="978297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FA57FDD2-6D20-5B43-AEF3-9281E8B2088F}"/>
                </a:ext>
              </a:extLst>
            </p:cNvPr>
            <p:cNvSpPr txBox="1"/>
            <p:nvPr/>
          </p:nvSpPr>
          <p:spPr>
            <a:xfrm>
              <a:off x="5788557" y="5271953"/>
              <a:ext cx="126000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Pneumonie</a:t>
              </a:r>
            </a:p>
          </p:txBody>
        </p:sp>
        <p:grpSp>
          <p:nvGrpSpPr>
            <p:cNvPr id="83" name="Groupe 82">
              <a:extLst>
                <a:ext uri="{FF2B5EF4-FFF2-40B4-BE49-F238E27FC236}">
                  <a16:creationId xmlns:a16="http://schemas.microsoft.com/office/drawing/2014/main" id="{C8B879AD-65E3-E049-80F9-3940F1974688}"/>
                </a:ext>
              </a:extLst>
            </p:cNvPr>
            <p:cNvGrpSpPr/>
            <p:nvPr/>
          </p:nvGrpSpPr>
          <p:grpSpPr>
            <a:xfrm>
              <a:off x="6118201" y="4570655"/>
              <a:ext cx="469589" cy="612248"/>
              <a:chOff x="4800941" y="4729907"/>
              <a:chExt cx="469589" cy="612248"/>
            </a:xfrm>
          </p:grpSpPr>
          <p:grpSp>
            <p:nvGrpSpPr>
              <p:cNvPr id="84" name="Groupe 83">
                <a:extLst>
                  <a:ext uri="{FF2B5EF4-FFF2-40B4-BE49-F238E27FC236}">
                    <a16:creationId xmlns:a16="http://schemas.microsoft.com/office/drawing/2014/main" id="{2E426AB6-1085-134A-9B6A-B8BC4F4E7EBE}"/>
                  </a:ext>
                </a:extLst>
              </p:cNvPr>
              <p:cNvGrpSpPr/>
              <p:nvPr/>
            </p:nvGrpSpPr>
            <p:grpSpPr>
              <a:xfrm>
                <a:off x="4800941" y="4979634"/>
                <a:ext cx="277000" cy="362521"/>
                <a:chOff x="5035872" y="4979634"/>
                <a:chExt cx="277000" cy="362521"/>
              </a:xfrm>
            </p:grpSpPr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B52EE59F-EC91-F442-A410-E2F03EBD4394}"/>
                    </a:ext>
                  </a:extLst>
                </p:cNvPr>
                <p:cNvSpPr/>
                <p:nvPr/>
              </p:nvSpPr>
              <p:spPr>
                <a:xfrm>
                  <a:off x="5035872" y="5132728"/>
                  <a:ext cx="277000" cy="2094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E4886864-93CC-E745-B4DF-60E2A4DE1DC2}"/>
                    </a:ext>
                  </a:extLst>
                </p:cNvPr>
                <p:cNvSpPr/>
                <p:nvPr/>
              </p:nvSpPr>
              <p:spPr>
                <a:xfrm>
                  <a:off x="5035872" y="4979634"/>
                  <a:ext cx="277000" cy="153370"/>
                </a:xfrm>
                <a:prstGeom prst="rect">
                  <a:avLst/>
                </a:prstGeom>
                <a:solidFill>
                  <a:srgbClr val="D49A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5" name="TextBox 8">
                <a:extLst>
                  <a:ext uri="{FF2B5EF4-FFF2-40B4-BE49-F238E27FC236}">
                    <a16:creationId xmlns:a16="http://schemas.microsoft.com/office/drawing/2014/main" id="{7C261B77-44CD-0741-9967-4655A5AA8CBB}"/>
                  </a:ext>
                </a:extLst>
              </p:cNvPr>
              <p:cNvSpPr txBox="1"/>
              <p:nvPr/>
            </p:nvSpPr>
            <p:spPr>
              <a:xfrm>
                <a:off x="4805407" y="4729907"/>
                <a:ext cx="26385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marL="0" marR="0" lvl="0" indent="0" algn="l" defTabSz="4572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600" cap="none" spc="4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2,5</a:t>
                </a:r>
              </a:p>
            </p:txBody>
          </p:sp>
          <p:sp>
            <p:nvSpPr>
              <p:cNvPr id="86" name="TextBox 8">
                <a:extLst>
                  <a:ext uri="{FF2B5EF4-FFF2-40B4-BE49-F238E27FC236}">
                    <a16:creationId xmlns:a16="http://schemas.microsoft.com/office/drawing/2014/main" id="{09EC9722-032B-B04F-99D7-602D89AE92A6}"/>
                  </a:ext>
                </a:extLst>
              </p:cNvPr>
              <p:cNvSpPr txBox="1"/>
              <p:nvPr/>
            </p:nvSpPr>
            <p:spPr>
              <a:xfrm>
                <a:off x="5166014" y="5122526"/>
                <a:ext cx="10451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marL="0" marR="0" lvl="0" indent="0" algn="l" defTabSz="4572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600" cap="none" spc="4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0</a:t>
                </a:r>
              </a:p>
            </p:txBody>
          </p:sp>
        </p:grp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023A5689-D67D-E244-9F79-DEE72C166BCD}"/>
              </a:ext>
            </a:extLst>
          </p:cNvPr>
          <p:cNvGrpSpPr/>
          <p:nvPr/>
        </p:nvGrpSpPr>
        <p:grpSpPr>
          <a:xfrm>
            <a:off x="6476339" y="4662137"/>
            <a:ext cx="1260000" cy="886815"/>
            <a:chOff x="7682359" y="4662137"/>
            <a:chExt cx="1260000" cy="886815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22A3D3CA-9A5F-B34E-B900-07F2C4C3DCDC}"/>
                </a:ext>
              </a:extLst>
            </p:cNvPr>
            <p:cNvSpPr txBox="1"/>
            <p:nvPr/>
          </p:nvSpPr>
          <p:spPr>
            <a:xfrm>
              <a:off x="7682359" y="5271953"/>
              <a:ext cx="126000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Colite</a:t>
              </a:r>
            </a:p>
          </p:txBody>
        </p:sp>
        <p:grpSp>
          <p:nvGrpSpPr>
            <p:cNvPr id="106" name="Groupe 105">
              <a:extLst>
                <a:ext uri="{FF2B5EF4-FFF2-40B4-BE49-F238E27FC236}">
                  <a16:creationId xmlns:a16="http://schemas.microsoft.com/office/drawing/2014/main" id="{7D1D72B3-0ADF-764D-B145-3D4750878136}"/>
                </a:ext>
              </a:extLst>
            </p:cNvPr>
            <p:cNvGrpSpPr/>
            <p:nvPr/>
          </p:nvGrpSpPr>
          <p:grpSpPr>
            <a:xfrm>
              <a:off x="8010096" y="4662137"/>
              <a:ext cx="624893" cy="520767"/>
              <a:chOff x="7210543" y="4821389"/>
              <a:chExt cx="624893" cy="520767"/>
            </a:xfrm>
          </p:grpSpPr>
          <p:grpSp>
            <p:nvGrpSpPr>
              <p:cNvPr id="107" name="Groupe 106">
                <a:extLst>
                  <a:ext uri="{FF2B5EF4-FFF2-40B4-BE49-F238E27FC236}">
                    <a16:creationId xmlns:a16="http://schemas.microsoft.com/office/drawing/2014/main" id="{C18D698B-23ED-0841-A3B8-B4B7490FB984}"/>
                  </a:ext>
                </a:extLst>
              </p:cNvPr>
              <p:cNvGrpSpPr/>
              <p:nvPr/>
            </p:nvGrpSpPr>
            <p:grpSpPr>
              <a:xfrm>
                <a:off x="7237877" y="5087356"/>
                <a:ext cx="277000" cy="254800"/>
                <a:chOff x="7499890" y="5087356"/>
                <a:chExt cx="277000" cy="254800"/>
              </a:xfrm>
            </p:grpSpPr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470938F3-D6A5-2E46-836B-19B29F13B33E}"/>
                    </a:ext>
                  </a:extLst>
                </p:cNvPr>
                <p:cNvSpPr/>
                <p:nvPr/>
              </p:nvSpPr>
              <p:spPr>
                <a:xfrm>
                  <a:off x="7499890" y="5087356"/>
                  <a:ext cx="277000" cy="167488"/>
                </a:xfrm>
                <a:prstGeom prst="rect">
                  <a:avLst/>
                </a:prstGeom>
                <a:solidFill>
                  <a:srgbClr val="D49A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C842E5B3-8F3A-3F4A-9AE1-2B54FBCBB165}"/>
                    </a:ext>
                  </a:extLst>
                </p:cNvPr>
                <p:cNvSpPr/>
                <p:nvPr/>
              </p:nvSpPr>
              <p:spPr>
                <a:xfrm>
                  <a:off x="7499890" y="5144565"/>
                  <a:ext cx="277000" cy="19759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801125A-21CB-9944-9030-E6EDCE81109E}"/>
                  </a:ext>
                </a:extLst>
              </p:cNvPr>
              <p:cNvSpPr/>
              <p:nvPr/>
            </p:nvSpPr>
            <p:spPr>
              <a:xfrm>
                <a:off x="7518808" y="5144565"/>
                <a:ext cx="277000" cy="19759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" name="TextBox 8">
                <a:extLst>
                  <a:ext uri="{FF2B5EF4-FFF2-40B4-BE49-F238E27FC236}">
                    <a16:creationId xmlns:a16="http://schemas.microsoft.com/office/drawing/2014/main" id="{90ADC434-82D1-EB4C-86C8-919C430F3F45}"/>
                  </a:ext>
                </a:extLst>
              </p:cNvPr>
              <p:cNvSpPr txBox="1"/>
              <p:nvPr/>
            </p:nvSpPr>
            <p:spPr>
              <a:xfrm>
                <a:off x="7210543" y="4821389"/>
                <a:ext cx="26385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marL="0" marR="0" lvl="0" indent="0" algn="l" defTabSz="4572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600" cap="none" spc="4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1,8</a:t>
                </a:r>
              </a:p>
            </p:txBody>
          </p:sp>
          <p:sp>
            <p:nvSpPr>
              <p:cNvPr id="110" name="TextBox 8">
                <a:extLst>
                  <a:ext uri="{FF2B5EF4-FFF2-40B4-BE49-F238E27FC236}">
                    <a16:creationId xmlns:a16="http://schemas.microsoft.com/office/drawing/2014/main" id="{5AA2BECF-D3AF-6B4B-8978-8739D49FB7CB}"/>
                  </a:ext>
                </a:extLst>
              </p:cNvPr>
              <p:cNvSpPr txBox="1"/>
              <p:nvPr/>
            </p:nvSpPr>
            <p:spPr>
              <a:xfrm>
                <a:off x="7571581" y="4885937"/>
                <a:ext cx="26385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marL="0" marR="0" lvl="0" indent="0" algn="l" defTabSz="4572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600" cap="none" spc="4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1,4</a:t>
                </a:r>
              </a:p>
            </p:txBody>
          </p:sp>
        </p:grpSp>
      </p:grpSp>
      <p:sp>
        <p:nvSpPr>
          <p:cNvPr id="114" name="Rectangle à coins arrondis 10">
            <a:extLst>
              <a:ext uri="{FF2B5EF4-FFF2-40B4-BE49-F238E27FC236}">
                <a16:creationId xmlns:a16="http://schemas.microsoft.com/office/drawing/2014/main" id="{5ABAAE7F-191D-3843-809C-0B9F5714C7B9}"/>
              </a:ext>
            </a:extLst>
          </p:cNvPr>
          <p:cNvSpPr/>
          <p:nvPr/>
        </p:nvSpPr>
        <p:spPr>
          <a:xfrm>
            <a:off x="663989" y="1744591"/>
            <a:ext cx="10864023" cy="4249807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2351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924DE9-F961-734A-9CD7-0ED35F4F3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H. </a:t>
            </a:r>
            <a:r>
              <a:rPr lang="fr-FR" dirty="0" err="1"/>
              <a:t>Rugo</a:t>
            </a:r>
            <a:r>
              <a:rPr lang="fr-FR" dirty="0"/>
              <a:t>, et al.,  ESMO</a:t>
            </a:r>
            <a:r>
              <a:rPr lang="fr-FR" baseline="30000" dirty="0"/>
              <a:t>® </a:t>
            </a:r>
            <a:r>
              <a:rPr lang="fr-FR" dirty="0"/>
              <a:t>2021,  LBA16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5"/>
          </p:nvPr>
        </p:nvSpPr>
        <p:spPr>
          <a:xfrm>
            <a:off x="619680" y="1786997"/>
            <a:ext cx="11196083" cy="3843866"/>
          </a:xfrm>
        </p:spPr>
        <p:txBody>
          <a:bodyPr/>
          <a:lstStyle/>
          <a:p>
            <a:r>
              <a:rPr lang="fr-FR" dirty="0">
                <a:latin typeface="+mn-lt"/>
              </a:rPr>
              <a:t>L’association pembrolizumab + chimiothérapie entraine une amélioration statistiquement et cliniquement significative de la survie sans progression et de la survie globale par rapport à la chimiothérapie seule en première ligne de traitement dans les cancers du sein triple négatif métastatiques PD-L1 positifs (CPS </a:t>
            </a:r>
            <a:r>
              <a:rPr lang="fr-FR" dirty="0">
                <a:latin typeface="+mn-lt"/>
                <a:cs typeface="Times New Roman" panose="02020603050405020304" pitchFamily="18" charset="0"/>
              </a:rPr>
              <a:t>≥ 10)</a:t>
            </a:r>
            <a:r>
              <a:rPr lang="fr-FR" dirty="0">
                <a:latin typeface="+mn-lt"/>
              </a:rPr>
              <a:t>. </a:t>
            </a:r>
          </a:p>
          <a:p>
            <a:r>
              <a:rPr lang="fr-FR" dirty="0">
                <a:latin typeface="+mn-lt"/>
              </a:rPr>
              <a:t>Dans la population CPS </a:t>
            </a:r>
            <a:r>
              <a:rPr lang="fr-FR" dirty="0">
                <a:latin typeface="+mn-lt"/>
                <a:cs typeface="Times New Roman" panose="02020603050405020304" pitchFamily="18" charset="0"/>
              </a:rPr>
              <a:t>≥ </a:t>
            </a:r>
            <a:r>
              <a:rPr lang="fr-FR" dirty="0">
                <a:latin typeface="+mn-lt"/>
              </a:rPr>
              <a:t>10 , le bénéfice est observé dans tous les sous-groupes y compris quel que soit le type de chimiothérapie (</a:t>
            </a:r>
            <a:r>
              <a:rPr lang="fr-FR" dirty="0" err="1">
                <a:latin typeface="+mn-lt"/>
              </a:rPr>
              <a:t>Nab</a:t>
            </a:r>
            <a:r>
              <a:rPr lang="fr-FR" dirty="0">
                <a:latin typeface="+mn-lt"/>
              </a:rPr>
              <a:t>-paclitaxel, paclitaxel ou Gemcitabine-carboplatine)</a:t>
            </a:r>
          </a:p>
          <a:p>
            <a:r>
              <a:rPr lang="fr-FR" dirty="0">
                <a:latin typeface="+mn-lt"/>
              </a:rPr>
              <a:t>L’analyse des objectifs secondaires (taux de réponse objective, durée de réponse) est également en, faveur de l’association avec le pembrolizumab</a:t>
            </a:r>
          </a:p>
          <a:p>
            <a:r>
              <a:rPr lang="fr-FR" dirty="0">
                <a:latin typeface="+mn-lt"/>
              </a:rPr>
              <a:t>Le profil de tolérance ne montre pas de signal supplémentaire même avec un recul plus important</a:t>
            </a:r>
          </a:p>
          <a:p>
            <a:r>
              <a:rPr lang="fr-FR" dirty="0">
                <a:latin typeface="+mn-lt"/>
              </a:rPr>
              <a:t>Ces résultats soutiennent la recommandations de l’association chimiothérapie + pembrolizumab comme nouveau standard de traitement première ligne des cancers du sein triple négatifs métastatique exprimant PD-L1 positives (CPS </a:t>
            </a:r>
            <a:r>
              <a:rPr lang="fr-FR" dirty="0">
                <a:latin typeface="+mn-lt"/>
                <a:cs typeface="Times New Roman" panose="02020603050405020304" pitchFamily="18" charset="0"/>
              </a:rPr>
              <a:t>≥ 10).</a:t>
            </a:r>
            <a:endParaRPr lang="fr-FR" dirty="0">
              <a:latin typeface="+mn-lt"/>
            </a:endParaRPr>
          </a:p>
          <a:p>
            <a:endParaRPr lang="fr-FR" dirty="0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6"/>
          </p:nvPr>
        </p:nvSpPr>
        <p:spPr>
          <a:xfrm>
            <a:off x="391046" y="1244520"/>
            <a:ext cx="10332000" cy="582613"/>
          </a:xfrm>
        </p:spPr>
        <p:txBody>
          <a:bodyPr/>
          <a:lstStyle/>
          <a:p>
            <a:r>
              <a:rPr lang="da-DK" dirty="0"/>
              <a:t>Conclusions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46BCD2-8CBC-4F4E-B0FF-8607CBDA63DD}"/>
              </a:ext>
            </a:extLst>
          </p:cNvPr>
          <p:cNvSpPr/>
          <p:nvPr/>
        </p:nvSpPr>
        <p:spPr>
          <a:xfrm>
            <a:off x="380288" y="129092"/>
            <a:ext cx="11800953" cy="114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5CF8A3D-AFBE-0341-B9E0-6A7464593703}"/>
              </a:ext>
            </a:extLst>
          </p:cNvPr>
          <p:cNvCxnSpPr/>
          <p:nvPr/>
        </p:nvCxnSpPr>
        <p:spPr>
          <a:xfrm>
            <a:off x="391046" y="1168876"/>
            <a:ext cx="11800953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7">
            <a:extLst>
              <a:ext uri="{FF2B5EF4-FFF2-40B4-BE49-F238E27FC236}">
                <a16:creationId xmlns:a16="http://schemas.microsoft.com/office/drawing/2014/main" id="{902D1445-4F7A-284D-A482-5B1835DE6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046" y="210209"/>
            <a:ext cx="11721932" cy="483477"/>
          </a:xfrm>
        </p:spPr>
        <p:txBody>
          <a:bodyPr/>
          <a:lstStyle/>
          <a:p>
            <a:r>
              <a:rPr lang="fr-FR" sz="2200" dirty="0"/>
              <a:t>Etude de phase 3 KEYNOTE-355 évaluant </a:t>
            </a:r>
            <a:r>
              <a:rPr lang="fr-FR" sz="2200" dirty="0" err="1"/>
              <a:t>pembrolizumab</a:t>
            </a:r>
            <a:r>
              <a:rPr lang="fr-FR" sz="2200" dirty="0"/>
              <a:t> plus chimiothérapie </a:t>
            </a:r>
            <a:br>
              <a:rPr lang="fr-FR" sz="2200" dirty="0"/>
            </a:br>
            <a:r>
              <a:rPr lang="fr-FR" sz="2200" i="1" dirty="0"/>
              <a:t>vs</a:t>
            </a:r>
            <a:r>
              <a:rPr lang="fr-FR" sz="2200" dirty="0"/>
              <a:t> placebo plus chimiothérapie en première ligne de traitement pour les cancers </a:t>
            </a:r>
            <a:br>
              <a:rPr lang="fr-FR" sz="2200" dirty="0"/>
            </a:br>
            <a:r>
              <a:rPr lang="fr-FR" sz="2200" dirty="0"/>
              <a:t>du sein avancés triple-négatifs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1475337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527042" y="636059"/>
            <a:ext cx="10124631" cy="865498"/>
          </a:xfrm>
        </p:spPr>
        <p:txBody>
          <a:bodyPr/>
          <a:lstStyle/>
          <a:p>
            <a:r>
              <a:rPr lang="fr-FR" dirty="0"/>
              <a:t>Résultats de l’étude de Phase 3 randomisée DESTINY-</a:t>
            </a:r>
            <a:r>
              <a:rPr lang="fr-FR" dirty="0" err="1"/>
              <a:t>Breast</a:t>
            </a:r>
            <a:r>
              <a:rPr lang="fr-FR" dirty="0"/>
              <a:t> 03 : Trastuzumab </a:t>
            </a:r>
            <a:r>
              <a:rPr lang="fr-FR" dirty="0" err="1"/>
              <a:t>Deruxtecan</a:t>
            </a:r>
            <a:r>
              <a:rPr lang="fr-FR" dirty="0"/>
              <a:t> (</a:t>
            </a:r>
            <a:r>
              <a:rPr lang="fr-FR" dirty="0" err="1"/>
              <a:t>T-DXd</a:t>
            </a:r>
            <a:r>
              <a:rPr lang="fr-FR" dirty="0"/>
              <a:t>) contre trastuzumab </a:t>
            </a:r>
            <a:r>
              <a:rPr lang="fr-FR" dirty="0" err="1"/>
              <a:t>Emtansine</a:t>
            </a:r>
            <a:r>
              <a:rPr lang="fr-FR" dirty="0"/>
              <a:t> (T-DM1) chez des patientes avec un cancer du sein HER2+ métastatique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F5C10A-BE2D-4D05-9EDC-01633D2F36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42792" y="3959665"/>
            <a:ext cx="7339012" cy="425884"/>
          </a:xfrm>
        </p:spPr>
        <p:txBody>
          <a:bodyPr/>
          <a:lstStyle/>
          <a:p>
            <a:r>
              <a:rPr lang="fr-FR" dirty="0"/>
              <a:t>J. Cortes, et al., ESMO</a:t>
            </a:r>
            <a:r>
              <a:rPr lang="fr-FR" baseline="30000" dirty="0"/>
              <a:t>®</a:t>
            </a:r>
            <a:r>
              <a:rPr lang="fr-FR" dirty="0"/>
              <a:t> 2021, Abs LBA1</a:t>
            </a:r>
            <a:br>
              <a:rPr lang="fr-FR" dirty="0"/>
            </a:br>
            <a:endParaRPr lang="fr-FR" b="1" dirty="0"/>
          </a:p>
        </p:txBody>
      </p:sp>
      <p:sp>
        <p:nvSpPr>
          <p:cNvPr id="9" name="Ellipse 8"/>
          <p:cNvSpPr/>
          <p:nvPr/>
        </p:nvSpPr>
        <p:spPr>
          <a:xfrm>
            <a:off x="763411" y="636059"/>
            <a:ext cx="550334" cy="5503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1025912" y="1550020"/>
            <a:ext cx="1628078" cy="2622587"/>
          </a:xfrm>
          <a:custGeom>
            <a:avLst/>
            <a:gdLst>
              <a:gd name="connsiteX0" fmla="*/ 0 w 914400"/>
              <a:gd name="connsiteY0" fmla="*/ 0 h 3077736"/>
              <a:gd name="connsiteX1" fmla="*/ 0 w 914400"/>
              <a:gd name="connsiteY1" fmla="*/ 3077736 h 3077736"/>
              <a:gd name="connsiteX2" fmla="*/ 914400 w 914400"/>
              <a:gd name="connsiteY2" fmla="*/ 3077736 h 307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3077736">
                <a:moveTo>
                  <a:pt x="0" y="0"/>
                </a:moveTo>
                <a:lnTo>
                  <a:pt x="0" y="3077736"/>
                </a:lnTo>
                <a:lnTo>
                  <a:pt x="914400" y="3077736"/>
                </a:lnTo>
              </a:path>
            </a:pathLst>
          </a:cu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22874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ADF9F3E1-F066-B04D-A25B-B50E16E24290}"/>
              </a:ext>
            </a:extLst>
          </p:cNvPr>
          <p:cNvGrpSpPr/>
          <p:nvPr/>
        </p:nvGrpSpPr>
        <p:grpSpPr>
          <a:xfrm flipH="1">
            <a:off x="9912656" y="3708210"/>
            <a:ext cx="356432" cy="607939"/>
            <a:chOff x="10809371" y="3870635"/>
            <a:chExt cx="356432" cy="607939"/>
          </a:xfrm>
        </p:grpSpPr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1F9F01AF-CBA0-DB45-8175-FF53F7D7BD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09371" y="3949052"/>
              <a:ext cx="201004" cy="1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Ellipse 116">
              <a:extLst>
                <a:ext uri="{FF2B5EF4-FFF2-40B4-BE49-F238E27FC236}">
                  <a16:creationId xmlns:a16="http://schemas.microsoft.com/office/drawing/2014/main" id="{57D89B25-6032-0B4F-ACAD-B43449AA919D}"/>
                </a:ext>
              </a:extLst>
            </p:cNvPr>
            <p:cNvSpPr/>
            <p:nvPr/>
          </p:nvSpPr>
          <p:spPr>
            <a:xfrm>
              <a:off x="11004594" y="3870635"/>
              <a:ext cx="161209" cy="16120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18" name="Connecteur droit 117">
              <a:extLst>
                <a:ext uri="{FF2B5EF4-FFF2-40B4-BE49-F238E27FC236}">
                  <a16:creationId xmlns:a16="http://schemas.microsoft.com/office/drawing/2014/main" id="{AB6AC9D0-7435-E546-9B5E-115B7ABCB9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09371" y="4395782"/>
              <a:ext cx="201004" cy="1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Ellipse 118">
              <a:extLst>
                <a:ext uri="{FF2B5EF4-FFF2-40B4-BE49-F238E27FC236}">
                  <a16:creationId xmlns:a16="http://schemas.microsoft.com/office/drawing/2014/main" id="{405A3A7A-7D67-6246-87E3-46BAB5CC98E0}"/>
                </a:ext>
              </a:extLst>
            </p:cNvPr>
            <p:cNvSpPr/>
            <p:nvPr/>
          </p:nvSpPr>
          <p:spPr>
            <a:xfrm>
              <a:off x="11004594" y="4317365"/>
              <a:ext cx="161209" cy="16120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4" name="Titr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Etude DESTINY-Breast 03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924DE9-F961-734A-9CD7-0ED35F4F3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J. Cortes, et al.,  ESMO</a:t>
            </a:r>
            <a:r>
              <a:rPr lang="fr-FR" baseline="30000" dirty="0"/>
              <a:t>® </a:t>
            </a:r>
            <a:r>
              <a:rPr lang="fr-FR" dirty="0"/>
              <a:t>2021, Abs #LBA1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Anticorps conjugués (ADC): différences de caractéristiques entre T-DXd et T-DM1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D355BE4-3D34-8847-9A52-2348301B888D}"/>
              </a:ext>
            </a:extLst>
          </p:cNvPr>
          <p:cNvSpPr txBox="1"/>
          <p:nvPr/>
        </p:nvSpPr>
        <p:spPr>
          <a:xfrm>
            <a:off x="471683" y="4749942"/>
            <a:ext cx="965661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Nakada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al</a:t>
            </a: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fr-FR" sz="105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Chem</a:t>
            </a: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05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Pharm</a:t>
            </a: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Bull (Tokyo) 2019 ; 67 : 173-85. </a:t>
            </a:r>
            <a:b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Ogitani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 et al. </a:t>
            </a: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Clin Cancer </a:t>
            </a:r>
            <a:r>
              <a:rPr kumimoji="0" lang="fr-FR" sz="105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</a:t>
            </a: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2016 ; 22 : 5097-108.</a:t>
            </a:r>
            <a:b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Trail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PA et al. </a:t>
            </a:r>
            <a:r>
              <a:rPr kumimoji="0" lang="fr-FR" sz="105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Pharmacol</a:t>
            </a: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05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Ther</a:t>
            </a: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2018 ; 181 : 126-42.</a:t>
            </a:r>
            <a:b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Ogitani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 et al. </a:t>
            </a: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Cancer </a:t>
            </a:r>
            <a:r>
              <a:rPr kumimoji="0" lang="fr-FR" sz="105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Sci</a:t>
            </a: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2016 ; 107 : 1039-46.</a:t>
            </a:r>
            <a:b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5.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LoRusso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PM et al. </a:t>
            </a: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Clin Cancer </a:t>
            </a:r>
            <a:r>
              <a:rPr kumimoji="0" lang="fr-FR" sz="105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</a:t>
            </a: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2011 ; 17 : 6437-47.</a:t>
            </a:r>
          </a:p>
        </p:txBody>
      </p: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255F1CD7-ED7C-D040-825D-714EC8999408}"/>
              </a:ext>
            </a:extLst>
          </p:cNvPr>
          <p:cNvGrpSpPr/>
          <p:nvPr/>
        </p:nvGrpSpPr>
        <p:grpSpPr>
          <a:xfrm>
            <a:off x="883024" y="2489756"/>
            <a:ext cx="2007200" cy="1947592"/>
            <a:chOff x="883024" y="2489756"/>
            <a:chExt cx="2007200" cy="1947592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E110B29A-DCE7-DF43-A8F2-A75516D52BAE}"/>
                </a:ext>
              </a:extLst>
            </p:cNvPr>
            <p:cNvGrpSpPr/>
            <p:nvPr/>
          </p:nvGrpSpPr>
          <p:grpSpPr>
            <a:xfrm>
              <a:off x="883024" y="2489756"/>
              <a:ext cx="693335" cy="1030682"/>
              <a:chOff x="901083" y="2532765"/>
              <a:chExt cx="693335" cy="1030682"/>
            </a:xfrm>
          </p:grpSpPr>
          <p:sp>
            <p:nvSpPr>
              <p:cNvPr id="5" name="Rectangle : coins arrondis 4">
                <a:extLst>
                  <a:ext uri="{FF2B5EF4-FFF2-40B4-BE49-F238E27FC236}">
                    <a16:creationId xmlns:a16="http://schemas.microsoft.com/office/drawing/2014/main" id="{CB743AB6-4D0A-6045-B3A0-65B273783306}"/>
                  </a:ext>
                </a:extLst>
              </p:cNvPr>
              <p:cNvSpPr/>
              <p:nvPr/>
            </p:nvSpPr>
            <p:spPr>
              <a:xfrm rot="19639512">
                <a:off x="901083" y="2739484"/>
                <a:ext cx="180870" cy="432079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" name="Rectangle : coins arrondis 9">
                <a:extLst>
                  <a:ext uri="{FF2B5EF4-FFF2-40B4-BE49-F238E27FC236}">
                    <a16:creationId xmlns:a16="http://schemas.microsoft.com/office/drawing/2014/main" id="{8D42C3D6-A7B6-004C-A4FD-AEB139FE9EED}"/>
                  </a:ext>
                </a:extLst>
              </p:cNvPr>
              <p:cNvSpPr/>
              <p:nvPr/>
            </p:nvSpPr>
            <p:spPr>
              <a:xfrm rot="19639512">
                <a:off x="1119733" y="2532765"/>
                <a:ext cx="180870" cy="432079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" name="Rectangle : coins arrondis 12">
                <a:extLst>
                  <a:ext uri="{FF2B5EF4-FFF2-40B4-BE49-F238E27FC236}">
                    <a16:creationId xmlns:a16="http://schemas.microsoft.com/office/drawing/2014/main" id="{2D0EDBCF-4637-5444-8A28-2A28E3000E5C}"/>
                  </a:ext>
                </a:extLst>
              </p:cNvPr>
              <p:cNvSpPr/>
              <p:nvPr/>
            </p:nvSpPr>
            <p:spPr>
              <a:xfrm rot="19639512">
                <a:off x="1222630" y="3131368"/>
                <a:ext cx="180870" cy="432079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Rectangle : coins arrondis 13">
                <a:extLst>
                  <a:ext uri="{FF2B5EF4-FFF2-40B4-BE49-F238E27FC236}">
                    <a16:creationId xmlns:a16="http://schemas.microsoft.com/office/drawing/2014/main" id="{4E58BC66-D2DB-9348-B37E-0A4F1A7D11AE}"/>
                  </a:ext>
                </a:extLst>
              </p:cNvPr>
              <p:cNvSpPr/>
              <p:nvPr/>
            </p:nvSpPr>
            <p:spPr>
              <a:xfrm rot="19639512">
                <a:off x="1413548" y="2940449"/>
                <a:ext cx="180870" cy="432079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00DACB6-72AE-CC4F-B993-EDD13DF66F04}"/>
                </a:ext>
              </a:extLst>
            </p:cNvPr>
            <p:cNvGrpSpPr/>
            <p:nvPr/>
          </p:nvGrpSpPr>
          <p:grpSpPr>
            <a:xfrm flipV="1">
              <a:off x="2174039" y="2529512"/>
              <a:ext cx="716185" cy="964227"/>
              <a:chOff x="901083" y="2599220"/>
              <a:chExt cx="716185" cy="964227"/>
            </a:xfrm>
          </p:grpSpPr>
          <p:sp>
            <p:nvSpPr>
              <p:cNvPr id="17" name="Rectangle : coins arrondis 16">
                <a:extLst>
                  <a:ext uri="{FF2B5EF4-FFF2-40B4-BE49-F238E27FC236}">
                    <a16:creationId xmlns:a16="http://schemas.microsoft.com/office/drawing/2014/main" id="{373D467E-5515-9F48-9244-399A41C905A2}"/>
                  </a:ext>
                </a:extLst>
              </p:cNvPr>
              <p:cNvSpPr/>
              <p:nvPr/>
            </p:nvSpPr>
            <p:spPr>
              <a:xfrm rot="19639512">
                <a:off x="901083" y="2739484"/>
                <a:ext cx="180870" cy="432079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Rectangle : coins arrondis 17">
                <a:extLst>
                  <a:ext uri="{FF2B5EF4-FFF2-40B4-BE49-F238E27FC236}">
                    <a16:creationId xmlns:a16="http://schemas.microsoft.com/office/drawing/2014/main" id="{6D677A52-5DC7-E64A-BE77-CA1E039C2C0C}"/>
                  </a:ext>
                </a:extLst>
              </p:cNvPr>
              <p:cNvSpPr/>
              <p:nvPr/>
            </p:nvSpPr>
            <p:spPr>
              <a:xfrm rot="19639512">
                <a:off x="1114851" y="2599220"/>
                <a:ext cx="180870" cy="432079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Rectangle : coins arrondis 18">
                <a:extLst>
                  <a:ext uri="{FF2B5EF4-FFF2-40B4-BE49-F238E27FC236}">
                    <a16:creationId xmlns:a16="http://schemas.microsoft.com/office/drawing/2014/main" id="{02EF0B4B-28FA-5743-B74A-0339B64A75EC}"/>
                  </a:ext>
                </a:extLst>
              </p:cNvPr>
              <p:cNvSpPr/>
              <p:nvPr/>
            </p:nvSpPr>
            <p:spPr>
              <a:xfrm rot="19639512">
                <a:off x="1222630" y="3131368"/>
                <a:ext cx="180870" cy="432079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Rectangle : coins arrondis 19">
                <a:extLst>
                  <a:ext uri="{FF2B5EF4-FFF2-40B4-BE49-F238E27FC236}">
                    <a16:creationId xmlns:a16="http://schemas.microsoft.com/office/drawing/2014/main" id="{F1E50FF0-04F8-904E-B486-D8F4484BC2A4}"/>
                  </a:ext>
                </a:extLst>
              </p:cNvPr>
              <p:cNvSpPr/>
              <p:nvPr/>
            </p:nvSpPr>
            <p:spPr>
              <a:xfrm rot="19639512">
                <a:off x="1436398" y="2994114"/>
                <a:ext cx="180870" cy="432079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EADE8462-C4F5-2043-BFA2-335812766419}"/>
                </a:ext>
              </a:extLst>
            </p:cNvPr>
            <p:cNvSpPr/>
            <p:nvPr/>
          </p:nvSpPr>
          <p:spPr>
            <a:xfrm>
              <a:off x="1646499" y="3532997"/>
              <a:ext cx="180870" cy="432079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30231981-D068-E04F-A7D0-83B41AAFA5E1}"/>
                </a:ext>
              </a:extLst>
            </p:cNvPr>
            <p:cNvSpPr/>
            <p:nvPr/>
          </p:nvSpPr>
          <p:spPr>
            <a:xfrm>
              <a:off x="1937901" y="3532997"/>
              <a:ext cx="180870" cy="432079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E70B066B-3B5A-854A-ADB2-8C8382C51C69}"/>
                </a:ext>
              </a:extLst>
            </p:cNvPr>
            <p:cNvSpPr/>
            <p:nvPr/>
          </p:nvSpPr>
          <p:spPr>
            <a:xfrm>
              <a:off x="1646499" y="4005269"/>
              <a:ext cx="180870" cy="432079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4AFCFEBA-1706-5249-BD39-3493F1FE751A}"/>
                </a:ext>
              </a:extLst>
            </p:cNvPr>
            <p:cNvSpPr/>
            <p:nvPr/>
          </p:nvSpPr>
          <p:spPr>
            <a:xfrm>
              <a:off x="1937901" y="4005269"/>
              <a:ext cx="180870" cy="432079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D26465BB-AF69-264F-90DA-251B66B20C48}"/>
                </a:ext>
              </a:extLst>
            </p:cNvPr>
            <p:cNvSpPr/>
            <p:nvPr/>
          </p:nvSpPr>
          <p:spPr>
            <a:xfrm>
              <a:off x="1712045" y="3183914"/>
              <a:ext cx="161209" cy="16120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D28246E4-93BE-F74C-9E7B-943E02686E22}"/>
                </a:ext>
              </a:extLst>
            </p:cNvPr>
            <p:cNvCxnSpPr>
              <a:cxnSpLocks/>
            </p:cNvCxnSpPr>
            <p:nvPr/>
          </p:nvCxnSpPr>
          <p:spPr>
            <a:xfrm>
              <a:off x="1265031" y="2772164"/>
              <a:ext cx="174347" cy="266041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636F116E-116F-184A-BA46-4AE576480867}"/>
                </a:ext>
              </a:extLst>
            </p:cNvPr>
            <p:cNvCxnSpPr>
              <a:cxnSpLocks/>
            </p:cNvCxnSpPr>
            <p:nvPr/>
          </p:nvCxnSpPr>
          <p:spPr>
            <a:xfrm>
              <a:off x="1025728" y="2945560"/>
              <a:ext cx="174347" cy="266041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8C72E979-326A-E444-8610-E3A39157741E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 flipV="1">
              <a:off x="2147841" y="2828342"/>
              <a:ext cx="333353" cy="490944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DA1FF2ED-9A39-A246-A7B3-3961B6A26C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47645" y="2828342"/>
              <a:ext cx="333353" cy="490944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281B2475-A177-0241-8C16-7149A78DD974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 flipH="1" flipV="1">
              <a:off x="1723678" y="3600302"/>
              <a:ext cx="13256" cy="837046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3031F60D-2CE3-D248-8B95-2F7CC3A3C28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15986" y="3600302"/>
              <a:ext cx="13256" cy="837046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E866D8DC-66BA-814A-8049-5064024172CB}"/>
                </a:ext>
              </a:extLst>
            </p:cNvPr>
            <p:cNvSpPr/>
            <p:nvPr/>
          </p:nvSpPr>
          <p:spPr>
            <a:xfrm>
              <a:off x="1491521" y="3162925"/>
              <a:ext cx="262328" cy="479685"/>
            </a:xfrm>
            <a:custGeom>
              <a:avLst/>
              <a:gdLst>
                <a:gd name="connsiteX0" fmla="*/ 262328 w 262328"/>
                <a:gd name="connsiteY0" fmla="*/ 479685 h 479685"/>
                <a:gd name="connsiteX1" fmla="*/ 74951 w 262328"/>
                <a:gd name="connsiteY1" fmla="*/ 67455 h 479685"/>
                <a:gd name="connsiteX2" fmla="*/ 0 w 262328"/>
                <a:gd name="connsiteY2" fmla="*/ 0 h 479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328" h="479685">
                  <a:moveTo>
                    <a:pt x="262328" y="479685"/>
                  </a:moveTo>
                  <a:lnTo>
                    <a:pt x="74951" y="67455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54F3FE71-8678-4342-89FB-8D3D4814E759}"/>
                </a:ext>
              </a:extLst>
            </p:cNvPr>
            <p:cNvSpPr/>
            <p:nvPr/>
          </p:nvSpPr>
          <p:spPr>
            <a:xfrm rot="2952779">
              <a:off x="2003055" y="3049711"/>
              <a:ext cx="262328" cy="479685"/>
            </a:xfrm>
            <a:custGeom>
              <a:avLst/>
              <a:gdLst>
                <a:gd name="connsiteX0" fmla="*/ 262328 w 262328"/>
                <a:gd name="connsiteY0" fmla="*/ 479685 h 479685"/>
                <a:gd name="connsiteX1" fmla="*/ 74951 w 262328"/>
                <a:gd name="connsiteY1" fmla="*/ 67455 h 479685"/>
                <a:gd name="connsiteX2" fmla="*/ 0 w 262328"/>
                <a:gd name="connsiteY2" fmla="*/ 0 h 479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328" h="479685">
                  <a:moveTo>
                    <a:pt x="262328" y="479685"/>
                  </a:moveTo>
                  <a:lnTo>
                    <a:pt x="74951" y="67455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B51C3FB3-0D3D-9F4C-905D-01EBA449783A}"/>
                </a:ext>
              </a:extLst>
            </p:cNvPr>
            <p:cNvCxnSpPr>
              <a:cxnSpLocks/>
            </p:cNvCxnSpPr>
            <p:nvPr/>
          </p:nvCxnSpPr>
          <p:spPr>
            <a:xfrm>
              <a:off x="2067781" y="3486482"/>
              <a:ext cx="132875" cy="0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2E032BEE-0761-0344-824D-1468F2868AF1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 flipV="1">
              <a:off x="1100916" y="3353222"/>
              <a:ext cx="117967" cy="80796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076341B7-E992-A048-8375-B48B2071CB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10581" y="3075904"/>
              <a:ext cx="117967" cy="80796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278508C4-884E-0F42-99F9-2D208D4890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6023" y="3337575"/>
              <a:ext cx="91047" cy="117220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8E522820-2AC3-194D-8E35-FCF9AA10D6CB}"/>
                </a:ext>
              </a:extLst>
            </p:cNvPr>
            <p:cNvCxnSpPr>
              <a:cxnSpLocks/>
              <a:endCxn id="31" idx="5"/>
            </p:cNvCxnSpPr>
            <p:nvPr/>
          </p:nvCxnSpPr>
          <p:spPr>
            <a:xfrm flipH="1" flipV="1">
              <a:off x="2037535" y="3321514"/>
              <a:ext cx="57484" cy="107488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71BD3718-DE01-994D-82D0-09B6DF432044}"/>
                </a:ext>
              </a:extLst>
            </p:cNvPr>
            <p:cNvCxnSpPr>
              <a:cxnSpLocks/>
              <a:endCxn id="17" idx="3"/>
            </p:cNvCxnSpPr>
            <p:nvPr/>
          </p:nvCxnSpPr>
          <p:spPr>
            <a:xfrm>
              <a:off x="2037801" y="3089244"/>
              <a:ext cx="302797" cy="97014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350243D5-C230-2040-9639-F7594AD2BE0C}"/>
                </a:ext>
              </a:extLst>
            </p:cNvPr>
            <p:cNvCxnSpPr>
              <a:cxnSpLocks/>
              <a:endCxn id="33" idx="1"/>
            </p:cNvCxnSpPr>
            <p:nvPr/>
          </p:nvCxnSpPr>
          <p:spPr>
            <a:xfrm>
              <a:off x="2479742" y="3329060"/>
              <a:ext cx="120208" cy="78880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DED6F24E-E793-4D4F-8F66-379F12DB92B5}"/>
                </a:ext>
              </a:extLst>
            </p:cNvPr>
            <p:cNvSpPr/>
            <p:nvPr/>
          </p:nvSpPr>
          <p:spPr>
            <a:xfrm>
              <a:off x="1696740" y="2995279"/>
              <a:ext cx="161209" cy="16120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EFE33FA2-9E6B-A04E-AEA0-B54560C05042}"/>
                </a:ext>
              </a:extLst>
            </p:cNvPr>
            <p:cNvSpPr/>
            <p:nvPr/>
          </p:nvSpPr>
          <p:spPr>
            <a:xfrm>
              <a:off x="1021227" y="3377117"/>
              <a:ext cx="161209" cy="16120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2C66DB80-D991-DC4B-ABD0-D62BF1469E7E}"/>
                </a:ext>
              </a:extLst>
            </p:cNvPr>
            <p:cNvSpPr/>
            <p:nvPr/>
          </p:nvSpPr>
          <p:spPr>
            <a:xfrm>
              <a:off x="1912461" y="2989761"/>
              <a:ext cx="161209" cy="16120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3C48F554-698D-D44E-AA2D-A8E032EFB324}"/>
                </a:ext>
              </a:extLst>
            </p:cNvPr>
            <p:cNvSpPr/>
            <p:nvPr/>
          </p:nvSpPr>
          <p:spPr>
            <a:xfrm>
              <a:off x="1899935" y="3183914"/>
              <a:ext cx="161209" cy="16120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A06FBDF3-6544-C64D-A004-38AA2FA99F64}"/>
                </a:ext>
              </a:extLst>
            </p:cNvPr>
            <p:cNvSpPr/>
            <p:nvPr/>
          </p:nvSpPr>
          <p:spPr>
            <a:xfrm>
              <a:off x="2137930" y="3403120"/>
              <a:ext cx="161209" cy="16120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3CB46958-ABE7-7142-B549-1CFA18FBC47B}"/>
                </a:ext>
              </a:extLst>
            </p:cNvPr>
            <p:cNvSpPr/>
            <p:nvPr/>
          </p:nvSpPr>
          <p:spPr>
            <a:xfrm>
              <a:off x="2576341" y="3384331"/>
              <a:ext cx="161209" cy="16120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08E983CA-94D4-D24A-AA57-02C74887649B}"/>
                </a:ext>
              </a:extLst>
            </p:cNvPr>
            <p:cNvCxnSpPr>
              <a:cxnSpLocks/>
            </p:cNvCxnSpPr>
            <p:nvPr/>
          </p:nvCxnSpPr>
          <p:spPr>
            <a:xfrm>
              <a:off x="1550621" y="3486482"/>
              <a:ext cx="132875" cy="0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907EA362-D3CB-A14E-B3F6-BAF892816064}"/>
                </a:ext>
              </a:extLst>
            </p:cNvPr>
            <p:cNvSpPr/>
            <p:nvPr/>
          </p:nvSpPr>
          <p:spPr>
            <a:xfrm>
              <a:off x="1467787" y="3409383"/>
              <a:ext cx="161209" cy="16120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C843662B-AE9E-0244-BB0A-68231DDCC9F1}"/>
              </a:ext>
            </a:extLst>
          </p:cNvPr>
          <p:cNvGrpSpPr/>
          <p:nvPr/>
        </p:nvGrpSpPr>
        <p:grpSpPr>
          <a:xfrm>
            <a:off x="9439196" y="2489756"/>
            <a:ext cx="2007200" cy="1947592"/>
            <a:chOff x="883024" y="2489756"/>
            <a:chExt cx="2007200" cy="1947592"/>
          </a:xfrm>
        </p:grpSpPr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E7FC1F33-8337-B445-8555-5EC3942CF5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37206" y="3796652"/>
              <a:ext cx="201004" cy="1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e 70">
              <a:extLst>
                <a:ext uri="{FF2B5EF4-FFF2-40B4-BE49-F238E27FC236}">
                  <a16:creationId xmlns:a16="http://schemas.microsoft.com/office/drawing/2014/main" id="{37008B0A-CE96-6244-8D0A-A1154B9494B8}"/>
                </a:ext>
              </a:extLst>
            </p:cNvPr>
            <p:cNvGrpSpPr/>
            <p:nvPr/>
          </p:nvGrpSpPr>
          <p:grpSpPr>
            <a:xfrm>
              <a:off x="883024" y="2489756"/>
              <a:ext cx="693335" cy="1030682"/>
              <a:chOff x="901083" y="2532765"/>
              <a:chExt cx="693335" cy="1030682"/>
            </a:xfrm>
          </p:grpSpPr>
          <p:sp>
            <p:nvSpPr>
              <p:cNvPr id="105" name="Rectangle : coins arrondis 104">
                <a:extLst>
                  <a:ext uri="{FF2B5EF4-FFF2-40B4-BE49-F238E27FC236}">
                    <a16:creationId xmlns:a16="http://schemas.microsoft.com/office/drawing/2014/main" id="{4BC0C9D2-42C8-A440-9158-55F1F0D547C7}"/>
                  </a:ext>
                </a:extLst>
              </p:cNvPr>
              <p:cNvSpPr/>
              <p:nvPr/>
            </p:nvSpPr>
            <p:spPr>
              <a:xfrm rot="19639512">
                <a:off x="901083" y="2739484"/>
                <a:ext cx="180870" cy="43207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" name="Rectangle : coins arrondis 105">
                <a:extLst>
                  <a:ext uri="{FF2B5EF4-FFF2-40B4-BE49-F238E27FC236}">
                    <a16:creationId xmlns:a16="http://schemas.microsoft.com/office/drawing/2014/main" id="{258C5781-D763-7B45-9740-91AB802AF00F}"/>
                  </a:ext>
                </a:extLst>
              </p:cNvPr>
              <p:cNvSpPr/>
              <p:nvPr/>
            </p:nvSpPr>
            <p:spPr>
              <a:xfrm rot="19639512">
                <a:off x="1119733" y="2532765"/>
                <a:ext cx="180870" cy="43207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" name="Rectangle : coins arrondis 106">
                <a:extLst>
                  <a:ext uri="{FF2B5EF4-FFF2-40B4-BE49-F238E27FC236}">
                    <a16:creationId xmlns:a16="http://schemas.microsoft.com/office/drawing/2014/main" id="{17898E23-A341-BD40-852D-6944A2D4EE19}"/>
                  </a:ext>
                </a:extLst>
              </p:cNvPr>
              <p:cNvSpPr/>
              <p:nvPr/>
            </p:nvSpPr>
            <p:spPr>
              <a:xfrm rot="19639512">
                <a:off x="1222630" y="3131368"/>
                <a:ext cx="180870" cy="43207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8" name="Rectangle : coins arrondis 107">
                <a:extLst>
                  <a:ext uri="{FF2B5EF4-FFF2-40B4-BE49-F238E27FC236}">
                    <a16:creationId xmlns:a16="http://schemas.microsoft.com/office/drawing/2014/main" id="{B9934C30-621E-174E-9CC2-32F9C1015702}"/>
                  </a:ext>
                </a:extLst>
              </p:cNvPr>
              <p:cNvSpPr/>
              <p:nvPr/>
            </p:nvSpPr>
            <p:spPr>
              <a:xfrm rot="19639512">
                <a:off x="1413548" y="2940449"/>
                <a:ext cx="180870" cy="43207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2" name="Groupe 71">
              <a:extLst>
                <a:ext uri="{FF2B5EF4-FFF2-40B4-BE49-F238E27FC236}">
                  <a16:creationId xmlns:a16="http://schemas.microsoft.com/office/drawing/2014/main" id="{B1FF3D3C-1F22-3043-92CE-C8DEF68DA287}"/>
                </a:ext>
              </a:extLst>
            </p:cNvPr>
            <p:cNvGrpSpPr/>
            <p:nvPr/>
          </p:nvGrpSpPr>
          <p:grpSpPr>
            <a:xfrm flipV="1">
              <a:off x="2174039" y="2529512"/>
              <a:ext cx="716185" cy="964227"/>
              <a:chOff x="901083" y="2599220"/>
              <a:chExt cx="716185" cy="964227"/>
            </a:xfrm>
          </p:grpSpPr>
          <p:sp>
            <p:nvSpPr>
              <p:cNvPr id="101" name="Rectangle : coins arrondis 100">
                <a:extLst>
                  <a:ext uri="{FF2B5EF4-FFF2-40B4-BE49-F238E27FC236}">
                    <a16:creationId xmlns:a16="http://schemas.microsoft.com/office/drawing/2014/main" id="{231F0898-328B-C940-A381-A12496FE32E3}"/>
                  </a:ext>
                </a:extLst>
              </p:cNvPr>
              <p:cNvSpPr/>
              <p:nvPr/>
            </p:nvSpPr>
            <p:spPr>
              <a:xfrm rot="19639512">
                <a:off x="901083" y="2739484"/>
                <a:ext cx="180870" cy="43207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" name="Rectangle : coins arrondis 101">
                <a:extLst>
                  <a:ext uri="{FF2B5EF4-FFF2-40B4-BE49-F238E27FC236}">
                    <a16:creationId xmlns:a16="http://schemas.microsoft.com/office/drawing/2014/main" id="{16281C8A-47F0-B54D-B77A-143206987A31}"/>
                  </a:ext>
                </a:extLst>
              </p:cNvPr>
              <p:cNvSpPr/>
              <p:nvPr/>
            </p:nvSpPr>
            <p:spPr>
              <a:xfrm rot="19639512">
                <a:off x="1114851" y="2599220"/>
                <a:ext cx="180870" cy="43207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" name="Rectangle : coins arrondis 102">
                <a:extLst>
                  <a:ext uri="{FF2B5EF4-FFF2-40B4-BE49-F238E27FC236}">
                    <a16:creationId xmlns:a16="http://schemas.microsoft.com/office/drawing/2014/main" id="{8D700469-7804-CE42-A212-90586B78B2B7}"/>
                  </a:ext>
                </a:extLst>
              </p:cNvPr>
              <p:cNvSpPr/>
              <p:nvPr/>
            </p:nvSpPr>
            <p:spPr>
              <a:xfrm rot="19639512">
                <a:off x="1222630" y="3131368"/>
                <a:ext cx="180870" cy="43207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" name="Rectangle : coins arrondis 103">
                <a:extLst>
                  <a:ext uri="{FF2B5EF4-FFF2-40B4-BE49-F238E27FC236}">
                    <a16:creationId xmlns:a16="http://schemas.microsoft.com/office/drawing/2014/main" id="{9FC037BA-2C48-CD4D-989C-10CD7A7F352D}"/>
                  </a:ext>
                </a:extLst>
              </p:cNvPr>
              <p:cNvSpPr/>
              <p:nvPr/>
            </p:nvSpPr>
            <p:spPr>
              <a:xfrm rot="19639512">
                <a:off x="1436398" y="2994114"/>
                <a:ext cx="180870" cy="43207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73" name="Rectangle : coins arrondis 72">
              <a:extLst>
                <a:ext uri="{FF2B5EF4-FFF2-40B4-BE49-F238E27FC236}">
                  <a16:creationId xmlns:a16="http://schemas.microsoft.com/office/drawing/2014/main" id="{CDDE2A10-A6D1-6542-8A8F-21366490000D}"/>
                </a:ext>
              </a:extLst>
            </p:cNvPr>
            <p:cNvSpPr/>
            <p:nvPr/>
          </p:nvSpPr>
          <p:spPr>
            <a:xfrm>
              <a:off x="1646499" y="3532997"/>
              <a:ext cx="180870" cy="432079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Rectangle : coins arrondis 73">
              <a:extLst>
                <a:ext uri="{FF2B5EF4-FFF2-40B4-BE49-F238E27FC236}">
                  <a16:creationId xmlns:a16="http://schemas.microsoft.com/office/drawing/2014/main" id="{A8D1BA17-6877-3B47-B884-3F0D749FF57D}"/>
                </a:ext>
              </a:extLst>
            </p:cNvPr>
            <p:cNvSpPr/>
            <p:nvPr/>
          </p:nvSpPr>
          <p:spPr>
            <a:xfrm>
              <a:off x="1937901" y="3532997"/>
              <a:ext cx="180870" cy="43207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Rectangle : coins arrondis 74">
              <a:extLst>
                <a:ext uri="{FF2B5EF4-FFF2-40B4-BE49-F238E27FC236}">
                  <a16:creationId xmlns:a16="http://schemas.microsoft.com/office/drawing/2014/main" id="{E647707A-9621-8F47-9099-947486C168CE}"/>
                </a:ext>
              </a:extLst>
            </p:cNvPr>
            <p:cNvSpPr/>
            <p:nvPr/>
          </p:nvSpPr>
          <p:spPr>
            <a:xfrm>
              <a:off x="1646499" y="4005269"/>
              <a:ext cx="180870" cy="43207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8762476C-A03D-994F-8044-767F75012186}"/>
                </a:ext>
              </a:extLst>
            </p:cNvPr>
            <p:cNvCxnSpPr>
              <a:cxnSpLocks/>
            </p:cNvCxnSpPr>
            <p:nvPr/>
          </p:nvCxnSpPr>
          <p:spPr>
            <a:xfrm>
              <a:off x="1265031" y="2772164"/>
              <a:ext cx="174347" cy="26604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1721960F-1143-A444-92A6-CEAA08DDE0E5}"/>
                </a:ext>
              </a:extLst>
            </p:cNvPr>
            <p:cNvCxnSpPr>
              <a:cxnSpLocks/>
            </p:cNvCxnSpPr>
            <p:nvPr/>
          </p:nvCxnSpPr>
          <p:spPr>
            <a:xfrm>
              <a:off x="1025728" y="2945560"/>
              <a:ext cx="174347" cy="266041"/>
            </a:xfrm>
            <a:prstGeom prst="line">
              <a:avLst/>
            </a:prstGeom>
            <a:solidFill>
              <a:schemeClr val="accent1"/>
            </a:solidFill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>
              <a:extLst>
                <a:ext uri="{FF2B5EF4-FFF2-40B4-BE49-F238E27FC236}">
                  <a16:creationId xmlns:a16="http://schemas.microsoft.com/office/drawing/2014/main" id="{A5702043-4DD8-FF43-A2A6-FDCA125122F8}"/>
                </a:ext>
              </a:extLst>
            </p:cNvPr>
            <p:cNvCxnSpPr>
              <a:cxnSpLocks/>
              <a:stCxn id="101" idx="0"/>
            </p:cNvCxnSpPr>
            <p:nvPr/>
          </p:nvCxnSpPr>
          <p:spPr>
            <a:xfrm flipV="1">
              <a:off x="2147841" y="2828342"/>
              <a:ext cx="333353" cy="490944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37B1CA67-6574-2F4F-9075-E07FC993C6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47645" y="2828342"/>
              <a:ext cx="333353" cy="490944"/>
            </a:xfrm>
            <a:prstGeom prst="line">
              <a:avLst/>
            </a:prstGeom>
            <a:solidFill>
              <a:schemeClr val="accent1"/>
            </a:solidFill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77546C67-7E5E-8B47-A016-9B6AB310952D}"/>
                </a:ext>
              </a:extLst>
            </p:cNvPr>
            <p:cNvCxnSpPr>
              <a:cxnSpLocks/>
              <a:stCxn id="75" idx="2"/>
            </p:cNvCxnSpPr>
            <p:nvPr/>
          </p:nvCxnSpPr>
          <p:spPr>
            <a:xfrm flipH="1" flipV="1">
              <a:off x="1723678" y="3600302"/>
              <a:ext cx="13256" cy="837046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6C1A90D2-0D99-2B48-8733-5F5C87082D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15986" y="3600302"/>
              <a:ext cx="13256" cy="837046"/>
            </a:xfrm>
            <a:prstGeom prst="line">
              <a:avLst/>
            </a:prstGeom>
            <a:solidFill>
              <a:schemeClr val="accent1"/>
            </a:solidFill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Ellipse 97">
              <a:extLst>
                <a:ext uri="{FF2B5EF4-FFF2-40B4-BE49-F238E27FC236}">
                  <a16:creationId xmlns:a16="http://schemas.microsoft.com/office/drawing/2014/main" id="{E854FEB0-4B71-DE45-8D8C-2FB47E07EFA2}"/>
                </a:ext>
              </a:extLst>
            </p:cNvPr>
            <p:cNvSpPr/>
            <p:nvPr/>
          </p:nvSpPr>
          <p:spPr>
            <a:xfrm>
              <a:off x="2232429" y="3718235"/>
              <a:ext cx="161209" cy="16120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C0AFF1CE-85C8-8849-8A32-ADE501A72D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37206" y="4243382"/>
              <a:ext cx="201004" cy="1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Ellipse 114">
              <a:extLst>
                <a:ext uri="{FF2B5EF4-FFF2-40B4-BE49-F238E27FC236}">
                  <a16:creationId xmlns:a16="http://schemas.microsoft.com/office/drawing/2014/main" id="{8B4BDC2B-133B-7E4E-B190-834D6C55BDF5}"/>
                </a:ext>
              </a:extLst>
            </p:cNvPr>
            <p:cNvSpPr/>
            <p:nvPr/>
          </p:nvSpPr>
          <p:spPr>
            <a:xfrm>
              <a:off x="2232429" y="4164965"/>
              <a:ext cx="161209" cy="16120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Rectangle : coins arrondis 75">
              <a:extLst>
                <a:ext uri="{FF2B5EF4-FFF2-40B4-BE49-F238E27FC236}">
                  <a16:creationId xmlns:a16="http://schemas.microsoft.com/office/drawing/2014/main" id="{5B741176-CC41-BB47-9F24-77597A6F8D44}"/>
                </a:ext>
              </a:extLst>
            </p:cNvPr>
            <p:cNvSpPr/>
            <p:nvPr/>
          </p:nvSpPr>
          <p:spPr>
            <a:xfrm>
              <a:off x="1937901" y="4005269"/>
              <a:ext cx="180870" cy="43207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9" name="ZoneTexte 108">
            <a:extLst>
              <a:ext uri="{FF2B5EF4-FFF2-40B4-BE49-F238E27FC236}">
                <a16:creationId xmlns:a16="http://schemas.microsoft.com/office/drawing/2014/main" id="{2AA2BD58-BBE3-4D45-B205-CA196C7BF40C}"/>
              </a:ext>
            </a:extLst>
          </p:cNvPr>
          <p:cNvSpPr txBox="1"/>
          <p:nvPr/>
        </p:nvSpPr>
        <p:spPr>
          <a:xfrm>
            <a:off x="877572" y="1632471"/>
            <a:ext cx="2044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39FD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Trastuzumab</a:t>
            </a:r>
            <a:b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39FD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39FD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déruxtécan</a:t>
            </a:r>
            <a:b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39FD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39FD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(T-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39FD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DXd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39FD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r>
              <a:rPr kumimoji="0" lang="fr-FR" sz="1600" b="1" i="0" u="none" strike="noStrike" kern="1200" cap="none" spc="0" normalizeH="0" baseline="30000" noProof="0" dirty="0">
                <a:ln>
                  <a:noFill/>
                </a:ln>
                <a:solidFill>
                  <a:srgbClr val="339FD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fr-FR" sz="1600" b="1" i="1" u="none" strike="noStrike" kern="1200" cap="none" spc="0" normalizeH="0" baseline="30000" noProof="0" dirty="0">
              <a:ln>
                <a:noFill/>
              </a:ln>
              <a:solidFill>
                <a:srgbClr val="339FD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Forme libre 111">
            <a:extLst>
              <a:ext uri="{FF2B5EF4-FFF2-40B4-BE49-F238E27FC236}">
                <a16:creationId xmlns:a16="http://schemas.microsoft.com/office/drawing/2014/main" id="{B8F3327E-6DA3-F043-843F-C2308944B2F6}"/>
              </a:ext>
            </a:extLst>
          </p:cNvPr>
          <p:cNvSpPr/>
          <p:nvPr/>
        </p:nvSpPr>
        <p:spPr>
          <a:xfrm rot="21103420">
            <a:off x="10061050" y="3162925"/>
            <a:ext cx="256908" cy="536466"/>
          </a:xfrm>
          <a:custGeom>
            <a:avLst/>
            <a:gdLst>
              <a:gd name="connsiteX0" fmla="*/ 0 w 438316"/>
              <a:gd name="connsiteY0" fmla="*/ 0 h 544452"/>
              <a:gd name="connsiteX1" fmla="*/ 411829 w 438316"/>
              <a:gd name="connsiteY1" fmla="*/ 300147 h 544452"/>
              <a:gd name="connsiteX2" fmla="*/ 362968 w 438316"/>
              <a:gd name="connsiteY2" fmla="*/ 544452 h 54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316" h="544452">
                <a:moveTo>
                  <a:pt x="0" y="0"/>
                </a:moveTo>
                <a:cubicBezTo>
                  <a:pt x="175667" y="104702"/>
                  <a:pt x="351334" y="209405"/>
                  <a:pt x="411829" y="300147"/>
                </a:cubicBezTo>
                <a:cubicBezTo>
                  <a:pt x="472324" y="390889"/>
                  <a:pt x="417646" y="467670"/>
                  <a:pt x="362968" y="544452"/>
                </a:cubicBez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Forme libre 112">
            <a:extLst>
              <a:ext uri="{FF2B5EF4-FFF2-40B4-BE49-F238E27FC236}">
                <a16:creationId xmlns:a16="http://schemas.microsoft.com/office/drawing/2014/main" id="{618B6E06-AC4F-B44D-B709-9E1DF0258AEA}"/>
              </a:ext>
            </a:extLst>
          </p:cNvPr>
          <p:cNvSpPr/>
          <p:nvPr/>
        </p:nvSpPr>
        <p:spPr>
          <a:xfrm rot="496580" flipH="1">
            <a:off x="10574062" y="3092449"/>
            <a:ext cx="256908" cy="536466"/>
          </a:xfrm>
          <a:custGeom>
            <a:avLst/>
            <a:gdLst>
              <a:gd name="connsiteX0" fmla="*/ 0 w 438316"/>
              <a:gd name="connsiteY0" fmla="*/ 0 h 544452"/>
              <a:gd name="connsiteX1" fmla="*/ 411829 w 438316"/>
              <a:gd name="connsiteY1" fmla="*/ 300147 h 544452"/>
              <a:gd name="connsiteX2" fmla="*/ 362968 w 438316"/>
              <a:gd name="connsiteY2" fmla="*/ 544452 h 54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316" h="544452">
                <a:moveTo>
                  <a:pt x="0" y="0"/>
                </a:moveTo>
                <a:cubicBezTo>
                  <a:pt x="175667" y="104702"/>
                  <a:pt x="351334" y="209405"/>
                  <a:pt x="411829" y="300147"/>
                </a:cubicBezTo>
                <a:cubicBezTo>
                  <a:pt x="472324" y="390889"/>
                  <a:pt x="417646" y="467670"/>
                  <a:pt x="362968" y="544452"/>
                </a:cubicBez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810481FB-E4EC-9044-A7B5-99FB528A2F74}"/>
              </a:ext>
            </a:extLst>
          </p:cNvPr>
          <p:cNvSpPr txBox="1"/>
          <p:nvPr/>
        </p:nvSpPr>
        <p:spPr>
          <a:xfrm>
            <a:off x="9246068" y="1632471"/>
            <a:ext cx="2044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Trastuzumab</a:t>
            </a:r>
            <a:b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emtansine</a:t>
            </a:r>
            <a:b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T-DMd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r>
              <a:rPr kumimoji="0" lang="fr-FR" sz="1600" b="1" i="0" u="none" strike="noStrike" kern="1200" cap="none" spc="0" normalizeH="0" baseline="30000" noProof="0" dirty="0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fr-FR" sz="1600" b="1" i="1" u="none" strike="noStrike" kern="1200" cap="none" spc="0" normalizeH="0" baseline="30000" noProof="0" dirty="0">
              <a:ln>
                <a:noFill/>
              </a:ln>
              <a:solidFill>
                <a:srgbClr val="9A00C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22" name="Tableau 121">
            <a:extLst>
              <a:ext uri="{FF2B5EF4-FFF2-40B4-BE49-F238E27FC236}">
                <a16:creationId xmlns:a16="http://schemas.microsoft.com/office/drawing/2014/main" id="{F1A23260-FE34-8045-B8BF-D2FC82EB67EC}"/>
              </a:ext>
            </a:extLst>
          </p:cNvPr>
          <p:cNvGraphicFramePr>
            <a:graphicFrameLocks noGrp="1"/>
          </p:cNvGraphicFramePr>
          <p:nvPr/>
        </p:nvGraphicFramePr>
        <p:xfrm>
          <a:off x="3176414" y="2084496"/>
          <a:ext cx="5839173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6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6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2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T-</a:t>
                      </a:r>
                      <a:r>
                        <a:rPr lang="da-DK" sz="1200" b="0" kern="1200" dirty="0" err="1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DXd</a:t>
                      </a:r>
                      <a:r>
                        <a:rPr lang="da-DK" sz="12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sz="1200" b="0" kern="1200" baseline="300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1-4</a:t>
                      </a:r>
                      <a:endParaRPr lang="fr-FR" sz="1200" b="0" kern="1200" baseline="300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Caractéristique ADC</a:t>
                      </a:r>
                      <a:endParaRPr lang="fr-FR" sz="1200" b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i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T-DM1</a:t>
                      </a:r>
                      <a:r>
                        <a:rPr lang="da-DK" sz="1200" b="0" kern="1200" baseline="300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3-5</a:t>
                      </a:r>
                      <a:endParaRPr lang="fr-FR" sz="1200" b="0" i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488"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Inhibiteur de </a:t>
                      </a:r>
                      <a:r>
                        <a:rPr lang="fr-FR" sz="12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Topoisomerase</a:t>
                      </a:r>
                      <a:r>
                        <a:rPr lang="fr-F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Charge sur l’</a:t>
                      </a:r>
                      <a:r>
                        <a:rPr lang="fr-FR" sz="1200" b="1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AcM</a:t>
                      </a:r>
                      <a:endParaRPr lang="fr-FR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Anti-microtubule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80"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8:1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Rapport Chimio/ anticorps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3,5:1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488"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Linker clivable sélectivement par la tumeur?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488"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Oui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Démonstration d’un effet </a:t>
                      </a:r>
                      <a:r>
                        <a:rPr lang="fr-FR" sz="1200" b="1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bystander</a:t>
                      </a:r>
                      <a:r>
                        <a:rPr lang="fr-FR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antitumoral?</a:t>
                      </a:r>
                    </a:p>
                  </a:txBody>
                  <a:tcPr marL="121920" marR="121920" marT="60960" marB="60960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</a:t>
                      </a:r>
                    </a:p>
                  </a:txBody>
                  <a:tcPr marL="121920" marR="121920" marT="60960" marB="60960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27705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Etude DESTINY-Breast 03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924DE9-F961-734A-9CD7-0ED35F4F3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J. Cortes, et al.,  ESMO</a:t>
            </a:r>
            <a:r>
              <a:rPr lang="fr-FR" baseline="30000" dirty="0"/>
              <a:t>® </a:t>
            </a:r>
            <a:r>
              <a:rPr lang="fr-FR" dirty="0"/>
              <a:t>2021, Abs #LBA1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Première étude randomisée de phase 3 du T-DXd</a:t>
            </a:r>
          </a:p>
          <a:p>
            <a:r>
              <a:rPr lang="da-DK" dirty="0"/>
              <a:t>Etude multicentrique en ouvert (NCT03529110)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C15E6B-A27E-4277-AC97-7E74468F4906}"/>
              </a:ext>
            </a:extLst>
          </p:cNvPr>
          <p:cNvSpPr txBox="1"/>
          <p:nvPr/>
        </p:nvSpPr>
        <p:spPr>
          <a:xfrm>
            <a:off x="471718" y="1772089"/>
            <a:ext cx="607600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+mn-cs"/>
              </a:rPr>
              <a:t>Patients</a:t>
            </a:r>
          </a:p>
          <a:p>
            <a:pPr marL="138113" marR="0" lvl="0" indent="-138113" algn="l" defTabSz="450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Cancer du sein HER2-positif métastatique ou non résécable</a:t>
            </a:r>
          </a:p>
          <a:p>
            <a:pPr marL="138113" marR="0" lvl="0" indent="-138113" algn="l" defTabSz="450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Antérieurement traité par trastuzumab et taxanes au stade avancé ou métastatique</a:t>
            </a:r>
          </a:p>
          <a:p>
            <a:pPr marL="138113" marR="0" lvl="0" indent="-138113" algn="l" defTabSz="450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Pouvant avoir des métastases cérébrales traitées, cliniquement stables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4E01F3-FC69-4D86-8C89-3D4214ED11DD}"/>
              </a:ext>
            </a:extLst>
          </p:cNvPr>
          <p:cNvSpPr txBox="1"/>
          <p:nvPr/>
        </p:nvSpPr>
        <p:spPr>
          <a:xfrm>
            <a:off x="471718" y="3035493"/>
            <a:ext cx="338847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Facteurs de stratifications</a:t>
            </a:r>
          </a:p>
          <a:p>
            <a:pPr marL="138113" marR="0" lvl="0" indent="-138113" algn="l" defTabSz="450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Statut des récepteurs hormonaux</a:t>
            </a:r>
          </a:p>
          <a:p>
            <a:pPr marL="138113" marR="0" lvl="0" indent="-138113" algn="l" defTabSz="450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Traitement antérieur par pertuzumab</a:t>
            </a:r>
          </a:p>
          <a:p>
            <a:pPr marL="138113" marR="0" lvl="0" indent="-138113" algn="l" defTabSz="450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Maladie viscérale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657C9D6-69C7-4E3B-BAB4-5A4B25A45308}"/>
              </a:ext>
            </a:extLst>
          </p:cNvPr>
          <p:cNvSpPr txBox="1"/>
          <p:nvPr/>
        </p:nvSpPr>
        <p:spPr>
          <a:xfrm>
            <a:off x="471718" y="4097541"/>
            <a:ext cx="69707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0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00C7"/>
              </a:buClr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Analyse intermédiaire pour la SSP (date  d’arrêt: 21 mai 2021) </a:t>
            </a:r>
          </a:p>
          <a:p>
            <a:pPr marL="138113" marR="0" lvl="0" indent="-138113" algn="l" defTabSz="450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Limite d'efficacité pour la supériorité : p &lt; 0,000204 (sur la base de 245 événements)</a:t>
            </a:r>
          </a:p>
          <a:p>
            <a:pPr marL="138113" marR="0" lvl="0" indent="-138113" algn="l" defTabSz="450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Recommandation de l'IDMC de lever l'aveugle (30 juillet 2021)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C671A9D5-416A-454C-ADE9-59381ED83BF9}"/>
              </a:ext>
            </a:extLst>
          </p:cNvPr>
          <p:cNvGrpSpPr/>
          <p:nvPr/>
        </p:nvGrpSpPr>
        <p:grpSpPr>
          <a:xfrm>
            <a:off x="7100961" y="2024818"/>
            <a:ext cx="2188678" cy="2071608"/>
            <a:chOff x="3930667" y="1767010"/>
            <a:chExt cx="2103763" cy="1991234"/>
          </a:xfrm>
        </p:grpSpPr>
        <p:sp>
          <p:nvSpPr>
            <p:cNvPr id="23" name="Text Box 11">
              <a:extLst>
                <a:ext uri="{FF2B5EF4-FFF2-40B4-BE49-F238E27FC236}">
                  <a16:creationId xmlns:a16="http://schemas.microsoft.com/office/drawing/2014/main" id="{FD0F7874-1D0D-4FCC-AC0F-82A4A8ABA7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0667" y="1767010"/>
              <a:ext cx="2103763" cy="678122"/>
            </a:xfrm>
            <a:prstGeom prst="roundRect">
              <a:avLst>
                <a:gd name="adj" fmla="val 20519"/>
              </a:avLst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T-DXd</a:t>
              </a:r>
              <a:b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</a:b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5,4 mg/kg toutes les 3 sem.</a:t>
              </a:r>
              <a:b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</a:b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(n = 261)</a:t>
              </a:r>
            </a:p>
          </p:txBody>
        </p:sp>
        <p:sp>
          <p:nvSpPr>
            <p:cNvPr id="27" name="Text Box 11">
              <a:extLst>
                <a:ext uri="{FF2B5EF4-FFF2-40B4-BE49-F238E27FC236}">
                  <a16:creationId xmlns:a16="http://schemas.microsoft.com/office/drawing/2014/main" id="{8A81E556-F2F7-4C5D-B373-09E3D50F9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0668" y="3080122"/>
              <a:ext cx="2103762" cy="678122"/>
            </a:xfrm>
            <a:prstGeom prst="roundRect">
              <a:avLst>
                <a:gd name="adj" fmla="val 20519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T-DM1</a:t>
              </a:r>
              <a:b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</a:b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3,6 mg/kg toutes les 3 sem.</a:t>
              </a:r>
            </a:p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(n = 263)</a:t>
              </a:r>
            </a:p>
          </p:txBody>
        </p:sp>
      </p:grpSp>
      <p:sp>
        <p:nvSpPr>
          <p:cNvPr id="22" name="Text Box 11">
            <a:extLst>
              <a:ext uri="{FF2B5EF4-FFF2-40B4-BE49-F238E27FC236}">
                <a16:creationId xmlns:a16="http://schemas.microsoft.com/office/drawing/2014/main" id="{E22A2149-54C0-432D-BA36-7DA1C4BE2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3017" y="2042085"/>
            <a:ext cx="2384049" cy="2375421"/>
          </a:xfrm>
          <a:prstGeom prst="roundRect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rIns="36000" anchor="ctr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Critère principal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SSP (BICR)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Critère secondaire principal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+mn-cs"/>
              </a:rPr>
              <a:t>SG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Critères secondaires</a:t>
            </a:r>
          </a:p>
          <a:p>
            <a:pPr marL="138113" marR="0" lvl="0" indent="-138113" algn="l" defTabSz="450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ORR (BICR et investigateur)</a:t>
            </a:r>
          </a:p>
          <a:p>
            <a:pPr marL="138113" marR="0" lvl="0" indent="-138113" algn="l" defTabSz="450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Durée de la réponse (BICR)</a:t>
            </a:r>
          </a:p>
          <a:p>
            <a:pPr marL="138113" marR="0" lvl="0" indent="-138113" algn="l" defTabSz="450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SSP (investigateur)</a:t>
            </a:r>
          </a:p>
          <a:p>
            <a:pPr marL="138113" marR="0" lvl="0" indent="-138113" algn="l" defTabSz="450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Tolérance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69345EC-4B14-4C47-8BFB-795DBB5138F2}"/>
              </a:ext>
            </a:extLst>
          </p:cNvPr>
          <p:cNvSpPr txBox="1"/>
          <p:nvPr/>
        </p:nvSpPr>
        <p:spPr>
          <a:xfrm>
            <a:off x="391046" y="5689727"/>
            <a:ext cx="7839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BICR : 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blinded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independent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review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committee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; ORR : taux de réponse global ; T-DM1 : ado-trastuzumab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emtansine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; </a:t>
            </a:r>
            <a:b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T-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DXd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: trastuzumab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déruxtécan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; SSP : survie sans progression ; SG : survie globale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01BBEFD-C1F2-41D3-9B79-B6C371F8D740}"/>
              </a:ext>
            </a:extLst>
          </p:cNvPr>
          <p:cNvSpPr txBox="1"/>
          <p:nvPr/>
        </p:nvSpPr>
        <p:spPr>
          <a:xfrm>
            <a:off x="471718" y="4853263"/>
            <a:ext cx="783968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Critère secondaire clé, SG : limite de l'efficacité : </a:t>
            </a:r>
          </a:p>
          <a:p>
            <a:pPr marL="0" marR="0" lvl="0" indent="0" algn="l" defTabSz="450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00C7"/>
              </a:buClr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 &lt; 0,000265 (sur la base de 86 événements)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à coins arrondis 33">
            <a:extLst>
              <a:ext uri="{FF2B5EF4-FFF2-40B4-BE49-F238E27FC236}">
                <a16:creationId xmlns:a16="http://schemas.microsoft.com/office/drawing/2014/main" id="{06E86709-8541-6E41-B9A1-86A269D40861}"/>
              </a:ext>
            </a:extLst>
          </p:cNvPr>
          <p:cNvSpPr/>
          <p:nvPr/>
        </p:nvSpPr>
        <p:spPr>
          <a:xfrm>
            <a:off x="417243" y="1733960"/>
            <a:ext cx="11409680" cy="3760076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Parenthèse ouvrante 28">
            <a:extLst>
              <a:ext uri="{FF2B5EF4-FFF2-40B4-BE49-F238E27FC236}">
                <a16:creationId xmlns:a16="http://schemas.microsoft.com/office/drawing/2014/main" id="{AE429889-1EFF-F643-91FC-23811E95B4A5}"/>
              </a:ext>
            </a:extLst>
          </p:cNvPr>
          <p:cNvSpPr/>
          <p:nvPr/>
        </p:nvSpPr>
        <p:spPr>
          <a:xfrm>
            <a:off x="6659003" y="2369516"/>
            <a:ext cx="441958" cy="1374164"/>
          </a:xfrm>
          <a:prstGeom prst="leftBracket">
            <a:avLst>
              <a:gd name="adj" fmla="val 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E52B438C-DE05-684B-AE21-52ACA88F216C}"/>
              </a:ext>
            </a:extLst>
          </p:cNvPr>
          <p:cNvSpPr/>
          <p:nvPr/>
        </p:nvSpPr>
        <p:spPr>
          <a:xfrm>
            <a:off x="6392974" y="2834326"/>
            <a:ext cx="532056" cy="53205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3500" tIns="13500" rIns="13500" bIns="13500" rtlCol="0" anchor="b"/>
          <a:lstStyle/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b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1:1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D2CD1749-948A-C84C-AC31-F4691ED678DD}"/>
              </a:ext>
            </a:extLst>
          </p:cNvPr>
          <p:cNvGrpSpPr/>
          <p:nvPr/>
        </p:nvGrpSpPr>
        <p:grpSpPr>
          <a:xfrm>
            <a:off x="9471064" y="1871675"/>
            <a:ext cx="117884" cy="2545831"/>
            <a:chOff x="9203915" y="2219156"/>
            <a:chExt cx="117884" cy="2545831"/>
          </a:xfrm>
        </p:grpSpPr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0308F42F-42CA-4745-9B3F-4752BB37A674}"/>
                </a:ext>
              </a:extLst>
            </p:cNvPr>
            <p:cNvCxnSpPr>
              <a:cxnSpLocks/>
            </p:cNvCxnSpPr>
            <p:nvPr/>
          </p:nvCxnSpPr>
          <p:spPr>
            <a:xfrm>
              <a:off x="9203916" y="2219156"/>
              <a:ext cx="0" cy="254583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 55">
              <a:extLst>
                <a:ext uri="{FF2B5EF4-FFF2-40B4-BE49-F238E27FC236}">
                  <a16:creationId xmlns:a16="http://schemas.microsoft.com/office/drawing/2014/main" id="{0C9D1911-205C-5E47-A1B4-F89BEE39C1FA}"/>
                </a:ext>
              </a:extLst>
            </p:cNvPr>
            <p:cNvSpPr/>
            <p:nvPr/>
          </p:nvSpPr>
          <p:spPr>
            <a:xfrm rot="5400000">
              <a:off x="9051310" y="3518334"/>
              <a:ext cx="423093" cy="117884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spcFirstLastPara="0" vert="horz" wrap="square" lIns="0" tIns="60722" rIns="77862" bIns="60722" numCol="1" spcCol="1270" anchor="ctr" anchorCtr="0">
              <a:noAutofit/>
            </a:bodyPr>
            <a:lstStyle/>
            <a:p>
              <a:pPr marL="0" marR="0" lvl="0" indent="0" algn="ctr" defTabSz="350044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0324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à coins arrondis 40"/>
          <p:cNvSpPr/>
          <p:nvPr/>
        </p:nvSpPr>
        <p:spPr>
          <a:xfrm>
            <a:off x="6386177" y="2095296"/>
            <a:ext cx="5499407" cy="3756726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52451C3A-2299-884E-A6D9-95A925480DAF}"/>
              </a:ext>
            </a:extLst>
          </p:cNvPr>
          <p:cNvSpPr txBox="1"/>
          <p:nvPr/>
        </p:nvSpPr>
        <p:spPr>
          <a:xfrm>
            <a:off x="6655635" y="1941407"/>
            <a:ext cx="182622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Population totale</a:t>
            </a:r>
          </a:p>
        </p:txBody>
      </p:sp>
      <p:graphicFrame>
        <p:nvGraphicFramePr>
          <p:cNvPr id="43" name="Tableau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871827"/>
              </p:ext>
            </p:extLst>
          </p:nvPr>
        </p:nvGraphicFramePr>
        <p:xfrm>
          <a:off x="6511444" y="5158270"/>
          <a:ext cx="5192877" cy="661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14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6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3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8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4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8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4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8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84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17970">
                <a:tc gridSpan="1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Nb </a:t>
                      </a:r>
                      <a:r>
                        <a:rPr lang="fr-FR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à risque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381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308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263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229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155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123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110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70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35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10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946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309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259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195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113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89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71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39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13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44" name="Connecteur droit 43"/>
          <p:cNvCxnSpPr/>
          <p:nvPr/>
        </p:nvCxnSpPr>
        <p:spPr>
          <a:xfrm>
            <a:off x="7417809" y="5333561"/>
            <a:ext cx="4360042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7528421" y="4998079"/>
            <a:ext cx="33066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a-DK" sz="11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Mois </a:t>
            </a:r>
            <a:r>
              <a:rPr lang="da-DK" sz="1100" dirty="0" err="1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après</a:t>
            </a:r>
            <a:r>
              <a:rPr lang="da-DK" sz="11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 la </a:t>
            </a:r>
            <a:r>
              <a:rPr lang="da-DK" sz="1100" dirty="0" err="1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randomisation</a:t>
            </a:r>
            <a:endParaRPr lang="da-DK" sz="1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47" name="Graphique 46"/>
          <p:cNvGraphicFramePr/>
          <p:nvPr>
            <p:extLst>
              <p:ext uri="{D42A27DB-BD31-4B8C-83A1-F6EECF244321}">
                <p14:modId xmlns:p14="http://schemas.microsoft.com/office/powerpoint/2010/main" val="3690947989"/>
              </p:ext>
            </p:extLst>
          </p:nvPr>
        </p:nvGraphicFramePr>
        <p:xfrm>
          <a:off x="6575556" y="2485881"/>
          <a:ext cx="5056204" cy="2556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" name="Text Box 4"/>
          <p:cNvSpPr txBox="1">
            <a:spLocks noChangeArrowheads="1"/>
          </p:cNvSpPr>
          <p:nvPr/>
        </p:nvSpPr>
        <p:spPr bwMode="auto">
          <a:xfrm rot="16200000">
            <a:off x="5620405" y="3499303"/>
            <a:ext cx="213642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a-DK" sz="11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SSP (%)</a:t>
            </a:r>
          </a:p>
        </p:txBody>
      </p:sp>
      <p:cxnSp>
        <p:nvCxnSpPr>
          <p:cNvPr id="51" name="Connecteur droit 50"/>
          <p:cNvCxnSpPr/>
          <p:nvPr/>
        </p:nvCxnSpPr>
        <p:spPr>
          <a:xfrm flipV="1">
            <a:off x="9019996" y="3677055"/>
            <a:ext cx="0" cy="1021264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Tableau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112719"/>
              </p:ext>
            </p:extLst>
          </p:nvPr>
        </p:nvGraphicFramePr>
        <p:xfrm>
          <a:off x="8481855" y="1730402"/>
          <a:ext cx="3376442" cy="117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4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3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085"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endParaRPr lang="fr-FR" sz="1000" b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fr-FR" sz="900" b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Pts/Event.</a:t>
                      </a:r>
                      <a:endParaRPr lang="fr-FR" sz="9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fr-FR" sz="900" b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(%)</a:t>
                      </a:r>
                      <a:endParaRPr lang="fr-FR" sz="9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Mediane</a:t>
                      </a:r>
                      <a:r>
                        <a:rPr lang="fr-FR" sz="9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, mois </a:t>
                      </a:r>
                      <a:br>
                        <a:rPr lang="fr-FR" sz="9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9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HR </a:t>
                      </a:r>
                      <a:br>
                        <a:rPr lang="fr-FR" sz="900" b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900" b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fr-FR" sz="900" b="0" i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valeur-p</a:t>
                      </a:r>
                      <a:endParaRPr lang="fr-FR" sz="9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312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Pembro + Chimio ± Bev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58,4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10,4</a:t>
                      </a: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(9,1-12,1)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0,65</a:t>
                      </a: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(0,53-0,79)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312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Placebo + Chimio ± Bev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73,1</a:t>
                      </a:r>
                      <a:endParaRPr lang="fr-FR" sz="10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</a:t>
                      </a: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(6,4-8,4)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fr-FR" sz="11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fr-FR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3" name="ZoneTexte 52">
            <a:extLst>
              <a:ext uri="{FF2B5EF4-FFF2-40B4-BE49-F238E27FC236}">
                <a16:creationId xmlns:a16="http://schemas.microsoft.com/office/drawing/2014/main" id="{52451C3A-2299-884E-A6D9-95A925480DAF}"/>
              </a:ext>
            </a:extLst>
          </p:cNvPr>
          <p:cNvSpPr txBox="1"/>
          <p:nvPr/>
        </p:nvSpPr>
        <p:spPr>
          <a:xfrm>
            <a:off x="8857264" y="2998883"/>
            <a:ext cx="1338899" cy="74892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Taux à 12 mois (95% CI)</a:t>
            </a:r>
          </a:p>
          <a:p>
            <a:pPr>
              <a:spcBef>
                <a:spcPts val="200"/>
              </a:spcBef>
            </a:pPr>
            <a:r>
              <a:rPr lang="fr-FR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45,5</a:t>
            </a:r>
            <a:r>
              <a:rPr lang="fr-FR" sz="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fr-FR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(39,2-51,5)</a:t>
            </a:r>
          </a:p>
          <a:p>
            <a:r>
              <a:rPr lang="fr-FR" sz="10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34,1</a:t>
            </a:r>
            <a:r>
              <a:rPr lang="fr-FR" sz="9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fr-FR" sz="10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(28,3-40,0)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Keynote-826 : ajout </a:t>
            </a:r>
            <a:r>
              <a:rPr lang="fr-FR" dirty="0" err="1"/>
              <a:t>pembrolizumab</a:t>
            </a:r>
            <a:r>
              <a:rPr lang="fr-FR" dirty="0"/>
              <a:t> : amélioration significative de la survie sans progression </a:t>
            </a:r>
            <a:r>
              <a:rPr lang="fr-FR" sz="2400" dirty="0"/>
              <a:t>(</a:t>
            </a:r>
            <a:r>
              <a:rPr lang="fr-FR" sz="2400" dirty="0" err="1"/>
              <a:t>co</a:t>
            </a:r>
            <a:r>
              <a:rPr lang="fr-FR" sz="2400" dirty="0"/>
              <a:t>-critère principal)</a:t>
            </a:r>
            <a:endParaRPr lang="en-US" sz="240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N. Colombo, et al., ESMO</a:t>
            </a:r>
            <a:r>
              <a:rPr lang="fr-FR" baseline="30000"/>
              <a:t>®</a:t>
            </a:r>
            <a:r>
              <a:rPr lang="fr-FR"/>
              <a:t> 2021, Abs# </a:t>
            </a:r>
            <a:r>
              <a:rPr lang="fr-FR" i="0"/>
              <a:t>LBA2_PR</a:t>
            </a:r>
            <a:endParaRPr lang="fr-FR" i="0" dirty="0"/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Population PD-L1 positive /  population globale. </a:t>
            </a:r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13697" y="2095296"/>
            <a:ext cx="5499407" cy="3756726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2451C3A-2299-884E-A6D9-95A925480DAF}"/>
              </a:ext>
            </a:extLst>
          </p:cNvPr>
          <p:cNvSpPr txBox="1"/>
          <p:nvPr/>
        </p:nvSpPr>
        <p:spPr>
          <a:xfrm>
            <a:off x="783155" y="1833686"/>
            <a:ext cx="1422747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1400" b="1">
                <a:latin typeface="Arial" panose="020B0604020202020204" pitchFamily="34" charset="0"/>
                <a:cs typeface="Arial" panose="020B0604020202020204" pitchFamily="34" charset="0"/>
              </a:rPr>
              <a:t>PD-L1 CPS ≥1 </a:t>
            </a:r>
            <a:br>
              <a:rPr lang="fr-FR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b="1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22249"/>
              </p:ext>
            </p:extLst>
          </p:nvPr>
        </p:nvGraphicFramePr>
        <p:xfrm>
          <a:off x="638964" y="5158270"/>
          <a:ext cx="5192877" cy="661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14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6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3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8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4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8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4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8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84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17970">
                <a:tc gridSpan="1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Nb </a:t>
                      </a:r>
                      <a:r>
                        <a:rPr lang="fr-FR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à risque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381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273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238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208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143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112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101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66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34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10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946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273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229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170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103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81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63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38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13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fr-FR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1" name="Connecteur droit 10"/>
          <p:cNvCxnSpPr/>
          <p:nvPr/>
        </p:nvCxnSpPr>
        <p:spPr>
          <a:xfrm>
            <a:off x="1545329" y="5333561"/>
            <a:ext cx="4360042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655941" y="4998079"/>
            <a:ext cx="33066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a-DK" sz="11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Mois </a:t>
            </a:r>
            <a:r>
              <a:rPr lang="da-DK" sz="1100" dirty="0" err="1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après</a:t>
            </a:r>
            <a:r>
              <a:rPr lang="da-DK" sz="11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 la </a:t>
            </a:r>
            <a:r>
              <a:rPr lang="da-DK" sz="1100" dirty="0" err="1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randomisation</a:t>
            </a:r>
            <a:endParaRPr lang="da-DK" sz="1100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165445" y="5932793"/>
            <a:ext cx="3306656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eaLnBrk="1" hangingPunct="1">
              <a:lnSpc>
                <a:spcPts val="1000"/>
              </a:lnSpc>
            </a:pPr>
            <a:r>
              <a:rPr lang="da-DK" sz="1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Response assessed per RECIST v1.1 by investigator review.</a:t>
            </a:r>
          </a:p>
          <a:p>
            <a:pPr eaLnBrk="1" hangingPunct="1">
              <a:lnSpc>
                <a:spcPts val="1000"/>
              </a:lnSpc>
            </a:pPr>
            <a:r>
              <a:rPr lang="da-DK" sz="10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/>
              </a:rPr>
              <a:t>Data cutoff date: May 3, 2021</a:t>
            </a:r>
            <a:endParaRPr lang="da-DK" sz="1000" dirty="0">
              <a:solidFill>
                <a:schemeClr val="bg1">
                  <a:lumMod val="50000"/>
                </a:schemeClr>
              </a:solidFill>
              <a:latin typeface="+mj-lt"/>
              <a:ea typeface="+mn-ea"/>
              <a:cs typeface="Arial"/>
            </a:endParaRPr>
          </a:p>
        </p:txBody>
      </p:sp>
      <p:grpSp>
        <p:nvGrpSpPr>
          <p:cNvPr id="40" name="Groupe 39"/>
          <p:cNvGrpSpPr/>
          <p:nvPr/>
        </p:nvGrpSpPr>
        <p:grpSpPr>
          <a:xfrm>
            <a:off x="632822" y="2485881"/>
            <a:ext cx="5126457" cy="2556917"/>
            <a:chOff x="632519" y="2485881"/>
            <a:chExt cx="5379176" cy="2556917"/>
          </a:xfrm>
        </p:grpSpPr>
        <p:graphicFrame>
          <p:nvGraphicFramePr>
            <p:cNvPr id="13" name="Graphique 12"/>
            <p:cNvGraphicFramePr/>
            <p:nvPr>
              <p:extLst>
                <p:ext uri="{D42A27DB-BD31-4B8C-83A1-F6EECF244321}">
                  <p14:modId xmlns:p14="http://schemas.microsoft.com/office/powerpoint/2010/main" val="3690947989"/>
                </p:ext>
              </p:extLst>
            </p:nvPr>
          </p:nvGraphicFramePr>
          <p:xfrm>
            <a:off x="706236" y="2485881"/>
            <a:ext cx="5305459" cy="25569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 rot="16200000">
              <a:off x="-298439" y="3492855"/>
              <a:ext cx="2136424" cy="2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ctr" eaLnBrk="1" hangingPunct="1"/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SSP (%)</a:t>
              </a:r>
            </a:p>
          </p:txBody>
        </p:sp>
        <p:sp>
          <p:nvSpPr>
            <p:cNvPr id="3" name="Forme libre 2"/>
            <p:cNvSpPr/>
            <p:nvPr/>
          </p:nvSpPr>
          <p:spPr>
            <a:xfrm>
              <a:off x="1245476" y="2561897"/>
              <a:ext cx="4449817" cy="1840624"/>
            </a:xfrm>
            <a:custGeom>
              <a:avLst/>
              <a:gdLst>
                <a:gd name="connsiteX0" fmla="*/ 0 w 4449817"/>
                <a:gd name="connsiteY0" fmla="*/ 0 h 1840624"/>
                <a:gd name="connsiteX1" fmla="*/ 98534 w 4449817"/>
                <a:gd name="connsiteY1" fmla="*/ 23648 h 1840624"/>
                <a:gd name="connsiteX2" fmla="*/ 189186 w 4449817"/>
                <a:gd name="connsiteY2" fmla="*/ 43355 h 1840624"/>
                <a:gd name="connsiteX3" fmla="*/ 291662 w 4449817"/>
                <a:gd name="connsiteY3" fmla="*/ 90651 h 1840624"/>
                <a:gd name="connsiteX4" fmla="*/ 338958 w 4449817"/>
                <a:gd name="connsiteY4" fmla="*/ 137948 h 1840624"/>
                <a:gd name="connsiteX5" fmla="*/ 366548 w 4449817"/>
                <a:gd name="connsiteY5" fmla="*/ 228600 h 1840624"/>
                <a:gd name="connsiteX6" fmla="*/ 429610 w 4449817"/>
                <a:gd name="connsiteY6" fmla="*/ 275896 h 1840624"/>
                <a:gd name="connsiteX7" fmla="*/ 508438 w 4449817"/>
                <a:gd name="connsiteY7" fmla="*/ 299544 h 1840624"/>
                <a:gd name="connsiteX8" fmla="*/ 547852 w 4449817"/>
                <a:gd name="connsiteY8" fmla="*/ 315310 h 1840624"/>
                <a:gd name="connsiteX9" fmla="*/ 642445 w 4449817"/>
                <a:gd name="connsiteY9" fmla="*/ 338958 h 1840624"/>
                <a:gd name="connsiteX10" fmla="*/ 670034 w 4449817"/>
                <a:gd name="connsiteY10" fmla="*/ 378372 h 1840624"/>
                <a:gd name="connsiteX11" fmla="*/ 705507 w 4449817"/>
                <a:gd name="connsiteY11" fmla="*/ 492672 h 1840624"/>
                <a:gd name="connsiteX12" fmla="*/ 740979 w 4449817"/>
                <a:gd name="connsiteY12" fmla="*/ 595148 h 1840624"/>
                <a:gd name="connsiteX13" fmla="*/ 776452 w 4449817"/>
                <a:gd name="connsiteY13" fmla="*/ 626679 h 1840624"/>
                <a:gd name="connsiteX14" fmla="*/ 819807 w 4449817"/>
                <a:gd name="connsiteY14" fmla="*/ 642444 h 1840624"/>
                <a:gd name="connsiteX15" fmla="*/ 855279 w 4449817"/>
                <a:gd name="connsiteY15" fmla="*/ 666093 h 1840624"/>
                <a:gd name="connsiteX16" fmla="*/ 957755 w 4449817"/>
                <a:gd name="connsiteY16" fmla="*/ 681858 h 1840624"/>
                <a:gd name="connsiteX17" fmla="*/ 1012934 w 4449817"/>
                <a:gd name="connsiteY17" fmla="*/ 705506 h 1840624"/>
                <a:gd name="connsiteX18" fmla="*/ 1028700 w 4449817"/>
                <a:gd name="connsiteY18" fmla="*/ 772510 h 1840624"/>
                <a:gd name="connsiteX19" fmla="*/ 1060231 w 4449817"/>
                <a:gd name="connsiteY19" fmla="*/ 890751 h 1840624"/>
                <a:gd name="connsiteX20" fmla="*/ 1087821 w 4449817"/>
                <a:gd name="connsiteY20" fmla="*/ 977462 h 1840624"/>
                <a:gd name="connsiteX21" fmla="*/ 1166648 w 4449817"/>
                <a:gd name="connsiteY21" fmla="*/ 997169 h 1840624"/>
                <a:gd name="connsiteX22" fmla="*/ 1237593 w 4449817"/>
                <a:gd name="connsiteY22" fmla="*/ 1028700 h 1840624"/>
                <a:gd name="connsiteX23" fmla="*/ 1387365 w 4449817"/>
                <a:gd name="connsiteY23" fmla="*/ 1060231 h 1840624"/>
                <a:gd name="connsiteX24" fmla="*/ 1418896 w 4449817"/>
                <a:gd name="connsiteY24" fmla="*/ 1158765 h 1840624"/>
                <a:gd name="connsiteX25" fmla="*/ 1458310 w 4449817"/>
                <a:gd name="connsiteY25" fmla="*/ 1233651 h 1840624"/>
                <a:gd name="connsiteX26" fmla="*/ 1537138 w 4449817"/>
                <a:gd name="connsiteY26" fmla="*/ 1237593 h 1840624"/>
                <a:gd name="connsiteX27" fmla="*/ 1663262 w 4449817"/>
                <a:gd name="connsiteY27" fmla="*/ 1261241 h 1840624"/>
                <a:gd name="connsiteX28" fmla="*/ 1718441 w 4449817"/>
                <a:gd name="connsiteY28" fmla="*/ 1284889 h 1840624"/>
                <a:gd name="connsiteX29" fmla="*/ 1738148 w 4449817"/>
                <a:gd name="connsiteY29" fmla="*/ 1324303 h 1840624"/>
                <a:gd name="connsiteX30" fmla="*/ 1753914 w 4449817"/>
                <a:gd name="connsiteY30" fmla="*/ 1324303 h 1840624"/>
                <a:gd name="connsiteX31" fmla="*/ 1753914 w 4449817"/>
                <a:gd name="connsiteY31" fmla="*/ 1371600 h 1840624"/>
                <a:gd name="connsiteX32" fmla="*/ 1844565 w 4449817"/>
                <a:gd name="connsiteY32" fmla="*/ 1387365 h 1840624"/>
                <a:gd name="connsiteX33" fmla="*/ 1947041 w 4449817"/>
                <a:gd name="connsiteY33" fmla="*/ 1418896 h 1840624"/>
                <a:gd name="connsiteX34" fmla="*/ 2053458 w 4449817"/>
                <a:gd name="connsiteY34" fmla="*/ 1414955 h 1840624"/>
                <a:gd name="connsiteX35" fmla="*/ 2069224 w 4449817"/>
                <a:gd name="connsiteY35" fmla="*/ 1450427 h 1840624"/>
                <a:gd name="connsiteX36" fmla="*/ 2120462 w 4449817"/>
                <a:gd name="connsiteY36" fmla="*/ 1478017 h 1840624"/>
                <a:gd name="connsiteX37" fmla="*/ 2187465 w 4449817"/>
                <a:gd name="connsiteY37" fmla="*/ 1497724 h 1840624"/>
                <a:gd name="connsiteX38" fmla="*/ 2262352 w 4449817"/>
                <a:gd name="connsiteY38" fmla="*/ 1529255 h 1840624"/>
                <a:gd name="connsiteX39" fmla="*/ 2325414 w 4449817"/>
                <a:gd name="connsiteY39" fmla="*/ 1541079 h 1840624"/>
                <a:gd name="connsiteX40" fmla="*/ 2483069 w 4449817"/>
                <a:gd name="connsiteY40" fmla="*/ 1548962 h 1840624"/>
                <a:gd name="connsiteX41" fmla="*/ 2601310 w 4449817"/>
                <a:gd name="connsiteY41" fmla="*/ 1564727 h 1840624"/>
                <a:gd name="connsiteX42" fmla="*/ 2613134 w 4449817"/>
                <a:gd name="connsiteY42" fmla="*/ 1596258 h 1840624"/>
                <a:gd name="connsiteX43" fmla="*/ 2660431 w 4449817"/>
                <a:gd name="connsiteY43" fmla="*/ 1596258 h 1840624"/>
                <a:gd name="connsiteX44" fmla="*/ 2999390 w 4449817"/>
                <a:gd name="connsiteY44" fmla="*/ 1596258 h 1840624"/>
                <a:gd name="connsiteX45" fmla="*/ 2999390 w 4449817"/>
                <a:gd name="connsiteY45" fmla="*/ 1631731 h 1840624"/>
                <a:gd name="connsiteX46" fmla="*/ 3054569 w 4449817"/>
                <a:gd name="connsiteY46" fmla="*/ 1631731 h 1840624"/>
                <a:gd name="connsiteX47" fmla="*/ 3054569 w 4449817"/>
                <a:gd name="connsiteY47" fmla="*/ 1655379 h 1840624"/>
                <a:gd name="connsiteX48" fmla="*/ 3507827 w 4449817"/>
                <a:gd name="connsiteY48" fmla="*/ 1655379 h 1840624"/>
                <a:gd name="connsiteX49" fmla="*/ 3507827 w 4449817"/>
                <a:gd name="connsiteY49" fmla="*/ 1702675 h 1840624"/>
                <a:gd name="connsiteX50" fmla="*/ 3543300 w 4449817"/>
                <a:gd name="connsiteY50" fmla="*/ 1702675 h 1840624"/>
                <a:gd name="connsiteX51" fmla="*/ 3543300 w 4449817"/>
                <a:gd name="connsiteY51" fmla="*/ 1730265 h 1840624"/>
                <a:gd name="connsiteX52" fmla="*/ 3925614 w 4449817"/>
                <a:gd name="connsiteY52" fmla="*/ 1730265 h 1840624"/>
                <a:gd name="connsiteX53" fmla="*/ 3925614 w 4449817"/>
                <a:gd name="connsiteY53" fmla="*/ 1781503 h 1840624"/>
                <a:gd name="connsiteX54" fmla="*/ 3988676 w 4449817"/>
                <a:gd name="connsiteY54" fmla="*/ 1781503 h 1840624"/>
                <a:gd name="connsiteX55" fmla="*/ 3988676 w 4449817"/>
                <a:gd name="connsiteY55" fmla="*/ 1840624 h 1840624"/>
                <a:gd name="connsiteX56" fmla="*/ 4449817 w 4449817"/>
                <a:gd name="connsiteY56" fmla="*/ 1840624 h 184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449817" h="1840624">
                  <a:moveTo>
                    <a:pt x="0" y="0"/>
                  </a:moveTo>
                  <a:lnTo>
                    <a:pt x="98534" y="23648"/>
                  </a:lnTo>
                  <a:lnTo>
                    <a:pt x="189186" y="43355"/>
                  </a:lnTo>
                  <a:lnTo>
                    <a:pt x="291662" y="90651"/>
                  </a:lnTo>
                  <a:lnTo>
                    <a:pt x="338958" y="137948"/>
                  </a:lnTo>
                  <a:lnTo>
                    <a:pt x="366548" y="228600"/>
                  </a:lnTo>
                  <a:lnTo>
                    <a:pt x="429610" y="275896"/>
                  </a:lnTo>
                  <a:lnTo>
                    <a:pt x="508438" y="299544"/>
                  </a:lnTo>
                  <a:lnTo>
                    <a:pt x="547852" y="315310"/>
                  </a:lnTo>
                  <a:lnTo>
                    <a:pt x="642445" y="338958"/>
                  </a:lnTo>
                  <a:lnTo>
                    <a:pt x="670034" y="378372"/>
                  </a:lnTo>
                  <a:lnTo>
                    <a:pt x="705507" y="492672"/>
                  </a:lnTo>
                  <a:lnTo>
                    <a:pt x="740979" y="595148"/>
                  </a:lnTo>
                  <a:lnTo>
                    <a:pt x="776452" y="626679"/>
                  </a:lnTo>
                  <a:lnTo>
                    <a:pt x="819807" y="642444"/>
                  </a:lnTo>
                  <a:lnTo>
                    <a:pt x="855279" y="666093"/>
                  </a:lnTo>
                  <a:lnTo>
                    <a:pt x="957755" y="681858"/>
                  </a:lnTo>
                  <a:lnTo>
                    <a:pt x="1012934" y="705506"/>
                  </a:lnTo>
                  <a:lnTo>
                    <a:pt x="1028700" y="772510"/>
                  </a:lnTo>
                  <a:lnTo>
                    <a:pt x="1060231" y="890751"/>
                  </a:lnTo>
                  <a:lnTo>
                    <a:pt x="1087821" y="977462"/>
                  </a:lnTo>
                  <a:lnTo>
                    <a:pt x="1166648" y="997169"/>
                  </a:lnTo>
                  <a:lnTo>
                    <a:pt x="1237593" y="1028700"/>
                  </a:lnTo>
                  <a:lnTo>
                    <a:pt x="1387365" y="1060231"/>
                  </a:lnTo>
                  <a:lnTo>
                    <a:pt x="1418896" y="1158765"/>
                  </a:lnTo>
                  <a:lnTo>
                    <a:pt x="1458310" y="1233651"/>
                  </a:lnTo>
                  <a:lnTo>
                    <a:pt x="1537138" y="1237593"/>
                  </a:lnTo>
                  <a:lnTo>
                    <a:pt x="1663262" y="1261241"/>
                  </a:lnTo>
                  <a:lnTo>
                    <a:pt x="1718441" y="1284889"/>
                  </a:lnTo>
                  <a:lnTo>
                    <a:pt x="1738148" y="1324303"/>
                  </a:lnTo>
                  <a:lnTo>
                    <a:pt x="1753914" y="1324303"/>
                  </a:lnTo>
                  <a:lnTo>
                    <a:pt x="1753914" y="1371600"/>
                  </a:lnTo>
                  <a:lnTo>
                    <a:pt x="1844565" y="1387365"/>
                  </a:lnTo>
                  <a:lnTo>
                    <a:pt x="1947041" y="1418896"/>
                  </a:lnTo>
                  <a:lnTo>
                    <a:pt x="2053458" y="1414955"/>
                  </a:lnTo>
                  <a:lnTo>
                    <a:pt x="2069224" y="1450427"/>
                  </a:lnTo>
                  <a:lnTo>
                    <a:pt x="2120462" y="1478017"/>
                  </a:lnTo>
                  <a:lnTo>
                    <a:pt x="2187465" y="1497724"/>
                  </a:lnTo>
                  <a:lnTo>
                    <a:pt x="2262352" y="1529255"/>
                  </a:lnTo>
                  <a:lnTo>
                    <a:pt x="2325414" y="1541079"/>
                  </a:lnTo>
                  <a:lnTo>
                    <a:pt x="2483069" y="1548962"/>
                  </a:lnTo>
                  <a:lnTo>
                    <a:pt x="2601310" y="1564727"/>
                  </a:lnTo>
                  <a:lnTo>
                    <a:pt x="2613134" y="1596258"/>
                  </a:lnTo>
                  <a:lnTo>
                    <a:pt x="2660431" y="1596258"/>
                  </a:lnTo>
                  <a:lnTo>
                    <a:pt x="2999390" y="1596258"/>
                  </a:lnTo>
                  <a:lnTo>
                    <a:pt x="2999390" y="1631731"/>
                  </a:lnTo>
                  <a:lnTo>
                    <a:pt x="3054569" y="1631731"/>
                  </a:lnTo>
                  <a:lnTo>
                    <a:pt x="3054569" y="1655379"/>
                  </a:lnTo>
                  <a:lnTo>
                    <a:pt x="3507827" y="1655379"/>
                  </a:lnTo>
                  <a:lnTo>
                    <a:pt x="3507827" y="1702675"/>
                  </a:lnTo>
                  <a:lnTo>
                    <a:pt x="3543300" y="1702675"/>
                  </a:lnTo>
                  <a:lnTo>
                    <a:pt x="3543300" y="1730265"/>
                  </a:lnTo>
                  <a:lnTo>
                    <a:pt x="3925614" y="1730265"/>
                  </a:lnTo>
                  <a:lnTo>
                    <a:pt x="3925614" y="1781503"/>
                  </a:lnTo>
                  <a:lnTo>
                    <a:pt x="3988676" y="1781503"/>
                  </a:lnTo>
                  <a:lnTo>
                    <a:pt x="3988676" y="1840624"/>
                  </a:lnTo>
                  <a:lnTo>
                    <a:pt x="4449817" y="1840624"/>
                  </a:lnTo>
                </a:path>
              </a:pathLst>
            </a:cu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orme libre 4"/>
            <p:cNvSpPr/>
            <p:nvPr/>
          </p:nvSpPr>
          <p:spPr>
            <a:xfrm>
              <a:off x="1253359" y="2542190"/>
              <a:ext cx="4426169" cy="1454369"/>
            </a:xfrm>
            <a:custGeom>
              <a:avLst/>
              <a:gdLst>
                <a:gd name="connsiteX0" fmla="*/ 4426169 w 4426169"/>
                <a:gd name="connsiteY0" fmla="*/ 1454369 h 1454369"/>
                <a:gd name="connsiteX1" fmla="*/ 3965027 w 4426169"/>
                <a:gd name="connsiteY1" fmla="*/ 1454369 h 1454369"/>
                <a:gd name="connsiteX2" fmla="*/ 3965027 w 4426169"/>
                <a:gd name="connsiteY2" fmla="*/ 1403131 h 1454369"/>
                <a:gd name="connsiteX3" fmla="*/ 3929555 w 4426169"/>
                <a:gd name="connsiteY3" fmla="*/ 1403131 h 1454369"/>
                <a:gd name="connsiteX4" fmla="*/ 3929555 w 4426169"/>
                <a:gd name="connsiteY4" fmla="*/ 1363717 h 1454369"/>
                <a:gd name="connsiteX5" fmla="*/ 3578772 w 4426169"/>
                <a:gd name="connsiteY5" fmla="*/ 1363717 h 1454369"/>
                <a:gd name="connsiteX6" fmla="*/ 3578772 w 4426169"/>
                <a:gd name="connsiteY6" fmla="*/ 1347951 h 1454369"/>
                <a:gd name="connsiteX7" fmla="*/ 3389586 w 4426169"/>
                <a:gd name="connsiteY7" fmla="*/ 1347951 h 1454369"/>
                <a:gd name="connsiteX8" fmla="*/ 3389586 w 4426169"/>
                <a:gd name="connsiteY8" fmla="*/ 1347951 h 1454369"/>
                <a:gd name="connsiteX9" fmla="*/ 3326524 w 4426169"/>
                <a:gd name="connsiteY9" fmla="*/ 1347951 h 1454369"/>
                <a:gd name="connsiteX10" fmla="*/ 3326524 w 4426169"/>
                <a:gd name="connsiteY10" fmla="*/ 1304596 h 1454369"/>
                <a:gd name="connsiteX11" fmla="*/ 2892972 w 4426169"/>
                <a:gd name="connsiteY11" fmla="*/ 1304596 h 1454369"/>
                <a:gd name="connsiteX12" fmla="*/ 2892972 w 4426169"/>
                <a:gd name="connsiteY12" fmla="*/ 1280948 h 1454369"/>
                <a:gd name="connsiteX13" fmla="*/ 2589486 w 4426169"/>
                <a:gd name="connsiteY13" fmla="*/ 1280948 h 1454369"/>
                <a:gd name="connsiteX14" fmla="*/ 2573720 w 4426169"/>
                <a:gd name="connsiteY14" fmla="*/ 1265182 h 1454369"/>
                <a:gd name="connsiteX15" fmla="*/ 2179582 w 4426169"/>
                <a:gd name="connsiteY15" fmla="*/ 1265182 h 1454369"/>
                <a:gd name="connsiteX16" fmla="*/ 2104696 w 4426169"/>
                <a:gd name="connsiteY16" fmla="*/ 1221827 h 1454369"/>
                <a:gd name="connsiteX17" fmla="*/ 2033751 w 4426169"/>
                <a:gd name="connsiteY17" fmla="*/ 1190296 h 1454369"/>
                <a:gd name="connsiteX18" fmla="*/ 1974631 w 4426169"/>
                <a:gd name="connsiteY18" fmla="*/ 1162707 h 1454369"/>
                <a:gd name="connsiteX19" fmla="*/ 1931275 w 4426169"/>
                <a:gd name="connsiteY19" fmla="*/ 1146941 h 1454369"/>
                <a:gd name="connsiteX20" fmla="*/ 1816975 w 4426169"/>
                <a:gd name="connsiteY20" fmla="*/ 1146941 h 1454369"/>
                <a:gd name="connsiteX21" fmla="*/ 1781503 w 4426169"/>
                <a:gd name="connsiteY21" fmla="*/ 1103586 h 1454369"/>
                <a:gd name="connsiteX22" fmla="*/ 1757855 w 4426169"/>
                <a:gd name="connsiteY22" fmla="*/ 1040524 h 1454369"/>
                <a:gd name="connsiteX23" fmla="*/ 1682969 w 4426169"/>
                <a:gd name="connsiteY23" fmla="*/ 969579 h 1454369"/>
                <a:gd name="connsiteX24" fmla="*/ 1600200 w 4426169"/>
                <a:gd name="connsiteY24" fmla="*/ 941989 h 1454369"/>
                <a:gd name="connsiteX25" fmla="*/ 1501665 w 4426169"/>
                <a:gd name="connsiteY25" fmla="*/ 918341 h 1454369"/>
                <a:gd name="connsiteX26" fmla="*/ 1481958 w 4426169"/>
                <a:gd name="connsiteY26" fmla="*/ 898634 h 1454369"/>
                <a:gd name="connsiteX27" fmla="*/ 1414955 w 4426169"/>
                <a:gd name="connsiteY27" fmla="*/ 890751 h 1454369"/>
                <a:gd name="connsiteX28" fmla="*/ 1403131 w 4426169"/>
                <a:gd name="connsiteY28" fmla="*/ 847396 h 1454369"/>
                <a:gd name="connsiteX29" fmla="*/ 1383424 w 4426169"/>
                <a:gd name="connsiteY29" fmla="*/ 772510 h 1454369"/>
                <a:gd name="connsiteX30" fmla="*/ 1328244 w 4426169"/>
                <a:gd name="connsiteY30" fmla="*/ 733096 h 1454369"/>
                <a:gd name="connsiteX31" fmla="*/ 1233651 w 4426169"/>
                <a:gd name="connsiteY31" fmla="*/ 701565 h 1454369"/>
                <a:gd name="connsiteX32" fmla="*/ 1170589 w 4426169"/>
                <a:gd name="connsiteY32" fmla="*/ 689741 h 1454369"/>
                <a:gd name="connsiteX33" fmla="*/ 1107527 w 4426169"/>
                <a:gd name="connsiteY33" fmla="*/ 677917 h 1454369"/>
                <a:gd name="connsiteX34" fmla="*/ 1075996 w 4426169"/>
                <a:gd name="connsiteY34" fmla="*/ 646386 h 1454369"/>
                <a:gd name="connsiteX35" fmla="*/ 1052348 w 4426169"/>
                <a:gd name="connsiteY35" fmla="*/ 555734 h 1454369"/>
                <a:gd name="connsiteX36" fmla="*/ 1008993 w 4426169"/>
                <a:gd name="connsiteY36" fmla="*/ 421727 h 1454369"/>
                <a:gd name="connsiteX37" fmla="*/ 882869 w 4426169"/>
                <a:gd name="connsiteY37" fmla="*/ 390196 h 1454369"/>
                <a:gd name="connsiteX38" fmla="*/ 784334 w 4426169"/>
                <a:gd name="connsiteY38" fmla="*/ 366548 h 1454369"/>
                <a:gd name="connsiteX39" fmla="*/ 717331 w 4426169"/>
                <a:gd name="connsiteY39" fmla="*/ 327134 h 1454369"/>
                <a:gd name="connsiteX40" fmla="*/ 677917 w 4426169"/>
                <a:gd name="connsiteY40" fmla="*/ 260131 h 1454369"/>
                <a:gd name="connsiteX41" fmla="*/ 650327 w 4426169"/>
                <a:gd name="connsiteY41" fmla="*/ 240424 h 1454369"/>
                <a:gd name="connsiteX42" fmla="*/ 638503 w 4426169"/>
                <a:gd name="connsiteY42" fmla="*/ 228600 h 1454369"/>
                <a:gd name="connsiteX43" fmla="*/ 630620 w 4426169"/>
                <a:gd name="connsiteY43" fmla="*/ 228600 h 1454369"/>
                <a:gd name="connsiteX44" fmla="*/ 599089 w 4426169"/>
                <a:gd name="connsiteY44" fmla="*/ 212834 h 1454369"/>
                <a:gd name="connsiteX45" fmla="*/ 469024 w 4426169"/>
                <a:gd name="connsiteY45" fmla="*/ 181303 h 1454369"/>
                <a:gd name="connsiteX46" fmla="*/ 386255 w 4426169"/>
                <a:gd name="connsiteY46" fmla="*/ 153713 h 1454369"/>
                <a:gd name="connsiteX47" fmla="*/ 279838 w 4426169"/>
                <a:gd name="connsiteY47" fmla="*/ 106417 h 1454369"/>
                <a:gd name="connsiteX48" fmla="*/ 0 w 4426169"/>
                <a:gd name="connsiteY48" fmla="*/ 0 h 145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426169" h="1454369">
                  <a:moveTo>
                    <a:pt x="4426169" y="1454369"/>
                  </a:moveTo>
                  <a:lnTo>
                    <a:pt x="3965027" y="1454369"/>
                  </a:lnTo>
                  <a:lnTo>
                    <a:pt x="3965027" y="1403131"/>
                  </a:lnTo>
                  <a:lnTo>
                    <a:pt x="3929555" y="1403131"/>
                  </a:lnTo>
                  <a:lnTo>
                    <a:pt x="3929555" y="1363717"/>
                  </a:lnTo>
                  <a:lnTo>
                    <a:pt x="3578772" y="1363717"/>
                  </a:lnTo>
                  <a:lnTo>
                    <a:pt x="3578772" y="1347951"/>
                  </a:lnTo>
                  <a:lnTo>
                    <a:pt x="3389586" y="1347951"/>
                  </a:lnTo>
                  <a:lnTo>
                    <a:pt x="3389586" y="1347951"/>
                  </a:lnTo>
                  <a:lnTo>
                    <a:pt x="3326524" y="1347951"/>
                  </a:lnTo>
                  <a:lnTo>
                    <a:pt x="3326524" y="1304596"/>
                  </a:lnTo>
                  <a:lnTo>
                    <a:pt x="2892972" y="1304596"/>
                  </a:lnTo>
                  <a:lnTo>
                    <a:pt x="2892972" y="1280948"/>
                  </a:lnTo>
                  <a:lnTo>
                    <a:pt x="2589486" y="1280948"/>
                  </a:lnTo>
                  <a:lnTo>
                    <a:pt x="2573720" y="1265182"/>
                  </a:lnTo>
                  <a:lnTo>
                    <a:pt x="2179582" y="1265182"/>
                  </a:lnTo>
                  <a:lnTo>
                    <a:pt x="2104696" y="1221827"/>
                  </a:lnTo>
                  <a:lnTo>
                    <a:pt x="2033751" y="1190296"/>
                  </a:lnTo>
                  <a:lnTo>
                    <a:pt x="1974631" y="1162707"/>
                  </a:lnTo>
                  <a:lnTo>
                    <a:pt x="1931275" y="1146941"/>
                  </a:lnTo>
                  <a:lnTo>
                    <a:pt x="1816975" y="1146941"/>
                  </a:lnTo>
                  <a:lnTo>
                    <a:pt x="1781503" y="1103586"/>
                  </a:lnTo>
                  <a:lnTo>
                    <a:pt x="1757855" y="1040524"/>
                  </a:lnTo>
                  <a:lnTo>
                    <a:pt x="1682969" y="969579"/>
                  </a:lnTo>
                  <a:lnTo>
                    <a:pt x="1600200" y="941989"/>
                  </a:lnTo>
                  <a:lnTo>
                    <a:pt x="1501665" y="918341"/>
                  </a:lnTo>
                  <a:lnTo>
                    <a:pt x="1481958" y="898634"/>
                  </a:lnTo>
                  <a:lnTo>
                    <a:pt x="1414955" y="890751"/>
                  </a:lnTo>
                  <a:lnTo>
                    <a:pt x="1403131" y="847396"/>
                  </a:lnTo>
                  <a:lnTo>
                    <a:pt x="1383424" y="772510"/>
                  </a:lnTo>
                  <a:lnTo>
                    <a:pt x="1328244" y="733096"/>
                  </a:lnTo>
                  <a:lnTo>
                    <a:pt x="1233651" y="701565"/>
                  </a:lnTo>
                  <a:lnTo>
                    <a:pt x="1170589" y="689741"/>
                  </a:lnTo>
                  <a:lnTo>
                    <a:pt x="1107527" y="677917"/>
                  </a:lnTo>
                  <a:lnTo>
                    <a:pt x="1075996" y="646386"/>
                  </a:lnTo>
                  <a:lnTo>
                    <a:pt x="1052348" y="555734"/>
                  </a:lnTo>
                  <a:lnTo>
                    <a:pt x="1008993" y="421727"/>
                  </a:lnTo>
                  <a:lnTo>
                    <a:pt x="882869" y="390196"/>
                  </a:lnTo>
                  <a:lnTo>
                    <a:pt x="784334" y="366548"/>
                  </a:lnTo>
                  <a:lnTo>
                    <a:pt x="717331" y="327134"/>
                  </a:lnTo>
                  <a:lnTo>
                    <a:pt x="677917" y="260131"/>
                  </a:lnTo>
                  <a:cubicBezTo>
                    <a:pt x="668720" y="253562"/>
                    <a:pt x="659152" y="247484"/>
                    <a:pt x="650327" y="240424"/>
                  </a:cubicBezTo>
                  <a:cubicBezTo>
                    <a:pt x="645975" y="236942"/>
                    <a:pt x="643283" y="231468"/>
                    <a:pt x="638503" y="228600"/>
                  </a:cubicBezTo>
                  <a:cubicBezTo>
                    <a:pt x="636250" y="227248"/>
                    <a:pt x="633248" y="228600"/>
                    <a:pt x="630620" y="228600"/>
                  </a:cubicBezTo>
                  <a:lnTo>
                    <a:pt x="599089" y="212834"/>
                  </a:lnTo>
                  <a:lnTo>
                    <a:pt x="469024" y="181303"/>
                  </a:lnTo>
                  <a:lnTo>
                    <a:pt x="386255" y="153713"/>
                  </a:lnTo>
                  <a:lnTo>
                    <a:pt x="279838" y="106417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Connecteur droit 31"/>
          <p:cNvCxnSpPr/>
          <p:nvPr/>
        </p:nvCxnSpPr>
        <p:spPr>
          <a:xfrm flipV="1">
            <a:off x="3157676" y="3677055"/>
            <a:ext cx="0" cy="1021264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380375"/>
              </p:ext>
            </p:extLst>
          </p:nvPr>
        </p:nvGraphicFramePr>
        <p:xfrm>
          <a:off x="2609375" y="1730402"/>
          <a:ext cx="3376442" cy="117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4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3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085"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endParaRPr lang="fr-FR" sz="1000" b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fr-FR" sz="900" b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Pts/Event.</a:t>
                      </a:r>
                      <a:endParaRPr lang="fr-FR" sz="9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fr-FR" sz="900" b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(%)</a:t>
                      </a:r>
                      <a:endParaRPr lang="fr-FR" sz="9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Mediane</a:t>
                      </a:r>
                      <a:r>
                        <a:rPr lang="fr-FR" sz="9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, mois </a:t>
                      </a:r>
                      <a:br>
                        <a:rPr lang="fr-FR" sz="9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9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HR </a:t>
                      </a:r>
                      <a:br>
                        <a:rPr lang="fr-FR" sz="900" b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900" b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fr-FR" sz="900" b="0" i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valeur-p</a:t>
                      </a:r>
                      <a:endParaRPr lang="fr-FR" sz="9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312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Pembro + Chimio ± Bev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57,5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10,4</a:t>
                      </a: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(9,7-12,3)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0,62</a:t>
                      </a: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(0,50-0,77)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312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Placebo + Chimio ± Bev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72,0</a:t>
                      </a:r>
                      <a:endParaRPr lang="fr-FR" sz="10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</a:t>
                      </a: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(6,3-8,5)</a:t>
                      </a:r>
                    </a:p>
                  </a:txBody>
                  <a:tcPr marL="36000" marR="36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fr-FR" sz="11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fr-FR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" name="ZoneTexte 35">
            <a:extLst>
              <a:ext uri="{FF2B5EF4-FFF2-40B4-BE49-F238E27FC236}">
                <a16:creationId xmlns:a16="http://schemas.microsoft.com/office/drawing/2014/main" id="{52451C3A-2299-884E-A6D9-95A925480DAF}"/>
              </a:ext>
            </a:extLst>
          </p:cNvPr>
          <p:cNvSpPr txBox="1"/>
          <p:nvPr/>
        </p:nvSpPr>
        <p:spPr>
          <a:xfrm>
            <a:off x="2994944" y="2998883"/>
            <a:ext cx="1338899" cy="74892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Taux à 12-mois (95% CI)</a:t>
            </a:r>
          </a:p>
          <a:p>
            <a:pPr>
              <a:spcBef>
                <a:spcPts val="200"/>
              </a:spcBef>
            </a:pPr>
            <a:r>
              <a:rPr lang="fr-FR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45,5</a:t>
            </a:r>
            <a:r>
              <a:rPr lang="fr-FR" sz="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fr-FR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(39,2-51,5)</a:t>
            </a:r>
          </a:p>
          <a:p>
            <a:r>
              <a:rPr lang="fr-FR" sz="10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34,1</a:t>
            </a:r>
            <a:r>
              <a:rPr lang="fr-FR" sz="9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fr-FR" sz="10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(28,3-40,0)</a:t>
            </a:r>
          </a:p>
        </p:txBody>
      </p:sp>
      <p:sp>
        <p:nvSpPr>
          <p:cNvPr id="54" name="Forme libre 53"/>
          <p:cNvSpPr/>
          <p:nvPr/>
        </p:nvSpPr>
        <p:spPr>
          <a:xfrm>
            <a:off x="7096948" y="2532474"/>
            <a:ext cx="4203230" cy="1486370"/>
          </a:xfrm>
          <a:custGeom>
            <a:avLst/>
            <a:gdLst>
              <a:gd name="connsiteX0" fmla="*/ 0 w 4203230"/>
              <a:gd name="connsiteY0" fmla="*/ 0 h 1486370"/>
              <a:gd name="connsiteX1" fmla="*/ 199437 w 4203230"/>
              <a:gd name="connsiteY1" fmla="*/ 90311 h 1486370"/>
              <a:gd name="connsiteX2" fmla="*/ 274696 w 4203230"/>
              <a:gd name="connsiteY2" fmla="*/ 112889 h 1486370"/>
              <a:gd name="connsiteX3" fmla="*/ 323615 w 4203230"/>
              <a:gd name="connsiteY3" fmla="*/ 150519 h 1486370"/>
              <a:gd name="connsiteX4" fmla="*/ 357482 w 4203230"/>
              <a:gd name="connsiteY4" fmla="*/ 184385 h 1486370"/>
              <a:gd name="connsiteX5" fmla="*/ 428978 w 4203230"/>
              <a:gd name="connsiteY5" fmla="*/ 210726 h 1486370"/>
              <a:gd name="connsiteX6" fmla="*/ 489185 w 4203230"/>
              <a:gd name="connsiteY6" fmla="*/ 233304 h 1486370"/>
              <a:gd name="connsiteX7" fmla="*/ 575733 w 4203230"/>
              <a:gd name="connsiteY7" fmla="*/ 237067 h 1486370"/>
              <a:gd name="connsiteX8" fmla="*/ 609600 w 4203230"/>
              <a:gd name="connsiteY8" fmla="*/ 270933 h 1486370"/>
              <a:gd name="connsiteX9" fmla="*/ 650993 w 4203230"/>
              <a:gd name="connsiteY9" fmla="*/ 301037 h 1486370"/>
              <a:gd name="connsiteX10" fmla="*/ 677333 w 4203230"/>
              <a:gd name="connsiteY10" fmla="*/ 357482 h 1486370"/>
              <a:gd name="connsiteX11" fmla="*/ 775171 w 4203230"/>
              <a:gd name="connsiteY11" fmla="*/ 402637 h 1486370"/>
              <a:gd name="connsiteX12" fmla="*/ 910637 w 4203230"/>
              <a:gd name="connsiteY12" fmla="*/ 432741 h 1486370"/>
              <a:gd name="connsiteX13" fmla="*/ 963319 w 4203230"/>
              <a:gd name="connsiteY13" fmla="*/ 440267 h 1486370"/>
              <a:gd name="connsiteX14" fmla="*/ 982133 w 4203230"/>
              <a:gd name="connsiteY14" fmla="*/ 541867 h 1486370"/>
              <a:gd name="connsiteX15" fmla="*/ 1004711 w 4203230"/>
              <a:gd name="connsiteY15" fmla="*/ 666045 h 1486370"/>
              <a:gd name="connsiteX16" fmla="*/ 1027289 w 4203230"/>
              <a:gd name="connsiteY16" fmla="*/ 714963 h 1486370"/>
              <a:gd name="connsiteX17" fmla="*/ 1083733 w 4203230"/>
              <a:gd name="connsiteY17" fmla="*/ 722489 h 1486370"/>
              <a:gd name="connsiteX18" fmla="*/ 1128889 w 4203230"/>
              <a:gd name="connsiteY18" fmla="*/ 737541 h 1486370"/>
              <a:gd name="connsiteX19" fmla="*/ 1143941 w 4203230"/>
              <a:gd name="connsiteY19" fmla="*/ 752593 h 1486370"/>
              <a:gd name="connsiteX20" fmla="*/ 1268119 w 4203230"/>
              <a:gd name="connsiteY20" fmla="*/ 763882 h 1486370"/>
              <a:gd name="connsiteX21" fmla="*/ 1317037 w 4203230"/>
              <a:gd name="connsiteY21" fmla="*/ 820326 h 1486370"/>
              <a:gd name="connsiteX22" fmla="*/ 1324563 w 4203230"/>
              <a:gd name="connsiteY22" fmla="*/ 873007 h 1486370"/>
              <a:gd name="connsiteX23" fmla="*/ 1343378 w 4203230"/>
              <a:gd name="connsiteY23" fmla="*/ 936978 h 1486370"/>
              <a:gd name="connsiteX24" fmla="*/ 1426163 w 4203230"/>
              <a:gd name="connsiteY24" fmla="*/ 948267 h 1486370"/>
              <a:gd name="connsiteX25" fmla="*/ 1467556 w 4203230"/>
              <a:gd name="connsiteY25" fmla="*/ 978370 h 1486370"/>
              <a:gd name="connsiteX26" fmla="*/ 1512711 w 4203230"/>
              <a:gd name="connsiteY26" fmla="*/ 982133 h 1486370"/>
              <a:gd name="connsiteX27" fmla="*/ 1621837 w 4203230"/>
              <a:gd name="connsiteY27" fmla="*/ 1027289 h 1486370"/>
              <a:gd name="connsiteX28" fmla="*/ 1674519 w 4203230"/>
              <a:gd name="connsiteY28" fmla="*/ 1117600 h 1486370"/>
              <a:gd name="connsiteX29" fmla="*/ 1697096 w 4203230"/>
              <a:gd name="connsiteY29" fmla="*/ 1158993 h 1486370"/>
              <a:gd name="connsiteX30" fmla="*/ 1779882 w 4203230"/>
              <a:gd name="connsiteY30" fmla="*/ 1162756 h 1486370"/>
              <a:gd name="connsiteX31" fmla="*/ 1877719 w 4203230"/>
              <a:gd name="connsiteY31" fmla="*/ 1192859 h 1486370"/>
              <a:gd name="connsiteX32" fmla="*/ 1971793 w 4203230"/>
              <a:gd name="connsiteY32" fmla="*/ 1241778 h 1486370"/>
              <a:gd name="connsiteX33" fmla="*/ 2039526 w 4203230"/>
              <a:gd name="connsiteY33" fmla="*/ 1283170 h 1486370"/>
              <a:gd name="connsiteX34" fmla="*/ 2430874 w 4203230"/>
              <a:gd name="connsiteY34" fmla="*/ 1286933 h 1486370"/>
              <a:gd name="connsiteX35" fmla="*/ 2460978 w 4203230"/>
              <a:gd name="connsiteY35" fmla="*/ 1324563 h 1486370"/>
              <a:gd name="connsiteX36" fmla="*/ 2765778 w 4203230"/>
              <a:gd name="connsiteY36" fmla="*/ 1335852 h 1486370"/>
              <a:gd name="connsiteX37" fmla="*/ 2886193 w 4203230"/>
              <a:gd name="connsiteY37" fmla="*/ 1339615 h 1486370"/>
              <a:gd name="connsiteX38" fmla="*/ 3145837 w 4203230"/>
              <a:gd name="connsiteY38" fmla="*/ 1354667 h 1486370"/>
              <a:gd name="connsiteX39" fmla="*/ 3145837 w 4203230"/>
              <a:gd name="connsiteY39" fmla="*/ 1377245 h 1486370"/>
              <a:gd name="connsiteX40" fmla="*/ 3224859 w 4203230"/>
              <a:gd name="connsiteY40" fmla="*/ 1377245 h 1486370"/>
              <a:gd name="connsiteX41" fmla="*/ 3224859 w 4203230"/>
              <a:gd name="connsiteY41" fmla="*/ 1396059 h 1486370"/>
              <a:gd name="connsiteX42" fmla="*/ 3428059 w 4203230"/>
              <a:gd name="connsiteY42" fmla="*/ 1396059 h 1486370"/>
              <a:gd name="connsiteX43" fmla="*/ 3428059 w 4203230"/>
              <a:gd name="connsiteY43" fmla="*/ 1418637 h 1486370"/>
              <a:gd name="connsiteX44" fmla="*/ 3744148 w 4203230"/>
              <a:gd name="connsiteY44" fmla="*/ 1418637 h 1486370"/>
              <a:gd name="connsiteX45" fmla="*/ 3744148 w 4203230"/>
              <a:gd name="connsiteY45" fmla="*/ 1437452 h 1486370"/>
              <a:gd name="connsiteX46" fmla="*/ 3800593 w 4203230"/>
              <a:gd name="connsiteY46" fmla="*/ 1437452 h 1486370"/>
              <a:gd name="connsiteX47" fmla="*/ 3800593 w 4203230"/>
              <a:gd name="connsiteY47" fmla="*/ 1486370 h 1486370"/>
              <a:gd name="connsiteX48" fmla="*/ 4203230 w 4203230"/>
              <a:gd name="connsiteY48" fmla="*/ 1486370 h 148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203230" h="1486370">
                <a:moveTo>
                  <a:pt x="0" y="0"/>
                </a:moveTo>
                <a:lnTo>
                  <a:pt x="199437" y="90311"/>
                </a:lnTo>
                <a:lnTo>
                  <a:pt x="274696" y="112889"/>
                </a:lnTo>
                <a:lnTo>
                  <a:pt x="323615" y="150519"/>
                </a:lnTo>
                <a:lnTo>
                  <a:pt x="357482" y="184385"/>
                </a:lnTo>
                <a:lnTo>
                  <a:pt x="428978" y="210726"/>
                </a:lnTo>
                <a:lnTo>
                  <a:pt x="489185" y="233304"/>
                </a:lnTo>
                <a:lnTo>
                  <a:pt x="575733" y="237067"/>
                </a:lnTo>
                <a:lnTo>
                  <a:pt x="609600" y="270933"/>
                </a:lnTo>
                <a:lnTo>
                  <a:pt x="650993" y="301037"/>
                </a:lnTo>
                <a:lnTo>
                  <a:pt x="677333" y="357482"/>
                </a:lnTo>
                <a:lnTo>
                  <a:pt x="775171" y="402637"/>
                </a:lnTo>
                <a:lnTo>
                  <a:pt x="910637" y="432741"/>
                </a:lnTo>
                <a:lnTo>
                  <a:pt x="963319" y="440267"/>
                </a:lnTo>
                <a:lnTo>
                  <a:pt x="982133" y="541867"/>
                </a:lnTo>
                <a:lnTo>
                  <a:pt x="1004711" y="666045"/>
                </a:lnTo>
                <a:lnTo>
                  <a:pt x="1027289" y="714963"/>
                </a:lnTo>
                <a:lnTo>
                  <a:pt x="1083733" y="722489"/>
                </a:lnTo>
                <a:lnTo>
                  <a:pt x="1128889" y="737541"/>
                </a:lnTo>
                <a:lnTo>
                  <a:pt x="1143941" y="752593"/>
                </a:lnTo>
                <a:lnTo>
                  <a:pt x="1268119" y="763882"/>
                </a:lnTo>
                <a:lnTo>
                  <a:pt x="1317037" y="820326"/>
                </a:lnTo>
                <a:lnTo>
                  <a:pt x="1324563" y="873007"/>
                </a:lnTo>
                <a:lnTo>
                  <a:pt x="1343378" y="936978"/>
                </a:lnTo>
                <a:lnTo>
                  <a:pt x="1426163" y="948267"/>
                </a:lnTo>
                <a:lnTo>
                  <a:pt x="1467556" y="978370"/>
                </a:lnTo>
                <a:lnTo>
                  <a:pt x="1512711" y="982133"/>
                </a:lnTo>
                <a:lnTo>
                  <a:pt x="1621837" y="1027289"/>
                </a:lnTo>
                <a:lnTo>
                  <a:pt x="1674519" y="1117600"/>
                </a:lnTo>
                <a:lnTo>
                  <a:pt x="1697096" y="1158993"/>
                </a:lnTo>
                <a:lnTo>
                  <a:pt x="1779882" y="1162756"/>
                </a:lnTo>
                <a:lnTo>
                  <a:pt x="1877719" y="1192859"/>
                </a:lnTo>
                <a:lnTo>
                  <a:pt x="1971793" y="1241778"/>
                </a:lnTo>
                <a:lnTo>
                  <a:pt x="2039526" y="1283170"/>
                </a:lnTo>
                <a:lnTo>
                  <a:pt x="2430874" y="1286933"/>
                </a:lnTo>
                <a:lnTo>
                  <a:pt x="2460978" y="1324563"/>
                </a:lnTo>
                <a:lnTo>
                  <a:pt x="2765778" y="1335852"/>
                </a:lnTo>
                <a:lnTo>
                  <a:pt x="2886193" y="1339615"/>
                </a:lnTo>
                <a:lnTo>
                  <a:pt x="3145837" y="1354667"/>
                </a:lnTo>
                <a:lnTo>
                  <a:pt x="3145837" y="1377245"/>
                </a:lnTo>
                <a:lnTo>
                  <a:pt x="3224859" y="1377245"/>
                </a:lnTo>
                <a:lnTo>
                  <a:pt x="3224859" y="1396059"/>
                </a:lnTo>
                <a:lnTo>
                  <a:pt x="3428059" y="1396059"/>
                </a:lnTo>
                <a:lnTo>
                  <a:pt x="3428059" y="1418637"/>
                </a:lnTo>
                <a:lnTo>
                  <a:pt x="3744148" y="1418637"/>
                </a:lnTo>
                <a:lnTo>
                  <a:pt x="3744148" y="1437452"/>
                </a:lnTo>
                <a:lnTo>
                  <a:pt x="3800593" y="1437452"/>
                </a:lnTo>
                <a:lnTo>
                  <a:pt x="3800593" y="1486370"/>
                </a:lnTo>
                <a:lnTo>
                  <a:pt x="4203230" y="148637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orme libre 54"/>
          <p:cNvSpPr/>
          <p:nvPr/>
        </p:nvSpPr>
        <p:spPr>
          <a:xfrm>
            <a:off x="7115763" y="2528711"/>
            <a:ext cx="4191941" cy="1915348"/>
          </a:xfrm>
          <a:custGeom>
            <a:avLst/>
            <a:gdLst>
              <a:gd name="connsiteX0" fmla="*/ 0 w 4191941"/>
              <a:gd name="connsiteY0" fmla="*/ 0 h 1915348"/>
              <a:gd name="connsiteX1" fmla="*/ 188148 w 4191941"/>
              <a:gd name="connsiteY1" fmla="*/ 67733 h 1915348"/>
              <a:gd name="connsiteX2" fmla="*/ 274696 w 4191941"/>
              <a:gd name="connsiteY2" fmla="*/ 127941 h 1915348"/>
              <a:gd name="connsiteX3" fmla="*/ 312326 w 4191941"/>
              <a:gd name="connsiteY3" fmla="*/ 218252 h 1915348"/>
              <a:gd name="connsiteX4" fmla="*/ 361244 w 4191941"/>
              <a:gd name="connsiteY4" fmla="*/ 293511 h 1915348"/>
              <a:gd name="connsiteX5" fmla="*/ 436504 w 4191941"/>
              <a:gd name="connsiteY5" fmla="*/ 304800 h 1915348"/>
              <a:gd name="connsiteX6" fmla="*/ 462844 w 4191941"/>
              <a:gd name="connsiteY6" fmla="*/ 304800 h 1915348"/>
              <a:gd name="connsiteX7" fmla="*/ 500474 w 4191941"/>
              <a:gd name="connsiteY7" fmla="*/ 346193 h 1915348"/>
              <a:gd name="connsiteX8" fmla="*/ 575733 w 4191941"/>
              <a:gd name="connsiteY8" fmla="*/ 357482 h 1915348"/>
              <a:gd name="connsiteX9" fmla="*/ 620889 w 4191941"/>
              <a:gd name="connsiteY9" fmla="*/ 398874 h 1915348"/>
              <a:gd name="connsiteX10" fmla="*/ 632178 w 4191941"/>
              <a:gd name="connsiteY10" fmla="*/ 496711 h 1915348"/>
              <a:gd name="connsiteX11" fmla="*/ 662281 w 4191941"/>
              <a:gd name="connsiteY11" fmla="*/ 583259 h 1915348"/>
              <a:gd name="connsiteX12" fmla="*/ 692385 w 4191941"/>
              <a:gd name="connsiteY12" fmla="*/ 639704 h 1915348"/>
              <a:gd name="connsiteX13" fmla="*/ 775170 w 4191941"/>
              <a:gd name="connsiteY13" fmla="*/ 650993 h 1915348"/>
              <a:gd name="connsiteX14" fmla="*/ 831615 w 4191941"/>
              <a:gd name="connsiteY14" fmla="*/ 669808 h 1915348"/>
              <a:gd name="connsiteX15" fmla="*/ 910637 w 4191941"/>
              <a:gd name="connsiteY15" fmla="*/ 681096 h 1915348"/>
              <a:gd name="connsiteX16" fmla="*/ 925689 w 4191941"/>
              <a:gd name="connsiteY16" fmla="*/ 718726 h 1915348"/>
              <a:gd name="connsiteX17" fmla="*/ 963318 w 4191941"/>
              <a:gd name="connsiteY17" fmla="*/ 801511 h 1915348"/>
              <a:gd name="connsiteX18" fmla="*/ 982133 w 4191941"/>
              <a:gd name="connsiteY18" fmla="*/ 865482 h 1915348"/>
              <a:gd name="connsiteX19" fmla="*/ 989659 w 4191941"/>
              <a:gd name="connsiteY19" fmla="*/ 948267 h 1915348"/>
              <a:gd name="connsiteX20" fmla="*/ 1038578 w 4191941"/>
              <a:gd name="connsiteY20" fmla="*/ 997185 h 1915348"/>
              <a:gd name="connsiteX21" fmla="*/ 1125126 w 4191941"/>
              <a:gd name="connsiteY21" fmla="*/ 1031052 h 1915348"/>
              <a:gd name="connsiteX22" fmla="*/ 1181570 w 4191941"/>
              <a:gd name="connsiteY22" fmla="*/ 1061156 h 1915348"/>
              <a:gd name="connsiteX23" fmla="*/ 1290696 w 4191941"/>
              <a:gd name="connsiteY23" fmla="*/ 1079970 h 1915348"/>
              <a:gd name="connsiteX24" fmla="*/ 1305748 w 4191941"/>
              <a:gd name="connsiteY24" fmla="*/ 1121363 h 1915348"/>
              <a:gd name="connsiteX25" fmla="*/ 1339615 w 4191941"/>
              <a:gd name="connsiteY25" fmla="*/ 1256830 h 1915348"/>
              <a:gd name="connsiteX26" fmla="*/ 1448741 w 4191941"/>
              <a:gd name="connsiteY26" fmla="*/ 1286933 h 1915348"/>
              <a:gd name="connsiteX27" fmla="*/ 1580444 w 4191941"/>
              <a:gd name="connsiteY27" fmla="*/ 1286933 h 1915348"/>
              <a:gd name="connsiteX28" fmla="*/ 1621837 w 4191941"/>
              <a:gd name="connsiteY28" fmla="*/ 1309511 h 1915348"/>
              <a:gd name="connsiteX29" fmla="*/ 1633126 w 4191941"/>
              <a:gd name="connsiteY29" fmla="*/ 1347141 h 1915348"/>
              <a:gd name="connsiteX30" fmla="*/ 1685807 w 4191941"/>
              <a:gd name="connsiteY30" fmla="*/ 1429926 h 1915348"/>
              <a:gd name="connsiteX31" fmla="*/ 1840089 w 4191941"/>
              <a:gd name="connsiteY31" fmla="*/ 1452504 h 1915348"/>
              <a:gd name="connsiteX32" fmla="*/ 1922874 w 4191941"/>
              <a:gd name="connsiteY32" fmla="*/ 1467556 h 1915348"/>
              <a:gd name="connsiteX33" fmla="*/ 1975556 w 4191941"/>
              <a:gd name="connsiteY33" fmla="*/ 1508948 h 1915348"/>
              <a:gd name="connsiteX34" fmla="*/ 2032000 w 4191941"/>
              <a:gd name="connsiteY34" fmla="*/ 1527763 h 1915348"/>
              <a:gd name="connsiteX35" fmla="*/ 2114785 w 4191941"/>
              <a:gd name="connsiteY35" fmla="*/ 1554104 h 1915348"/>
              <a:gd name="connsiteX36" fmla="*/ 2193807 w 4191941"/>
              <a:gd name="connsiteY36" fmla="*/ 1569156 h 1915348"/>
              <a:gd name="connsiteX37" fmla="*/ 2325511 w 4191941"/>
              <a:gd name="connsiteY37" fmla="*/ 1572919 h 1915348"/>
              <a:gd name="connsiteX38" fmla="*/ 2430874 w 4191941"/>
              <a:gd name="connsiteY38" fmla="*/ 1580445 h 1915348"/>
              <a:gd name="connsiteX39" fmla="*/ 2479793 w 4191941"/>
              <a:gd name="connsiteY39" fmla="*/ 1633126 h 1915348"/>
              <a:gd name="connsiteX40" fmla="*/ 2844800 w 4191941"/>
              <a:gd name="connsiteY40" fmla="*/ 1659467 h 1915348"/>
              <a:gd name="connsiteX41" fmla="*/ 2889956 w 4191941"/>
              <a:gd name="connsiteY41" fmla="*/ 1742252 h 1915348"/>
              <a:gd name="connsiteX42" fmla="*/ 3292593 w 4191941"/>
              <a:gd name="connsiteY42" fmla="*/ 1738489 h 1915348"/>
              <a:gd name="connsiteX43" fmla="*/ 3292593 w 4191941"/>
              <a:gd name="connsiteY43" fmla="*/ 1768593 h 1915348"/>
              <a:gd name="connsiteX44" fmla="*/ 3352800 w 4191941"/>
              <a:gd name="connsiteY44" fmla="*/ 1768593 h 1915348"/>
              <a:gd name="connsiteX45" fmla="*/ 3352800 w 4191941"/>
              <a:gd name="connsiteY45" fmla="*/ 1809985 h 1915348"/>
              <a:gd name="connsiteX46" fmla="*/ 3721570 w 4191941"/>
              <a:gd name="connsiteY46" fmla="*/ 1809985 h 1915348"/>
              <a:gd name="connsiteX47" fmla="*/ 3721570 w 4191941"/>
              <a:gd name="connsiteY47" fmla="*/ 1847615 h 1915348"/>
              <a:gd name="connsiteX48" fmla="*/ 3770489 w 4191941"/>
              <a:gd name="connsiteY48" fmla="*/ 1847615 h 1915348"/>
              <a:gd name="connsiteX49" fmla="*/ 3770489 w 4191941"/>
              <a:gd name="connsiteY49" fmla="*/ 1915348 h 1915348"/>
              <a:gd name="connsiteX50" fmla="*/ 4191941 w 4191941"/>
              <a:gd name="connsiteY50" fmla="*/ 1915348 h 191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191941" h="1915348">
                <a:moveTo>
                  <a:pt x="0" y="0"/>
                </a:moveTo>
                <a:lnTo>
                  <a:pt x="188148" y="67733"/>
                </a:lnTo>
                <a:lnTo>
                  <a:pt x="274696" y="127941"/>
                </a:lnTo>
                <a:lnTo>
                  <a:pt x="312326" y="218252"/>
                </a:lnTo>
                <a:lnTo>
                  <a:pt x="361244" y="293511"/>
                </a:lnTo>
                <a:lnTo>
                  <a:pt x="436504" y="304800"/>
                </a:lnTo>
                <a:lnTo>
                  <a:pt x="462844" y="304800"/>
                </a:lnTo>
                <a:lnTo>
                  <a:pt x="500474" y="346193"/>
                </a:lnTo>
                <a:lnTo>
                  <a:pt x="575733" y="357482"/>
                </a:lnTo>
                <a:lnTo>
                  <a:pt x="620889" y="398874"/>
                </a:lnTo>
                <a:lnTo>
                  <a:pt x="632178" y="496711"/>
                </a:lnTo>
                <a:lnTo>
                  <a:pt x="662281" y="583259"/>
                </a:lnTo>
                <a:lnTo>
                  <a:pt x="692385" y="639704"/>
                </a:lnTo>
                <a:lnTo>
                  <a:pt x="775170" y="650993"/>
                </a:lnTo>
                <a:lnTo>
                  <a:pt x="831615" y="669808"/>
                </a:lnTo>
                <a:lnTo>
                  <a:pt x="910637" y="681096"/>
                </a:lnTo>
                <a:lnTo>
                  <a:pt x="925689" y="718726"/>
                </a:lnTo>
                <a:lnTo>
                  <a:pt x="963318" y="801511"/>
                </a:lnTo>
                <a:lnTo>
                  <a:pt x="982133" y="865482"/>
                </a:lnTo>
                <a:lnTo>
                  <a:pt x="989659" y="948267"/>
                </a:lnTo>
                <a:lnTo>
                  <a:pt x="1038578" y="997185"/>
                </a:lnTo>
                <a:lnTo>
                  <a:pt x="1125126" y="1031052"/>
                </a:lnTo>
                <a:lnTo>
                  <a:pt x="1181570" y="1061156"/>
                </a:lnTo>
                <a:lnTo>
                  <a:pt x="1290696" y="1079970"/>
                </a:lnTo>
                <a:lnTo>
                  <a:pt x="1305748" y="1121363"/>
                </a:lnTo>
                <a:lnTo>
                  <a:pt x="1339615" y="1256830"/>
                </a:lnTo>
                <a:lnTo>
                  <a:pt x="1448741" y="1286933"/>
                </a:lnTo>
                <a:lnTo>
                  <a:pt x="1580444" y="1286933"/>
                </a:lnTo>
                <a:lnTo>
                  <a:pt x="1621837" y="1309511"/>
                </a:lnTo>
                <a:lnTo>
                  <a:pt x="1633126" y="1347141"/>
                </a:lnTo>
                <a:lnTo>
                  <a:pt x="1685807" y="1429926"/>
                </a:lnTo>
                <a:lnTo>
                  <a:pt x="1840089" y="1452504"/>
                </a:lnTo>
                <a:lnTo>
                  <a:pt x="1922874" y="1467556"/>
                </a:lnTo>
                <a:lnTo>
                  <a:pt x="1975556" y="1508948"/>
                </a:lnTo>
                <a:lnTo>
                  <a:pt x="2032000" y="1527763"/>
                </a:lnTo>
                <a:lnTo>
                  <a:pt x="2114785" y="1554104"/>
                </a:lnTo>
                <a:lnTo>
                  <a:pt x="2193807" y="1569156"/>
                </a:lnTo>
                <a:lnTo>
                  <a:pt x="2325511" y="1572919"/>
                </a:lnTo>
                <a:lnTo>
                  <a:pt x="2430874" y="1580445"/>
                </a:lnTo>
                <a:lnTo>
                  <a:pt x="2479793" y="1633126"/>
                </a:lnTo>
                <a:lnTo>
                  <a:pt x="2844800" y="1659467"/>
                </a:lnTo>
                <a:lnTo>
                  <a:pt x="2889956" y="1742252"/>
                </a:lnTo>
                <a:lnTo>
                  <a:pt x="3292593" y="1738489"/>
                </a:lnTo>
                <a:lnTo>
                  <a:pt x="3292593" y="1768593"/>
                </a:lnTo>
                <a:lnTo>
                  <a:pt x="3352800" y="1768593"/>
                </a:lnTo>
                <a:lnTo>
                  <a:pt x="3352800" y="1809985"/>
                </a:lnTo>
                <a:lnTo>
                  <a:pt x="3721570" y="1809985"/>
                </a:lnTo>
                <a:lnTo>
                  <a:pt x="3721570" y="1847615"/>
                </a:lnTo>
                <a:lnTo>
                  <a:pt x="3770489" y="1847615"/>
                </a:lnTo>
                <a:lnTo>
                  <a:pt x="3770489" y="1915348"/>
                </a:lnTo>
                <a:lnTo>
                  <a:pt x="4191941" y="1915348"/>
                </a:ln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0852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leau 31">
            <a:extLst>
              <a:ext uri="{FF2B5EF4-FFF2-40B4-BE49-F238E27FC236}">
                <a16:creationId xmlns:a16="http://schemas.microsoft.com/office/drawing/2014/main" id="{1D34A1E1-6E6E-CB49-B887-99C63702ECE6}"/>
              </a:ext>
            </a:extLst>
          </p:cNvPr>
          <p:cNvGraphicFramePr>
            <a:graphicFrameLocks noGrp="1"/>
          </p:cNvGraphicFramePr>
          <p:nvPr/>
        </p:nvGraphicFramePr>
        <p:xfrm>
          <a:off x="987707" y="4930810"/>
          <a:ext cx="9996511" cy="730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5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8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5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8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85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85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85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85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85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853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853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8530">
                  <a:extLst>
                    <a:ext uri="{9D8B030D-6E8A-4147-A177-3AD203B41FA5}">
                      <a16:colId xmlns:a16="http://schemas.microsoft.com/office/drawing/2014/main" val="565634026"/>
                    </a:ext>
                  </a:extLst>
                </a:gridCol>
                <a:gridCol w="278530">
                  <a:extLst>
                    <a:ext uri="{9D8B030D-6E8A-4147-A177-3AD203B41FA5}">
                      <a16:colId xmlns:a16="http://schemas.microsoft.com/office/drawing/2014/main" val="3856520750"/>
                    </a:ext>
                  </a:extLst>
                </a:gridCol>
                <a:gridCol w="278530">
                  <a:extLst>
                    <a:ext uri="{9D8B030D-6E8A-4147-A177-3AD203B41FA5}">
                      <a16:colId xmlns:a16="http://schemas.microsoft.com/office/drawing/2014/main" val="751961509"/>
                    </a:ext>
                  </a:extLst>
                </a:gridCol>
                <a:gridCol w="278530">
                  <a:extLst>
                    <a:ext uri="{9D8B030D-6E8A-4147-A177-3AD203B41FA5}">
                      <a16:colId xmlns:a16="http://schemas.microsoft.com/office/drawing/2014/main" val="2580147382"/>
                    </a:ext>
                  </a:extLst>
                </a:gridCol>
                <a:gridCol w="278530">
                  <a:extLst>
                    <a:ext uri="{9D8B030D-6E8A-4147-A177-3AD203B41FA5}">
                      <a16:colId xmlns:a16="http://schemas.microsoft.com/office/drawing/2014/main" val="556989556"/>
                    </a:ext>
                  </a:extLst>
                </a:gridCol>
                <a:gridCol w="278530">
                  <a:extLst>
                    <a:ext uri="{9D8B030D-6E8A-4147-A177-3AD203B41FA5}">
                      <a16:colId xmlns:a16="http://schemas.microsoft.com/office/drawing/2014/main" val="2198480501"/>
                    </a:ext>
                  </a:extLst>
                </a:gridCol>
                <a:gridCol w="278530">
                  <a:extLst>
                    <a:ext uri="{9D8B030D-6E8A-4147-A177-3AD203B41FA5}">
                      <a16:colId xmlns:a16="http://schemas.microsoft.com/office/drawing/2014/main" val="1635751657"/>
                    </a:ext>
                  </a:extLst>
                </a:gridCol>
                <a:gridCol w="278530">
                  <a:extLst>
                    <a:ext uri="{9D8B030D-6E8A-4147-A177-3AD203B41FA5}">
                      <a16:colId xmlns:a16="http://schemas.microsoft.com/office/drawing/2014/main" val="3058868650"/>
                    </a:ext>
                  </a:extLst>
                </a:gridCol>
                <a:gridCol w="278530">
                  <a:extLst>
                    <a:ext uri="{9D8B030D-6E8A-4147-A177-3AD203B41FA5}">
                      <a16:colId xmlns:a16="http://schemas.microsoft.com/office/drawing/2014/main" val="3639448691"/>
                    </a:ext>
                  </a:extLst>
                </a:gridCol>
                <a:gridCol w="278530">
                  <a:extLst>
                    <a:ext uri="{9D8B030D-6E8A-4147-A177-3AD203B41FA5}">
                      <a16:colId xmlns:a16="http://schemas.microsoft.com/office/drawing/2014/main" val="3224353787"/>
                    </a:ext>
                  </a:extLst>
                </a:gridCol>
                <a:gridCol w="278530">
                  <a:extLst>
                    <a:ext uri="{9D8B030D-6E8A-4147-A177-3AD203B41FA5}">
                      <a16:colId xmlns:a16="http://schemas.microsoft.com/office/drawing/2014/main" val="3993037937"/>
                    </a:ext>
                  </a:extLst>
                </a:gridCol>
                <a:gridCol w="278530">
                  <a:extLst>
                    <a:ext uri="{9D8B030D-6E8A-4147-A177-3AD203B41FA5}">
                      <a16:colId xmlns:a16="http://schemas.microsoft.com/office/drawing/2014/main" val="884764825"/>
                    </a:ext>
                  </a:extLst>
                </a:gridCol>
                <a:gridCol w="278530">
                  <a:extLst>
                    <a:ext uri="{9D8B030D-6E8A-4147-A177-3AD203B41FA5}">
                      <a16:colId xmlns:a16="http://schemas.microsoft.com/office/drawing/2014/main" val="4164879036"/>
                    </a:ext>
                  </a:extLst>
                </a:gridCol>
                <a:gridCol w="278530">
                  <a:extLst>
                    <a:ext uri="{9D8B030D-6E8A-4147-A177-3AD203B41FA5}">
                      <a16:colId xmlns:a16="http://schemas.microsoft.com/office/drawing/2014/main" val="1853592214"/>
                    </a:ext>
                  </a:extLst>
                </a:gridCol>
                <a:gridCol w="278530">
                  <a:extLst>
                    <a:ext uri="{9D8B030D-6E8A-4147-A177-3AD203B41FA5}">
                      <a16:colId xmlns:a16="http://schemas.microsoft.com/office/drawing/2014/main" val="3010742173"/>
                    </a:ext>
                  </a:extLst>
                </a:gridCol>
                <a:gridCol w="278530">
                  <a:extLst>
                    <a:ext uri="{9D8B030D-6E8A-4147-A177-3AD203B41FA5}">
                      <a16:colId xmlns:a16="http://schemas.microsoft.com/office/drawing/2014/main" val="120580340"/>
                    </a:ext>
                  </a:extLst>
                </a:gridCol>
                <a:gridCol w="278530">
                  <a:extLst>
                    <a:ext uri="{9D8B030D-6E8A-4147-A177-3AD203B41FA5}">
                      <a16:colId xmlns:a16="http://schemas.microsoft.com/office/drawing/2014/main" val="521083913"/>
                    </a:ext>
                  </a:extLst>
                </a:gridCol>
                <a:gridCol w="278530">
                  <a:extLst>
                    <a:ext uri="{9D8B030D-6E8A-4147-A177-3AD203B41FA5}">
                      <a16:colId xmlns:a16="http://schemas.microsoft.com/office/drawing/2014/main" val="1331779411"/>
                    </a:ext>
                  </a:extLst>
                </a:gridCol>
                <a:gridCol w="278530">
                  <a:extLst>
                    <a:ext uri="{9D8B030D-6E8A-4147-A177-3AD203B41FA5}">
                      <a16:colId xmlns:a16="http://schemas.microsoft.com/office/drawing/2014/main" val="2829638502"/>
                    </a:ext>
                  </a:extLst>
                </a:gridCol>
                <a:gridCol w="278530">
                  <a:extLst>
                    <a:ext uri="{9D8B030D-6E8A-4147-A177-3AD203B41FA5}">
                      <a16:colId xmlns:a16="http://schemas.microsoft.com/office/drawing/2014/main" val="2763201842"/>
                    </a:ext>
                  </a:extLst>
                </a:gridCol>
                <a:gridCol w="278530">
                  <a:extLst>
                    <a:ext uri="{9D8B030D-6E8A-4147-A177-3AD203B41FA5}">
                      <a16:colId xmlns:a16="http://schemas.microsoft.com/office/drawing/2014/main" val="3523798604"/>
                    </a:ext>
                  </a:extLst>
                </a:gridCol>
              </a:tblGrid>
              <a:tr h="292227">
                <a:tc gridSpan="1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Nb à risque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49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261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256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250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244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240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224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214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202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183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168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164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FD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150</a:t>
                      </a:r>
                      <a:endParaRPr lang="fr-FR" sz="11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FD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132</a:t>
                      </a:r>
                      <a:endParaRPr lang="fr-FR" sz="11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FD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112</a:t>
                      </a:r>
                      <a:endParaRPr lang="fr-FR" sz="11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FD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105</a:t>
                      </a:r>
                      <a:endParaRPr lang="fr-FR" sz="11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FD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79</a:t>
                      </a:r>
                      <a:endParaRPr lang="fr-FR" sz="11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FD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64</a:t>
                      </a:r>
                      <a:endParaRPr lang="fr-FR" sz="11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FD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53</a:t>
                      </a:r>
                      <a:endParaRPr lang="fr-FR" sz="11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FD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45</a:t>
                      </a:r>
                      <a:endParaRPr lang="fr-FR" sz="11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FD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36</a:t>
                      </a:r>
                      <a:endParaRPr lang="fr-FR" sz="11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FD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29</a:t>
                      </a:r>
                      <a:endParaRPr lang="fr-FR" sz="11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FD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25</a:t>
                      </a:r>
                      <a:endParaRPr lang="fr-FR" sz="11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FD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19</a:t>
                      </a:r>
                      <a:endParaRPr lang="fr-FR" sz="11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FD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</a:t>
                      </a:r>
                      <a:endParaRPr lang="fr-FR" sz="11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FD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6</a:t>
                      </a:r>
                      <a:endParaRPr lang="fr-FR" sz="11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FD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lang="fr-FR" sz="11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FD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endParaRPr lang="fr-FR" sz="11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FD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fr-FR" sz="11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103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263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252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163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155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132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108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96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93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78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51</a:t>
                      </a:r>
                      <a:endParaRPr lang="fr-FR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43</a:t>
                      </a:r>
                      <a:endParaRPr lang="fr-FR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37</a:t>
                      </a:r>
                      <a:endParaRPr lang="fr-FR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34</a:t>
                      </a:r>
                      <a:endParaRPr lang="fr-FR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29</a:t>
                      </a:r>
                      <a:endParaRPr lang="fr-FR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23</a:t>
                      </a:r>
                      <a:endParaRPr lang="fr-FR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21</a:t>
                      </a:r>
                      <a:endParaRPr lang="fr-FR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16</a:t>
                      </a:r>
                      <a:endParaRPr lang="fr-FR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12</a:t>
                      </a:r>
                      <a:endParaRPr lang="fr-FR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8</a:t>
                      </a:r>
                      <a:endParaRPr lang="fr-FR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6</a:t>
                      </a:r>
                      <a:endParaRPr lang="fr-FR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4</a:t>
                      </a:r>
                      <a:endParaRPr lang="fr-FR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lang="fr-FR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" name="Titre 23"/>
          <p:cNvSpPr>
            <a:spLocks noGrp="1"/>
          </p:cNvSpPr>
          <p:nvPr>
            <p:ph type="title"/>
          </p:nvPr>
        </p:nvSpPr>
        <p:spPr>
          <a:xfrm>
            <a:off x="391046" y="230187"/>
            <a:ext cx="11043886" cy="483477"/>
          </a:xfrm>
        </p:spPr>
        <p:txBody>
          <a:bodyPr/>
          <a:lstStyle/>
          <a:p>
            <a:r>
              <a:rPr lang="da-DK" dirty="0"/>
              <a:t>Etude DESTINY-Breast 03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924DE9-F961-734A-9CD7-0ED35F4F3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J. Cortes, et al.,  ESMO</a:t>
            </a:r>
            <a:r>
              <a:rPr lang="fr-FR" baseline="30000" dirty="0"/>
              <a:t>® </a:t>
            </a:r>
            <a:r>
              <a:rPr lang="fr-FR" dirty="0"/>
              <a:t>2021, Abs #LBA1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6"/>
          </p:nvPr>
        </p:nvSpPr>
        <p:spPr>
          <a:xfrm>
            <a:off x="391046" y="797485"/>
            <a:ext cx="11800954" cy="582613"/>
          </a:xfrm>
        </p:spPr>
        <p:txBody>
          <a:bodyPr/>
          <a:lstStyle/>
          <a:p>
            <a:r>
              <a:rPr lang="da-DK" dirty="0"/>
              <a:t>Objectif principal: Survie Sans progression </a:t>
            </a:r>
            <a:r>
              <a:rPr lang="da-DK" b="0" dirty="0"/>
              <a:t>(selon Revue Centralisée Indépendante en aveugle)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FDE59EC-6EC9-428F-A92E-A7D6C2F18947}"/>
              </a:ext>
            </a:extLst>
          </p:cNvPr>
          <p:cNvSpPr txBox="1"/>
          <p:nvPr/>
        </p:nvSpPr>
        <p:spPr>
          <a:xfrm>
            <a:off x="565453" y="5811401"/>
            <a:ext cx="10681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Suivi médian pour T-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DXd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15,5 mois (15,1-16,6) et pour T-DM1 de13,9 mois (11,8-15,1)</a:t>
            </a:r>
          </a:p>
        </p:txBody>
      </p:sp>
      <p:sp>
        <p:nvSpPr>
          <p:cNvPr id="9" name="Rectangle à coins arrondis 10">
            <a:extLst>
              <a:ext uri="{FF2B5EF4-FFF2-40B4-BE49-F238E27FC236}">
                <a16:creationId xmlns:a16="http://schemas.microsoft.com/office/drawing/2014/main" id="{35691780-7A03-EF4F-B6AA-5F729B564E96}"/>
              </a:ext>
            </a:extLst>
          </p:cNvPr>
          <p:cNvSpPr/>
          <p:nvPr/>
        </p:nvSpPr>
        <p:spPr>
          <a:xfrm>
            <a:off x="565453" y="1380098"/>
            <a:ext cx="11030138" cy="4405781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43F07370-0F93-1F45-BDCC-F7D0041188E0}"/>
              </a:ext>
            </a:extLst>
          </p:cNvPr>
          <p:cNvGraphicFramePr/>
          <p:nvPr/>
        </p:nvGraphicFramePr>
        <p:xfrm>
          <a:off x="987706" y="2098279"/>
          <a:ext cx="10135679" cy="2851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 Box 4">
            <a:extLst>
              <a:ext uri="{FF2B5EF4-FFF2-40B4-BE49-F238E27FC236}">
                <a16:creationId xmlns:a16="http://schemas.microsoft.com/office/drawing/2014/main" id="{CEB78D31-8F32-0B4E-8977-071D99A2812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305373" y="3193420"/>
            <a:ext cx="35387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ヒラギノ角ゴ Pro W3" charset="0"/>
                <a:cs typeface="Arial"/>
              </a:rPr>
              <a:t>SSP (%)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BCE14E7D-43D4-0548-A324-88CD75641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738" y="4777381"/>
            <a:ext cx="42324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ヒラギノ角ゴ Pro W3" charset="0"/>
                <a:cs typeface="Arial"/>
              </a:rPr>
              <a:t>Mois</a:t>
            </a:r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497291A2-9AAA-1241-AEDF-9668797FDC64}"/>
              </a:ext>
            </a:extLst>
          </p:cNvPr>
          <p:cNvGraphicFramePr>
            <a:graphicFrameLocks noGrp="1"/>
          </p:cNvGraphicFramePr>
          <p:nvPr/>
        </p:nvGraphicFramePr>
        <p:xfrm>
          <a:off x="6137530" y="1552477"/>
          <a:ext cx="5285972" cy="1232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812">
                  <a:extLst>
                    <a:ext uri="{9D8B030D-6E8A-4147-A177-3AD203B41FA5}">
                      <a16:colId xmlns:a16="http://schemas.microsoft.com/office/drawing/2014/main" val="10683750"/>
                    </a:ext>
                  </a:extLst>
                </a:gridCol>
                <a:gridCol w="879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8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13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endParaRPr lang="fr-FR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lang="fr-FR" sz="105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mSSP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mo </a:t>
                      </a:r>
                      <a:b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(IC 95%)</a:t>
                      </a:r>
                    </a:p>
                  </a:txBody>
                  <a:tcPr marL="48000" marR="48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12-mo SSP rate, %</a:t>
                      </a:r>
                      <a:b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(IC 95%) </a:t>
                      </a:r>
                    </a:p>
                  </a:txBody>
                  <a:tcPr marL="48000" marR="48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</a:t>
                      </a:r>
                      <a:b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(IC 95%)</a:t>
                      </a:r>
                    </a:p>
                  </a:txBody>
                  <a:tcPr marL="48000" marR="48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lang="fr-FR" sz="10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valeur-p</a:t>
                      </a:r>
                      <a:endParaRPr lang="fr-FR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74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T-DXd</a:t>
                      </a:r>
                      <a:endParaRPr lang="fr-FR" sz="1200" b="1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 (18,5-NE)</a:t>
                      </a:r>
                    </a:p>
                  </a:txBody>
                  <a:tcPr marL="48000" marR="48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75,8 </a:t>
                      </a:r>
                      <a:b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(69,8-80,7)</a:t>
                      </a:r>
                    </a:p>
                  </a:txBody>
                  <a:tcPr marL="48000" marR="48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0,28 </a:t>
                      </a:r>
                      <a:b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(0,22-0,37)</a:t>
                      </a:r>
                    </a:p>
                  </a:txBody>
                  <a:tcPr marL="48000" marR="48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= 7,8 X 10</a:t>
                      </a:r>
                      <a:r>
                        <a:rPr lang="fr-FR" sz="12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-22</a:t>
                      </a:r>
                    </a:p>
                  </a:txBody>
                  <a:tcPr marL="48000" marR="48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74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T-DM1</a:t>
                      </a:r>
                    </a:p>
                  </a:txBody>
                  <a:tcPr marL="48000" marR="4800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 (5,6-8,2)</a:t>
                      </a:r>
                    </a:p>
                  </a:txBody>
                  <a:tcPr marL="48000" marR="48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34,1 </a:t>
                      </a:r>
                      <a:b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(27,7-40,5)</a:t>
                      </a:r>
                    </a:p>
                  </a:txBody>
                  <a:tcPr marL="48000" marR="48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fr-FR" sz="11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fr-FR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ADBB974-DC40-7344-9FF0-025A98DE72E2}"/>
              </a:ext>
            </a:extLst>
          </p:cNvPr>
          <p:cNvCxnSpPr>
            <a:cxnSpLocks/>
          </p:cNvCxnSpPr>
          <p:nvPr/>
        </p:nvCxnSpPr>
        <p:spPr>
          <a:xfrm>
            <a:off x="1826303" y="5101293"/>
            <a:ext cx="9265783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92F07557-65AD-614C-A3D9-14821ACBC7D1}"/>
              </a:ext>
            </a:extLst>
          </p:cNvPr>
          <p:cNvGrpSpPr/>
          <p:nvPr/>
        </p:nvGrpSpPr>
        <p:grpSpPr>
          <a:xfrm>
            <a:off x="326047" y="5215529"/>
            <a:ext cx="1500256" cy="468377"/>
            <a:chOff x="751299" y="5283952"/>
            <a:chExt cx="1500256" cy="468377"/>
          </a:xfrm>
        </p:grpSpPr>
        <p:sp>
          <p:nvSpPr>
            <p:cNvPr id="28" name="TextBox 41">
              <a:extLst>
                <a:ext uri="{FF2B5EF4-FFF2-40B4-BE49-F238E27FC236}">
                  <a16:creationId xmlns:a16="http://schemas.microsoft.com/office/drawing/2014/main" id="{CF68CABE-B796-BE4A-908E-82131986BA17}"/>
                </a:ext>
              </a:extLst>
            </p:cNvPr>
            <p:cNvSpPr txBox="1"/>
            <p:nvPr/>
          </p:nvSpPr>
          <p:spPr>
            <a:xfrm>
              <a:off x="751299" y="5283952"/>
              <a:ext cx="15002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ts val="13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9FD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T-DXd</a:t>
              </a: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39FD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(261)</a:t>
              </a:r>
            </a:p>
          </p:txBody>
        </p:sp>
        <p:sp>
          <p:nvSpPr>
            <p:cNvPr id="29" name="TextBox 42">
              <a:extLst>
                <a:ext uri="{FF2B5EF4-FFF2-40B4-BE49-F238E27FC236}">
                  <a16:creationId xmlns:a16="http://schemas.microsoft.com/office/drawing/2014/main" id="{5ED66506-F657-F44C-A12E-D32A0A92174B}"/>
                </a:ext>
              </a:extLst>
            </p:cNvPr>
            <p:cNvSpPr txBox="1"/>
            <p:nvPr/>
          </p:nvSpPr>
          <p:spPr>
            <a:xfrm>
              <a:off x="780427" y="5490719"/>
              <a:ext cx="1471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A00C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T-DM1 (263)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" name="Forme libre 29">
            <a:extLst>
              <a:ext uri="{FF2B5EF4-FFF2-40B4-BE49-F238E27FC236}">
                <a16:creationId xmlns:a16="http://schemas.microsoft.com/office/drawing/2014/main" id="{D5178F65-79AA-B840-BEAD-D87B01F0069A}"/>
              </a:ext>
            </a:extLst>
          </p:cNvPr>
          <p:cNvSpPr/>
          <p:nvPr/>
        </p:nvSpPr>
        <p:spPr>
          <a:xfrm>
            <a:off x="1988820" y="2148840"/>
            <a:ext cx="8686800" cy="1817370"/>
          </a:xfrm>
          <a:custGeom>
            <a:avLst/>
            <a:gdLst>
              <a:gd name="connsiteX0" fmla="*/ 0 w 8686800"/>
              <a:gd name="connsiteY0" fmla="*/ 0 h 1817370"/>
              <a:gd name="connsiteX1" fmla="*/ 354330 w 8686800"/>
              <a:gd name="connsiteY1" fmla="*/ 22860 h 1817370"/>
              <a:gd name="connsiteX2" fmla="*/ 388620 w 8686800"/>
              <a:gd name="connsiteY2" fmla="*/ 240030 h 1817370"/>
              <a:gd name="connsiteX3" fmla="*/ 457200 w 8686800"/>
              <a:gd name="connsiteY3" fmla="*/ 422910 h 1817370"/>
              <a:gd name="connsiteX4" fmla="*/ 537210 w 8686800"/>
              <a:gd name="connsiteY4" fmla="*/ 457200 h 1817370"/>
              <a:gd name="connsiteX5" fmla="*/ 697230 w 8686800"/>
              <a:gd name="connsiteY5" fmla="*/ 457200 h 1817370"/>
              <a:gd name="connsiteX6" fmla="*/ 834390 w 8686800"/>
              <a:gd name="connsiteY6" fmla="*/ 777240 h 1817370"/>
              <a:gd name="connsiteX7" fmla="*/ 1074420 w 8686800"/>
              <a:gd name="connsiteY7" fmla="*/ 788670 h 1817370"/>
              <a:gd name="connsiteX8" fmla="*/ 1211580 w 8686800"/>
              <a:gd name="connsiteY8" fmla="*/ 994410 h 1817370"/>
              <a:gd name="connsiteX9" fmla="*/ 1485900 w 8686800"/>
              <a:gd name="connsiteY9" fmla="*/ 1005840 h 1817370"/>
              <a:gd name="connsiteX10" fmla="*/ 1611630 w 8686800"/>
              <a:gd name="connsiteY10" fmla="*/ 1177290 h 1817370"/>
              <a:gd name="connsiteX11" fmla="*/ 1863090 w 8686800"/>
              <a:gd name="connsiteY11" fmla="*/ 1177290 h 1817370"/>
              <a:gd name="connsiteX12" fmla="*/ 1954530 w 8686800"/>
              <a:gd name="connsiteY12" fmla="*/ 1325880 h 1817370"/>
              <a:gd name="connsiteX13" fmla="*/ 2228850 w 8686800"/>
              <a:gd name="connsiteY13" fmla="*/ 1325880 h 1817370"/>
              <a:gd name="connsiteX14" fmla="*/ 2354580 w 8686800"/>
              <a:gd name="connsiteY14" fmla="*/ 1440180 h 1817370"/>
              <a:gd name="connsiteX15" fmla="*/ 2651760 w 8686800"/>
              <a:gd name="connsiteY15" fmla="*/ 1440180 h 1817370"/>
              <a:gd name="connsiteX16" fmla="*/ 2731770 w 8686800"/>
              <a:gd name="connsiteY16" fmla="*/ 1531620 h 1817370"/>
              <a:gd name="connsiteX17" fmla="*/ 2731770 w 8686800"/>
              <a:gd name="connsiteY17" fmla="*/ 1531620 h 1817370"/>
              <a:gd name="connsiteX18" fmla="*/ 3017520 w 8686800"/>
              <a:gd name="connsiteY18" fmla="*/ 1554480 h 1817370"/>
              <a:gd name="connsiteX19" fmla="*/ 3166110 w 8686800"/>
              <a:gd name="connsiteY19" fmla="*/ 1623060 h 1817370"/>
              <a:gd name="connsiteX20" fmla="*/ 3337560 w 8686800"/>
              <a:gd name="connsiteY20" fmla="*/ 1623060 h 1817370"/>
              <a:gd name="connsiteX21" fmla="*/ 3531870 w 8686800"/>
              <a:gd name="connsiteY21" fmla="*/ 1691640 h 1817370"/>
              <a:gd name="connsiteX22" fmla="*/ 3954780 w 8686800"/>
              <a:gd name="connsiteY22" fmla="*/ 1703070 h 1817370"/>
              <a:gd name="connsiteX23" fmla="*/ 4229100 w 8686800"/>
              <a:gd name="connsiteY23" fmla="*/ 1725930 h 1817370"/>
              <a:gd name="connsiteX24" fmla="*/ 4937760 w 8686800"/>
              <a:gd name="connsiteY24" fmla="*/ 1725930 h 1817370"/>
              <a:gd name="connsiteX25" fmla="*/ 5417820 w 8686800"/>
              <a:gd name="connsiteY25" fmla="*/ 1817370 h 1817370"/>
              <a:gd name="connsiteX26" fmla="*/ 8686800 w 8686800"/>
              <a:gd name="connsiteY26" fmla="*/ 1817370 h 181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686800" h="1817370">
                <a:moveTo>
                  <a:pt x="0" y="0"/>
                </a:moveTo>
                <a:lnTo>
                  <a:pt x="354330" y="22860"/>
                </a:lnTo>
                <a:lnTo>
                  <a:pt x="388620" y="240030"/>
                </a:lnTo>
                <a:lnTo>
                  <a:pt x="457200" y="422910"/>
                </a:lnTo>
                <a:lnTo>
                  <a:pt x="537210" y="457200"/>
                </a:lnTo>
                <a:lnTo>
                  <a:pt x="697230" y="457200"/>
                </a:lnTo>
                <a:lnTo>
                  <a:pt x="834390" y="777240"/>
                </a:lnTo>
                <a:lnTo>
                  <a:pt x="1074420" y="788670"/>
                </a:lnTo>
                <a:lnTo>
                  <a:pt x="1211580" y="994410"/>
                </a:lnTo>
                <a:lnTo>
                  <a:pt x="1485900" y="1005840"/>
                </a:lnTo>
                <a:lnTo>
                  <a:pt x="1611630" y="1177290"/>
                </a:lnTo>
                <a:lnTo>
                  <a:pt x="1863090" y="1177290"/>
                </a:lnTo>
                <a:lnTo>
                  <a:pt x="1954530" y="1325880"/>
                </a:lnTo>
                <a:lnTo>
                  <a:pt x="2228850" y="1325880"/>
                </a:lnTo>
                <a:lnTo>
                  <a:pt x="2354580" y="1440180"/>
                </a:lnTo>
                <a:lnTo>
                  <a:pt x="2651760" y="1440180"/>
                </a:lnTo>
                <a:lnTo>
                  <a:pt x="2731770" y="1531620"/>
                </a:lnTo>
                <a:lnTo>
                  <a:pt x="2731770" y="1531620"/>
                </a:lnTo>
                <a:lnTo>
                  <a:pt x="3017520" y="1554480"/>
                </a:lnTo>
                <a:lnTo>
                  <a:pt x="3166110" y="1623060"/>
                </a:lnTo>
                <a:lnTo>
                  <a:pt x="3337560" y="1623060"/>
                </a:lnTo>
                <a:lnTo>
                  <a:pt x="3531870" y="1691640"/>
                </a:lnTo>
                <a:lnTo>
                  <a:pt x="3954780" y="1703070"/>
                </a:lnTo>
                <a:lnTo>
                  <a:pt x="4229100" y="1725930"/>
                </a:lnTo>
                <a:lnTo>
                  <a:pt x="4937760" y="1725930"/>
                </a:lnTo>
                <a:lnTo>
                  <a:pt x="5417820" y="1817370"/>
                </a:lnTo>
                <a:lnTo>
                  <a:pt x="8686800" y="181737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Forme libre 30">
            <a:extLst>
              <a:ext uri="{FF2B5EF4-FFF2-40B4-BE49-F238E27FC236}">
                <a16:creationId xmlns:a16="http://schemas.microsoft.com/office/drawing/2014/main" id="{F872B7D1-8D5C-114C-8374-2D3F9FCDB4ED}"/>
              </a:ext>
            </a:extLst>
          </p:cNvPr>
          <p:cNvSpPr/>
          <p:nvPr/>
        </p:nvSpPr>
        <p:spPr>
          <a:xfrm>
            <a:off x="1965960" y="2148840"/>
            <a:ext cx="8046720" cy="1211580"/>
          </a:xfrm>
          <a:custGeom>
            <a:avLst/>
            <a:gdLst>
              <a:gd name="connsiteX0" fmla="*/ 0 w 8046720"/>
              <a:gd name="connsiteY0" fmla="*/ 0 h 1211580"/>
              <a:gd name="connsiteX1" fmla="*/ 617220 w 8046720"/>
              <a:gd name="connsiteY1" fmla="*/ 45720 h 1211580"/>
              <a:gd name="connsiteX2" fmla="*/ 868680 w 8046720"/>
              <a:gd name="connsiteY2" fmla="*/ 114300 h 1211580"/>
              <a:gd name="connsiteX3" fmla="*/ 1120140 w 8046720"/>
              <a:gd name="connsiteY3" fmla="*/ 114300 h 1211580"/>
              <a:gd name="connsiteX4" fmla="*/ 1291590 w 8046720"/>
              <a:gd name="connsiteY4" fmla="*/ 205740 h 1211580"/>
              <a:gd name="connsiteX5" fmla="*/ 1485900 w 8046720"/>
              <a:gd name="connsiteY5" fmla="*/ 217170 h 1211580"/>
              <a:gd name="connsiteX6" fmla="*/ 1543050 w 8046720"/>
              <a:gd name="connsiteY6" fmla="*/ 285750 h 1211580"/>
              <a:gd name="connsiteX7" fmla="*/ 1885950 w 8046720"/>
              <a:gd name="connsiteY7" fmla="*/ 297180 h 1211580"/>
              <a:gd name="connsiteX8" fmla="*/ 1965960 w 8046720"/>
              <a:gd name="connsiteY8" fmla="*/ 365760 h 1211580"/>
              <a:gd name="connsiteX9" fmla="*/ 2297430 w 8046720"/>
              <a:gd name="connsiteY9" fmla="*/ 388620 h 1211580"/>
              <a:gd name="connsiteX10" fmla="*/ 2377440 w 8046720"/>
              <a:gd name="connsiteY10" fmla="*/ 491490 h 1211580"/>
              <a:gd name="connsiteX11" fmla="*/ 2663190 w 8046720"/>
              <a:gd name="connsiteY11" fmla="*/ 502920 h 1211580"/>
              <a:gd name="connsiteX12" fmla="*/ 2788920 w 8046720"/>
              <a:gd name="connsiteY12" fmla="*/ 548640 h 1211580"/>
              <a:gd name="connsiteX13" fmla="*/ 3006090 w 8046720"/>
              <a:gd name="connsiteY13" fmla="*/ 560070 h 1211580"/>
              <a:gd name="connsiteX14" fmla="*/ 3211830 w 8046720"/>
              <a:gd name="connsiteY14" fmla="*/ 605790 h 1211580"/>
              <a:gd name="connsiteX15" fmla="*/ 3463290 w 8046720"/>
              <a:gd name="connsiteY15" fmla="*/ 605790 h 1211580"/>
              <a:gd name="connsiteX16" fmla="*/ 3554730 w 8046720"/>
              <a:gd name="connsiteY16" fmla="*/ 697230 h 1211580"/>
              <a:gd name="connsiteX17" fmla="*/ 3783330 w 8046720"/>
              <a:gd name="connsiteY17" fmla="*/ 697230 h 1211580"/>
              <a:gd name="connsiteX18" fmla="*/ 4046220 w 8046720"/>
              <a:gd name="connsiteY18" fmla="*/ 788670 h 1211580"/>
              <a:gd name="connsiteX19" fmla="*/ 4217670 w 8046720"/>
              <a:gd name="connsiteY19" fmla="*/ 788670 h 1211580"/>
              <a:gd name="connsiteX20" fmla="*/ 4389120 w 8046720"/>
              <a:gd name="connsiteY20" fmla="*/ 891540 h 1211580"/>
              <a:gd name="connsiteX21" fmla="*/ 4606290 w 8046720"/>
              <a:gd name="connsiteY21" fmla="*/ 891540 h 1211580"/>
              <a:gd name="connsiteX22" fmla="*/ 4766310 w 8046720"/>
              <a:gd name="connsiteY22" fmla="*/ 937260 h 1211580"/>
              <a:gd name="connsiteX23" fmla="*/ 4926330 w 8046720"/>
              <a:gd name="connsiteY23" fmla="*/ 937260 h 1211580"/>
              <a:gd name="connsiteX24" fmla="*/ 5223510 w 8046720"/>
              <a:gd name="connsiteY24" fmla="*/ 1051560 h 1211580"/>
              <a:gd name="connsiteX25" fmla="*/ 6046470 w 8046720"/>
              <a:gd name="connsiteY25" fmla="*/ 1051560 h 1211580"/>
              <a:gd name="connsiteX26" fmla="*/ 6046470 w 8046720"/>
              <a:gd name="connsiteY26" fmla="*/ 1051560 h 1211580"/>
              <a:gd name="connsiteX27" fmla="*/ 6240780 w 8046720"/>
              <a:gd name="connsiteY27" fmla="*/ 1211580 h 1211580"/>
              <a:gd name="connsiteX28" fmla="*/ 8046720 w 8046720"/>
              <a:gd name="connsiteY28" fmla="*/ 1211580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046720" h="1211580">
                <a:moveTo>
                  <a:pt x="0" y="0"/>
                </a:moveTo>
                <a:lnTo>
                  <a:pt x="617220" y="45720"/>
                </a:lnTo>
                <a:lnTo>
                  <a:pt x="868680" y="114300"/>
                </a:lnTo>
                <a:lnTo>
                  <a:pt x="1120140" y="114300"/>
                </a:lnTo>
                <a:lnTo>
                  <a:pt x="1291590" y="205740"/>
                </a:lnTo>
                <a:lnTo>
                  <a:pt x="1485900" y="217170"/>
                </a:lnTo>
                <a:lnTo>
                  <a:pt x="1543050" y="285750"/>
                </a:lnTo>
                <a:lnTo>
                  <a:pt x="1885950" y="297180"/>
                </a:lnTo>
                <a:lnTo>
                  <a:pt x="1965960" y="365760"/>
                </a:lnTo>
                <a:lnTo>
                  <a:pt x="2297430" y="388620"/>
                </a:lnTo>
                <a:lnTo>
                  <a:pt x="2377440" y="491490"/>
                </a:lnTo>
                <a:lnTo>
                  <a:pt x="2663190" y="502920"/>
                </a:lnTo>
                <a:lnTo>
                  <a:pt x="2788920" y="548640"/>
                </a:lnTo>
                <a:lnTo>
                  <a:pt x="3006090" y="560070"/>
                </a:lnTo>
                <a:lnTo>
                  <a:pt x="3211830" y="605790"/>
                </a:lnTo>
                <a:lnTo>
                  <a:pt x="3463290" y="605790"/>
                </a:lnTo>
                <a:lnTo>
                  <a:pt x="3554730" y="697230"/>
                </a:lnTo>
                <a:lnTo>
                  <a:pt x="3783330" y="697230"/>
                </a:lnTo>
                <a:lnTo>
                  <a:pt x="4046220" y="788670"/>
                </a:lnTo>
                <a:lnTo>
                  <a:pt x="4217670" y="788670"/>
                </a:lnTo>
                <a:lnTo>
                  <a:pt x="4389120" y="891540"/>
                </a:lnTo>
                <a:lnTo>
                  <a:pt x="4606290" y="891540"/>
                </a:lnTo>
                <a:lnTo>
                  <a:pt x="4766310" y="937260"/>
                </a:lnTo>
                <a:lnTo>
                  <a:pt x="4926330" y="937260"/>
                </a:lnTo>
                <a:lnTo>
                  <a:pt x="5223510" y="1051560"/>
                </a:lnTo>
                <a:lnTo>
                  <a:pt x="6046470" y="1051560"/>
                </a:lnTo>
                <a:lnTo>
                  <a:pt x="6046470" y="1051560"/>
                </a:lnTo>
                <a:lnTo>
                  <a:pt x="6240780" y="1211580"/>
                </a:lnTo>
                <a:lnTo>
                  <a:pt x="8046720" y="1211580"/>
                </a:lnTo>
              </a:path>
            </a:pathLst>
          </a:cu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D35EE7B4-FB76-7A49-8FFA-A3C582ECE59C}"/>
              </a:ext>
            </a:extLst>
          </p:cNvPr>
          <p:cNvGrpSpPr/>
          <p:nvPr/>
        </p:nvGrpSpPr>
        <p:grpSpPr>
          <a:xfrm>
            <a:off x="1988819" y="3978440"/>
            <a:ext cx="1500256" cy="468377"/>
            <a:chOff x="2362547" y="3784291"/>
            <a:chExt cx="1500256" cy="468377"/>
          </a:xfrm>
        </p:grpSpPr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F92416F4-8A24-094F-874A-6C932D6A1B6E}"/>
                </a:ext>
              </a:extLst>
            </p:cNvPr>
            <p:cNvGrpSpPr/>
            <p:nvPr/>
          </p:nvGrpSpPr>
          <p:grpSpPr>
            <a:xfrm>
              <a:off x="2362547" y="3784291"/>
              <a:ext cx="1500256" cy="468377"/>
              <a:chOff x="751299" y="5283952"/>
              <a:chExt cx="1500256" cy="468377"/>
            </a:xfrm>
          </p:grpSpPr>
          <p:sp>
            <p:nvSpPr>
              <p:cNvPr id="35" name="TextBox 41">
                <a:extLst>
                  <a:ext uri="{FF2B5EF4-FFF2-40B4-BE49-F238E27FC236}">
                    <a16:creationId xmlns:a16="http://schemas.microsoft.com/office/drawing/2014/main" id="{ECD441BA-CE30-E649-829A-ACC42DF82304}"/>
                  </a:ext>
                </a:extLst>
              </p:cNvPr>
              <p:cNvSpPr txBox="1"/>
              <p:nvPr/>
            </p:nvSpPr>
            <p:spPr>
              <a:xfrm>
                <a:off x="751299" y="5283952"/>
                <a:ext cx="150025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ts val="134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T-DXd</a:t>
                </a:r>
                <a:r>
                  <a:rPr kumimoji="0" lang="fr-FR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(261)</a:t>
                </a:r>
              </a:p>
            </p:txBody>
          </p:sp>
          <p:sp>
            <p:nvSpPr>
              <p:cNvPr id="36" name="TextBox 42">
                <a:extLst>
                  <a:ext uri="{FF2B5EF4-FFF2-40B4-BE49-F238E27FC236}">
                    <a16:creationId xmlns:a16="http://schemas.microsoft.com/office/drawing/2014/main" id="{AC8FC233-D6BF-9841-876E-F1C28F3C6743}"/>
                  </a:ext>
                </a:extLst>
              </p:cNvPr>
              <p:cNvSpPr txBox="1"/>
              <p:nvPr/>
            </p:nvSpPr>
            <p:spPr>
              <a:xfrm>
                <a:off x="780427" y="5490719"/>
                <a:ext cx="147112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T-DM1 (263)</a:t>
                </a: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02154D30-5019-A747-A45F-F4470951D9D6}"/>
                </a:ext>
              </a:extLst>
            </p:cNvPr>
            <p:cNvCxnSpPr/>
            <p:nvPr/>
          </p:nvCxnSpPr>
          <p:spPr>
            <a:xfrm>
              <a:off x="2551410" y="3915096"/>
              <a:ext cx="375862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6D20B625-EAF6-004B-A026-475276CA324C}"/>
                </a:ext>
              </a:extLst>
            </p:cNvPr>
            <p:cNvCxnSpPr/>
            <p:nvPr/>
          </p:nvCxnSpPr>
          <p:spPr>
            <a:xfrm>
              <a:off x="2551410" y="4134552"/>
              <a:ext cx="37586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592304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Content Placeholder 3">
            <a:extLst>
              <a:ext uri="{FF2B5EF4-FFF2-40B4-BE49-F238E27FC236}">
                <a16:creationId xmlns:a16="http://schemas.microsoft.com/office/drawing/2014/main" id="{C2E82739-CD53-5340-9849-847C3F137B58}"/>
              </a:ext>
            </a:extLst>
          </p:cNvPr>
          <p:cNvGraphicFramePr>
            <a:graphicFrameLocks/>
          </p:cNvGraphicFramePr>
          <p:nvPr/>
        </p:nvGraphicFramePr>
        <p:xfrm>
          <a:off x="72428" y="1384460"/>
          <a:ext cx="11268671" cy="42328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2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907">
                  <a:extLst>
                    <a:ext uri="{9D8B030D-6E8A-4147-A177-3AD203B41FA5}">
                      <a16:colId xmlns:a16="http://schemas.microsoft.com/office/drawing/2014/main" val="2723093810"/>
                    </a:ext>
                  </a:extLst>
                </a:gridCol>
                <a:gridCol w="852243">
                  <a:extLst>
                    <a:ext uri="{9D8B030D-6E8A-4147-A177-3AD203B41FA5}">
                      <a16:colId xmlns:a16="http://schemas.microsoft.com/office/drawing/2014/main" val="279392134"/>
                    </a:ext>
                  </a:extLst>
                </a:gridCol>
                <a:gridCol w="1335016">
                  <a:extLst>
                    <a:ext uri="{9D8B030D-6E8A-4147-A177-3AD203B41FA5}">
                      <a16:colId xmlns:a16="http://schemas.microsoft.com/office/drawing/2014/main" val="147855303"/>
                    </a:ext>
                  </a:extLst>
                </a:gridCol>
                <a:gridCol w="1335016">
                  <a:extLst>
                    <a:ext uri="{9D8B030D-6E8A-4147-A177-3AD203B41FA5}">
                      <a16:colId xmlns:a16="http://schemas.microsoft.com/office/drawing/2014/main" val="2094005507"/>
                    </a:ext>
                  </a:extLst>
                </a:gridCol>
                <a:gridCol w="2573695">
                  <a:extLst>
                    <a:ext uri="{9D8B030D-6E8A-4147-A177-3AD203B41FA5}">
                      <a16:colId xmlns:a16="http://schemas.microsoft.com/office/drawing/2014/main" val="1332221675"/>
                    </a:ext>
                  </a:extLst>
                </a:gridCol>
                <a:gridCol w="2051786">
                  <a:extLst>
                    <a:ext uri="{9D8B030D-6E8A-4147-A177-3AD203B41FA5}">
                      <a16:colId xmlns:a16="http://schemas.microsoft.com/office/drawing/2014/main" val="605500725"/>
                    </a:ext>
                  </a:extLst>
                </a:gridCol>
              </a:tblGrid>
              <a:tr h="270641"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evenmt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36000" marB="36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6096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SSP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médiane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95% CI)</a:t>
                      </a:r>
                    </a:p>
                  </a:txBody>
                  <a:tcPr marL="13920" marR="13920" marT="36000" marB="3600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6096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36000" marB="3600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36000" marB="3600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4289993"/>
                  </a:ext>
                </a:extLst>
              </a:tr>
              <a:tr h="270641"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T-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DXd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36000" marB="36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T-DM1</a:t>
                      </a:r>
                    </a:p>
                  </a:txBody>
                  <a:tcPr marL="13920" marR="1392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T-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DXd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T-DM1</a:t>
                      </a:r>
                    </a:p>
                  </a:txBody>
                  <a:tcPr marL="13920" marR="1392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Hazard Ratio (95% CI)</a:t>
                      </a:r>
                    </a:p>
                  </a:txBody>
                  <a:tcPr marL="13920" marR="1392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68">
                <a:tc>
                  <a:txBody>
                    <a:bodyPr/>
                    <a:lstStyle/>
                    <a:p>
                      <a:pPr>
                        <a:lnSpc>
                          <a:spcPts val="1280"/>
                        </a:lnSpc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Tout patients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87/261 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158/263</a:t>
                      </a: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(18,5-NE)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 (5,6-8,2)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0,2840 (0,2165-0,3727)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200516"/>
                  </a:ext>
                </a:extLst>
              </a:tr>
              <a:tr h="231768">
                <a:tc>
                  <a:txBody>
                    <a:bodyPr/>
                    <a:lstStyle/>
                    <a:p>
                      <a:pPr>
                        <a:lnSpc>
                          <a:spcPts val="1280"/>
                        </a:lnSpc>
                      </a:pPr>
                      <a:r>
                        <a:rPr lang="en-US"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Statut</a:t>
                      </a: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 </a:t>
                      </a:r>
                      <a:r>
                        <a:rPr lang="en-US"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récepteurs</a:t>
                      </a: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hormonaux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768">
                <a:tc>
                  <a:txBody>
                    <a:bodyPr/>
                    <a:lstStyle/>
                    <a:p>
                      <a:pPr marL="177800" indent="0">
                        <a:lnSpc>
                          <a:spcPts val="1280"/>
                        </a:lnSpc>
                        <a:tabLst/>
                      </a:pP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Positif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 = 272)</a:t>
                      </a:r>
                      <a:endParaRPr lang="en-US" sz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46/133</a:t>
                      </a: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84/139</a:t>
                      </a: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22,4 (17,7-NE)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6,9 (4,2-9,8)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0,3191 (0,2217-0,4594)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768">
                <a:tc>
                  <a:txBody>
                    <a:bodyPr/>
                    <a:lstStyle/>
                    <a:p>
                      <a:pPr marL="177800" indent="0">
                        <a:lnSpc>
                          <a:spcPts val="1280"/>
                        </a:lnSpc>
                        <a:tabLst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Négatif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248)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41/126</a:t>
                      </a: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73/122</a:t>
                      </a: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 (18,0-NE)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6,8 (5,4-8,3)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0,2965 (0,2008-0,4378)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586235"/>
                  </a:ext>
                </a:extLst>
              </a:tr>
              <a:tr h="231768">
                <a:tc>
                  <a:txBody>
                    <a:bodyPr/>
                    <a:lstStyle/>
                    <a:p>
                      <a:pPr>
                        <a:lnSpc>
                          <a:spcPts val="1280"/>
                        </a:lnSpc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antérieur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Pertuzumab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A00C7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A00C7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651066"/>
                  </a:ext>
                </a:extLst>
              </a:tr>
              <a:tr h="231768">
                <a:tc>
                  <a:txBody>
                    <a:bodyPr/>
                    <a:lstStyle/>
                    <a:p>
                      <a:pPr marL="177800" indent="0">
                        <a:lnSpc>
                          <a:spcPts val="1280"/>
                        </a:lnSpc>
                        <a:tabLst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320)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57/162</a:t>
                      </a: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98/158</a:t>
                      </a: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 (18,5-NE)</a:t>
                      </a:r>
                      <a:endParaRPr kumimoji="0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A00C7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6,8 (5,4-8,3)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0,3050 (0,2185-0,4257)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59795"/>
                  </a:ext>
                </a:extLst>
              </a:tr>
              <a:tr h="231768">
                <a:tc>
                  <a:txBody>
                    <a:bodyPr/>
                    <a:lstStyle/>
                    <a:p>
                      <a:pPr marL="177800" marR="0" lvl="0" indent="0" algn="l" defTabSz="342946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204)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30/99</a:t>
                      </a: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60/105</a:t>
                      </a: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 (16,5-NE)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7,0 (4,2-9,7)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0,2999 (0,1924-0,4675)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154493"/>
                  </a:ext>
                </a:extLst>
              </a:tr>
              <a:tr h="231768">
                <a:tc>
                  <a:txBody>
                    <a:bodyPr/>
                    <a:lstStyle/>
                    <a:p>
                      <a:pPr marL="0" indent="0">
                        <a:lnSpc>
                          <a:spcPts val="1280"/>
                        </a:lnSpc>
                        <a:tabLst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Maladie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viscérale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A00C7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A00C7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983621"/>
                  </a:ext>
                </a:extLst>
              </a:tr>
              <a:tr h="231768">
                <a:tc>
                  <a:txBody>
                    <a:bodyPr/>
                    <a:lstStyle/>
                    <a:p>
                      <a:pPr marL="230188" indent="-7938">
                        <a:lnSpc>
                          <a:spcPts val="1280"/>
                        </a:lnSpc>
                        <a:tabLst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384)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72/195</a:t>
                      </a: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123/189</a:t>
                      </a: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22,2 (16,5-NE)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5,7 (4,2-7,0)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0,2806 (0,2083-0,3779)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944113"/>
                  </a:ext>
                </a:extLst>
              </a:tr>
              <a:tr h="231768">
                <a:tc>
                  <a:txBody>
                    <a:bodyPr/>
                    <a:lstStyle/>
                    <a:p>
                      <a:pPr marL="180975" indent="41275">
                        <a:lnSpc>
                          <a:spcPts val="1280"/>
                        </a:lnSpc>
                        <a:tabLst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140)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15/66</a:t>
                      </a: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35/74</a:t>
                      </a: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 (NE-NE)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11,3 (6,8-NE)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0,3157 (0,1718-0,5804)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234270"/>
                  </a:ext>
                </a:extLst>
              </a:tr>
              <a:tr h="231768">
                <a:tc>
                  <a:txBody>
                    <a:bodyPr/>
                    <a:lstStyle/>
                    <a:p>
                      <a:pPr marL="7938" indent="0">
                        <a:lnSpc>
                          <a:spcPts val="1280"/>
                        </a:lnSpc>
                        <a:tabLst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Lignes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TT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antérieures</a:t>
                      </a:r>
                      <a:r>
                        <a:rPr lang="en-US" sz="1200" b="1" baseline="30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200" b="1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A00C7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A00C7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07025"/>
                  </a:ext>
                </a:extLst>
              </a:tr>
              <a:tr h="231768">
                <a:tc>
                  <a:txBody>
                    <a:bodyPr/>
                    <a:lstStyle/>
                    <a:p>
                      <a:pPr marL="230188" indent="0">
                        <a:lnSpc>
                          <a:spcPts val="128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258)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46/132</a:t>
                      </a: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75/126</a:t>
                      </a: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22,4 (17,9-NE)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8,0 (5,7-9,7)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0,3302 (0,2275-0,4794)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252628"/>
                  </a:ext>
                </a:extLst>
              </a:tr>
              <a:tr h="231768">
                <a:tc>
                  <a:txBody>
                    <a:bodyPr/>
                    <a:lstStyle/>
                    <a:p>
                      <a:pPr marL="230188" indent="0">
                        <a:lnSpc>
                          <a:spcPts val="128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 2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266)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41/129</a:t>
                      </a: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83/137</a:t>
                      </a: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 (16,8-NE)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5,6 (4,2-7,1)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0,2828 (0,1933-0,4136)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660594"/>
                  </a:ext>
                </a:extLst>
              </a:tr>
              <a:tr h="231768">
                <a:tc>
                  <a:txBody>
                    <a:bodyPr/>
                    <a:lstStyle/>
                    <a:p>
                      <a:pPr marL="0" indent="0">
                        <a:lnSpc>
                          <a:spcPts val="1280"/>
                        </a:lnSpc>
                        <a:tabLst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Métastases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cérébrales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A00C7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A00C7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079106"/>
                  </a:ext>
                </a:extLst>
              </a:tr>
              <a:tr h="231768">
                <a:tc>
                  <a:txBody>
                    <a:bodyPr/>
                    <a:lstStyle/>
                    <a:p>
                      <a:pPr marL="230188" indent="0">
                        <a:lnSpc>
                          <a:spcPts val="1280"/>
                        </a:lnSpc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114)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31/62</a:t>
                      </a: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31/52</a:t>
                      </a: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15,0 (12,6-22,2)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5,7 (2,9-7,1)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0,3796 (0,2267-0,6457)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9794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30188" indent="0">
                        <a:lnSpc>
                          <a:spcPts val="128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410)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56/99</a:t>
                      </a: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127/211</a:t>
                      </a: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 (22,4-NE)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7,0 (5,5-9,7)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endParaRPr 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0,2665 (0,1939-0,3665)</a:t>
                      </a:r>
                    </a:p>
                  </a:txBody>
                  <a:tcPr marL="13920" marR="1392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990423"/>
                  </a:ext>
                </a:extLst>
              </a:tr>
            </a:tbl>
          </a:graphicData>
        </a:graphic>
      </p:graphicFrame>
      <p:sp>
        <p:nvSpPr>
          <p:cNvPr id="3" name="Titre 2">
            <a:extLst>
              <a:ext uri="{FF2B5EF4-FFF2-40B4-BE49-F238E27FC236}">
                <a16:creationId xmlns:a16="http://schemas.microsoft.com/office/drawing/2014/main" id="{5B900440-F03A-314E-AB7B-ADBF69112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Etude DESTINY-</a:t>
            </a:r>
            <a:r>
              <a:rPr lang="da-DK" dirty="0" err="1"/>
              <a:t>Breast</a:t>
            </a:r>
            <a:r>
              <a:rPr lang="da-DK" dirty="0"/>
              <a:t> 03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54F55C2-D05C-4600-9C9D-3319FC95B3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P. Schmid, et al., ESMO</a:t>
            </a:r>
            <a:r>
              <a:rPr lang="fr-FR" baseline="30000" dirty="0"/>
              <a:t>®</a:t>
            </a:r>
            <a:r>
              <a:rPr lang="fr-FR" dirty="0"/>
              <a:t> 2021, Abs VP 7-2021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E67F258-7863-0945-B487-F0594FCE45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SSP </a:t>
            </a:r>
            <a:r>
              <a:rPr lang="da-DK" dirty="0" err="1"/>
              <a:t>selon</a:t>
            </a:r>
            <a:r>
              <a:rPr lang="da-DK" dirty="0"/>
              <a:t> les </a:t>
            </a:r>
            <a:r>
              <a:rPr lang="da-DK" dirty="0" err="1"/>
              <a:t>sous-groupes</a:t>
            </a:r>
            <a:endParaRPr lang="da-DK" dirty="0"/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423C9CF9-638C-4242-A4A1-D5FA401F9BD1}"/>
              </a:ext>
            </a:extLst>
          </p:cNvPr>
          <p:cNvSpPr txBox="1"/>
          <p:nvPr/>
        </p:nvSpPr>
        <p:spPr>
          <a:xfrm>
            <a:off x="313413" y="5724924"/>
            <a:ext cx="46700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a.Les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patientes en progression rapide après traitement (néo)adjuvant ont été incluses. Les lignes de traitement d’incluent pas les hormonothérapies</a:t>
            </a:r>
          </a:p>
        </p:txBody>
      </p:sp>
      <p:sp>
        <p:nvSpPr>
          <p:cNvPr id="66" name="TextBox 41">
            <a:extLst>
              <a:ext uri="{FF2B5EF4-FFF2-40B4-BE49-F238E27FC236}">
                <a16:creationId xmlns:a16="http://schemas.microsoft.com/office/drawing/2014/main" id="{18DF7997-06E0-1649-AA00-00BFC724028B}"/>
              </a:ext>
            </a:extLst>
          </p:cNvPr>
          <p:cNvSpPr txBox="1"/>
          <p:nvPr/>
        </p:nvSpPr>
        <p:spPr>
          <a:xfrm>
            <a:off x="6952161" y="5914818"/>
            <a:ext cx="2478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HR (T-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DXd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vs T-dm1)</a:t>
            </a:r>
          </a:p>
        </p:txBody>
      </p: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8E5D0487-92F6-AD47-A2D8-045070C70D00}"/>
              </a:ext>
            </a:extLst>
          </p:cNvPr>
          <p:cNvGrpSpPr/>
          <p:nvPr/>
        </p:nvGrpSpPr>
        <p:grpSpPr>
          <a:xfrm>
            <a:off x="7471814" y="5243209"/>
            <a:ext cx="394401" cy="81643"/>
            <a:chOff x="7161297" y="5826580"/>
            <a:chExt cx="394401" cy="81643"/>
          </a:xfrm>
        </p:grpSpPr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0124F2F5-9999-5147-9DD4-9475DB94AE89}"/>
                </a:ext>
              </a:extLst>
            </p:cNvPr>
            <p:cNvCxnSpPr>
              <a:cxnSpLocks/>
            </p:cNvCxnSpPr>
            <p:nvPr/>
          </p:nvCxnSpPr>
          <p:spPr>
            <a:xfrm>
              <a:off x="7161297" y="5867401"/>
              <a:ext cx="394401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1361F0F-40FA-F840-8295-565F8D9BF612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85200EBA-AE49-494F-841E-DCD09C6929AE}"/>
              </a:ext>
            </a:extLst>
          </p:cNvPr>
          <p:cNvGrpSpPr/>
          <p:nvPr/>
        </p:nvGrpSpPr>
        <p:grpSpPr>
          <a:xfrm>
            <a:off x="7431896" y="4820861"/>
            <a:ext cx="215244" cy="81643"/>
            <a:chOff x="7208205" y="5826580"/>
            <a:chExt cx="215244" cy="81643"/>
          </a:xfrm>
        </p:grpSpPr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CA18A3B4-717A-434E-BBAB-F517F148E102}"/>
                </a:ext>
              </a:extLst>
            </p:cNvPr>
            <p:cNvCxnSpPr>
              <a:cxnSpLocks/>
            </p:cNvCxnSpPr>
            <p:nvPr/>
          </p:nvCxnSpPr>
          <p:spPr>
            <a:xfrm>
              <a:off x="7208205" y="5867401"/>
              <a:ext cx="215244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A774E9D-A2C6-8F49-B960-E752EF3E89F0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23D2D3FE-0ED3-F04E-86DC-F98F7AFC96D1}"/>
              </a:ext>
            </a:extLst>
          </p:cNvPr>
          <p:cNvGrpSpPr/>
          <p:nvPr/>
        </p:nvGrpSpPr>
        <p:grpSpPr>
          <a:xfrm>
            <a:off x="7471814" y="4560492"/>
            <a:ext cx="245844" cy="81643"/>
            <a:chOff x="7212777" y="5826580"/>
            <a:chExt cx="245844" cy="81643"/>
          </a:xfrm>
        </p:grpSpPr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A0530D1A-403B-6748-8730-3C0A6F78C1C2}"/>
                </a:ext>
              </a:extLst>
            </p:cNvPr>
            <p:cNvCxnSpPr>
              <a:cxnSpLocks/>
            </p:cNvCxnSpPr>
            <p:nvPr/>
          </p:nvCxnSpPr>
          <p:spPr>
            <a:xfrm>
              <a:off x="7212777" y="5867401"/>
              <a:ext cx="245844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7664CAE-6EF2-8D40-8F32-6C6B8B0C4D88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6E41EBA7-E5A6-7B48-8F93-27E10369D822}"/>
              </a:ext>
            </a:extLst>
          </p:cNvPr>
          <p:cNvGrpSpPr/>
          <p:nvPr/>
        </p:nvGrpSpPr>
        <p:grpSpPr>
          <a:xfrm>
            <a:off x="7389965" y="4118293"/>
            <a:ext cx="415925" cy="81643"/>
            <a:chOff x="7137161" y="5826580"/>
            <a:chExt cx="415925" cy="81643"/>
          </a:xfrm>
        </p:grpSpPr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9655103A-A3F3-B94E-8D1E-6881823E9045}"/>
                </a:ext>
              </a:extLst>
            </p:cNvPr>
            <p:cNvCxnSpPr>
              <a:cxnSpLocks/>
            </p:cNvCxnSpPr>
            <p:nvPr/>
          </p:nvCxnSpPr>
          <p:spPr>
            <a:xfrm>
              <a:off x="7137161" y="5867401"/>
              <a:ext cx="415925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F516E6B-4243-E943-B693-0546396B240A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E365E74A-4E65-7449-BD71-9D316110C6C6}"/>
              </a:ext>
            </a:extLst>
          </p:cNvPr>
          <p:cNvGrpSpPr/>
          <p:nvPr/>
        </p:nvGrpSpPr>
        <p:grpSpPr>
          <a:xfrm>
            <a:off x="7431896" y="3836954"/>
            <a:ext cx="177144" cy="81643"/>
            <a:chOff x="7219493" y="5826580"/>
            <a:chExt cx="177144" cy="81643"/>
          </a:xfrm>
        </p:grpSpPr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74D6476E-924F-6C4D-BEC3-B7B7234A2035}"/>
                </a:ext>
              </a:extLst>
            </p:cNvPr>
            <p:cNvCxnSpPr>
              <a:cxnSpLocks/>
            </p:cNvCxnSpPr>
            <p:nvPr/>
          </p:nvCxnSpPr>
          <p:spPr>
            <a:xfrm>
              <a:off x="7219493" y="5867401"/>
              <a:ext cx="177144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1055BA15-CED9-734F-8789-54709B346ED4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7" name="Groupe 86">
            <a:extLst>
              <a:ext uri="{FF2B5EF4-FFF2-40B4-BE49-F238E27FC236}">
                <a16:creationId xmlns:a16="http://schemas.microsoft.com/office/drawing/2014/main" id="{28212032-3760-F044-8E6A-A2B3DB6F1CD1}"/>
              </a:ext>
            </a:extLst>
          </p:cNvPr>
          <p:cNvGrpSpPr/>
          <p:nvPr/>
        </p:nvGrpSpPr>
        <p:grpSpPr>
          <a:xfrm>
            <a:off x="7431896" y="3396916"/>
            <a:ext cx="246994" cy="81643"/>
            <a:chOff x="7199190" y="5826580"/>
            <a:chExt cx="246994" cy="81643"/>
          </a:xfrm>
        </p:grpSpPr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42C190C1-3CBD-0644-9CA1-4665BCB8608D}"/>
                </a:ext>
              </a:extLst>
            </p:cNvPr>
            <p:cNvCxnSpPr>
              <a:cxnSpLocks/>
            </p:cNvCxnSpPr>
            <p:nvPr/>
          </p:nvCxnSpPr>
          <p:spPr>
            <a:xfrm>
              <a:off x="7199190" y="5867401"/>
              <a:ext cx="246994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7A877E8-1A4D-7643-A4B6-2D5F9E60F86C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1" name="Groupe 130">
            <a:extLst>
              <a:ext uri="{FF2B5EF4-FFF2-40B4-BE49-F238E27FC236}">
                <a16:creationId xmlns:a16="http://schemas.microsoft.com/office/drawing/2014/main" id="{5982BBA5-55B8-A749-A7A2-91116729B913}"/>
              </a:ext>
            </a:extLst>
          </p:cNvPr>
          <p:cNvGrpSpPr/>
          <p:nvPr/>
        </p:nvGrpSpPr>
        <p:grpSpPr>
          <a:xfrm>
            <a:off x="7431896" y="3156399"/>
            <a:ext cx="246994" cy="81643"/>
            <a:chOff x="7203878" y="5826580"/>
            <a:chExt cx="246994" cy="81643"/>
          </a:xfrm>
        </p:grpSpPr>
        <p:cxnSp>
          <p:nvCxnSpPr>
            <p:cNvPr id="132" name="Connecteur droit 131">
              <a:extLst>
                <a:ext uri="{FF2B5EF4-FFF2-40B4-BE49-F238E27FC236}">
                  <a16:creationId xmlns:a16="http://schemas.microsoft.com/office/drawing/2014/main" id="{A2BF1BB1-C1BB-184E-90D3-86BF0A28E3BB}"/>
                </a:ext>
              </a:extLst>
            </p:cNvPr>
            <p:cNvCxnSpPr>
              <a:cxnSpLocks/>
            </p:cNvCxnSpPr>
            <p:nvPr/>
          </p:nvCxnSpPr>
          <p:spPr>
            <a:xfrm>
              <a:off x="7203878" y="5867401"/>
              <a:ext cx="246994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F35B5483-BB06-9C4D-BC3B-BA916C7F3DF7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4" name="Groupe 133">
            <a:extLst>
              <a:ext uri="{FF2B5EF4-FFF2-40B4-BE49-F238E27FC236}">
                <a16:creationId xmlns:a16="http://schemas.microsoft.com/office/drawing/2014/main" id="{CFF75098-957C-A040-8CDB-A9EC52719167}"/>
              </a:ext>
            </a:extLst>
          </p:cNvPr>
          <p:cNvGrpSpPr/>
          <p:nvPr/>
        </p:nvGrpSpPr>
        <p:grpSpPr>
          <a:xfrm>
            <a:off x="7431896" y="2711326"/>
            <a:ext cx="246994" cy="81643"/>
            <a:chOff x="7196821" y="5826580"/>
            <a:chExt cx="246994" cy="81643"/>
          </a:xfrm>
        </p:grpSpPr>
        <p:cxnSp>
          <p:nvCxnSpPr>
            <p:cNvPr id="135" name="Connecteur droit 134">
              <a:extLst>
                <a:ext uri="{FF2B5EF4-FFF2-40B4-BE49-F238E27FC236}">
                  <a16:creationId xmlns:a16="http://schemas.microsoft.com/office/drawing/2014/main" id="{19078513-F201-0C4C-A1E1-4DEA8B55A7D1}"/>
                </a:ext>
              </a:extLst>
            </p:cNvPr>
            <p:cNvCxnSpPr>
              <a:cxnSpLocks/>
            </p:cNvCxnSpPr>
            <p:nvPr/>
          </p:nvCxnSpPr>
          <p:spPr>
            <a:xfrm>
              <a:off x="7196821" y="5867401"/>
              <a:ext cx="246994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6EBF46DE-F7B1-384A-83AD-CD445E26D190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9D7C399A-747E-FA4B-90AF-DCE13115FCA2}"/>
              </a:ext>
            </a:extLst>
          </p:cNvPr>
          <p:cNvGrpSpPr/>
          <p:nvPr/>
        </p:nvGrpSpPr>
        <p:grpSpPr>
          <a:xfrm>
            <a:off x="7476458" y="2463869"/>
            <a:ext cx="202432" cy="81643"/>
            <a:chOff x="7221218" y="5826580"/>
            <a:chExt cx="202432" cy="81643"/>
          </a:xfrm>
        </p:grpSpPr>
        <p:cxnSp>
          <p:nvCxnSpPr>
            <p:cNvPr id="138" name="Connecteur droit 137">
              <a:extLst>
                <a:ext uri="{FF2B5EF4-FFF2-40B4-BE49-F238E27FC236}">
                  <a16:creationId xmlns:a16="http://schemas.microsoft.com/office/drawing/2014/main" id="{729A9030-A979-0045-BF93-79E4CC0B5564}"/>
                </a:ext>
              </a:extLst>
            </p:cNvPr>
            <p:cNvCxnSpPr>
              <a:cxnSpLocks/>
            </p:cNvCxnSpPr>
            <p:nvPr/>
          </p:nvCxnSpPr>
          <p:spPr>
            <a:xfrm>
              <a:off x="7221218" y="5867401"/>
              <a:ext cx="202432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2A845E30-C43A-F54B-854F-4E825008076B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0" name="Groupe 139">
            <a:extLst>
              <a:ext uri="{FF2B5EF4-FFF2-40B4-BE49-F238E27FC236}">
                <a16:creationId xmlns:a16="http://schemas.microsoft.com/office/drawing/2014/main" id="{5235C21D-2048-1744-B2D6-BE84AC655982}"/>
              </a:ext>
            </a:extLst>
          </p:cNvPr>
          <p:cNvGrpSpPr/>
          <p:nvPr/>
        </p:nvGrpSpPr>
        <p:grpSpPr>
          <a:xfrm>
            <a:off x="7431896" y="2023832"/>
            <a:ext cx="177144" cy="81643"/>
            <a:chOff x="7214849" y="5826580"/>
            <a:chExt cx="177144" cy="81643"/>
          </a:xfrm>
        </p:grpSpPr>
        <p:cxnSp>
          <p:nvCxnSpPr>
            <p:cNvPr id="141" name="Connecteur droit 140">
              <a:extLst>
                <a:ext uri="{FF2B5EF4-FFF2-40B4-BE49-F238E27FC236}">
                  <a16:creationId xmlns:a16="http://schemas.microsoft.com/office/drawing/2014/main" id="{E4C178D7-5A2B-CC45-9B91-4609FA3893CC}"/>
                </a:ext>
              </a:extLst>
            </p:cNvPr>
            <p:cNvCxnSpPr>
              <a:cxnSpLocks/>
            </p:cNvCxnSpPr>
            <p:nvPr/>
          </p:nvCxnSpPr>
          <p:spPr>
            <a:xfrm>
              <a:off x="7214849" y="5867401"/>
              <a:ext cx="177144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46EF06FD-56A0-2040-BCDE-8D3D32FBBB38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3" name="Groupe 142">
            <a:extLst>
              <a:ext uri="{FF2B5EF4-FFF2-40B4-BE49-F238E27FC236}">
                <a16:creationId xmlns:a16="http://schemas.microsoft.com/office/drawing/2014/main" id="{53F38F08-1121-BA47-8E50-DEF399D5814C}"/>
              </a:ext>
            </a:extLst>
          </p:cNvPr>
          <p:cNvGrpSpPr/>
          <p:nvPr/>
        </p:nvGrpSpPr>
        <p:grpSpPr>
          <a:xfrm>
            <a:off x="7431896" y="5473620"/>
            <a:ext cx="173410" cy="81643"/>
            <a:chOff x="7232248" y="5826580"/>
            <a:chExt cx="173410" cy="81643"/>
          </a:xfrm>
        </p:grpSpPr>
        <p:cxnSp>
          <p:nvCxnSpPr>
            <p:cNvPr id="144" name="Connecteur droit 143">
              <a:extLst>
                <a:ext uri="{FF2B5EF4-FFF2-40B4-BE49-F238E27FC236}">
                  <a16:creationId xmlns:a16="http://schemas.microsoft.com/office/drawing/2014/main" id="{920B95AC-29B3-7543-8883-E0C111207784}"/>
                </a:ext>
              </a:extLst>
            </p:cNvPr>
            <p:cNvCxnSpPr>
              <a:cxnSpLocks/>
            </p:cNvCxnSpPr>
            <p:nvPr/>
          </p:nvCxnSpPr>
          <p:spPr>
            <a:xfrm>
              <a:off x="7232248" y="5867401"/>
              <a:ext cx="173410" cy="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2F4D4502-3E1C-A14A-8578-BD92BF887790}"/>
                </a:ext>
              </a:extLst>
            </p:cNvPr>
            <p:cNvSpPr/>
            <p:nvPr/>
          </p:nvSpPr>
          <p:spPr>
            <a:xfrm>
              <a:off x="7259411" y="5826580"/>
              <a:ext cx="70757" cy="81643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6" name="Groupe 145">
            <a:extLst>
              <a:ext uri="{FF2B5EF4-FFF2-40B4-BE49-F238E27FC236}">
                <a16:creationId xmlns:a16="http://schemas.microsoft.com/office/drawing/2014/main" id="{F6C19F0F-2F0D-F845-A44D-984EB46824BD}"/>
              </a:ext>
            </a:extLst>
          </p:cNvPr>
          <p:cNvGrpSpPr/>
          <p:nvPr/>
        </p:nvGrpSpPr>
        <p:grpSpPr>
          <a:xfrm>
            <a:off x="7228619" y="1566067"/>
            <a:ext cx="1956157" cy="4130064"/>
            <a:chOff x="7141154" y="1448102"/>
            <a:chExt cx="1956157" cy="4130064"/>
          </a:xfrm>
        </p:grpSpPr>
        <p:grpSp>
          <p:nvGrpSpPr>
            <p:cNvPr id="147" name="Groupe 146">
              <a:extLst>
                <a:ext uri="{FF2B5EF4-FFF2-40B4-BE49-F238E27FC236}">
                  <a16:creationId xmlns:a16="http://schemas.microsoft.com/office/drawing/2014/main" id="{D54D31FF-D6CB-7947-92A7-B6ED5A2F001D}"/>
                </a:ext>
              </a:extLst>
            </p:cNvPr>
            <p:cNvGrpSpPr/>
            <p:nvPr/>
          </p:nvGrpSpPr>
          <p:grpSpPr>
            <a:xfrm>
              <a:off x="7141154" y="1448102"/>
              <a:ext cx="1956157" cy="4050648"/>
              <a:chOff x="6595918" y="2017643"/>
              <a:chExt cx="2219374" cy="4050648"/>
            </a:xfrm>
          </p:grpSpPr>
          <p:cxnSp>
            <p:nvCxnSpPr>
              <p:cNvPr id="153" name="Connecteur droit 152">
                <a:extLst>
                  <a:ext uri="{FF2B5EF4-FFF2-40B4-BE49-F238E27FC236}">
                    <a16:creationId xmlns:a16="http://schemas.microsoft.com/office/drawing/2014/main" id="{8A066000-0284-9D4F-A296-B748FC0321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95918" y="6068291"/>
                <a:ext cx="2219374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59595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4" name="Connecteur droit 153">
                <a:extLst>
                  <a:ext uri="{FF2B5EF4-FFF2-40B4-BE49-F238E27FC236}">
                    <a16:creationId xmlns:a16="http://schemas.microsoft.com/office/drawing/2014/main" id="{B7763559-6E2C-6E4A-B4EB-BE3DE1C3275C}"/>
                  </a:ext>
                </a:extLst>
              </p:cNvPr>
              <p:cNvCxnSpPr/>
              <p:nvPr/>
            </p:nvCxnSpPr>
            <p:spPr>
              <a:xfrm flipV="1">
                <a:off x="7705138" y="2017643"/>
                <a:ext cx="0" cy="4043721"/>
              </a:xfrm>
              <a:prstGeom prst="line">
                <a:avLst/>
              </a:prstGeom>
              <a:noFill/>
              <a:ln w="12700" cap="flat" cmpd="sng" algn="ctr">
                <a:solidFill>
                  <a:srgbClr val="59595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48" name="Connecteur droit 147">
              <a:extLst>
                <a:ext uri="{FF2B5EF4-FFF2-40B4-BE49-F238E27FC236}">
                  <a16:creationId xmlns:a16="http://schemas.microsoft.com/office/drawing/2014/main" id="{A207FA76-21AE-1D4E-8509-AC587FF2D115}"/>
                </a:ext>
              </a:extLst>
            </p:cNvPr>
            <p:cNvCxnSpPr/>
            <p:nvPr/>
          </p:nvCxnSpPr>
          <p:spPr>
            <a:xfrm>
              <a:off x="7141154" y="5494132"/>
              <a:ext cx="0" cy="84034"/>
            </a:xfrm>
            <a:prstGeom prst="line">
              <a:avLst/>
            </a:prstGeom>
            <a:noFill/>
            <a:ln w="12700" cap="flat" cmpd="sng" algn="ctr">
              <a:solidFill>
                <a:srgbClr val="59595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Connecteur droit 148">
              <a:extLst>
                <a:ext uri="{FF2B5EF4-FFF2-40B4-BE49-F238E27FC236}">
                  <a16:creationId xmlns:a16="http://schemas.microsoft.com/office/drawing/2014/main" id="{416DF627-7633-6C4D-9480-93A257071411}"/>
                </a:ext>
              </a:extLst>
            </p:cNvPr>
            <p:cNvCxnSpPr/>
            <p:nvPr/>
          </p:nvCxnSpPr>
          <p:spPr>
            <a:xfrm>
              <a:off x="8119232" y="5494132"/>
              <a:ext cx="0" cy="84034"/>
            </a:xfrm>
            <a:prstGeom prst="line">
              <a:avLst/>
            </a:prstGeom>
            <a:noFill/>
            <a:ln w="12700" cap="flat" cmpd="sng" algn="ctr">
              <a:solidFill>
                <a:srgbClr val="59595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Connecteur droit 149">
              <a:extLst>
                <a:ext uri="{FF2B5EF4-FFF2-40B4-BE49-F238E27FC236}">
                  <a16:creationId xmlns:a16="http://schemas.microsoft.com/office/drawing/2014/main" id="{42F4370A-7113-9740-A1FD-9FC5FD4DACE0}"/>
                </a:ext>
              </a:extLst>
            </p:cNvPr>
            <p:cNvCxnSpPr/>
            <p:nvPr/>
          </p:nvCxnSpPr>
          <p:spPr>
            <a:xfrm>
              <a:off x="9097311" y="5494132"/>
              <a:ext cx="0" cy="84034"/>
            </a:xfrm>
            <a:prstGeom prst="line">
              <a:avLst/>
            </a:prstGeom>
            <a:noFill/>
            <a:ln w="12700" cap="flat" cmpd="sng" algn="ctr">
              <a:solidFill>
                <a:srgbClr val="59595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Connecteur droit 150">
              <a:extLst>
                <a:ext uri="{FF2B5EF4-FFF2-40B4-BE49-F238E27FC236}">
                  <a16:creationId xmlns:a16="http://schemas.microsoft.com/office/drawing/2014/main" id="{E036E512-15A4-0A48-AFBE-C7DE0DC68EB5}"/>
                </a:ext>
              </a:extLst>
            </p:cNvPr>
            <p:cNvCxnSpPr/>
            <p:nvPr/>
          </p:nvCxnSpPr>
          <p:spPr>
            <a:xfrm>
              <a:off x="7630193" y="5494132"/>
              <a:ext cx="0" cy="84034"/>
            </a:xfrm>
            <a:prstGeom prst="line">
              <a:avLst/>
            </a:prstGeom>
            <a:noFill/>
            <a:ln w="12700" cap="flat" cmpd="sng" algn="ctr">
              <a:solidFill>
                <a:srgbClr val="59595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Connecteur droit 151">
              <a:extLst>
                <a:ext uri="{FF2B5EF4-FFF2-40B4-BE49-F238E27FC236}">
                  <a16:creationId xmlns:a16="http://schemas.microsoft.com/office/drawing/2014/main" id="{1345E3CC-8F9D-D642-A9C6-D01CC269F68A}"/>
                </a:ext>
              </a:extLst>
            </p:cNvPr>
            <p:cNvCxnSpPr/>
            <p:nvPr/>
          </p:nvCxnSpPr>
          <p:spPr>
            <a:xfrm>
              <a:off x="8608271" y="5494132"/>
              <a:ext cx="0" cy="84034"/>
            </a:xfrm>
            <a:prstGeom prst="line">
              <a:avLst/>
            </a:prstGeom>
            <a:noFill/>
            <a:ln w="12700" cap="flat" cmpd="sng" algn="ctr">
              <a:solidFill>
                <a:srgbClr val="59595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155" name="Rectangle 154">
            <a:extLst>
              <a:ext uri="{FF2B5EF4-FFF2-40B4-BE49-F238E27FC236}">
                <a16:creationId xmlns:a16="http://schemas.microsoft.com/office/drawing/2014/main" id="{DA40FE1F-82C1-BA4A-8C7F-2EB0103E551E}"/>
              </a:ext>
            </a:extLst>
          </p:cNvPr>
          <p:cNvSpPr/>
          <p:nvPr/>
        </p:nvSpPr>
        <p:spPr>
          <a:xfrm>
            <a:off x="7051664" y="5673994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0,0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5C105A1F-1F3A-3645-A708-8726B2AE43A8}"/>
              </a:ext>
            </a:extLst>
          </p:cNvPr>
          <p:cNvSpPr/>
          <p:nvPr/>
        </p:nvSpPr>
        <p:spPr>
          <a:xfrm>
            <a:off x="8075164" y="5673994"/>
            <a:ext cx="2632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AD9781DD-21D0-D44E-ACCC-8BC1D35B332E}"/>
              </a:ext>
            </a:extLst>
          </p:cNvPr>
          <p:cNvSpPr/>
          <p:nvPr/>
        </p:nvSpPr>
        <p:spPr>
          <a:xfrm>
            <a:off x="7563414" y="5673994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0,5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E85A01CC-20F1-D442-8D5D-66C0C049524B}"/>
              </a:ext>
            </a:extLst>
          </p:cNvPr>
          <p:cNvSpPr/>
          <p:nvPr/>
        </p:nvSpPr>
        <p:spPr>
          <a:xfrm>
            <a:off x="8981645" y="5673994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2,0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071AF047-95F9-2848-9413-C4F13EBED05D}"/>
              </a:ext>
            </a:extLst>
          </p:cNvPr>
          <p:cNvSpPr/>
          <p:nvPr/>
        </p:nvSpPr>
        <p:spPr>
          <a:xfrm>
            <a:off x="8469895" y="5673994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1,5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89210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C1FB3453-9D3B-F34A-ABBD-2EB8D1CE6384}"/>
              </a:ext>
            </a:extLst>
          </p:cNvPr>
          <p:cNvGraphicFramePr>
            <a:graphicFrameLocks noGrp="1"/>
          </p:cNvGraphicFramePr>
          <p:nvPr/>
        </p:nvGraphicFramePr>
        <p:xfrm>
          <a:off x="1051505" y="4762362"/>
          <a:ext cx="10261531" cy="730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1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8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1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8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81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8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810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81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810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810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810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8108">
                  <a:extLst>
                    <a:ext uri="{9D8B030D-6E8A-4147-A177-3AD203B41FA5}">
                      <a16:colId xmlns:a16="http://schemas.microsoft.com/office/drawing/2014/main" val="565634026"/>
                    </a:ext>
                  </a:extLst>
                </a:gridCol>
                <a:gridCol w="278108">
                  <a:extLst>
                    <a:ext uri="{9D8B030D-6E8A-4147-A177-3AD203B41FA5}">
                      <a16:colId xmlns:a16="http://schemas.microsoft.com/office/drawing/2014/main" val="3856520750"/>
                    </a:ext>
                  </a:extLst>
                </a:gridCol>
                <a:gridCol w="278108">
                  <a:extLst>
                    <a:ext uri="{9D8B030D-6E8A-4147-A177-3AD203B41FA5}">
                      <a16:colId xmlns:a16="http://schemas.microsoft.com/office/drawing/2014/main" val="751961509"/>
                    </a:ext>
                  </a:extLst>
                </a:gridCol>
                <a:gridCol w="278108">
                  <a:extLst>
                    <a:ext uri="{9D8B030D-6E8A-4147-A177-3AD203B41FA5}">
                      <a16:colId xmlns:a16="http://schemas.microsoft.com/office/drawing/2014/main" val="2580147382"/>
                    </a:ext>
                  </a:extLst>
                </a:gridCol>
                <a:gridCol w="278108">
                  <a:extLst>
                    <a:ext uri="{9D8B030D-6E8A-4147-A177-3AD203B41FA5}">
                      <a16:colId xmlns:a16="http://schemas.microsoft.com/office/drawing/2014/main" val="556989556"/>
                    </a:ext>
                  </a:extLst>
                </a:gridCol>
                <a:gridCol w="278108">
                  <a:extLst>
                    <a:ext uri="{9D8B030D-6E8A-4147-A177-3AD203B41FA5}">
                      <a16:colId xmlns:a16="http://schemas.microsoft.com/office/drawing/2014/main" val="2198480501"/>
                    </a:ext>
                  </a:extLst>
                </a:gridCol>
                <a:gridCol w="278108">
                  <a:extLst>
                    <a:ext uri="{9D8B030D-6E8A-4147-A177-3AD203B41FA5}">
                      <a16:colId xmlns:a16="http://schemas.microsoft.com/office/drawing/2014/main" val="1635751657"/>
                    </a:ext>
                  </a:extLst>
                </a:gridCol>
                <a:gridCol w="278108">
                  <a:extLst>
                    <a:ext uri="{9D8B030D-6E8A-4147-A177-3AD203B41FA5}">
                      <a16:colId xmlns:a16="http://schemas.microsoft.com/office/drawing/2014/main" val="3058868650"/>
                    </a:ext>
                  </a:extLst>
                </a:gridCol>
                <a:gridCol w="278108">
                  <a:extLst>
                    <a:ext uri="{9D8B030D-6E8A-4147-A177-3AD203B41FA5}">
                      <a16:colId xmlns:a16="http://schemas.microsoft.com/office/drawing/2014/main" val="3639448691"/>
                    </a:ext>
                  </a:extLst>
                </a:gridCol>
                <a:gridCol w="278108">
                  <a:extLst>
                    <a:ext uri="{9D8B030D-6E8A-4147-A177-3AD203B41FA5}">
                      <a16:colId xmlns:a16="http://schemas.microsoft.com/office/drawing/2014/main" val="3224353787"/>
                    </a:ext>
                  </a:extLst>
                </a:gridCol>
                <a:gridCol w="278108">
                  <a:extLst>
                    <a:ext uri="{9D8B030D-6E8A-4147-A177-3AD203B41FA5}">
                      <a16:colId xmlns:a16="http://schemas.microsoft.com/office/drawing/2014/main" val="3993037937"/>
                    </a:ext>
                  </a:extLst>
                </a:gridCol>
                <a:gridCol w="278108">
                  <a:extLst>
                    <a:ext uri="{9D8B030D-6E8A-4147-A177-3AD203B41FA5}">
                      <a16:colId xmlns:a16="http://schemas.microsoft.com/office/drawing/2014/main" val="884764825"/>
                    </a:ext>
                  </a:extLst>
                </a:gridCol>
                <a:gridCol w="278108">
                  <a:extLst>
                    <a:ext uri="{9D8B030D-6E8A-4147-A177-3AD203B41FA5}">
                      <a16:colId xmlns:a16="http://schemas.microsoft.com/office/drawing/2014/main" val="4164879036"/>
                    </a:ext>
                  </a:extLst>
                </a:gridCol>
                <a:gridCol w="278108">
                  <a:extLst>
                    <a:ext uri="{9D8B030D-6E8A-4147-A177-3AD203B41FA5}">
                      <a16:colId xmlns:a16="http://schemas.microsoft.com/office/drawing/2014/main" val="1853592214"/>
                    </a:ext>
                  </a:extLst>
                </a:gridCol>
                <a:gridCol w="278108">
                  <a:extLst>
                    <a:ext uri="{9D8B030D-6E8A-4147-A177-3AD203B41FA5}">
                      <a16:colId xmlns:a16="http://schemas.microsoft.com/office/drawing/2014/main" val="3010742173"/>
                    </a:ext>
                  </a:extLst>
                </a:gridCol>
                <a:gridCol w="278108">
                  <a:extLst>
                    <a:ext uri="{9D8B030D-6E8A-4147-A177-3AD203B41FA5}">
                      <a16:colId xmlns:a16="http://schemas.microsoft.com/office/drawing/2014/main" val="120580340"/>
                    </a:ext>
                  </a:extLst>
                </a:gridCol>
                <a:gridCol w="278108">
                  <a:extLst>
                    <a:ext uri="{9D8B030D-6E8A-4147-A177-3AD203B41FA5}">
                      <a16:colId xmlns:a16="http://schemas.microsoft.com/office/drawing/2014/main" val="521083913"/>
                    </a:ext>
                  </a:extLst>
                </a:gridCol>
                <a:gridCol w="278108">
                  <a:extLst>
                    <a:ext uri="{9D8B030D-6E8A-4147-A177-3AD203B41FA5}">
                      <a16:colId xmlns:a16="http://schemas.microsoft.com/office/drawing/2014/main" val="1331779411"/>
                    </a:ext>
                  </a:extLst>
                </a:gridCol>
                <a:gridCol w="278108">
                  <a:extLst>
                    <a:ext uri="{9D8B030D-6E8A-4147-A177-3AD203B41FA5}">
                      <a16:colId xmlns:a16="http://schemas.microsoft.com/office/drawing/2014/main" val="2336701027"/>
                    </a:ext>
                  </a:extLst>
                </a:gridCol>
                <a:gridCol w="278108">
                  <a:extLst>
                    <a:ext uri="{9D8B030D-6E8A-4147-A177-3AD203B41FA5}">
                      <a16:colId xmlns:a16="http://schemas.microsoft.com/office/drawing/2014/main" val="2829638502"/>
                    </a:ext>
                  </a:extLst>
                </a:gridCol>
                <a:gridCol w="278108">
                  <a:extLst>
                    <a:ext uri="{9D8B030D-6E8A-4147-A177-3AD203B41FA5}">
                      <a16:colId xmlns:a16="http://schemas.microsoft.com/office/drawing/2014/main" val="2763201842"/>
                    </a:ext>
                  </a:extLst>
                </a:gridCol>
                <a:gridCol w="278108">
                  <a:extLst>
                    <a:ext uri="{9D8B030D-6E8A-4147-A177-3AD203B41FA5}">
                      <a16:colId xmlns:a16="http://schemas.microsoft.com/office/drawing/2014/main" val="3523798604"/>
                    </a:ext>
                  </a:extLst>
                </a:gridCol>
              </a:tblGrid>
              <a:tr h="292227">
                <a:tc gridSpan="1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Nb à risque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49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261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256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256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255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254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251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249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244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243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241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237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230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FD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218</a:t>
                      </a:r>
                      <a:endParaRPr lang="fr-FR" sz="11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FD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202</a:t>
                      </a:r>
                      <a:endParaRPr lang="fr-FR" sz="11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FD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180</a:t>
                      </a:r>
                      <a:endParaRPr lang="fr-FR" sz="11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FD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158</a:t>
                      </a:r>
                      <a:endParaRPr lang="fr-FR" sz="11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FD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133</a:t>
                      </a:r>
                      <a:endParaRPr lang="fr-FR" sz="11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FD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108</a:t>
                      </a:r>
                      <a:endParaRPr lang="fr-FR" sz="11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FD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86</a:t>
                      </a:r>
                      <a:endParaRPr lang="fr-FR" sz="11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FD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71</a:t>
                      </a:r>
                      <a:endParaRPr lang="fr-FR" sz="11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FD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56</a:t>
                      </a:r>
                      <a:endParaRPr lang="fr-FR" sz="11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FD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50</a:t>
                      </a:r>
                      <a:endParaRPr lang="fr-FR" sz="11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FD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42</a:t>
                      </a:r>
                      <a:endParaRPr lang="fr-FR" sz="11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FD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33</a:t>
                      </a:r>
                      <a:endParaRPr lang="fr-FR" sz="11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FD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24</a:t>
                      </a:r>
                      <a:endParaRPr lang="fr-FR" sz="11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FD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18</a:t>
                      </a:r>
                      <a:endParaRPr lang="fr-FR" sz="11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FD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11</a:t>
                      </a:r>
                      <a:endParaRPr lang="fr-FR" sz="11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FD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</a:t>
                      </a:r>
                      <a:endParaRPr lang="fr-FR" sz="11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FD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7</a:t>
                      </a:r>
                      <a:endParaRPr lang="fr-FR" sz="11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103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263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258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253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248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243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241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236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232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231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227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224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210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188</a:t>
                      </a:r>
                      <a:endParaRPr lang="fr-FR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165</a:t>
                      </a:r>
                      <a:endParaRPr lang="fr-FR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151</a:t>
                      </a:r>
                      <a:endParaRPr lang="fr-FR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140</a:t>
                      </a:r>
                      <a:endParaRPr lang="fr-FR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120</a:t>
                      </a:r>
                      <a:endParaRPr lang="fr-FR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91</a:t>
                      </a:r>
                      <a:endParaRPr lang="fr-FR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75</a:t>
                      </a:r>
                      <a:endParaRPr lang="fr-FR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58</a:t>
                      </a:r>
                      <a:endParaRPr lang="fr-FR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52</a:t>
                      </a:r>
                      <a:endParaRPr lang="fr-FR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44</a:t>
                      </a:r>
                      <a:endParaRPr lang="fr-FR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32</a:t>
                      </a:r>
                      <a:endParaRPr lang="fr-FR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27</a:t>
                      </a:r>
                      <a:endParaRPr lang="fr-FR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18</a:t>
                      </a:r>
                      <a:endParaRPr lang="fr-FR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11</a:t>
                      </a:r>
                      <a:endParaRPr lang="fr-FR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lang="fr-FR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4</a:t>
                      </a:r>
                      <a:endParaRPr lang="fr-FR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endParaRPr lang="fr-FR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endParaRPr lang="fr-FR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" name="Titr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Etude DESTINY-Breast 03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924DE9-F961-734A-9CD7-0ED35F4F3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J. Cortes, et al.,  ESMO</a:t>
            </a:r>
            <a:r>
              <a:rPr lang="fr-FR" baseline="30000" dirty="0"/>
              <a:t>® </a:t>
            </a:r>
            <a:r>
              <a:rPr lang="fr-FR" dirty="0"/>
              <a:t>2021, Abs #LBA1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Objectif secondaire : Survie Globale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FDE59EC-6EC9-428F-A92E-A7D6C2F18947}"/>
              </a:ext>
            </a:extLst>
          </p:cNvPr>
          <p:cNvSpPr txBox="1"/>
          <p:nvPr/>
        </p:nvSpPr>
        <p:spPr>
          <a:xfrm>
            <a:off x="1119576" y="5697161"/>
            <a:ext cx="10681378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Analyse précoce de la SG avec peu d’événements (33 dans le bras T-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DXd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53 dans le bras TDM-1)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a. p=0,007172 ne croisant pas la borne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préspécifiée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p&lt;0,00265</a:t>
            </a:r>
          </a:p>
        </p:txBody>
      </p:sp>
      <p:sp>
        <p:nvSpPr>
          <p:cNvPr id="8" name="Rectangle à coins arrondis 10">
            <a:extLst>
              <a:ext uri="{FF2B5EF4-FFF2-40B4-BE49-F238E27FC236}">
                <a16:creationId xmlns:a16="http://schemas.microsoft.com/office/drawing/2014/main" id="{1DB40EAD-8529-3D41-A8AD-206CA419441E}"/>
              </a:ext>
            </a:extLst>
          </p:cNvPr>
          <p:cNvSpPr/>
          <p:nvPr/>
        </p:nvSpPr>
        <p:spPr>
          <a:xfrm>
            <a:off x="565453" y="1380099"/>
            <a:ext cx="11030138" cy="420949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6553913D-A6F0-0046-BFA0-5D2E9A215020}"/>
              </a:ext>
            </a:extLst>
          </p:cNvPr>
          <p:cNvGraphicFramePr/>
          <p:nvPr/>
        </p:nvGraphicFramePr>
        <p:xfrm>
          <a:off x="987706" y="1539993"/>
          <a:ext cx="10447226" cy="3315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Box 4">
            <a:extLst>
              <a:ext uri="{FF2B5EF4-FFF2-40B4-BE49-F238E27FC236}">
                <a16:creationId xmlns:a16="http://schemas.microsoft.com/office/drawing/2014/main" id="{C7DE28B6-5C38-5B4F-9FD1-BB5BE116C43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305373" y="3193420"/>
            <a:ext cx="35387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ヒラギノ角ゴ Pro W3" charset="0"/>
                <a:cs typeface="Arial"/>
              </a:rPr>
              <a:t>SG(%)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6C6647E0-EC2E-6A41-8935-70F07932A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6536" y="4608933"/>
            <a:ext cx="42324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ヒラギノ角ゴ Pro W3" charset="0"/>
                <a:cs typeface="Arial"/>
              </a:rPr>
              <a:t>Mois</a:t>
            </a: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448634A9-D566-044E-AF99-F28DB8390D47}"/>
              </a:ext>
            </a:extLst>
          </p:cNvPr>
          <p:cNvGraphicFramePr>
            <a:graphicFrameLocks noGrp="1"/>
          </p:cNvGraphicFramePr>
          <p:nvPr/>
        </p:nvGraphicFramePr>
        <p:xfrm>
          <a:off x="5821739" y="2947525"/>
          <a:ext cx="5285972" cy="1377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812">
                  <a:extLst>
                    <a:ext uri="{9D8B030D-6E8A-4147-A177-3AD203B41FA5}">
                      <a16:colId xmlns:a16="http://schemas.microsoft.com/office/drawing/2014/main" val="10683750"/>
                    </a:ext>
                  </a:extLst>
                </a:gridCol>
                <a:gridCol w="879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8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13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endParaRPr lang="fr-FR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lang="fr-FR" sz="105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mSG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mo </a:t>
                      </a:r>
                      <a:b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(IC 95% )</a:t>
                      </a:r>
                    </a:p>
                  </a:txBody>
                  <a:tcPr marL="48000" marR="48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Taux de SG à12mo %</a:t>
                      </a:r>
                      <a:b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(IC 95% CI) </a:t>
                      </a:r>
                    </a:p>
                  </a:txBody>
                  <a:tcPr marL="48000" marR="48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</a:t>
                      </a:r>
                      <a:b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48000" marR="48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lang="fr-FR" sz="10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valeur-p</a:t>
                      </a:r>
                      <a:endParaRPr lang="fr-FR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74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T-DXd</a:t>
                      </a:r>
                      <a:endParaRPr lang="fr-FR" sz="1200" b="1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(NE-NE)</a:t>
                      </a:r>
                    </a:p>
                  </a:txBody>
                  <a:tcPr marL="48000" marR="48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94,1 </a:t>
                      </a:r>
                      <a:b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(90,3-96,4)</a:t>
                      </a:r>
                    </a:p>
                  </a:txBody>
                  <a:tcPr marL="48000" marR="48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0,56 </a:t>
                      </a:r>
                      <a:b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(0,36-0,86)</a:t>
                      </a:r>
                    </a:p>
                  </a:txBody>
                  <a:tcPr marL="48000" marR="48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= 0,007172</a:t>
                      </a:r>
                      <a:r>
                        <a:rPr lang="fr-FR" sz="12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8000" marR="48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74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T-DM1</a:t>
                      </a:r>
                    </a:p>
                  </a:txBody>
                  <a:tcPr marL="48000" marR="4800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(NE-NE)</a:t>
                      </a:r>
                    </a:p>
                  </a:txBody>
                  <a:tcPr marL="48000" marR="48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85,9 </a:t>
                      </a:r>
                      <a:b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(80,9-89,7)</a:t>
                      </a:r>
                    </a:p>
                  </a:txBody>
                  <a:tcPr marL="48000" marR="48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fr-FR" sz="11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fr-FR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BAB22C5-0F87-754E-824A-38713699248D}"/>
              </a:ext>
            </a:extLst>
          </p:cNvPr>
          <p:cNvCxnSpPr>
            <a:cxnSpLocks/>
          </p:cNvCxnSpPr>
          <p:nvPr/>
        </p:nvCxnSpPr>
        <p:spPr>
          <a:xfrm>
            <a:off x="1890101" y="4922212"/>
            <a:ext cx="9265783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A3DA2397-27FD-934B-97E3-6F6EB15AA17F}"/>
              </a:ext>
            </a:extLst>
          </p:cNvPr>
          <p:cNvGrpSpPr/>
          <p:nvPr/>
        </p:nvGrpSpPr>
        <p:grpSpPr>
          <a:xfrm>
            <a:off x="389845" y="5047081"/>
            <a:ext cx="1500256" cy="468377"/>
            <a:chOff x="751299" y="5283952"/>
            <a:chExt cx="1500256" cy="468377"/>
          </a:xfrm>
        </p:grpSpPr>
        <p:sp>
          <p:nvSpPr>
            <p:cNvPr id="16" name="TextBox 41">
              <a:extLst>
                <a:ext uri="{FF2B5EF4-FFF2-40B4-BE49-F238E27FC236}">
                  <a16:creationId xmlns:a16="http://schemas.microsoft.com/office/drawing/2014/main" id="{48DA0415-4BFF-B142-9B18-7D3929020BC3}"/>
                </a:ext>
              </a:extLst>
            </p:cNvPr>
            <p:cNvSpPr txBox="1"/>
            <p:nvPr/>
          </p:nvSpPr>
          <p:spPr>
            <a:xfrm>
              <a:off x="751299" y="5283952"/>
              <a:ext cx="15002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ts val="13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9FD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T-DXd</a:t>
              </a: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39FD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(261)</a:t>
              </a:r>
            </a:p>
          </p:txBody>
        </p:sp>
        <p:sp>
          <p:nvSpPr>
            <p:cNvPr id="17" name="TextBox 42">
              <a:extLst>
                <a:ext uri="{FF2B5EF4-FFF2-40B4-BE49-F238E27FC236}">
                  <a16:creationId xmlns:a16="http://schemas.microsoft.com/office/drawing/2014/main" id="{54BF51F7-D28F-0944-BA3A-A7188FD03073}"/>
                </a:ext>
              </a:extLst>
            </p:cNvPr>
            <p:cNvSpPr txBox="1"/>
            <p:nvPr/>
          </p:nvSpPr>
          <p:spPr>
            <a:xfrm>
              <a:off x="780427" y="5490719"/>
              <a:ext cx="1471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A00C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T-DM1 (263)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9A00C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0E5F0809-5504-E549-857A-13FB18DAB588}"/>
              </a:ext>
            </a:extLst>
          </p:cNvPr>
          <p:cNvGrpSpPr/>
          <p:nvPr/>
        </p:nvGrpSpPr>
        <p:grpSpPr>
          <a:xfrm>
            <a:off x="1988819" y="3809992"/>
            <a:ext cx="1500256" cy="468377"/>
            <a:chOff x="2362547" y="3784291"/>
            <a:chExt cx="1500256" cy="468377"/>
          </a:xfrm>
        </p:grpSpPr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D72CE660-9644-4E45-9B8C-B6169C98BD87}"/>
                </a:ext>
              </a:extLst>
            </p:cNvPr>
            <p:cNvGrpSpPr/>
            <p:nvPr/>
          </p:nvGrpSpPr>
          <p:grpSpPr>
            <a:xfrm>
              <a:off x="2362547" y="3784291"/>
              <a:ext cx="1500256" cy="468377"/>
              <a:chOff x="751299" y="5283952"/>
              <a:chExt cx="1500256" cy="468377"/>
            </a:xfrm>
          </p:grpSpPr>
          <p:sp>
            <p:nvSpPr>
              <p:cNvPr id="27" name="TextBox 41">
                <a:extLst>
                  <a:ext uri="{FF2B5EF4-FFF2-40B4-BE49-F238E27FC236}">
                    <a16:creationId xmlns:a16="http://schemas.microsoft.com/office/drawing/2014/main" id="{80F5B834-EFFC-AF4D-ADB1-F03254247179}"/>
                  </a:ext>
                </a:extLst>
              </p:cNvPr>
              <p:cNvSpPr txBox="1"/>
              <p:nvPr/>
            </p:nvSpPr>
            <p:spPr>
              <a:xfrm>
                <a:off x="751299" y="5283952"/>
                <a:ext cx="150025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ts val="134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T-DXd</a:t>
                </a:r>
                <a:r>
                  <a:rPr kumimoji="0" lang="fr-FR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(261)</a:t>
                </a:r>
              </a:p>
            </p:txBody>
          </p:sp>
          <p:sp>
            <p:nvSpPr>
              <p:cNvPr id="28" name="TextBox 42">
                <a:extLst>
                  <a:ext uri="{FF2B5EF4-FFF2-40B4-BE49-F238E27FC236}">
                    <a16:creationId xmlns:a16="http://schemas.microsoft.com/office/drawing/2014/main" id="{ED666C2C-9FD7-D044-B944-2A3959384F99}"/>
                  </a:ext>
                </a:extLst>
              </p:cNvPr>
              <p:cNvSpPr txBox="1"/>
              <p:nvPr/>
            </p:nvSpPr>
            <p:spPr>
              <a:xfrm>
                <a:off x="780427" y="5490719"/>
                <a:ext cx="147112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T-DM1 (263)</a:t>
                </a: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35C64027-8A80-0B48-8576-739F30975B90}"/>
                </a:ext>
              </a:extLst>
            </p:cNvPr>
            <p:cNvCxnSpPr/>
            <p:nvPr/>
          </p:nvCxnSpPr>
          <p:spPr>
            <a:xfrm>
              <a:off x="2551410" y="3915096"/>
              <a:ext cx="375862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2E583E30-95D3-1540-A801-0854283160D5}"/>
                </a:ext>
              </a:extLst>
            </p:cNvPr>
            <p:cNvCxnSpPr/>
            <p:nvPr/>
          </p:nvCxnSpPr>
          <p:spPr>
            <a:xfrm>
              <a:off x="2551410" y="4134552"/>
              <a:ext cx="37586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Forme libre 5">
            <a:extLst>
              <a:ext uri="{FF2B5EF4-FFF2-40B4-BE49-F238E27FC236}">
                <a16:creationId xmlns:a16="http://schemas.microsoft.com/office/drawing/2014/main" id="{2BF845EF-F7AD-5341-810D-EF60C23CD296}"/>
              </a:ext>
            </a:extLst>
          </p:cNvPr>
          <p:cNvSpPr/>
          <p:nvPr/>
        </p:nvSpPr>
        <p:spPr>
          <a:xfrm>
            <a:off x="2031167" y="1633928"/>
            <a:ext cx="8701790" cy="757003"/>
          </a:xfrm>
          <a:custGeom>
            <a:avLst/>
            <a:gdLst>
              <a:gd name="connsiteX0" fmla="*/ 0 w 8701790"/>
              <a:gd name="connsiteY0" fmla="*/ 0 h 757003"/>
              <a:gd name="connsiteX1" fmla="*/ 254833 w 8701790"/>
              <a:gd name="connsiteY1" fmla="*/ 0 h 757003"/>
              <a:gd name="connsiteX2" fmla="*/ 412230 w 8701790"/>
              <a:gd name="connsiteY2" fmla="*/ 59961 h 757003"/>
              <a:gd name="connsiteX3" fmla="*/ 742013 w 8701790"/>
              <a:gd name="connsiteY3" fmla="*/ 59961 h 757003"/>
              <a:gd name="connsiteX4" fmla="*/ 869430 w 8701790"/>
              <a:gd name="connsiteY4" fmla="*/ 97436 h 757003"/>
              <a:gd name="connsiteX5" fmla="*/ 1446551 w 8701790"/>
              <a:gd name="connsiteY5" fmla="*/ 97436 h 757003"/>
              <a:gd name="connsiteX6" fmla="*/ 1633928 w 8701790"/>
              <a:gd name="connsiteY6" fmla="*/ 142406 h 757003"/>
              <a:gd name="connsiteX7" fmla="*/ 1881266 w 8701790"/>
              <a:gd name="connsiteY7" fmla="*/ 164892 h 757003"/>
              <a:gd name="connsiteX8" fmla="*/ 1948722 w 8701790"/>
              <a:gd name="connsiteY8" fmla="*/ 187377 h 757003"/>
              <a:gd name="connsiteX9" fmla="*/ 2308485 w 8701790"/>
              <a:gd name="connsiteY9" fmla="*/ 187377 h 757003"/>
              <a:gd name="connsiteX10" fmla="*/ 2555823 w 8701790"/>
              <a:gd name="connsiteY10" fmla="*/ 254833 h 757003"/>
              <a:gd name="connsiteX11" fmla="*/ 2698230 w 8701790"/>
              <a:gd name="connsiteY11" fmla="*/ 277318 h 757003"/>
              <a:gd name="connsiteX12" fmla="*/ 2870617 w 8701790"/>
              <a:gd name="connsiteY12" fmla="*/ 277318 h 757003"/>
              <a:gd name="connsiteX13" fmla="*/ 2990538 w 8701790"/>
              <a:gd name="connsiteY13" fmla="*/ 344774 h 757003"/>
              <a:gd name="connsiteX14" fmla="*/ 3185410 w 8701790"/>
              <a:gd name="connsiteY14" fmla="*/ 374754 h 757003"/>
              <a:gd name="connsiteX15" fmla="*/ 3522689 w 8701790"/>
              <a:gd name="connsiteY15" fmla="*/ 404734 h 757003"/>
              <a:gd name="connsiteX16" fmla="*/ 3680085 w 8701790"/>
              <a:gd name="connsiteY16" fmla="*/ 502170 h 757003"/>
              <a:gd name="connsiteX17" fmla="*/ 4294682 w 8701790"/>
              <a:gd name="connsiteY17" fmla="*/ 502170 h 757003"/>
              <a:gd name="connsiteX18" fmla="*/ 4377128 w 8701790"/>
              <a:gd name="connsiteY18" fmla="*/ 584616 h 757003"/>
              <a:gd name="connsiteX19" fmla="*/ 4444584 w 8701790"/>
              <a:gd name="connsiteY19" fmla="*/ 584616 h 757003"/>
              <a:gd name="connsiteX20" fmla="*/ 4841823 w 8701790"/>
              <a:gd name="connsiteY20" fmla="*/ 584616 h 757003"/>
              <a:gd name="connsiteX21" fmla="*/ 4909279 w 8701790"/>
              <a:gd name="connsiteY21" fmla="*/ 652072 h 757003"/>
              <a:gd name="connsiteX22" fmla="*/ 5561351 w 8701790"/>
              <a:gd name="connsiteY22" fmla="*/ 652072 h 757003"/>
              <a:gd name="connsiteX23" fmla="*/ 5561351 w 8701790"/>
              <a:gd name="connsiteY23" fmla="*/ 757003 h 757003"/>
              <a:gd name="connsiteX24" fmla="*/ 8701790 w 8701790"/>
              <a:gd name="connsiteY24" fmla="*/ 757003 h 75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701790" h="757003">
                <a:moveTo>
                  <a:pt x="0" y="0"/>
                </a:moveTo>
                <a:lnTo>
                  <a:pt x="254833" y="0"/>
                </a:lnTo>
                <a:lnTo>
                  <a:pt x="412230" y="59961"/>
                </a:lnTo>
                <a:lnTo>
                  <a:pt x="742013" y="59961"/>
                </a:lnTo>
                <a:lnTo>
                  <a:pt x="869430" y="97436"/>
                </a:lnTo>
                <a:lnTo>
                  <a:pt x="1446551" y="97436"/>
                </a:lnTo>
                <a:lnTo>
                  <a:pt x="1633928" y="142406"/>
                </a:lnTo>
                <a:lnTo>
                  <a:pt x="1881266" y="164892"/>
                </a:lnTo>
                <a:lnTo>
                  <a:pt x="1948722" y="187377"/>
                </a:lnTo>
                <a:lnTo>
                  <a:pt x="2308485" y="187377"/>
                </a:lnTo>
                <a:lnTo>
                  <a:pt x="2555823" y="254833"/>
                </a:lnTo>
                <a:lnTo>
                  <a:pt x="2698230" y="277318"/>
                </a:lnTo>
                <a:lnTo>
                  <a:pt x="2870617" y="277318"/>
                </a:lnTo>
                <a:lnTo>
                  <a:pt x="2990538" y="344774"/>
                </a:lnTo>
                <a:lnTo>
                  <a:pt x="3185410" y="374754"/>
                </a:lnTo>
                <a:lnTo>
                  <a:pt x="3522689" y="404734"/>
                </a:lnTo>
                <a:lnTo>
                  <a:pt x="3680085" y="502170"/>
                </a:lnTo>
                <a:lnTo>
                  <a:pt x="4294682" y="502170"/>
                </a:lnTo>
                <a:lnTo>
                  <a:pt x="4377128" y="584616"/>
                </a:lnTo>
                <a:lnTo>
                  <a:pt x="4444584" y="584616"/>
                </a:lnTo>
                <a:lnTo>
                  <a:pt x="4841823" y="584616"/>
                </a:lnTo>
                <a:lnTo>
                  <a:pt x="4909279" y="652072"/>
                </a:lnTo>
                <a:lnTo>
                  <a:pt x="5561351" y="652072"/>
                </a:lnTo>
                <a:lnTo>
                  <a:pt x="5561351" y="757003"/>
                </a:lnTo>
                <a:lnTo>
                  <a:pt x="8701790" y="757003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E537ADFA-BA83-9C40-855C-656E69A20CED}"/>
              </a:ext>
            </a:extLst>
          </p:cNvPr>
          <p:cNvSpPr/>
          <p:nvPr/>
        </p:nvSpPr>
        <p:spPr>
          <a:xfrm>
            <a:off x="2031167" y="1633928"/>
            <a:ext cx="9076544" cy="509665"/>
          </a:xfrm>
          <a:custGeom>
            <a:avLst/>
            <a:gdLst>
              <a:gd name="connsiteX0" fmla="*/ 0 w 9076544"/>
              <a:gd name="connsiteY0" fmla="*/ 0 h 509665"/>
              <a:gd name="connsiteX1" fmla="*/ 629587 w 9076544"/>
              <a:gd name="connsiteY1" fmla="*/ 0 h 509665"/>
              <a:gd name="connsiteX2" fmla="*/ 682053 w 9076544"/>
              <a:gd name="connsiteY2" fmla="*/ 37475 h 509665"/>
              <a:gd name="connsiteX3" fmla="*/ 1041817 w 9076544"/>
              <a:gd name="connsiteY3" fmla="*/ 37475 h 509665"/>
              <a:gd name="connsiteX4" fmla="*/ 1596453 w 9076544"/>
              <a:gd name="connsiteY4" fmla="*/ 37475 h 509665"/>
              <a:gd name="connsiteX5" fmla="*/ 2053653 w 9076544"/>
              <a:gd name="connsiteY5" fmla="*/ 89941 h 509665"/>
              <a:gd name="connsiteX6" fmla="*/ 2458387 w 9076544"/>
              <a:gd name="connsiteY6" fmla="*/ 89941 h 509665"/>
              <a:gd name="connsiteX7" fmla="*/ 2900597 w 9076544"/>
              <a:gd name="connsiteY7" fmla="*/ 149902 h 509665"/>
              <a:gd name="connsiteX8" fmla="*/ 3417758 w 9076544"/>
              <a:gd name="connsiteY8" fmla="*/ 157397 h 509665"/>
              <a:gd name="connsiteX9" fmla="*/ 3777522 w 9076544"/>
              <a:gd name="connsiteY9" fmla="*/ 194872 h 509665"/>
              <a:gd name="connsiteX10" fmla="*/ 3979889 w 9076544"/>
              <a:gd name="connsiteY10" fmla="*/ 232347 h 509665"/>
              <a:gd name="connsiteX11" fmla="*/ 4114800 w 9076544"/>
              <a:gd name="connsiteY11" fmla="*/ 262328 h 509665"/>
              <a:gd name="connsiteX12" fmla="*/ 4249712 w 9076544"/>
              <a:gd name="connsiteY12" fmla="*/ 262328 h 509665"/>
              <a:gd name="connsiteX13" fmla="*/ 4339653 w 9076544"/>
              <a:gd name="connsiteY13" fmla="*/ 314793 h 509665"/>
              <a:gd name="connsiteX14" fmla="*/ 4579495 w 9076544"/>
              <a:gd name="connsiteY14" fmla="*/ 344774 h 509665"/>
              <a:gd name="connsiteX15" fmla="*/ 4841823 w 9076544"/>
              <a:gd name="connsiteY15" fmla="*/ 397239 h 509665"/>
              <a:gd name="connsiteX16" fmla="*/ 5096656 w 9076544"/>
              <a:gd name="connsiteY16" fmla="*/ 412229 h 509665"/>
              <a:gd name="connsiteX17" fmla="*/ 5463915 w 9076544"/>
              <a:gd name="connsiteY17" fmla="*/ 449705 h 509665"/>
              <a:gd name="connsiteX18" fmla="*/ 5523875 w 9076544"/>
              <a:gd name="connsiteY18" fmla="*/ 509665 h 509665"/>
              <a:gd name="connsiteX19" fmla="*/ 9076544 w 9076544"/>
              <a:gd name="connsiteY19" fmla="*/ 509665 h 50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76544" h="509665">
                <a:moveTo>
                  <a:pt x="0" y="0"/>
                </a:moveTo>
                <a:lnTo>
                  <a:pt x="629587" y="0"/>
                </a:lnTo>
                <a:lnTo>
                  <a:pt x="682053" y="37475"/>
                </a:lnTo>
                <a:lnTo>
                  <a:pt x="1041817" y="37475"/>
                </a:lnTo>
                <a:lnTo>
                  <a:pt x="1596453" y="37475"/>
                </a:lnTo>
                <a:lnTo>
                  <a:pt x="2053653" y="89941"/>
                </a:lnTo>
                <a:lnTo>
                  <a:pt x="2458387" y="89941"/>
                </a:lnTo>
                <a:lnTo>
                  <a:pt x="2900597" y="149902"/>
                </a:lnTo>
                <a:lnTo>
                  <a:pt x="3417758" y="157397"/>
                </a:lnTo>
                <a:lnTo>
                  <a:pt x="3777522" y="194872"/>
                </a:lnTo>
                <a:lnTo>
                  <a:pt x="3979889" y="232347"/>
                </a:lnTo>
                <a:lnTo>
                  <a:pt x="4114800" y="262328"/>
                </a:lnTo>
                <a:lnTo>
                  <a:pt x="4249712" y="262328"/>
                </a:lnTo>
                <a:lnTo>
                  <a:pt x="4339653" y="314793"/>
                </a:lnTo>
                <a:lnTo>
                  <a:pt x="4579495" y="344774"/>
                </a:lnTo>
                <a:lnTo>
                  <a:pt x="4841823" y="397239"/>
                </a:lnTo>
                <a:lnTo>
                  <a:pt x="5096656" y="412229"/>
                </a:lnTo>
                <a:lnTo>
                  <a:pt x="5463915" y="449705"/>
                </a:lnTo>
                <a:lnTo>
                  <a:pt x="5523875" y="509665"/>
                </a:lnTo>
                <a:lnTo>
                  <a:pt x="9076544" y="509665"/>
                </a:lnTo>
              </a:path>
            </a:pathLst>
          </a:cu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90929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Etude DESTINY-Breast 03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924DE9-F961-734A-9CD7-0ED35F4F3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J. Cortes, et al.,  ESMO</a:t>
            </a:r>
            <a:r>
              <a:rPr lang="fr-FR" baseline="30000" dirty="0"/>
              <a:t>® </a:t>
            </a:r>
            <a:r>
              <a:rPr lang="fr-FR" dirty="0"/>
              <a:t>2021, Abs #LBA1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Conclusions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565DEF-5FC4-4A5C-A795-8C0A9D71ED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1046" y="1483897"/>
            <a:ext cx="10915172" cy="4166291"/>
          </a:xfrm>
        </p:spPr>
        <p:txBody>
          <a:bodyPr/>
          <a:lstStyle/>
          <a:p>
            <a:r>
              <a:rPr lang="fr-FR" dirty="0"/>
              <a:t>Premier essai de phase 3 randomisé avec le T-</a:t>
            </a:r>
            <a:r>
              <a:rPr lang="fr-FR" dirty="0" err="1"/>
              <a:t>DXd</a:t>
            </a:r>
            <a:r>
              <a:rPr lang="fr-FR" dirty="0"/>
              <a:t> montrant:</a:t>
            </a:r>
          </a:p>
          <a:p>
            <a:pPr lvl="1"/>
            <a:r>
              <a:rPr lang="fr-FR" dirty="0"/>
              <a:t>Augmentation très significative de la survie sans progression en comparaison avec le T-DM1 chez des patientes avec un cancer du sein HER2+ métastatique</a:t>
            </a:r>
          </a:p>
          <a:p>
            <a:pPr lvl="2"/>
            <a:r>
              <a:rPr lang="fr-FR" dirty="0"/>
              <a:t>SSR HR 0,28 (p=7,8 x 10 </a:t>
            </a:r>
            <a:r>
              <a:rPr lang="fr-FR" baseline="30000" dirty="0"/>
              <a:t>-22</a:t>
            </a:r>
            <a:r>
              <a:rPr lang="fr-FR" dirty="0"/>
              <a:t>)</a:t>
            </a:r>
          </a:p>
          <a:p>
            <a:pPr lvl="2"/>
            <a:r>
              <a:rPr lang="fr-FR" dirty="0"/>
              <a:t>Bénéfice cohérent dans  l’ensemble des sous-groupes et sur les autres critères d’efficacité: taux de réponse objective de 79,7% avec le T-</a:t>
            </a:r>
            <a:r>
              <a:rPr lang="fr-FR" dirty="0" err="1"/>
              <a:t>DXd</a:t>
            </a:r>
            <a:r>
              <a:rPr lang="fr-FR" dirty="0"/>
              <a:t> contre 34,2% avec le T-DM1 (réponse complète 16,1% contre 8,7%)</a:t>
            </a:r>
          </a:p>
          <a:p>
            <a:pPr>
              <a:spcBef>
                <a:spcPts val="600"/>
              </a:spcBef>
            </a:pPr>
            <a:r>
              <a:rPr lang="fr-FR" dirty="0"/>
              <a:t>Tendance en faveur d’une amélioration de la survie globale à 12 mois: 94,1% avec T-</a:t>
            </a:r>
            <a:r>
              <a:rPr lang="fr-FR" dirty="0" err="1"/>
              <a:t>DXd</a:t>
            </a:r>
            <a:r>
              <a:rPr lang="fr-FR" dirty="0"/>
              <a:t> contre 85,9% avec le T-DM1</a:t>
            </a:r>
          </a:p>
          <a:p>
            <a:pPr>
              <a:spcBef>
                <a:spcPts val="600"/>
              </a:spcBef>
            </a:pPr>
            <a:r>
              <a:rPr lang="fr-FR" dirty="0"/>
              <a:t>Profil de tolérance comparable entre les deux bras</a:t>
            </a:r>
          </a:p>
          <a:p>
            <a:pPr lvl="1"/>
            <a:r>
              <a:rPr lang="fr-FR" dirty="0"/>
              <a:t>Taux similaire d’effets secondaires de tout grade et supérieurs à un grade3  entre les deux bras</a:t>
            </a:r>
          </a:p>
          <a:p>
            <a:pPr lvl="1"/>
            <a:r>
              <a:rPr lang="fr-FR" dirty="0"/>
              <a:t>Absence de pneumopathie interstitielle (ILD) de grade 4 ou 5 dans les deux bras</a:t>
            </a:r>
          </a:p>
          <a:p>
            <a:pPr>
              <a:spcBef>
                <a:spcPts val="600"/>
              </a:spcBef>
            </a:pPr>
            <a:r>
              <a:rPr lang="fr-FR" dirty="0"/>
              <a:t>Ces données sont en faveur de l’indication du T-</a:t>
            </a:r>
            <a:r>
              <a:rPr lang="fr-FR" dirty="0" err="1"/>
              <a:t>DXd</a:t>
            </a:r>
            <a:r>
              <a:rPr lang="fr-FR" dirty="0"/>
              <a:t> dès la deuxième de traitement pour le cancer du sein HER2+ métastatique</a:t>
            </a:r>
          </a:p>
          <a:p>
            <a:pPr lvl="1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242950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527042" y="636059"/>
            <a:ext cx="10124631" cy="865498"/>
          </a:xfrm>
        </p:spPr>
        <p:txBody>
          <a:bodyPr/>
          <a:lstStyle/>
          <a:p>
            <a:r>
              <a:rPr lang="fr-FR" dirty="0"/>
              <a:t>Essai de phase III STD985,002/TULIP  comparant [</a:t>
            </a:r>
            <a:r>
              <a:rPr lang="fr-FR" dirty="0" err="1"/>
              <a:t>vic</a:t>
            </a:r>
            <a:r>
              <a:rPr lang="fr-FR" dirty="0"/>
              <a:t>-]trastuzumab </a:t>
            </a:r>
            <a:r>
              <a:rPr lang="fr-FR" dirty="0" err="1"/>
              <a:t>duocarmazine</a:t>
            </a:r>
            <a:r>
              <a:rPr lang="fr-FR" dirty="0"/>
              <a:t> au traitement au choix du médecin chez des patientes avec un cancer du sein HER2 positif métastatique ou avancé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F5C10A-BE2D-4D05-9EDC-01633D2F36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42792" y="3873865"/>
            <a:ext cx="7339012" cy="425884"/>
          </a:xfrm>
        </p:spPr>
        <p:txBody>
          <a:bodyPr/>
          <a:lstStyle/>
          <a:p>
            <a:r>
              <a:rPr lang="fr-FR" dirty="0"/>
              <a:t>C. Saura </a:t>
            </a:r>
            <a:r>
              <a:rPr lang="fr-FR" dirty="0" err="1"/>
              <a:t>Manich</a:t>
            </a:r>
            <a:r>
              <a:rPr lang="fr-FR" dirty="0"/>
              <a:t>, et al., ESMO</a:t>
            </a:r>
            <a:r>
              <a:rPr lang="fr-FR" baseline="30000" dirty="0"/>
              <a:t>®</a:t>
            </a:r>
            <a:r>
              <a:rPr lang="fr-FR" dirty="0"/>
              <a:t> 2021, Abs LBA15</a:t>
            </a:r>
            <a:br>
              <a:rPr lang="fr-FR" dirty="0"/>
            </a:br>
            <a:endParaRPr lang="fr-FR" b="1" dirty="0"/>
          </a:p>
        </p:txBody>
      </p:sp>
      <p:sp>
        <p:nvSpPr>
          <p:cNvPr id="9" name="Ellipse 8"/>
          <p:cNvSpPr/>
          <p:nvPr/>
        </p:nvSpPr>
        <p:spPr>
          <a:xfrm>
            <a:off x="763411" y="636059"/>
            <a:ext cx="550334" cy="5503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1025912" y="1550020"/>
            <a:ext cx="1628078" cy="2536787"/>
          </a:xfrm>
          <a:custGeom>
            <a:avLst/>
            <a:gdLst>
              <a:gd name="connsiteX0" fmla="*/ 0 w 914400"/>
              <a:gd name="connsiteY0" fmla="*/ 0 h 3077736"/>
              <a:gd name="connsiteX1" fmla="*/ 0 w 914400"/>
              <a:gd name="connsiteY1" fmla="*/ 3077736 h 3077736"/>
              <a:gd name="connsiteX2" fmla="*/ 914400 w 914400"/>
              <a:gd name="connsiteY2" fmla="*/ 3077736 h 307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3077736">
                <a:moveTo>
                  <a:pt x="0" y="0"/>
                </a:moveTo>
                <a:lnTo>
                  <a:pt x="0" y="3077736"/>
                </a:lnTo>
                <a:lnTo>
                  <a:pt x="914400" y="3077736"/>
                </a:lnTo>
              </a:path>
            </a:pathLst>
          </a:cu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20046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e 50">
            <a:extLst>
              <a:ext uri="{FF2B5EF4-FFF2-40B4-BE49-F238E27FC236}">
                <a16:creationId xmlns:a16="http://schemas.microsoft.com/office/drawing/2014/main" id="{1F87B12B-F791-C448-8F19-CD7DCE935D0A}"/>
              </a:ext>
            </a:extLst>
          </p:cNvPr>
          <p:cNvGrpSpPr/>
          <p:nvPr/>
        </p:nvGrpSpPr>
        <p:grpSpPr>
          <a:xfrm>
            <a:off x="6294940" y="3195206"/>
            <a:ext cx="4631101" cy="2652925"/>
            <a:chOff x="6294940" y="3210791"/>
            <a:chExt cx="4631101" cy="2652925"/>
          </a:xfrm>
        </p:grpSpPr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3DD31300-FCD1-954B-905A-875ACF107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94940" y="3271006"/>
              <a:ext cx="4226203" cy="2592710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2703838-F3EB-B44D-9C25-BFEB81250273}"/>
                </a:ext>
              </a:extLst>
            </p:cNvPr>
            <p:cNvSpPr/>
            <p:nvPr/>
          </p:nvSpPr>
          <p:spPr>
            <a:xfrm>
              <a:off x="6520295" y="3210791"/>
              <a:ext cx="1366405" cy="711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45D26C6-445D-4441-B5CA-D769FD7F7F11}"/>
                </a:ext>
              </a:extLst>
            </p:cNvPr>
            <p:cNvSpPr/>
            <p:nvPr/>
          </p:nvSpPr>
          <p:spPr>
            <a:xfrm>
              <a:off x="9559636" y="3210792"/>
              <a:ext cx="1366405" cy="270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C98122B-B602-4A49-AD07-29F23035E2BB}"/>
                </a:ext>
              </a:extLst>
            </p:cNvPr>
            <p:cNvSpPr/>
            <p:nvPr/>
          </p:nvSpPr>
          <p:spPr>
            <a:xfrm>
              <a:off x="9476510" y="4722669"/>
              <a:ext cx="307200" cy="270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5485984-90C8-274F-9917-10CC2CC67992}"/>
                </a:ext>
              </a:extLst>
            </p:cNvPr>
            <p:cNvSpPr/>
            <p:nvPr/>
          </p:nvSpPr>
          <p:spPr>
            <a:xfrm>
              <a:off x="6826827" y="5351319"/>
              <a:ext cx="1366405" cy="270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4" name="Titr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Essai TULIP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924DE9-F961-734A-9CD7-0ED35F4F3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S. Saura </a:t>
            </a:r>
            <a:r>
              <a:rPr lang="fr-FR" dirty="0" err="1"/>
              <a:t>Manich</a:t>
            </a:r>
            <a:r>
              <a:rPr lang="fr-FR" dirty="0"/>
              <a:t>, et al.,  ESMO</a:t>
            </a:r>
            <a:r>
              <a:rPr lang="fr-FR" baseline="30000" dirty="0"/>
              <a:t>® </a:t>
            </a:r>
            <a:r>
              <a:rPr lang="fr-FR" dirty="0"/>
              <a:t>2021, Abs #LBA15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054D2E3-5C7E-4847-AD1B-94DCC4CA69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4910" y="1802022"/>
            <a:ext cx="4093657" cy="416629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dirty="0"/>
              <a:t>SYD985 est un anticorps conjugué (ADC) ciblant HER2 composé de trastuzumab couplé par un « linker » clivable à une chimio la </a:t>
            </a:r>
            <a:r>
              <a:rPr lang="fr-FR" dirty="0" err="1"/>
              <a:t>duocarmycine</a:t>
            </a:r>
            <a:r>
              <a:rPr lang="fr-FR" dirty="0"/>
              <a:t> (</a:t>
            </a:r>
            <a:r>
              <a:rPr lang="fr-FR" dirty="0" err="1"/>
              <a:t>vc</a:t>
            </a:r>
            <a:r>
              <a:rPr lang="fr-FR" dirty="0"/>
              <a:t>- </a:t>
            </a:r>
            <a:r>
              <a:rPr lang="fr-FR" dirty="0" err="1"/>
              <a:t>seco</a:t>
            </a:r>
            <a:r>
              <a:rPr lang="fr-FR" dirty="0"/>
              <a:t>-DUBA) : </a:t>
            </a:r>
          </a:p>
          <a:p>
            <a:pPr lvl="1">
              <a:spcAft>
                <a:spcPts val="600"/>
              </a:spcAft>
            </a:pPr>
            <a:r>
              <a:rPr lang="fr-FR" dirty="0"/>
              <a:t>Toxine active (DUBA) alkylant l’ADN </a:t>
            </a:r>
          </a:p>
          <a:p>
            <a:pPr lvl="1">
              <a:spcAft>
                <a:spcPts val="1200"/>
              </a:spcAft>
            </a:pPr>
            <a:r>
              <a:rPr lang="fr-FR" dirty="0"/>
              <a:t>Ration Chimio/Anticorps (DAR) rallant de  2,4 à 2,8 </a:t>
            </a:r>
          </a:p>
          <a:p>
            <a:pPr>
              <a:spcAft>
                <a:spcPts val="600"/>
              </a:spcAft>
            </a:pPr>
            <a:r>
              <a:rPr lang="fr-FR" dirty="0"/>
              <a:t>SYD985.002/TULIP est </a:t>
            </a:r>
            <a:r>
              <a:rPr lang="fr-FR" dirty="0" err="1"/>
              <a:t>foclisé</a:t>
            </a:r>
            <a:r>
              <a:rPr lang="fr-FR" dirty="0"/>
              <a:t> sur les cancer du sein métastatique ou localement avancés HER2 positif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Mécanisme d’action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29A7231-E886-2245-A1A3-7CB95FC50EBD}"/>
              </a:ext>
            </a:extLst>
          </p:cNvPr>
          <p:cNvSpPr txBox="1"/>
          <p:nvPr/>
        </p:nvSpPr>
        <p:spPr>
          <a:xfrm>
            <a:off x="5102639" y="5828838"/>
            <a:ext cx="43997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Van der Lee et al. Mol Cancer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Ther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14(3); 692-703, 2015</a:t>
            </a:r>
          </a:p>
        </p:txBody>
      </p:sp>
      <p:sp>
        <p:nvSpPr>
          <p:cNvPr id="11" name="Rectangle à coins arrondis 10">
            <a:extLst>
              <a:ext uri="{FF2B5EF4-FFF2-40B4-BE49-F238E27FC236}">
                <a16:creationId xmlns:a16="http://schemas.microsoft.com/office/drawing/2014/main" id="{3DAA7E88-9A33-7D46-9F0F-5065E9517CC5}"/>
              </a:ext>
            </a:extLst>
          </p:cNvPr>
          <p:cNvSpPr/>
          <p:nvPr/>
        </p:nvSpPr>
        <p:spPr>
          <a:xfrm>
            <a:off x="5167423" y="1620273"/>
            <a:ext cx="6481238" cy="4161491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762B781-5B50-6E4E-A9C1-E9ED6BEFBFC8}"/>
              </a:ext>
            </a:extLst>
          </p:cNvPr>
          <p:cNvSpPr txBox="1"/>
          <p:nvPr/>
        </p:nvSpPr>
        <p:spPr>
          <a:xfrm>
            <a:off x="5272723" y="1447314"/>
            <a:ext cx="2917548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3-way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Mechanism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action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7D7A8A0E-C6E6-D841-B831-7CC3CFD0A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046" y="1953938"/>
            <a:ext cx="1745454" cy="1034640"/>
          </a:xfrm>
          <a:prstGeom prst="roundRect">
            <a:avLst>
              <a:gd name="adj" fmla="val 20519"/>
            </a:avLst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36000" rIns="36000" bIns="36000" anchor="ctr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Captation de l’ADC par internalisation et relargage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9A00C7">
                    <a:lumMod val="75000"/>
                  </a:srgbClr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intracellulaire de la chimio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356D73DB-2B1C-994D-B9E1-4F71D02AB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3646" y="1992496"/>
            <a:ext cx="1745454" cy="996083"/>
          </a:xfrm>
          <a:prstGeom prst="roundRect">
            <a:avLst>
              <a:gd name="adj" fmla="val 20519"/>
            </a:avLst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36000" rIns="36000" bIns="36000" anchor="ctr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P Clivage par protéolyse et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relarge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ensuite de la chimio  dans le  </a:t>
            </a:r>
            <a:b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</a:br>
            <a:r>
              <a:rPr kumimoji="0" lang="fr-FR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9A00C7">
                    <a:lumMod val="75000"/>
                  </a:srgbClr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microenvironment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9A00C7">
                    <a:lumMod val="75000"/>
                  </a:srgbClr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tumoral 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(effet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bystander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)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A36B30C8-4376-F64C-BF20-4D307679A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0246" y="1953938"/>
            <a:ext cx="1745454" cy="1034640"/>
          </a:xfrm>
          <a:prstGeom prst="roundRect">
            <a:avLst>
              <a:gd name="adj" fmla="val 20519"/>
            </a:avLst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36000" rIns="36000" bIns="36000" anchor="ctr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9A00C7">
                    <a:lumMod val="75000"/>
                  </a:srgbClr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Diffusion de la chimio active 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vers les cellules tumorales de voisinage (effet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bystander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)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0F05800-4BCA-4E40-94E6-AB7E4D60EA34}"/>
              </a:ext>
            </a:extLst>
          </p:cNvPr>
          <p:cNvSpPr/>
          <p:nvPr/>
        </p:nvSpPr>
        <p:spPr>
          <a:xfrm>
            <a:off x="5381683" y="1846998"/>
            <a:ext cx="350726" cy="35072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3500" tIns="13500" rIns="13500" bIns="13500" rtlCol="0" anchor="b"/>
          <a:lstStyle/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C495F56-61DB-F24E-8610-2467F056A4BF}"/>
              </a:ext>
            </a:extLst>
          </p:cNvPr>
          <p:cNvSpPr/>
          <p:nvPr/>
        </p:nvSpPr>
        <p:spPr>
          <a:xfrm>
            <a:off x="7477183" y="1846998"/>
            <a:ext cx="350726" cy="35072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3500" tIns="13500" rIns="13500" bIns="13500" rtlCol="0" anchor="b"/>
          <a:lstStyle/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24CED59-FBD9-6440-A76A-11305B491CA9}"/>
              </a:ext>
            </a:extLst>
          </p:cNvPr>
          <p:cNvSpPr/>
          <p:nvPr/>
        </p:nvSpPr>
        <p:spPr>
          <a:xfrm>
            <a:off x="9432983" y="1846998"/>
            <a:ext cx="350726" cy="35072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3500" tIns="13500" rIns="13500" bIns="13500" rtlCol="0" anchor="b"/>
          <a:lstStyle/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83C5193-7D8E-4445-90C8-E98DD8597C62}"/>
              </a:ext>
            </a:extLst>
          </p:cNvPr>
          <p:cNvSpPr txBox="1"/>
          <p:nvPr/>
        </p:nvSpPr>
        <p:spPr>
          <a:xfrm>
            <a:off x="9522519" y="3261602"/>
            <a:ext cx="13531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Cible (HER2)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0E89D20-837E-8543-B671-38E4EE2555DE}"/>
              </a:ext>
            </a:extLst>
          </p:cNvPr>
          <p:cNvSpPr txBox="1"/>
          <p:nvPr/>
        </p:nvSpPr>
        <p:spPr>
          <a:xfrm>
            <a:off x="6340581" y="3261602"/>
            <a:ext cx="17454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Anticorps (anti-HER2)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13FE4EB-5B85-5A49-8F4D-ADF0FED6A01E}"/>
              </a:ext>
            </a:extLst>
          </p:cNvPr>
          <p:cNvSpPr txBox="1"/>
          <p:nvPr/>
        </p:nvSpPr>
        <p:spPr>
          <a:xfrm>
            <a:off x="6146084" y="3512494"/>
            <a:ext cx="1947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Linker clivable par protéase 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D62B261-1D23-B64B-8FFC-0FA31636DF92}"/>
              </a:ext>
            </a:extLst>
          </p:cNvPr>
          <p:cNvSpPr txBox="1"/>
          <p:nvPr/>
        </p:nvSpPr>
        <p:spPr>
          <a:xfrm>
            <a:off x="6340581" y="3763387"/>
            <a:ext cx="17454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Chimio inactive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76F83D6-78D8-D74F-A9C1-258E33A00E2D}"/>
              </a:ext>
            </a:extLst>
          </p:cNvPr>
          <p:cNvSpPr txBox="1"/>
          <p:nvPr/>
        </p:nvSpPr>
        <p:spPr>
          <a:xfrm>
            <a:off x="6837786" y="5335802"/>
            <a:ext cx="17454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Chimio activée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95EF2507-7504-B740-A7B8-DDCE2663508D}"/>
              </a:ext>
            </a:extLst>
          </p:cNvPr>
          <p:cNvCxnSpPr>
            <a:cxnSpLocks/>
          </p:cNvCxnSpPr>
          <p:nvPr/>
        </p:nvCxnSpPr>
        <p:spPr>
          <a:xfrm>
            <a:off x="7886700" y="5232647"/>
            <a:ext cx="432897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441EA54C-CA6B-404E-837D-8023566BC8F7}"/>
              </a:ext>
            </a:extLst>
          </p:cNvPr>
          <p:cNvSpPr/>
          <p:nvPr/>
        </p:nvSpPr>
        <p:spPr>
          <a:xfrm>
            <a:off x="8319597" y="3813663"/>
            <a:ext cx="233552" cy="23355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3500" tIns="13500" rIns="13500" bIns="13500" rtlCol="0" anchor="b"/>
          <a:lstStyle/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9F024932-C640-3245-AE81-CABA21C29D3F}"/>
              </a:ext>
            </a:extLst>
          </p:cNvPr>
          <p:cNvSpPr/>
          <p:nvPr/>
        </p:nvSpPr>
        <p:spPr>
          <a:xfrm>
            <a:off x="7594357" y="4837915"/>
            <a:ext cx="233552" cy="23355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3500" tIns="13500" rIns="13500" bIns="13500" rtlCol="0" anchor="b"/>
          <a:lstStyle/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D30E6BB9-6F0C-414F-A1EF-2CE09E8167FB}"/>
              </a:ext>
            </a:extLst>
          </p:cNvPr>
          <p:cNvSpPr/>
          <p:nvPr/>
        </p:nvSpPr>
        <p:spPr>
          <a:xfrm>
            <a:off x="9472322" y="4759289"/>
            <a:ext cx="233552" cy="23355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3500" tIns="13500" rIns="13500" bIns="13500" rtlCol="0" anchor="b"/>
          <a:lstStyle/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0263E370-1B90-EE4E-A6FC-1FF96F5895DF}"/>
              </a:ext>
            </a:extLst>
          </p:cNvPr>
          <p:cNvCxnSpPr>
            <a:cxnSpLocks/>
          </p:cNvCxnSpPr>
          <p:nvPr/>
        </p:nvCxnSpPr>
        <p:spPr>
          <a:xfrm>
            <a:off x="9432983" y="4694023"/>
            <a:ext cx="0" cy="46820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1C190A3D-41A8-3B41-86F8-DCF7A7F03494}"/>
              </a:ext>
            </a:extLst>
          </p:cNvPr>
          <p:cNvCxnSpPr>
            <a:cxnSpLocks/>
          </p:cNvCxnSpPr>
          <p:nvPr/>
        </p:nvCxnSpPr>
        <p:spPr>
          <a:xfrm>
            <a:off x="7453529" y="4164311"/>
            <a:ext cx="24174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38082F65-E74D-8E4D-8B2B-405A79835CAE}"/>
              </a:ext>
            </a:extLst>
          </p:cNvPr>
          <p:cNvCxnSpPr>
            <a:cxnSpLocks/>
          </p:cNvCxnSpPr>
          <p:nvPr/>
        </p:nvCxnSpPr>
        <p:spPr>
          <a:xfrm>
            <a:off x="8020598" y="4164311"/>
            <a:ext cx="24174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99D56F5D-1500-9040-A78E-2876F612B065}"/>
              </a:ext>
            </a:extLst>
          </p:cNvPr>
          <p:cNvSpPr/>
          <p:nvPr/>
        </p:nvSpPr>
        <p:spPr>
          <a:xfrm>
            <a:off x="9245470" y="3709183"/>
            <a:ext cx="108408" cy="1084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FFCC27EC-DD3D-CF4A-A8D5-8227D3310B3A}"/>
              </a:ext>
            </a:extLst>
          </p:cNvPr>
          <p:cNvSpPr/>
          <p:nvPr/>
        </p:nvSpPr>
        <p:spPr>
          <a:xfrm>
            <a:off x="9476427" y="3732017"/>
            <a:ext cx="108408" cy="1084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EDBDB213-41A9-594C-929A-0B663C343163}"/>
              </a:ext>
            </a:extLst>
          </p:cNvPr>
          <p:cNvSpPr/>
          <p:nvPr/>
        </p:nvSpPr>
        <p:spPr>
          <a:xfrm>
            <a:off x="9320885" y="3892273"/>
            <a:ext cx="108408" cy="1084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11325E33-D137-8E47-98A7-292587E51127}"/>
              </a:ext>
            </a:extLst>
          </p:cNvPr>
          <p:cNvSpPr/>
          <p:nvPr/>
        </p:nvSpPr>
        <p:spPr>
          <a:xfrm>
            <a:off x="9452860" y="3934693"/>
            <a:ext cx="108408" cy="1084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64802189-2CB4-2444-99E8-E60D348122D9}"/>
              </a:ext>
            </a:extLst>
          </p:cNvPr>
          <p:cNvSpPr/>
          <p:nvPr/>
        </p:nvSpPr>
        <p:spPr>
          <a:xfrm>
            <a:off x="9372732" y="4119248"/>
            <a:ext cx="108408" cy="1084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44899C8D-7D5A-D144-AD49-8A40282A726D}"/>
              </a:ext>
            </a:extLst>
          </p:cNvPr>
          <p:cNvSpPr/>
          <p:nvPr/>
        </p:nvSpPr>
        <p:spPr>
          <a:xfrm>
            <a:off x="9287890" y="4307417"/>
            <a:ext cx="108408" cy="1084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7F040C3B-2D29-C140-AA04-6BDBA1229393}"/>
              </a:ext>
            </a:extLst>
          </p:cNvPr>
          <p:cNvSpPr/>
          <p:nvPr/>
        </p:nvSpPr>
        <p:spPr>
          <a:xfrm>
            <a:off x="9386871" y="4481812"/>
            <a:ext cx="108408" cy="1084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A053B63C-47F9-D644-A116-A493F1A651B5}"/>
              </a:ext>
            </a:extLst>
          </p:cNvPr>
          <p:cNvSpPr/>
          <p:nvPr/>
        </p:nvSpPr>
        <p:spPr>
          <a:xfrm>
            <a:off x="9207761" y="4547433"/>
            <a:ext cx="108408" cy="1084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9EC09F22-7E95-564B-812A-F2AFD762814F}"/>
              </a:ext>
            </a:extLst>
          </p:cNvPr>
          <p:cNvSpPr/>
          <p:nvPr/>
        </p:nvSpPr>
        <p:spPr>
          <a:xfrm>
            <a:off x="9014512" y="4510092"/>
            <a:ext cx="108408" cy="1084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F523C7B6-22A0-834B-AA2C-8EDAC65C32B0}"/>
              </a:ext>
            </a:extLst>
          </p:cNvPr>
          <p:cNvSpPr/>
          <p:nvPr/>
        </p:nvSpPr>
        <p:spPr>
          <a:xfrm>
            <a:off x="8854257" y="4627561"/>
            <a:ext cx="108408" cy="1084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ADEF8E15-A74A-524E-8BBE-65FF1AF2A0AE}"/>
              </a:ext>
            </a:extLst>
          </p:cNvPr>
          <p:cNvSpPr/>
          <p:nvPr/>
        </p:nvSpPr>
        <p:spPr>
          <a:xfrm>
            <a:off x="8562026" y="4604361"/>
            <a:ext cx="108408" cy="1084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26E1D3F2-B208-774F-9969-A3C67E183BDD}"/>
              </a:ext>
            </a:extLst>
          </p:cNvPr>
          <p:cNvSpPr/>
          <p:nvPr/>
        </p:nvSpPr>
        <p:spPr>
          <a:xfrm>
            <a:off x="9382158" y="5179030"/>
            <a:ext cx="108408" cy="1084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20B84EE9-86EC-444E-B7A8-6C9DF89A481C}"/>
              </a:ext>
            </a:extLst>
          </p:cNvPr>
          <p:cNvSpPr/>
          <p:nvPr/>
        </p:nvSpPr>
        <p:spPr>
          <a:xfrm>
            <a:off x="8354636" y="5179030"/>
            <a:ext cx="108408" cy="1084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48F70ABF-A6FF-114F-A2DE-7D7EB291D166}"/>
              </a:ext>
            </a:extLst>
          </p:cNvPr>
          <p:cNvSpPr/>
          <p:nvPr/>
        </p:nvSpPr>
        <p:spPr>
          <a:xfrm>
            <a:off x="7751320" y="5173950"/>
            <a:ext cx="108408" cy="1084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5ADB88FC-88DC-834E-B3DB-8F55BCAE3806}"/>
              </a:ext>
            </a:extLst>
          </p:cNvPr>
          <p:cNvSpPr/>
          <p:nvPr/>
        </p:nvSpPr>
        <p:spPr>
          <a:xfrm>
            <a:off x="7217783" y="4311764"/>
            <a:ext cx="108408" cy="1084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A50C09C8-3B7B-2949-8603-EAFB69F7213D}"/>
              </a:ext>
            </a:extLst>
          </p:cNvPr>
          <p:cNvSpPr/>
          <p:nvPr/>
        </p:nvSpPr>
        <p:spPr>
          <a:xfrm>
            <a:off x="7755111" y="4311764"/>
            <a:ext cx="108408" cy="1084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7FB4A1FD-0FD7-E541-912B-7E372ED539D5}"/>
              </a:ext>
            </a:extLst>
          </p:cNvPr>
          <p:cNvSpPr/>
          <p:nvPr/>
        </p:nvSpPr>
        <p:spPr>
          <a:xfrm>
            <a:off x="8561469" y="4311764"/>
            <a:ext cx="108408" cy="1084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65704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arenthèse ouvrante 24">
            <a:extLst>
              <a:ext uri="{FF2B5EF4-FFF2-40B4-BE49-F238E27FC236}">
                <a16:creationId xmlns:a16="http://schemas.microsoft.com/office/drawing/2014/main" id="{59F42294-6801-774A-AE38-604CD7D97C8E}"/>
              </a:ext>
            </a:extLst>
          </p:cNvPr>
          <p:cNvSpPr/>
          <p:nvPr/>
        </p:nvSpPr>
        <p:spPr>
          <a:xfrm rot="10800000">
            <a:off x="6027106" y="2405243"/>
            <a:ext cx="400909" cy="880422"/>
          </a:xfrm>
          <a:prstGeom prst="leftBracket">
            <a:avLst>
              <a:gd name="adj" fmla="val 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itr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Essai TULIP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924DE9-F961-734A-9CD7-0ED35F4F3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S. Saura </a:t>
            </a:r>
            <a:r>
              <a:rPr lang="fr-FR" dirty="0" err="1"/>
              <a:t>Manich</a:t>
            </a:r>
            <a:r>
              <a:rPr lang="fr-FR" dirty="0"/>
              <a:t>, et al.,  ESMO</a:t>
            </a:r>
            <a:r>
              <a:rPr lang="fr-FR" baseline="30000" dirty="0"/>
              <a:t>® </a:t>
            </a:r>
            <a:r>
              <a:rPr lang="fr-FR" dirty="0"/>
              <a:t>2021, Abs #LBA15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Schéma de l’étude de phase III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273EC3A-28BC-AA4E-9C08-D524FE4EE3F1}"/>
              </a:ext>
            </a:extLst>
          </p:cNvPr>
          <p:cNvSpPr txBox="1"/>
          <p:nvPr/>
        </p:nvSpPr>
        <p:spPr>
          <a:xfrm>
            <a:off x="724894" y="1800757"/>
            <a:ext cx="217565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Cancer du sein métastatique ou Localement avancé HER2-positif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&gt;= 2 traitements pour maladie métastatique, ou T-DMI pour maladie métastatique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Treated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Métastases cérébrales traitées autorisées N=437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A3B91C2-AA7C-A843-B6D4-8F92CD2C1E72}"/>
              </a:ext>
            </a:extLst>
          </p:cNvPr>
          <p:cNvSpPr txBox="1"/>
          <p:nvPr/>
        </p:nvSpPr>
        <p:spPr>
          <a:xfrm>
            <a:off x="6639423" y="2536610"/>
            <a:ext cx="1788137" cy="66941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>
            <a:defPPr>
              <a:defRPr lang="fr-FR"/>
            </a:defPPr>
            <a:lvl1pPr algn="ctr" defTabSz="514350">
              <a:lnSpc>
                <a:spcPts val="1500"/>
              </a:lnSpc>
              <a:defRPr sz="1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51435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Poursuite du traitement jusqu'à progression ou toxicité inacceptable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891DA20-D8CE-7847-8709-8D2040AAC4AC}"/>
              </a:ext>
            </a:extLst>
          </p:cNvPr>
          <p:cNvSpPr txBox="1"/>
          <p:nvPr/>
        </p:nvSpPr>
        <p:spPr>
          <a:xfrm>
            <a:off x="8815298" y="1800757"/>
            <a:ext cx="24462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Critère principal</a:t>
            </a:r>
          </a:p>
          <a:p>
            <a:pPr marL="138113" marR="0" lvl="0" indent="-138113" algn="l" defTabSz="450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SSP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revue centralisée </a:t>
            </a:r>
          </a:p>
          <a:p>
            <a:pPr marL="0" marR="0" lvl="0" indent="0" algn="l" defTabSz="450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00C7"/>
              </a:buClr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Critères secondaires</a:t>
            </a:r>
          </a:p>
          <a:p>
            <a:pPr marL="138113" marR="0" lvl="0" indent="-138113" algn="l" defTabSz="450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SSP selon l’investigateur</a:t>
            </a:r>
          </a:p>
          <a:p>
            <a:pPr marL="138113" marR="0" lvl="0" indent="-138113" algn="l" defTabSz="450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SG </a:t>
            </a:r>
          </a:p>
          <a:p>
            <a:pPr marL="138113" marR="0" lvl="0" indent="-138113" algn="l" defTabSz="450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Taux de réponse objective </a:t>
            </a:r>
          </a:p>
          <a:p>
            <a:pPr marL="138113" marR="0" lvl="0" indent="-138113" algn="l" defTabSz="450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0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Qualité de Vie</a:t>
            </a:r>
          </a:p>
        </p:txBody>
      </p:sp>
      <p:sp>
        <p:nvSpPr>
          <p:cNvPr id="12" name="Parenthèse ouvrante 11">
            <a:extLst>
              <a:ext uri="{FF2B5EF4-FFF2-40B4-BE49-F238E27FC236}">
                <a16:creationId xmlns:a16="http://schemas.microsoft.com/office/drawing/2014/main" id="{39295321-2D61-2649-9561-3288A92C0382}"/>
              </a:ext>
            </a:extLst>
          </p:cNvPr>
          <p:cNvSpPr/>
          <p:nvPr/>
        </p:nvSpPr>
        <p:spPr>
          <a:xfrm>
            <a:off x="3301453" y="2405243"/>
            <a:ext cx="400909" cy="880422"/>
          </a:xfrm>
          <a:prstGeom prst="leftBracket">
            <a:avLst>
              <a:gd name="adj" fmla="val 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Freeform 41">
            <a:extLst>
              <a:ext uri="{FF2B5EF4-FFF2-40B4-BE49-F238E27FC236}">
                <a16:creationId xmlns:a16="http://schemas.microsoft.com/office/drawing/2014/main" id="{B19B823B-20EE-2C40-9872-A93FB9F29D4D}"/>
              </a:ext>
            </a:extLst>
          </p:cNvPr>
          <p:cNvSpPr/>
          <p:nvPr/>
        </p:nvSpPr>
        <p:spPr>
          <a:xfrm>
            <a:off x="3861526" y="2921529"/>
            <a:ext cx="2476288" cy="677697"/>
          </a:xfrm>
          <a:prstGeom prst="roundRect">
            <a:avLst>
              <a:gd name="adj" fmla="val 9151"/>
            </a:avLst>
          </a:prstGeom>
          <a:solidFill>
            <a:schemeClr val="accent6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marL="0" marR="0" lvl="0" indent="0" algn="ctr" defTabSz="51435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Traitement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au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choix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praticien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(PC)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= 146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04CA0AA-3B98-CE41-94E0-0BEE45391F02}"/>
              </a:ext>
            </a:extLst>
          </p:cNvPr>
          <p:cNvSpPr/>
          <p:nvPr/>
        </p:nvSpPr>
        <p:spPr>
          <a:xfrm>
            <a:off x="3035425" y="2579426"/>
            <a:ext cx="532056" cy="53205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3500" tIns="13500" rIns="13500" bIns="13500" rtlCol="0" anchor="b"/>
          <a:lstStyle/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b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2:1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3A4874F6-D446-264B-BBA5-D02148AE803E}"/>
              </a:ext>
            </a:extLst>
          </p:cNvPr>
          <p:cNvGrpSpPr/>
          <p:nvPr/>
        </p:nvGrpSpPr>
        <p:grpSpPr>
          <a:xfrm>
            <a:off x="8611158" y="1973626"/>
            <a:ext cx="117884" cy="1752600"/>
            <a:chOff x="9203915" y="2679585"/>
            <a:chExt cx="117884" cy="1752600"/>
          </a:xfrm>
        </p:grpSpPr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65EFAF67-A810-B44D-A5E7-03FFC8B2EB2A}"/>
                </a:ext>
              </a:extLst>
            </p:cNvPr>
            <p:cNvCxnSpPr>
              <a:cxnSpLocks/>
            </p:cNvCxnSpPr>
            <p:nvPr/>
          </p:nvCxnSpPr>
          <p:spPr>
            <a:xfrm>
              <a:off x="9203916" y="2679585"/>
              <a:ext cx="0" cy="17526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55">
              <a:extLst>
                <a:ext uri="{FF2B5EF4-FFF2-40B4-BE49-F238E27FC236}">
                  <a16:creationId xmlns:a16="http://schemas.microsoft.com/office/drawing/2014/main" id="{D3005C87-3143-C34C-A2CF-891035382A00}"/>
                </a:ext>
              </a:extLst>
            </p:cNvPr>
            <p:cNvSpPr/>
            <p:nvPr/>
          </p:nvSpPr>
          <p:spPr>
            <a:xfrm rot="5400000">
              <a:off x="9051310" y="3518334"/>
              <a:ext cx="423093" cy="117884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spcFirstLastPara="0" vert="horz" wrap="square" lIns="0" tIns="60722" rIns="77862" bIns="60722" numCol="1" spcCol="1270" anchor="ctr" anchorCtr="0">
              <a:noAutofit/>
            </a:bodyPr>
            <a:lstStyle/>
            <a:p>
              <a:pPr marL="0" marR="0" lvl="0" indent="0" algn="ctr" defTabSz="350044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Freeform 41">
            <a:extLst>
              <a:ext uri="{FF2B5EF4-FFF2-40B4-BE49-F238E27FC236}">
                <a16:creationId xmlns:a16="http://schemas.microsoft.com/office/drawing/2014/main" id="{D488E4E5-C9AF-CA46-A514-8354D1DE48AB}"/>
              </a:ext>
            </a:extLst>
          </p:cNvPr>
          <p:cNvSpPr/>
          <p:nvPr/>
        </p:nvSpPr>
        <p:spPr>
          <a:xfrm>
            <a:off x="3861526" y="2089357"/>
            <a:ext cx="2476288" cy="677697"/>
          </a:xfrm>
          <a:prstGeom prst="roundRect">
            <a:avLst>
              <a:gd name="adj" fmla="val 9151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marL="0" marR="0" lvl="0" indent="0" algn="ctr" defTabSz="51435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SYD985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1,2 mg/kg IV / 21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jours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= 291</a:t>
            </a:r>
          </a:p>
        </p:txBody>
      </p:sp>
      <p:sp>
        <p:nvSpPr>
          <p:cNvPr id="20" name="Rectangle à coins arrondis 33">
            <a:extLst>
              <a:ext uri="{FF2B5EF4-FFF2-40B4-BE49-F238E27FC236}">
                <a16:creationId xmlns:a16="http://schemas.microsoft.com/office/drawing/2014/main" id="{F739FC45-4018-D544-8C03-2CD8BD49388B}"/>
              </a:ext>
            </a:extLst>
          </p:cNvPr>
          <p:cNvSpPr/>
          <p:nvPr/>
        </p:nvSpPr>
        <p:spPr>
          <a:xfrm>
            <a:off x="417243" y="1684822"/>
            <a:ext cx="11409680" cy="2254713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6F3F8E6-7151-E741-9604-7D2469AA981E}"/>
              </a:ext>
            </a:extLst>
          </p:cNvPr>
          <p:cNvSpPr/>
          <p:nvPr/>
        </p:nvSpPr>
        <p:spPr>
          <a:xfrm>
            <a:off x="6632154" y="2403292"/>
            <a:ext cx="1802674" cy="936051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4D52BA74-F638-D942-B4F6-110F201E2192}"/>
              </a:ext>
            </a:extLst>
          </p:cNvPr>
          <p:cNvCxnSpPr>
            <a:stCxn id="25" idx="1"/>
          </p:cNvCxnSpPr>
          <p:nvPr/>
        </p:nvCxnSpPr>
        <p:spPr>
          <a:xfrm>
            <a:off x="6428015" y="2845454"/>
            <a:ext cx="204139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8E9AE9F2-9FFE-8B4C-8687-6C39C651A66B}"/>
              </a:ext>
            </a:extLst>
          </p:cNvPr>
          <p:cNvGrpSpPr/>
          <p:nvPr/>
        </p:nvGrpSpPr>
        <p:grpSpPr>
          <a:xfrm>
            <a:off x="1072998" y="4276801"/>
            <a:ext cx="10098170" cy="1926332"/>
            <a:chOff x="1001628" y="4276801"/>
            <a:chExt cx="10098170" cy="1926332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A06E44BE-E802-BD4F-B565-85F5481708F3}"/>
                </a:ext>
              </a:extLst>
            </p:cNvPr>
            <p:cNvSpPr txBox="1"/>
            <p:nvPr/>
          </p:nvSpPr>
          <p:spPr>
            <a:xfrm>
              <a:off x="1001628" y="4802750"/>
              <a:ext cx="4002358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0056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Facteurs de Stratification </a:t>
              </a:r>
            </a:p>
            <a:p>
              <a:pPr marL="138113" marR="0" lvl="0" indent="-138113" algn="l" defTabSz="450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A00C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Région (</a:t>
              </a: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EU+Singapore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vs North America) </a:t>
              </a:r>
            </a:p>
            <a:p>
              <a:pPr marL="138113" marR="0" lvl="0" indent="-138113" algn="l" defTabSz="450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A00C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Nombre de lignes </a:t>
              </a: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antérierus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pour LMBC/MBC (1-2 vs &gt;2) </a:t>
              </a:r>
            </a:p>
            <a:p>
              <a:pPr marL="138113" marR="0" lvl="0" indent="-138113" algn="l" defTabSz="450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A00C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Traitement antérieur par pertuzumab (oui 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vs non) 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34DD1F8-A261-7541-AE77-30EBAE375DCF}"/>
                </a:ext>
              </a:extLst>
            </p:cNvPr>
            <p:cNvSpPr txBox="1"/>
            <p:nvPr/>
          </p:nvSpPr>
          <p:spPr>
            <a:xfrm>
              <a:off x="5243939" y="4802750"/>
              <a:ext cx="2950935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0056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9A00C7"/>
                </a:buClr>
                <a:buSzTx/>
                <a:buFontTx/>
                <a:buNone/>
                <a:tabLst/>
                <a:defRPr/>
              </a:pPr>
              <a:r>
                <a:rPr kumimoji="0" lang="fr-FR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Choix du praticien </a:t>
              </a:r>
            </a:p>
            <a:p>
              <a:pPr marL="138113" marR="0" lvl="0" indent="-138113" algn="l" defTabSz="450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A00C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Lapatinib + Capécitabine </a:t>
              </a:r>
            </a:p>
            <a:p>
              <a:pPr marL="138113" marR="0" lvl="0" indent="-138113" algn="l" defTabSz="450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A00C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Trastuzumab + Capécitabine </a:t>
              </a:r>
            </a:p>
            <a:p>
              <a:pPr marL="138113" marR="0" lvl="0" indent="-138113" algn="l" defTabSz="450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A00C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Trastuzumab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+ </a:t>
              </a: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Vinorelbine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138113" marR="0" lvl="0" indent="-138113" algn="l" defTabSz="450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A00C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Trastuzumab + </a:t>
              </a: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Eribuline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9E6F22DE-CDCC-5945-A983-0FA183E32F45}"/>
                </a:ext>
              </a:extLst>
            </p:cNvPr>
            <p:cNvSpPr txBox="1"/>
            <p:nvPr/>
          </p:nvSpPr>
          <p:spPr>
            <a:xfrm>
              <a:off x="8434828" y="4802750"/>
              <a:ext cx="2400300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-138113" algn="l" defTabSz="450056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9A00C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NCT03262935 83 sites </a:t>
              </a:r>
            </a:p>
            <a:p>
              <a:pPr marL="138113" marR="0" lvl="0" indent="-138113" algn="l" defTabSz="450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A00C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USA, Canada, Belgique, </a:t>
              </a: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Denmark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France, Italie, </a:t>
              </a: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Netherlands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Spain, </a:t>
              </a: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Sweden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UK, Singapore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91766570-5413-4A4B-B525-098DF0C5E65E}"/>
                </a:ext>
              </a:extLst>
            </p:cNvPr>
            <p:cNvSpPr txBox="1"/>
            <p:nvPr/>
          </p:nvSpPr>
          <p:spPr>
            <a:xfrm>
              <a:off x="1003299" y="4276801"/>
              <a:ext cx="10096499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Stratification – Traitement – Pays Participant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6118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Essai TULIP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924DE9-F961-734A-9CD7-0ED35F4F3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S. Saura </a:t>
            </a:r>
            <a:r>
              <a:rPr lang="fr-FR" dirty="0" err="1"/>
              <a:t>Manich</a:t>
            </a:r>
            <a:r>
              <a:rPr lang="fr-FR" dirty="0"/>
              <a:t>, et al.,  ESMO</a:t>
            </a:r>
            <a:r>
              <a:rPr lang="fr-FR" baseline="30000" dirty="0"/>
              <a:t>® </a:t>
            </a:r>
            <a:r>
              <a:rPr lang="fr-FR" dirty="0"/>
              <a:t>2021, Abs #LBA15</a:t>
            </a:r>
          </a:p>
        </p:txBody>
      </p:sp>
      <p:sp>
        <p:nvSpPr>
          <p:cNvPr id="10" name="Rectangle à coins arrondis 10">
            <a:extLst>
              <a:ext uri="{FF2B5EF4-FFF2-40B4-BE49-F238E27FC236}">
                <a16:creationId xmlns:a16="http://schemas.microsoft.com/office/drawing/2014/main" id="{BD2EE690-C644-124C-A9A9-CB8103166526}"/>
              </a:ext>
            </a:extLst>
          </p:cNvPr>
          <p:cNvSpPr/>
          <p:nvPr/>
        </p:nvSpPr>
        <p:spPr>
          <a:xfrm>
            <a:off x="565453" y="1169236"/>
            <a:ext cx="5499407" cy="4763557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52951AD-3DA0-A346-9265-858C8FA6B2AE}"/>
              </a:ext>
            </a:extLst>
          </p:cNvPr>
          <p:cNvSpPr txBox="1"/>
          <p:nvPr/>
        </p:nvSpPr>
        <p:spPr>
          <a:xfrm>
            <a:off x="1114799" y="993782"/>
            <a:ext cx="28476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Survie sans progression</a:t>
            </a: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A75C4339-4BBC-454F-A837-639B80D276AF}"/>
              </a:ext>
            </a:extLst>
          </p:cNvPr>
          <p:cNvGraphicFramePr>
            <a:graphicFrameLocks noGrp="1"/>
          </p:cNvGraphicFramePr>
          <p:nvPr/>
        </p:nvGraphicFramePr>
        <p:xfrm>
          <a:off x="858689" y="1476105"/>
          <a:ext cx="4912934" cy="1200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318">
                  <a:extLst>
                    <a:ext uri="{9D8B030D-6E8A-4147-A177-3AD203B41FA5}">
                      <a16:colId xmlns:a16="http://schemas.microsoft.com/office/drawing/2014/main" val="3711524528"/>
                    </a:ext>
                  </a:extLst>
                </a:gridCol>
                <a:gridCol w="1038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434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</a:t>
                      </a:r>
                      <a:r>
                        <a:rPr lang="fr-FR" sz="105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Analysis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Set (FAS)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SSP médiane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 mois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Évènements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</a:t>
                      </a:r>
                      <a:b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48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SYD985 </a:t>
                      </a:r>
                      <a:br>
                        <a:rPr lang="fr-FR" sz="12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2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291)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 (5,4-7,2)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 (48,1%)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0,64 (0,49-0,84) ; </a:t>
                      </a:r>
                      <a:b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= 0,002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48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Physician’s</a:t>
                      </a:r>
                      <a:r>
                        <a:rPr lang="fr-FR" sz="12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1" dirty="0" err="1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choice</a:t>
                      </a:r>
                      <a:r>
                        <a:rPr lang="fr-FR" sz="12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fr-FR" sz="12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2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146)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 (4,0-5,5)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(58,9%)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fr-FR" sz="11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 à coins arrondis 44">
            <a:extLst>
              <a:ext uri="{FF2B5EF4-FFF2-40B4-BE49-F238E27FC236}">
                <a16:creationId xmlns:a16="http://schemas.microsoft.com/office/drawing/2014/main" id="{235879C2-A18A-764A-8CAE-3687A16754A9}"/>
              </a:ext>
            </a:extLst>
          </p:cNvPr>
          <p:cNvSpPr/>
          <p:nvPr/>
        </p:nvSpPr>
        <p:spPr>
          <a:xfrm>
            <a:off x="6366528" y="1169236"/>
            <a:ext cx="5499407" cy="4763557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65CD1E4-2F45-3D4E-B948-964143FDAA8E}"/>
              </a:ext>
            </a:extLst>
          </p:cNvPr>
          <p:cNvSpPr txBox="1"/>
          <p:nvPr/>
        </p:nvSpPr>
        <p:spPr>
          <a:xfrm>
            <a:off x="6915874" y="993782"/>
            <a:ext cx="1707426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Survie globale</a:t>
            </a:r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5837FA86-0CB4-0243-AFAD-CF3A02A4E947}"/>
              </a:ext>
            </a:extLst>
          </p:cNvPr>
          <p:cNvGraphicFramePr>
            <a:graphicFrameLocks noGrp="1"/>
          </p:cNvGraphicFramePr>
          <p:nvPr/>
        </p:nvGraphicFramePr>
        <p:xfrm>
          <a:off x="6665129" y="1476105"/>
          <a:ext cx="4856311" cy="1200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120">
                  <a:extLst>
                    <a:ext uri="{9D8B030D-6E8A-4147-A177-3AD203B41FA5}">
                      <a16:colId xmlns:a16="http://schemas.microsoft.com/office/drawing/2014/main" val="3711524528"/>
                    </a:ext>
                  </a:extLst>
                </a:gridCol>
                <a:gridCol w="1605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434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</a:t>
                      </a:r>
                      <a:r>
                        <a:rPr lang="fr-FR" sz="105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Analysis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Set (FAS)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 médiane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(95% CI) mois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</a:t>
                      </a:r>
                      <a:b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48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SYD985 </a:t>
                      </a:r>
                      <a:br>
                        <a:rPr lang="fr-FR" sz="12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2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291)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20,4 (18,0-23,7)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0,83 (0,62-1,09) ; </a:t>
                      </a:r>
                      <a:b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= 0,153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48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Physician’s</a:t>
                      </a:r>
                      <a:r>
                        <a:rPr lang="fr-FR" sz="12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1" dirty="0" err="1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choice</a:t>
                      </a:r>
                      <a:r>
                        <a:rPr lang="fr-FR" sz="12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fr-FR" sz="12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2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146)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16,3 (13,4-22,8)</a:t>
                      </a:r>
                    </a:p>
                  </a:txBody>
                  <a:tcPr marL="12000" marR="12000" marT="24960" marB="24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fr-FR" sz="11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68BDDB57-C87A-844B-AF0A-4C51941FE216}"/>
              </a:ext>
            </a:extLst>
          </p:cNvPr>
          <p:cNvGraphicFramePr>
            <a:graphicFrameLocks noGrp="1"/>
          </p:cNvGraphicFramePr>
          <p:nvPr/>
        </p:nvGraphicFramePr>
        <p:xfrm>
          <a:off x="858688" y="5099456"/>
          <a:ext cx="5121102" cy="717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1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065">
                  <a:extLst>
                    <a:ext uri="{9D8B030D-6E8A-4147-A177-3AD203B41FA5}">
                      <a16:colId xmlns:a16="http://schemas.microsoft.com/office/drawing/2014/main" val="1111760730"/>
                    </a:ext>
                  </a:extLst>
                </a:gridCol>
                <a:gridCol w="201065">
                  <a:extLst>
                    <a:ext uri="{9D8B030D-6E8A-4147-A177-3AD203B41FA5}">
                      <a16:colId xmlns:a16="http://schemas.microsoft.com/office/drawing/2014/main" val="4162970484"/>
                    </a:ext>
                  </a:extLst>
                </a:gridCol>
                <a:gridCol w="201065">
                  <a:extLst>
                    <a:ext uri="{9D8B030D-6E8A-4147-A177-3AD203B41FA5}">
                      <a16:colId xmlns:a16="http://schemas.microsoft.com/office/drawing/2014/main" val="1646413846"/>
                    </a:ext>
                  </a:extLst>
                </a:gridCol>
                <a:gridCol w="201065">
                  <a:extLst>
                    <a:ext uri="{9D8B030D-6E8A-4147-A177-3AD203B41FA5}">
                      <a16:colId xmlns:a16="http://schemas.microsoft.com/office/drawing/2014/main" val="4242546676"/>
                    </a:ext>
                  </a:extLst>
                </a:gridCol>
                <a:gridCol w="201065">
                  <a:extLst>
                    <a:ext uri="{9D8B030D-6E8A-4147-A177-3AD203B41FA5}">
                      <a16:colId xmlns:a16="http://schemas.microsoft.com/office/drawing/2014/main" val="1816921164"/>
                    </a:ext>
                  </a:extLst>
                </a:gridCol>
                <a:gridCol w="201065">
                  <a:extLst>
                    <a:ext uri="{9D8B030D-6E8A-4147-A177-3AD203B41FA5}">
                      <a16:colId xmlns:a16="http://schemas.microsoft.com/office/drawing/2014/main" val="445295200"/>
                    </a:ext>
                  </a:extLst>
                </a:gridCol>
                <a:gridCol w="201065">
                  <a:extLst>
                    <a:ext uri="{9D8B030D-6E8A-4147-A177-3AD203B41FA5}">
                      <a16:colId xmlns:a16="http://schemas.microsoft.com/office/drawing/2014/main" val="2621018445"/>
                    </a:ext>
                  </a:extLst>
                </a:gridCol>
                <a:gridCol w="201065">
                  <a:extLst>
                    <a:ext uri="{9D8B030D-6E8A-4147-A177-3AD203B41FA5}">
                      <a16:colId xmlns:a16="http://schemas.microsoft.com/office/drawing/2014/main" val="3861193420"/>
                    </a:ext>
                  </a:extLst>
                </a:gridCol>
                <a:gridCol w="201065">
                  <a:extLst>
                    <a:ext uri="{9D8B030D-6E8A-4147-A177-3AD203B41FA5}">
                      <a16:colId xmlns:a16="http://schemas.microsoft.com/office/drawing/2014/main" val="2168721975"/>
                    </a:ext>
                  </a:extLst>
                </a:gridCol>
                <a:gridCol w="201065">
                  <a:extLst>
                    <a:ext uri="{9D8B030D-6E8A-4147-A177-3AD203B41FA5}">
                      <a16:colId xmlns:a16="http://schemas.microsoft.com/office/drawing/2014/main" val="2684633957"/>
                    </a:ext>
                  </a:extLst>
                </a:gridCol>
                <a:gridCol w="201065">
                  <a:extLst>
                    <a:ext uri="{9D8B030D-6E8A-4147-A177-3AD203B41FA5}">
                      <a16:colId xmlns:a16="http://schemas.microsoft.com/office/drawing/2014/main" val="3786453728"/>
                    </a:ext>
                  </a:extLst>
                </a:gridCol>
                <a:gridCol w="2010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1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0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1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10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1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10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106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106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106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14611">
                <a:tc gridSpan="2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98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spc="-3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291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278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208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23EF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167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23EF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150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23EF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109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23EF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83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23EF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59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23EF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51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23EF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35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23EF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28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23EF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24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23EF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23EF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23EF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23EF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23EF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23EF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23EF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23EF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342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spc="-3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chemeClr val="accent6"/>
                          </a:solidFill>
                          <a:latin typeface="+mj-lt"/>
                        </a:rPr>
                        <a:t>146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chemeClr val="accent6"/>
                          </a:solidFill>
                          <a:latin typeface="+mj-lt"/>
                        </a:rPr>
                        <a:t>125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chemeClr val="accent6"/>
                          </a:solidFill>
                          <a:latin typeface="+mj-lt"/>
                        </a:rPr>
                        <a:t>86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69</a:t>
                      </a:r>
                      <a:endParaRPr lang="fr-FR" sz="8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64</a:t>
                      </a:r>
                      <a:endParaRPr lang="fr-FR" sz="8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44</a:t>
                      </a:r>
                      <a:endParaRPr lang="fr-FR" sz="8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26</a:t>
                      </a:r>
                      <a:endParaRPr lang="fr-FR" sz="8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22</a:t>
                      </a:r>
                      <a:endParaRPr lang="fr-FR" sz="8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19</a:t>
                      </a:r>
                      <a:endParaRPr lang="fr-FR" sz="8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  <a:endParaRPr lang="fr-FR" sz="8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  <a:endParaRPr lang="fr-FR" sz="8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  <a:endParaRPr lang="fr-FR" sz="8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fr-FR" sz="8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lang="fr-FR" sz="8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chemeClr val="accent6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chemeClr val="accent6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672949D-7BFA-934F-A09D-5372D7D9EBB7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1196002" y="5390400"/>
            <a:ext cx="4783796" cy="5681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77043375-77E6-E448-9EA4-D2E44E1FE4B8}"/>
              </a:ext>
            </a:extLst>
          </p:cNvPr>
          <p:cNvGrpSpPr/>
          <p:nvPr/>
        </p:nvGrpSpPr>
        <p:grpSpPr>
          <a:xfrm>
            <a:off x="752891" y="2820432"/>
            <a:ext cx="5305459" cy="2498619"/>
            <a:chOff x="595611" y="2485881"/>
            <a:chExt cx="5305459" cy="3134786"/>
          </a:xfrm>
        </p:grpSpPr>
        <p:graphicFrame>
          <p:nvGraphicFramePr>
            <p:cNvPr id="20" name="Graphique 19">
              <a:extLst>
                <a:ext uri="{FF2B5EF4-FFF2-40B4-BE49-F238E27FC236}">
                  <a16:creationId xmlns:a16="http://schemas.microsoft.com/office/drawing/2014/main" id="{6B238A55-7BA5-664E-BE4A-7CA6AC00B558}"/>
                </a:ext>
              </a:extLst>
            </p:cNvPr>
            <p:cNvGraphicFramePr/>
            <p:nvPr/>
          </p:nvGraphicFramePr>
          <p:xfrm>
            <a:off x="595611" y="2485881"/>
            <a:ext cx="5305459" cy="29847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Text Box 4">
              <a:extLst>
                <a:ext uri="{FF2B5EF4-FFF2-40B4-BE49-F238E27FC236}">
                  <a16:creationId xmlns:a16="http://schemas.microsoft.com/office/drawing/2014/main" id="{9ECFA284-5D19-8F48-B17F-49032C4EFC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595245" y="3818447"/>
              <a:ext cx="2686619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ヒラギノ角ゴ Pro W3" charset="0"/>
                  <a:cs typeface="Arial"/>
                </a:rPr>
                <a:t>SSP (%)</a:t>
              </a:r>
            </a:p>
          </p:txBody>
        </p:sp>
        <p:sp>
          <p:nvSpPr>
            <p:cNvPr id="22" name="Text Box 4">
              <a:extLst>
                <a:ext uri="{FF2B5EF4-FFF2-40B4-BE49-F238E27FC236}">
                  <a16:creationId xmlns:a16="http://schemas.microsoft.com/office/drawing/2014/main" id="{D348F62E-FD73-B242-A520-B984A9BA41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3806" y="5302102"/>
              <a:ext cx="3306656" cy="31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ヒラギノ角ゴ Pro W3" charset="0"/>
                  <a:cs typeface="Arial"/>
                </a:rPr>
                <a:t>Mois</a:t>
              </a:r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46CDF6A9-596A-E44D-A3EF-F6ECD1D447A0}"/>
              </a:ext>
            </a:extLst>
          </p:cNvPr>
          <p:cNvSpPr txBox="1"/>
          <p:nvPr/>
        </p:nvSpPr>
        <p:spPr>
          <a:xfrm>
            <a:off x="448987" y="5433229"/>
            <a:ext cx="747015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23EFE">
                    <a:lumMod val="75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SYD985</a:t>
            </a:r>
          </a:p>
          <a:p>
            <a:pPr marL="0" marR="0" lvl="0" indent="0" algn="r" defTabSz="914400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339FD5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Physician’s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39FD5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 </a:t>
            </a:r>
            <a:b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39FD5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</a:br>
            <a:r>
              <a:rPr kumimoji="0" lang="fr-FR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339FD5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choice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39FD5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 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339FD5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98F53F0-73D5-9245-AB0E-14E3C3475C2B}"/>
              </a:ext>
            </a:extLst>
          </p:cNvPr>
          <p:cNvSpPr txBox="1"/>
          <p:nvPr/>
        </p:nvSpPr>
        <p:spPr>
          <a:xfrm>
            <a:off x="448995" y="5282678"/>
            <a:ext cx="7470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Nb à risque</a:t>
            </a:r>
          </a:p>
        </p:txBody>
      </p:sp>
      <p:graphicFrame>
        <p:nvGraphicFramePr>
          <p:cNvPr id="32" name="Tableau 31">
            <a:extLst>
              <a:ext uri="{FF2B5EF4-FFF2-40B4-BE49-F238E27FC236}">
                <a16:creationId xmlns:a16="http://schemas.microsoft.com/office/drawing/2014/main" id="{6B979FDC-B581-9644-9F80-402FD7BA0ADA}"/>
              </a:ext>
            </a:extLst>
          </p:cNvPr>
          <p:cNvGraphicFramePr>
            <a:graphicFrameLocks noGrp="1"/>
          </p:cNvGraphicFramePr>
          <p:nvPr/>
        </p:nvGraphicFramePr>
        <p:xfrm>
          <a:off x="6633419" y="5099456"/>
          <a:ext cx="5176810" cy="717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7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2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711">
                  <a:extLst>
                    <a:ext uri="{9D8B030D-6E8A-4147-A177-3AD203B41FA5}">
                      <a16:colId xmlns:a16="http://schemas.microsoft.com/office/drawing/2014/main" val="1111760730"/>
                    </a:ext>
                  </a:extLst>
                </a:gridCol>
                <a:gridCol w="252711">
                  <a:extLst>
                    <a:ext uri="{9D8B030D-6E8A-4147-A177-3AD203B41FA5}">
                      <a16:colId xmlns:a16="http://schemas.microsoft.com/office/drawing/2014/main" val="4162970484"/>
                    </a:ext>
                  </a:extLst>
                </a:gridCol>
                <a:gridCol w="252711">
                  <a:extLst>
                    <a:ext uri="{9D8B030D-6E8A-4147-A177-3AD203B41FA5}">
                      <a16:colId xmlns:a16="http://schemas.microsoft.com/office/drawing/2014/main" val="1646413846"/>
                    </a:ext>
                  </a:extLst>
                </a:gridCol>
                <a:gridCol w="252711">
                  <a:extLst>
                    <a:ext uri="{9D8B030D-6E8A-4147-A177-3AD203B41FA5}">
                      <a16:colId xmlns:a16="http://schemas.microsoft.com/office/drawing/2014/main" val="4242546676"/>
                    </a:ext>
                  </a:extLst>
                </a:gridCol>
                <a:gridCol w="252711">
                  <a:extLst>
                    <a:ext uri="{9D8B030D-6E8A-4147-A177-3AD203B41FA5}">
                      <a16:colId xmlns:a16="http://schemas.microsoft.com/office/drawing/2014/main" val="1816921164"/>
                    </a:ext>
                  </a:extLst>
                </a:gridCol>
                <a:gridCol w="252711">
                  <a:extLst>
                    <a:ext uri="{9D8B030D-6E8A-4147-A177-3AD203B41FA5}">
                      <a16:colId xmlns:a16="http://schemas.microsoft.com/office/drawing/2014/main" val="445295200"/>
                    </a:ext>
                  </a:extLst>
                </a:gridCol>
                <a:gridCol w="252711">
                  <a:extLst>
                    <a:ext uri="{9D8B030D-6E8A-4147-A177-3AD203B41FA5}">
                      <a16:colId xmlns:a16="http://schemas.microsoft.com/office/drawing/2014/main" val="2621018445"/>
                    </a:ext>
                  </a:extLst>
                </a:gridCol>
                <a:gridCol w="252711">
                  <a:extLst>
                    <a:ext uri="{9D8B030D-6E8A-4147-A177-3AD203B41FA5}">
                      <a16:colId xmlns:a16="http://schemas.microsoft.com/office/drawing/2014/main" val="3861193420"/>
                    </a:ext>
                  </a:extLst>
                </a:gridCol>
                <a:gridCol w="252711">
                  <a:extLst>
                    <a:ext uri="{9D8B030D-6E8A-4147-A177-3AD203B41FA5}">
                      <a16:colId xmlns:a16="http://schemas.microsoft.com/office/drawing/2014/main" val="2168721975"/>
                    </a:ext>
                  </a:extLst>
                </a:gridCol>
                <a:gridCol w="252711">
                  <a:extLst>
                    <a:ext uri="{9D8B030D-6E8A-4147-A177-3AD203B41FA5}">
                      <a16:colId xmlns:a16="http://schemas.microsoft.com/office/drawing/2014/main" val="2684633957"/>
                    </a:ext>
                  </a:extLst>
                </a:gridCol>
                <a:gridCol w="252711">
                  <a:extLst>
                    <a:ext uri="{9D8B030D-6E8A-4147-A177-3AD203B41FA5}">
                      <a16:colId xmlns:a16="http://schemas.microsoft.com/office/drawing/2014/main" val="3786453728"/>
                    </a:ext>
                  </a:extLst>
                </a:gridCol>
                <a:gridCol w="2527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27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7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27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27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14611">
                <a:tc gridSpan="20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98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spc="-3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291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281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265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23EF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247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23EF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219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23EF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189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23EF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160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23EF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143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23EF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122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23EF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105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23EF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81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23EF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62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23EF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47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23EF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31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23EF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18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23EF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23EF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23EF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342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spc="-3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chemeClr val="accent6"/>
                          </a:solidFill>
                          <a:latin typeface="+mj-lt"/>
                        </a:rPr>
                        <a:t>146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chemeClr val="accent6"/>
                          </a:solidFill>
                          <a:latin typeface="+mj-lt"/>
                        </a:rPr>
                        <a:t>136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chemeClr val="accent6"/>
                          </a:solidFill>
                          <a:latin typeface="+mj-lt"/>
                        </a:rPr>
                        <a:t>129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123</a:t>
                      </a:r>
                      <a:endParaRPr lang="fr-FR" sz="8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113</a:t>
                      </a:r>
                      <a:endParaRPr lang="fr-FR" sz="8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101</a:t>
                      </a:r>
                      <a:endParaRPr lang="fr-FR" sz="8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80</a:t>
                      </a:r>
                      <a:endParaRPr lang="fr-FR" sz="8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63</a:t>
                      </a:r>
                      <a:endParaRPr lang="fr-FR" sz="8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50</a:t>
                      </a:r>
                      <a:endParaRPr lang="fr-FR" sz="8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43</a:t>
                      </a:r>
                      <a:endParaRPr lang="fr-FR" sz="8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38</a:t>
                      </a:r>
                      <a:endParaRPr lang="fr-FR" sz="8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29</a:t>
                      </a:r>
                      <a:endParaRPr lang="fr-FR" sz="8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21</a:t>
                      </a:r>
                      <a:endParaRPr lang="fr-FR" sz="8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  <a:endParaRPr lang="fr-FR" sz="8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chemeClr val="accent6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chemeClr val="accent6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chemeClr val="accent6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chemeClr val="accent6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chemeClr val="accent6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7806D30B-1F21-7D46-9C61-26D41B4B930B}"/>
              </a:ext>
            </a:extLst>
          </p:cNvPr>
          <p:cNvCxnSpPr>
            <a:cxnSpLocks/>
          </p:cNvCxnSpPr>
          <p:nvPr/>
        </p:nvCxnSpPr>
        <p:spPr>
          <a:xfrm>
            <a:off x="7026434" y="5396081"/>
            <a:ext cx="478379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4DD7100A-A65B-4E43-8CF2-7EC1CA9EE8A2}"/>
              </a:ext>
            </a:extLst>
          </p:cNvPr>
          <p:cNvGrpSpPr/>
          <p:nvPr/>
        </p:nvGrpSpPr>
        <p:grpSpPr>
          <a:xfrm>
            <a:off x="6583323" y="2820432"/>
            <a:ext cx="5305459" cy="2498619"/>
            <a:chOff x="595611" y="2485881"/>
            <a:chExt cx="5305459" cy="3134786"/>
          </a:xfrm>
        </p:grpSpPr>
        <p:graphicFrame>
          <p:nvGraphicFramePr>
            <p:cNvPr id="35" name="Graphique 34">
              <a:extLst>
                <a:ext uri="{FF2B5EF4-FFF2-40B4-BE49-F238E27FC236}">
                  <a16:creationId xmlns:a16="http://schemas.microsoft.com/office/drawing/2014/main" id="{C3F9C6F6-D023-5A41-B477-443CD8C671B5}"/>
                </a:ext>
              </a:extLst>
            </p:cNvPr>
            <p:cNvGraphicFramePr/>
            <p:nvPr/>
          </p:nvGraphicFramePr>
          <p:xfrm>
            <a:off x="595611" y="2485881"/>
            <a:ext cx="5305459" cy="29847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6" name="Text Box 4">
              <a:extLst>
                <a:ext uri="{FF2B5EF4-FFF2-40B4-BE49-F238E27FC236}">
                  <a16:creationId xmlns:a16="http://schemas.microsoft.com/office/drawing/2014/main" id="{80D32D20-5B59-A148-B7CC-5CC85AF787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595245" y="3818447"/>
              <a:ext cx="2686619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ヒラギノ角ゴ Pro W3" charset="0"/>
                  <a:cs typeface="Arial"/>
                </a:rPr>
                <a:t>SSP (%)</a:t>
              </a:r>
            </a:p>
          </p:txBody>
        </p:sp>
        <p:sp>
          <p:nvSpPr>
            <p:cNvPr id="37" name="Text Box 4">
              <a:extLst>
                <a:ext uri="{FF2B5EF4-FFF2-40B4-BE49-F238E27FC236}">
                  <a16:creationId xmlns:a16="http://schemas.microsoft.com/office/drawing/2014/main" id="{20693F86-92B4-6C4E-8CD8-2A02BC2E49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3806" y="5302102"/>
              <a:ext cx="3306656" cy="31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ヒラギノ角ゴ Pro W3" charset="0"/>
                  <a:cs typeface="Arial"/>
                </a:rPr>
                <a:t>Mois</a:t>
              </a:r>
            </a:p>
          </p:txBody>
        </p:sp>
      </p:grpSp>
      <p:sp>
        <p:nvSpPr>
          <p:cNvPr id="38" name="ZoneTexte 37">
            <a:extLst>
              <a:ext uri="{FF2B5EF4-FFF2-40B4-BE49-F238E27FC236}">
                <a16:creationId xmlns:a16="http://schemas.microsoft.com/office/drawing/2014/main" id="{F6C7B37B-8ADF-BA41-908E-8FE3522F8B3B}"/>
              </a:ext>
            </a:extLst>
          </p:cNvPr>
          <p:cNvSpPr txBox="1"/>
          <p:nvPr/>
        </p:nvSpPr>
        <p:spPr>
          <a:xfrm>
            <a:off x="6279419" y="5433229"/>
            <a:ext cx="747015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23EFE">
                    <a:lumMod val="75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SYD985</a:t>
            </a:r>
          </a:p>
          <a:p>
            <a:pPr marL="0" marR="0" lvl="0" indent="0" algn="r" defTabSz="914400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339FD5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Physician’s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39FD5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 </a:t>
            </a:r>
            <a:b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39FD5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</a:br>
            <a:r>
              <a:rPr kumimoji="0" lang="fr-FR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339FD5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choice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39FD5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 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339FD5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CFDAD80-308A-D14B-B903-040BAEAF8142}"/>
              </a:ext>
            </a:extLst>
          </p:cNvPr>
          <p:cNvSpPr txBox="1"/>
          <p:nvPr/>
        </p:nvSpPr>
        <p:spPr>
          <a:xfrm>
            <a:off x="6279427" y="5282678"/>
            <a:ext cx="7470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Nb à risque</a:t>
            </a:r>
          </a:p>
        </p:txBody>
      </p:sp>
      <p:sp>
        <p:nvSpPr>
          <p:cNvPr id="44" name="Forme libre 43">
            <a:extLst>
              <a:ext uri="{FF2B5EF4-FFF2-40B4-BE49-F238E27FC236}">
                <a16:creationId xmlns:a16="http://schemas.microsoft.com/office/drawing/2014/main" id="{6F762581-606A-4F47-B7BA-1CA1290F1481}"/>
              </a:ext>
            </a:extLst>
          </p:cNvPr>
          <p:cNvSpPr/>
          <p:nvPr/>
        </p:nvSpPr>
        <p:spPr>
          <a:xfrm>
            <a:off x="1270747" y="2884394"/>
            <a:ext cx="2844053" cy="2003612"/>
          </a:xfrm>
          <a:custGeom>
            <a:avLst/>
            <a:gdLst>
              <a:gd name="connsiteX0" fmla="*/ 0 w 2844053"/>
              <a:gd name="connsiteY0" fmla="*/ 0 h 2003612"/>
              <a:gd name="connsiteX1" fmla="*/ 215153 w 2844053"/>
              <a:gd name="connsiteY1" fmla="*/ 6724 h 2003612"/>
              <a:gd name="connsiteX2" fmla="*/ 268941 w 2844053"/>
              <a:gd name="connsiteY2" fmla="*/ 40341 h 2003612"/>
              <a:gd name="connsiteX3" fmla="*/ 282388 w 2844053"/>
              <a:gd name="connsiteY3" fmla="*/ 242047 h 2003612"/>
              <a:gd name="connsiteX4" fmla="*/ 309282 w 2844053"/>
              <a:gd name="connsiteY4" fmla="*/ 410135 h 2003612"/>
              <a:gd name="connsiteX5" fmla="*/ 309282 w 2844053"/>
              <a:gd name="connsiteY5" fmla="*/ 410135 h 2003612"/>
              <a:gd name="connsiteX6" fmla="*/ 336177 w 2844053"/>
              <a:gd name="connsiteY6" fmla="*/ 470647 h 2003612"/>
              <a:gd name="connsiteX7" fmla="*/ 430306 w 2844053"/>
              <a:gd name="connsiteY7" fmla="*/ 484094 h 2003612"/>
              <a:gd name="connsiteX8" fmla="*/ 551329 w 2844053"/>
              <a:gd name="connsiteY8" fmla="*/ 484094 h 2003612"/>
              <a:gd name="connsiteX9" fmla="*/ 578224 w 2844053"/>
              <a:gd name="connsiteY9" fmla="*/ 645459 h 2003612"/>
              <a:gd name="connsiteX10" fmla="*/ 679077 w 2844053"/>
              <a:gd name="connsiteY10" fmla="*/ 679077 h 2003612"/>
              <a:gd name="connsiteX11" fmla="*/ 719418 w 2844053"/>
              <a:gd name="connsiteY11" fmla="*/ 712694 h 2003612"/>
              <a:gd name="connsiteX12" fmla="*/ 806824 w 2844053"/>
              <a:gd name="connsiteY12" fmla="*/ 712694 h 2003612"/>
              <a:gd name="connsiteX13" fmla="*/ 833718 w 2844053"/>
              <a:gd name="connsiteY13" fmla="*/ 826994 h 2003612"/>
              <a:gd name="connsiteX14" fmla="*/ 860612 w 2844053"/>
              <a:gd name="connsiteY14" fmla="*/ 921124 h 2003612"/>
              <a:gd name="connsiteX15" fmla="*/ 941294 w 2844053"/>
              <a:gd name="connsiteY15" fmla="*/ 995082 h 2003612"/>
              <a:gd name="connsiteX16" fmla="*/ 1021977 w 2844053"/>
              <a:gd name="connsiteY16" fmla="*/ 1015253 h 2003612"/>
              <a:gd name="connsiteX17" fmla="*/ 1109382 w 2844053"/>
              <a:gd name="connsiteY17" fmla="*/ 1015253 h 2003612"/>
              <a:gd name="connsiteX18" fmla="*/ 1163171 w 2844053"/>
              <a:gd name="connsiteY18" fmla="*/ 1311088 h 2003612"/>
              <a:gd name="connsiteX19" fmla="*/ 1398494 w 2844053"/>
              <a:gd name="connsiteY19" fmla="*/ 1311088 h 2003612"/>
              <a:gd name="connsiteX20" fmla="*/ 1398494 w 2844053"/>
              <a:gd name="connsiteY20" fmla="*/ 1411941 h 2003612"/>
              <a:gd name="connsiteX21" fmla="*/ 1546412 w 2844053"/>
              <a:gd name="connsiteY21" fmla="*/ 1411941 h 2003612"/>
              <a:gd name="connsiteX22" fmla="*/ 1546412 w 2844053"/>
              <a:gd name="connsiteY22" fmla="*/ 1472453 h 2003612"/>
              <a:gd name="connsiteX23" fmla="*/ 1660712 w 2844053"/>
              <a:gd name="connsiteY23" fmla="*/ 1472453 h 2003612"/>
              <a:gd name="connsiteX24" fmla="*/ 1721224 w 2844053"/>
              <a:gd name="connsiteY24" fmla="*/ 1640541 h 2003612"/>
              <a:gd name="connsiteX25" fmla="*/ 1875865 w 2844053"/>
              <a:gd name="connsiteY25" fmla="*/ 1640541 h 2003612"/>
              <a:gd name="connsiteX26" fmla="*/ 2023782 w 2844053"/>
              <a:gd name="connsiteY26" fmla="*/ 1640541 h 2003612"/>
              <a:gd name="connsiteX27" fmla="*/ 2023782 w 2844053"/>
              <a:gd name="connsiteY27" fmla="*/ 1741394 h 2003612"/>
              <a:gd name="connsiteX28" fmla="*/ 2225488 w 2844053"/>
              <a:gd name="connsiteY28" fmla="*/ 1741394 h 2003612"/>
              <a:gd name="connsiteX29" fmla="*/ 2225488 w 2844053"/>
              <a:gd name="connsiteY29" fmla="*/ 1808630 h 2003612"/>
              <a:gd name="connsiteX30" fmla="*/ 2359959 w 2844053"/>
              <a:gd name="connsiteY30" fmla="*/ 1808630 h 2003612"/>
              <a:gd name="connsiteX31" fmla="*/ 2359959 w 2844053"/>
              <a:gd name="connsiteY31" fmla="*/ 1882588 h 2003612"/>
              <a:gd name="connsiteX32" fmla="*/ 2844053 w 2844053"/>
              <a:gd name="connsiteY32" fmla="*/ 1882588 h 2003612"/>
              <a:gd name="connsiteX33" fmla="*/ 2837329 w 2844053"/>
              <a:gd name="connsiteY33" fmla="*/ 2003612 h 200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844053" h="2003612">
                <a:moveTo>
                  <a:pt x="0" y="0"/>
                </a:moveTo>
                <a:lnTo>
                  <a:pt x="215153" y="6724"/>
                </a:lnTo>
                <a:lnTo>
                  <a:pt x="268941" y="40341"/>
                </a:lnTo>
                <a:lnTo>
                  <a:pt x="282388" y="242047"/>
                </a:lnTo>
                <a:lnTo>
                  <a:pt x="309282" y="410135"/>
                </a:lnTo>
                <a:lnTo>
                  <a:pt x="309282" y="410135"/>
                </a:lnTo>
                <a:lnTo>
                  <a:pt x="336177" y="470647"/>
                </a:lnTo>
                <a:lnTo>
                  <a:pt x="430306" y="484094"/>
                </a:lnTo>
                <a:lnTo>
                  <a:pt x="551329" y="484094"/>
                </a:lnTo>
                <a:lnTo>
                  <a:pt x="578224" y="645459"/>
                </a:lnTo>
                <a:lnTo>
                  <a:pt x="679077" y="679077"/>
                </a:lnTo>
                <a:lnTo>
                  <a:pt x="719418" y="712694"/>
                </a:lnTo>
                <a:lnTo>
                  <a:pt x="806824" y="712694"/>
                </a:lnTo>
                <a:lnTo>
                  <a:pt x="833718" y="826994"/>
                </a:lnTo>
                <a:lnTo>
                  <a:pt x="860612" y="921124"/>
                </a:lnTo>
                <a:lnTo>
                  <a:pt x="941294" y="995082"/>
                </a:lnTo>
                <a:lnTo>
                  <a:pt x="1021977" y="1015253"/>
                </a:lnTo>
                <a:lnTo>
                  <a:pt x="1109382" y="1015253"/>
                </a:lnTo>
                <a:lnTo>
                  <a:pt x="1163171" y="1311088"/>
                </a:lnTo>
                <a:lnTo>
                  <a:pt x="1398494" y="1311088"/>
                </a:lnTo>
                <a:lnTo>
                  <a:pt x="1398494" y="1411941"/>
                </a:lnTo>
                <a:lnTo>
                  <a:pt x="1546412" y="1411941"/>
                </a:lnTo>
                <a:lnTo>
                  <a:pt x="1546412" y="1472453"/>
                </a:lnTo>
                <a:lnTo>
                  <a:pt x="1660712" y="1472453"/>
                </a:lnTo>
                <a:lnTo>
                  <a:pt x="1721224" y="1640541"/>
                </a:lnTo>
                <a:lnTo>
                  <a:pt x="1875865" y="1640541"/>
                </a:lnTo>
                <a:lnTo>
                  <a:pt x="2023782" y="1640541"/>
                </a:lnTo>
                <a:lnTo>
                  <a:pt x="2023782" y="1741394"/>
                </a:lnTo>
                <a:lnTo>
                  <a:pt x="2225488" y="1741394"/>
                </a:lnTo>
                <a:lnTo>
                  <a:pt x="2225488" y="1808630"/>
                </a:lnTo>
                <a:lnTo>
                  <a:pt x="2359959" y="1808630"/>
                </a:lnTo>
                <a:lnTo>
                  <a:pt x="2359959" y="1882588"/>
                </a:lnTo>
                <a:lnTo>
                  <a:pt x="2844053" y="1882588"/>
                </a:lnTo>
                <a:lnTo>
                  <a:pt x="2837329" y="2003612"/>
                </a:lnTo>
              </a:path>
            </a:pathLst>
          </a:cu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Forme libre 44">
            <a:extLst>
              <a:ext uri="{FF2B5EF4-FFF2-40B4-BE49-F238E27FC236}">
                <a16:creationId xmlns:a16="http://schemas.microsoft.com/office/drawing/2014/main" id="{4CEFEA9D-E357-C846-98F7-C2CFAFC2F110}"/>
              </a:ext>
            </a:extLst>
          </p:cNvPr>
          <p:cNvSpPr/>
          <p:nvPr/>
        </p:nvSpPr>
        <p:spPr>
          <a:xfrm>
            <a:off x="1277471" y="2884394"/>
            <a:ext cx="4417358" cy="1727947"/>
          </a:xfrm>
          <a:custGeom>
            <a:avLst/>
            <a:gdLst>
              <a:gd name="connsiteX0" fmla="*/ 0 w 4417358"/>
              <a:gd name="connsiteY0" fmla="*/ 0 h 1727947"/>
              <a:gd name="connsiteX1" fmla="*/ 235323 w 4417358"/>
              <a:gd name="connsiteY1" fmla="*/ 6724 h 1727947"/>
              <a:gd name="connsiteX2" fmla="*/ 268941 w 4417358"/>
              <a:gd name="connsiteY2" fmla="*/ 40341 h 1727947"/>
              <a:gd name="connsiteX3" fmla="*/ 282388 w 4417358"/>
              <a:gd name="connsiteY3" fmla="*/ 147918 h 1727947"/>
              <a:gd name="connsiteX4" fmla="*/ 289111 w 4417358"/>
              <a:gd name="connsiteY4" fmla="*/ 295835 h 1727947"/>
              <a:gd name="connsiteX5" fmla="*/ 295835 w 4417358"/>
              <a:gd name="connsiteY5" fmla="*/ 376518 h 1727947"/>
              <a:gd name="connsiteX6" fmla="*/ 396688 w 4417358"/>
              <a:gd name="connsiteY6" fmla="*/ 416859 h 1727947"/>
              <a:gd name="connsiteX7" fmla="*/ 551329 w 4417358"/>
              <a:gd name="connsiteY7" fmla="*/ 450477 h 1727947"/>
              <a:gd name="connsiteX8" fmla="*/ 558053 w 4417358"/>
              <a:gd name="connsiteY8" fmla="*/ 504265 h 1727947"/>
              <a:gd name="connsiteX9" fmla="*/ 625288 w 4417358"/>
              <a:gd name="connsiteY9" fmla="*/ 618565 h 1727947"/>
              <a:gd name="connsiteX10" fmla="*/ 813547 w 4417358"/>
              <a:gd name="connsiteY10" fmla="*/ 632012 h 1727947"/>
              <a:gd name="connsiteX11" fmla="*/ 840441 w 4417358"/>
              <a:gd name="connsiteY11" fmla="*/ 732865 h 1727947"/>
              <a:gd name="connsiteX12" fmla="*/ 847164 w 4417358"/>
              <a:gd name="connsiteY12" fmla="*/ 820271 h 1727947"/>
              <a:gd name="connsiteX13" fmla="*/ 1089211 w 4417358"/>
              <a:gd name="connsiteY13" fmla="*/ 820271 h 1727947"/>
              <a:gd name="connsiteX14" fmla="*/ 1143000 w 4417358"/>
              <a:gd name="connsiteY14" fmla="*/ 921124 h 1727947"/>
              <a:gd name="connsiteX15" fmla="*/ 1297641 w 4417358"/>
              <a:gd name="connsiteY15" fmla="*/ 954741 h 1727947"/>
              <a:gd name="connsiteX16" fmla="*/ 1391770 w 4417358"/>
              <a:gd name="connsiteY16" fmla="*/ 954741 h 1727947"/>
              <a:gd name="connsiteX17" fmla="*/ 1479176 w 4417358"/>
              <a:gd name="connsiteY17" fmla="*/ 1149724 h 1727947"/>
              <a:gd name="connsiteX18" fmla="*/ 1694329 w 4417358"/>
              <a:gd name="connsiteY18" fmla="*/ 1149724 h 1727947"/>
              <a:gd name="connsiteX19" fmla="*/ 1761564 w 4417358"/>
              <a:gd name="connsiteY19" fmla="*/ 1257300 h 1727947"/>
              <a:gd name="connsiteX20" fmla="*/ 1929653 w 4417358"/>
              <a:gd name="connsiteY20" fmla="*/ 1257300 h 1727947"/>
              <a:gd name="connsiteX21" fmla="*/ 1943100 w 4417358"/>
              <a:gd name="connsiteY21" fmla="*/ 1324535 h 1727947"/>
              <a:gd name="connsiteX22" fmla="*/ 2218764 w 4417358"/>
              <a:gd name="connsiteY22" fmla="*/ 1324535 h 1727947"/>
              <a:gd name="connsiteX23" fmla="*/ 2218764 w 4417358"/>
              <a:gd name="connsiteY23" fmla="*/ 1324535 h 1727947"/>
              <a:gd name="connsiteX24" fmla="*/ 2386853 w 4417358"/>
              <a:gd name="connsiteY24" fmla="*/ 1324535 h 1727947"/>
              <a:gd name="connsiteX25" fmla="*/ 2386853 w 4417358"/>
              <a:gd name="connsiteY25" fmla="*/ 1452282 h 1727947"/>
              <a:gd name="connsiteX26" fmla="*/ 3852582 w 4417358"/>
              <a:gd name="connsiteY26" fmla="*/ 1452282 h 1727947"/>
              <a:gd name="connsiteX27" fmla="*/ 3852582 w 4417358"/>
              <a:gd name="connsiteY27" fmla="*/ 1727947 h 1727947"/>
              <a:gd name="connsiteX28" fmla="*/ 4417358 w 4417358"/>
              <a:gd name="connsiteY28" fmla="*/ 1727947 h 172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417358" h="1727947">
                <a:moveTo>
                  <a:pt x="0" y="0"/>
                </a:moveTo>
                <a:lnTo>
                  <a:pt x="235323" y="6724"/>
                </a:lnTo>
                <a:lnTo>
                  <a:pt x="268941" y="40341"/>
                </a:lnTo>
                <a:lnTo>
                  <a:pt x="282388" y="147918"/>
                </a:lnTo>
                <a:lnTo>
                  <a:pt x="289111" y="295835"/>
                </a:lnTo>
                <a:lnTo>
                  <a:pt x="295835" y="376518"/>
                </a:lnTo>
                <a:lnTo>
                  <a:pt x="396688" y="416859"/>
                </a:lnTo>
                <a:lnTo>
                  <a:pt x="551329" y="450477"/>
                </a:lnTo>
                <a:lnTo>
                  <a:pt x="558053" y="504265"/>
                </a:lnTo>
                <a:lnTo>
                  <a:pt x="625288" y="618565"/>
                </a:lnTo>
                <a:lnTo>
                  <a:pt x="813547" y="632012"/>
                </a:lnTo>
                <a:lnTo>
                  <a:pt x="840441" y="732865"/>
                </a:lnTo>
                <a:lnTo>
                  <a:pt x="847164" y="820271"/>
                </a:lnTo>
                <a:lnTo>
                  <a:pt x="1089211" y="820271"/>
                </a:lnTo>
                <a:lnTo>
                  <a:pt x="1143000" y="921124"/>
                </a:lnTo>
                <a:lnTo>
                  <a:pt x="1297641" y="954741"/>
                </a:lnTo>
                <a:lnTo>
                  <a:pt x="1391770" y="954741"/>
                </a:lnTo>
                <a:lnTo>
                  <a:pt x="1479176" y="1149724"/>
                </a:lnTo>
                <a:lnTo>
                  <a:pt x="1694329" y="1149724"/>
                </a:lnTo>
                <a:lnTo>
                  <a:pt x="1761564" y="1257300"/>
                </a:lnTo>
                <a:lnTo>
                  <a:pt x="1929653" y="1257300"/>
                </a:lnTo>
                <a:lnTo>
                  <a:pt x="1943100" y="1324535"/>
                </a:lnTo>
                <a:lnTo>
                  <a:pt x="2218764" y="1324535"/>
                </a:lnTo>
                <a:lnTo>
                  <a:pt x="2218764" y="1324535"/>
                </a:lnTo>
                <a:lnTo>
                  <a:pt x="2386853" y="1324535"/>
                </a:lnTo>
                <a:lnTo>
                  <a:pt x="2386853" y="1452282"/>
                </a:lnTo>
                <a:lnTo>
                  <a:pt x="3852582" y="1452282"/>
                </a:lnTo>
                <a:lnTo>
                  <a:pt x="3852582" y="1727947"/>
                </a:lnTo>
                <a:lnTo>
                  <a:pt x="4417358" y="1727947"/>
                </a:ln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Forme libre 45">
            <a:extLst>
              <a:ext uri="{FF2B5EF4-FFF2-40B4-BE49-F238E27FC236}">
                <a16:creationId xmlns:a16="http://schemas.microsoft.com/office/drawing/2014/main" id="{4CBF2F41-C6A6-904A-8656-6CB4AC33BB4A}"/>
              </a:ext>
            </a:extLst>
          </p:cNvPr>
          <p:cNvSpPr/>
          <p:nvPr/>
        </p:nvSpPr>
        <p:spPr>
          <a:xfrm>
            <a:off x="7107865" y="2886740"/>
            <a:ext cx="4396563" cy="1520455"/>
          </a:xfrm>
          <a:custGeom>
            <a:avLst/>
            <a:gdLst>
              <a:gd name="connsiteX0" fmla="*/ 0 w 4396563"/>
              <a:gd name="connsiteY0" fmla="*/ 0 h 1520455"/>
              <a:gd name="connsiteX1" fmla="*/ 90377 w 4396563"/>
              <a:gd name="connsiteY1" fmla="*/ 37213 h 1520455"/>
              <a:gd name="connsiteX2" fmla="*/ 148856 w 4396563"/>
              <a:gd name="connsiteY2" fmla="*/ 58479 h 1520455"/>
              <a:gd name="connsiteX3" fmla="*/ 244549 w 4396563"/>
              <a:gd name="connsiteY3" fmla="*/ 85060 h 1520455"/>
              <a:gd name="connsiteX4" fmla="*/ 303028 w 4396563"/>
              <a:gd name="connsiteY4" fmla="*/ 85060 h 1520455"/>
              <a:gd name="connsiteX5" fmla="*/ 398721 w 4396563"/>
              <a:gd name="connsiteY5" fmla="*/ 186069 h 1520455"/>
              <a:gd name="connsiteX6" fmla="*/ 611372 w 4396563"/>
              <a:gd name="connsiteY6" fmla="*/ 186069 h 1520455"/>
              <a:gd name="connsiteX7" fmla="*/ 781493 w 4396563"/>
              <a:gd name="connsiteY7" fmla="*/ 249865 h 1520455"/>
              <a:gd name="connsiteX8" fmla="*/ 1031358 w 4396563"/>
              <a:gd name="connsiteY8" fmla="*/ 292395 h 1520455"/>
              <a:gd name="connsiteX9" fmla="*/ 1233377 w 4396563"/>
              <a:gd name="connsiteY9" fmla="*/ 393404 h 1520455"/>
              <a:gd name="connsiteX10" fmla="*/ 1366284 w 4396563"/>
              <a:gd name="connsiteY10" fmla="*/ 467832 h 1520455"/>
              <a:gd name="connsiteX11" fmla="*/ 1488558 w 4396563"/>
              <a:gd name="connsiteY11" fmla="*/ 590107 h 1520455"/>
              <a:gd name="connsiteX12" fmla="*/ 1557670 w 4396563"/>
              <a:gd name="connsiteY12" fmla="*/ 637953 h 1520455"/>
              <a:gd name="connsiteX13" fmla="*/ 1557670 w 4396563"/>
              <a:gd name="connsiteY13" fmla="*/ 637953 h 1520455"/>
              <a:gd name="connsiteX14" fmla="*/ 1573619 w 4396563"/>
              <a:gd name="connsiteY14" fmla="*/ 696432 h 1520455"/>
              <a:gd name="connsiteX15" fmla="*/ 1685261 w 4396563"/>
              <a:gd name="connsiteY15" fmla="*/ 744279 h 1520455"/>
              <a:gd name="connsiteX16" fmla="*/ 1759688 w 4396563"/>
              <a:gd name="connsiteY16" fmla="*/ 850604 h 1520455"/>
              <a:gd name="connsiteX17" fmla="*/ 1887279 w 4396563"/>
              <a:gd name="connsiteY17" fmla="*/ 882502 h 1520455"/>
              <a:gd name="connsiteX18" fmla="*/ 2131828 w 4396563"/>
              <a:gd name="connsiteY18" fmla="*/ 1031358 h 1520455"/>
              <a:gd name="connsiteX19" fmla="*/ 2456121 w 4396563"/>
              <a:gd name="connsiteY19" fmla="*/ 1031358 h 1520455"/>
              <a:gd name="connsiteX20" fmla="*/ 2663456 w 4396563"/>
              <a:gd name="connsiteY20" fmla="*/ 1143000 h 1520455"/>
              <a:gd name="connsiteX21" fmla="*/ 2769782 w 4396563"/>
              <a:gd name="connsiteY21" fmla="*/ 1169581 h 1520455"/>
              <a:gd name="connsiteX22" fmla="*/ 2860158 w 4396563"/>
              <a:gd name="connsiteY22" fmla="*/ 1164265 h 1520455"/>
              <a:gd name="connsiteX23" fmla="*/ 2860158 w 4396563"/>
              <a:gd name="connsiteY23" fmla="*/ 1164265 h 1520455"/>
              <a:gd name="connsiteX24" fmla="*/ 2939902 w 4396563"/>
              <a:gd name="connsiteY24" fmla="*/ 1206795 h 1520455"/>
              <a:gd name="connsiteX25" fmla="*/ 3019647 w 4396563"/>
              <a:gd name="connsiteY25" fmla="*/ 1281223 h 1520455"/>
              <a:gd name="connsiteX26" fmla="*/ 3104707 w 4396563"/>
              <a:gd name="connsiteY26" fmla="*/ 1281223 h 1520455"/>
              <a:gd name="connsiteX27" fmla="*/ 3264195 w 4396563"/>
              <a:gd name="connsiteY27" fmla="*/ 1440711 h 1520455"/>
              <a:gd name="connsiteX28" fmla="*/ 3535326 w 4396563"/>
              <a:gd name="connsiteY28" fmla="*/ 1440711 h 1520455"/>
              <a:gd name="connsiteX29" fmla="*/ 3535326 w 4396563"/>
              <a:gd name="connsiteY29" fmla="*/ 1515139 h 1520455"/>
              <a:gd name="connsiteX30" fmla="*/ 4396563 w 4396563"/>
              <a:gd name="connsiteY30" fmla="*/ 1515139 h 1520455"/>
              <a:gd name="connsiteX31" fmla="*/ 4396563 w 4396563"/>
              <a:gd name="connsiteY31" fmla="*/ 1520455 h 15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396563" h="1520455">
                <a:moveTo>
                  <a:pt x="0" y="0"/>
                </a:moveTo>
                <a:lnTo>
                  <a:pt x="90377" y="37213"/>
                </a:lnTo>
                <a:lnTo>
                  <a:pt x="148856" y="58479"/>
                </a:lnTo>
                <a:lnTo>
                  <a:pt x="244549" y="85060"/>
                </a:lnTo>
                <a:lnTo>
                  <a:pt x="303028" y="85060"/>
                </a:lnTo>
                <a:lnTo>
                  <a:pt x="398721" y="186069"/>
                </a:lnTo>
                <a:lnTo>
                  <a:pt x="611372" y="186069"/>
                </a:lnTo>
                <a:lnTo>
                  <a:pt x="781493" y="249865"/>
                </a:lnTo>
                <a:lnTo>
                  <a:pt x="1031358" y="292395"/>
                </a:lnTo>
                <a:lnTo>
                  <a:pt x="1233377" y="393404"/>
                </a:lnTo>
                <a:lnTo>
                  <a:pt x="1366284" y="467832"/>
                </a:lnTo>
                <a:lnTo>
                  <a:pt x="1488558" y="590107"/>
                </a:lnTo>
                <a:lnTo>
                  <a:pt x="1557670" y="637953"/>
                </a:lnTo>
                <a:lnTo>
                  <a:pt x="1557670" y="637953"/>
                </a:lnTo>
                <a:lnTo>
                  <a:pt x="1573619" y="696432"/>
                </a:lnTo>
                <a:lnTo>
                  <a:pt x="1685261" y="744279"/>
                </a:lnTo>
                <a:lnTo>
                  <a:pt x="1759688" y="850604"/>
                </a:lnTo>
                <a:lnTo>
                  <a:pt x="1887279" y="882502"/>
                </a:lnTo>
                <a:lnTo>
                  <a:pt x="2131828" y="1031358"/>
                </a:lnTo>
                <a:lnTo>
                  <a:pt x="2456121" y="1031358"/>
                </a:lnTo>
                <a:lnTo>
                  <a:pt x="2663456" y="1143000"/>
                </a:lnTo>
                <a:lnTo>
                  <a:pt x="2769782" y="1169581"/>
                </a:lnTo>
                <a:lnTo>
                  <a:pt x="2860158" y="1164265"/>
                </a:lnTo>
                <a:lnTo>
                  <a:pt x="2860158" y="1164265"/>
                </a:lnTo>
                <a:lnTo>
                  <a:pt x="2939902" y="1206795"/>
                </a:lnTo>
                <a:lnTo>
                  <a:pt x="3019647" y="1281223"/>
                </a:lnTo>
                <a:lnTo>
                  <a:pt x="3104707" y="1281223"/>
                </a:lnTo>
                <a:lnTo>
                  <a:pt x="3264195" y="1440711"/>
                </a:lnTo>
                <a:lnTo>
                  <a:pt x="3535326" y="1440711"/>
                </a:lnTo>
                <a:lnTo>
                  <a:pt x="3535326" y="1515139"/>
                </a:lnTo>
                <a:lnTo>
                  <a:pt x="4396563" y="1515139"/>
                </a:lnTo>
                <a:lnTo>
                  <a:pt x="4396563" y="1520455"/>
                </a:lnTo>
              </a:path>
            </a:pathLst>
          </a:cu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Forme libre 46">
            <a:extLst>
              <a:ext uri="{FF2B5EF4-FFF2-40B4-BE49-F238E27FC236}">
                <a16:creationId xmlns:a16="http://schemas.microsoft.com/office/drawing/2014/main" id="{665CFAE8-4022-174A-8A5C-B36CA8DB7419}"/>
              </a:ext>
            </a:extLst>
          </p:cNvPr>
          <p:cNvSpPr/>
          <p:nvPr/>
        </p:nvSpPr>
        <p:spPr>
          <a:xfrm>
            <a:off x="7102549" y="2892056"/>
            <a:ext cx="4375298" cy="1398181"/>
          </a:xfrm>
          <a:custGeom>
            <a:avLst/>
            <a:gdLst>
              <a:gd name="connsiteX0" fmla="*/ 0 w 4375298"/>
              <a:gd name="connsiteY0" fmla="*/ 0 h 1398181"/>
              <a:gd name="connsiteX1" fmla="*/ 159488 w 4375298"/>
              <a:gd name="connsiteY1" fmla="*/ 15949 h 1398181"/>
              <a:gd name="connsiteX2" fmla="*/ 303028 w 4375298"/>
              <a:gd name="connsiteY2" fmla="*/ 47846 h 1398181"/>
              <a:gd name="connsiteX3" fmla="*/ 409353 w 4375298"/>
              <a:gd name="connsiteY3" fmla="*/ 85060 h 1398181"/>
              <a:gd name="connsiteX4" fmla="*/ 520995 w 4375298"/>
              <a:gd name="connsiteY4" fmla="*/ 154172 h 1398181"/>
              <a:gd name="connsiteX5" fmla="*/ 568842 w 4375298"/>
              <a:gd name="connsiteY5" fmla="*/ 191386 h 1398181"/>
              <a:gd name="connsiteX6" fmla="*/ 669851 w 4375298"/>
              <a:gd name="connsiteY6" fmla="*/ 196702 h 1398181"/>
              <a:gd name="connsiteX7" fmla="*/ 808074 w 4375298"/>
              <a:gd name="connsiteY7" fmla="*/ 249865 h 1398181"/>
              <a:gd name="connsiteX8" fmla="*/ 877186 w 4375298"/>
              <a:gd name="connsiteY8" fmla="*/ 276446 h 1398181"/>
              <a:gd name="connsiteX9" fmla="*/ 1095153 w 4375298"/>
              <a:gd name="connsiteY9" fmla="*/ 382772 h 1398181"/>
              <a:gd name="connsiteX10" fmla="*/ 1329070 w 4375298"/>
              <a:gd name="connsiteY10" fmla="*/ 505046 h 1398181"/>
              <a:gd name="connsiteX11" fmla="*/ 1461977 w 4375298"/>
              <a:gd name="connsiteY11" fmla="*/ 568842 h 1398181"/>
              <a:gd name="connsiteX12" fmla="*/ 1584251 w 4375298"/>
              <a:gd name="connsiteY12" fmla="*/ 611372 h 1398181"/>
              <a:gd name="connsiteX13" fmla="*/ 1738423 w 4375298"/>
              <a:gd name="connsiteY13" fmla="*/ 643270 h 1398181"/>
              <a:gd name="connsiteX14" fmla="*/ 1897911 w 4375298"/>
              <a:gd name="connsiteY14" fmla="*/ 675167 h 1398181"/>
              <a:gd name="connsiteX15" fmla="*/ 2046767 w 4375298"/>
              <a:gd name="connsiteY15" fmla="*/ 797442 h 1398181"/>
              <a:gd name="connsiteX16" fmla="*/ 2546498 w 4375298"/>
              <a:gd name="connsiteY16" fmla="*/ 935665 h 1398181"/>
              <a:gd name="connsiteX17" fmla="*/ 2663456 w 4375298"/>
              <a:gd name="connsiteY17" fmla="*/ 1020725 h 1398181"/>
              <a:gd name="connsiteX18" fmla="*/ 2860158 w 4375298"/>
              <a:gd name="connsiteY18" fmla="*/ 1052623 h 1398181"/>
              <a:gd name="connsiteX19" fmla="*/ 2950535 w 4375298"/>
              <a:gd name="connsiteY19" fmla="*/ 1084521 h 1398181"/>
              <a:gd name="connsiteX20" fmla="*/ 3136604 w 4375298"/>
              <a:gd name="connsiteY20" fmla="*/ 1174897 h 1398181"/>
              <a:gd name="connsiteX21" fmla="*/ 3322674 w 4375298"/>
              <a:gd name="connsiteY21" fmla="*/ 1185530 h 1398181"/>
              <a:gd name="connsiteX22" fmla="*/ 3402418 w 4375298"/>
              <a:gd name="connsiteY22" fmla="*/ 1233377 h 1398181"/>
              <a:gd name="connsiteX23" fmla="*/ 3583172 w 4375298"/>
              <a:gd name="connsiteY23" fmla="*/ 1233377 h 1398181"/>
              <a:gd name="connsiteX24" fmla="*/ 3583172 w 4375298"/>
              <a:gd name="connsiteY24" fmla="*/ 1307804 h 1398181"/>
              <a:gd name="connsiteX25" fmla="*/ 4157330 w 4375298"/>
              <a:gd name="connsiteY25" fmla="*/ 1307804 h 1398181"/>
              <a:gd name="connsiteX26" fmla="*/ 4157330 w 4375298"/>
              <a:gd name="connsiteY26" fmla="*/ 1398181 h 1398181"/>
              <a:gd name="connsiteX27" fmla="*/ 4375298 w 4375298"/>
              <a:gd name="connsiteY27" fmla="*/ 1398181 h 139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75298" h="1398181">
                <a:moveTo>
                  <a:pt x="0" y="0"/>
                </a:moveTo>
                <a:lnTo>
                  <a:pt x="159488" y="15949"/>
                </a:lnTo>
                <a:lnTo>
                  <a:pt x="303028" y="47846"/>
                </a:lnTo>
                <a:lnTo>
                  <a:pt x="409353" y="85060"/>
                </a:lnTo>
                <a:lnTo>
                  <a:pt x="520995" y="154172"/>
                </a:lnTo>
                <a:lnTo>
                  <a:pt x="568842" y="191386"/>
                </a:lnTo>
                <a:lnTo>
                  <a:pt x="669851" y="196702"/>
                </a:lnTo>
                <a:lnTo>
                  <a:pt x="808074" y="249865"/>
                </a:lnTo>
                <a:lnTo>
                  <a:pt x="877186" y="276446"/>
                </a:lnTo>
                <a:lnTo>
                  <a:pt x="1095153" y="382772"/>
                </a:lnTo>
                <a:lnTo>
                  <a:pt x="1329070" y="505046"/>
                </a:lnTo>
                <a:lnTo>
                  <a:pt x="1461977" y="568842"/>
                </a:lnTo>
                <a:lnTo>
                  <a:pt x="1584251" y="611372"/>
                </a:lnTo>
                <a:lnTo>
                  <a:pt x="1738423" y="643270"/>
                </a:lnTo>
                <a:lnTo>
                  <a:pt x="1897911" y="675167"/>
                </a:lnTo>
                <a:lnTo>
                  <a:pt x="2046767" y="797442"/>
                </a:lnTo>
                <a:lnTo>
                  <a:pt x="2546498" y="935665"/>
                </a:lnTo>
                <a:lnTo>
                  <a:pt x="2663456" y="1020725"/>
                </a:lnTo>
                <a:lnTo>
                  <a:pt x="2860158" y="1052623"/>
                </a:lnTo>
                <a:lnTo>
                  <a:pt x="2950535" y="1084521"/>
                </a:lnTo>
                <a:lnTo>
                  <a:pt x="3136604" y="1174897"/>
                </a:lnTo>
                <a:lnTo>
                  <a:pt x="3322674" y="1185530"/>
                </a:lnTo>
                <a:lnTo>
                  <a:pt x="3402418" y="1233377"/>
                </a:lnTo>
                <a:lnTo>
                  <a:pt x="3583172" y="1233377"/>
                </a:lnTo>
                <a:lnTo>
                  <a:pt x="3583172" y="1307804"/>
                </a:lnTo>
                <a:lnTo>
                  <a:pt x="4157330" y="1307804"/>
                </a:lnTo>
                <a:lnTo>
                  <a:pt x="4157330" y="1398181"/>
                </a:lnTo>
                <a:lnTo>
                  <a:pt x="4375298" y="1398181"/>
                </a:ln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79886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Essai TULIP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924DE9-F961-734A-9CD7-0ED35F4F3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S. Saura </a:t>
            </a:r>
            <a:r>
              <a:rPr lang="fr-FR" dirty="0" err="1"/>
              <a:t>Manich</a:t>
            </a:r>
            <a:r>
              <a:rPr lang="fr-FR" dirty="0"/>
              <a:t>, et al.,  ESMO</a:t>
            </a:r>
            <a:r>
              <a:rPr lang="fr-FR" baseline="30000" dirty="0"/>
              <a:t>® </a:t>
            </a:r>
            <a:r>
              <a:rPr lang="fr-FR" dirty="0"/>
              <a:t>2021, Abs #LBA15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B23F97-8CB6-F64B-A046-5C9B29C0A7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4910" y="1242617"/>
            <a:ext cx="10915172" cy="4166291"/>
          </a:xfrm>
        </p:spPr>
        <p:txBody>
          <a:bodyPr/>
          <a:lstStyle/>
          <a:p>
            <a:r>
              <a:rPr lang="fr-FR" dirty="0"/>
              <a:t>Rapportés ≥ 15 % des patients dans les 2 bras + pneumopathies </a:t>
            </a:r>
            <a:r>
              <a:rPr lang="fr-FR" dirty="0" err="1"/>
              <a:t>intertitielles</a:t>
            </a:r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sz="2800" dirty="0"/>
              <a:t>Tolérance Effets secondaires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F1009F03-1308-A240-A7CC-80C4B23121BA}"/>
              </a:ext>
            </a:extLst>
          </p:cNvPr>
          <p:cNvGraphicFramePr>
            <a:graphicFrameLocks noGrp="1"/>
          </p:cNvGraphicFramePr>
          <p:nvPr/>
        </p:nvGraphicFramePr>
        <p:xfrm>
          <a:off x="872322" y="1655096"/>
          <a:ext cx="10398194" cy="4405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1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1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754">
                  <a:extLst>
                    <a:ext uri="{9D8B030D-6E8A-4147-A177-3AD203B41FA5}">
                      <a16:colId xmlns:a16="http://schemas.microsoft.com/office/drawing/2014/main" val="2893481394"/>
                    </a:ext>
                  </a:extLst>
                </a:gridCol>
                <a:gridCol w="1531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17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6012">
                <a:tc>
                  <a:txBody>
                    <a:bodyPr/>
                    <a:lstStyle/>
                    <a:p>
                      <a:pPr algn="l">
                        <a:lnSpc>
                          <a:spcPts val="1560"/>
                        </a:lnSpc>
                        <a:spcBef>
                          <a:spcPts val="0"/>
                        </a:spcBef>
                      </a:pPr>
                      <a:endParaRPr lang="fr-FR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7200" marB="72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SYD985 (n = 288)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Choix du praticien (n = 137)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719039"/>
                  </a:ext>
                </a:extLst>
              </a:tr>
              <a:tr h="206012">
                <a:tc>
                  <a:txBody>
                    <a:bodyPr/>
                    <a:lstStyle/>
                    <a:p>
                      <a:pPr algn="l">
                        <a:lnSpc>
                          <a:spcPts val="1560"/>
                        </a:lnSpc>
                        <a:spcBef>
                          <a:spcPts val="0"/>
                        </a:spcBef>
                      </a:pPr>
                      <a:r>
                        <a:rPr lang="fr-FR" sz="13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 patient 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3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Tout grade</a:t>
                      </a:r>
                      <a:endParaRPr lang="fr-FR" sz="1300" b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≥ grade 3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3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Tout grade</a:t>
                      </a:r>
                      <a:endParaRPr lang="fr-FR" sz="1300" b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≥ grade 3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855"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</a:pPr>
                      <a:r>
                        <a:rPr lang="fr-FR" sz="1400" b="1" dirty="0"/>
                        <a:t>Au moins un effet secondaire lié au traitement </a:t>
                      </a:r>
                      <a:endParaRPr lang="en-US" sz="1400" b="1" dirty="0"/>
                    </a:p>
                  </a:txBody>
                  <a:tcPr marL="0" marR="36000" marT="7200" marB="72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5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278 (96,5%)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152 (52,8%)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5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132 (96,4%)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5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 (48,2%)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855"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</a:pPr>
                      <a:r>
                        <a:rPr lang="fr-FR" sz="1400" dirty="0"/>
                        <a:t>Conjonctivite </a:t>
                      </a:r>
                      <a:endParaRPr lang="en-US" sz="1400" dirty="0"/>
                    </a:p>
                  </a:txBody>
                  <a:tcPr marL="108000" marR="36000" marT="7200" marB="72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5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110 (38,2%)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(5,6%)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5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(2,2%)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5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855"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</a:pPr>
                      <a:r>
                        <a:rPr lang="fr-FR" sz="1400" dirty="0"/>
                        <a:t>Kératite</a:t>
                      </a:r>
                      <a:endParaRPr lang="en-US" sz="1400" dirty="0"/>
                    </a:p>
                  </a:txBody>
                  <a:tcPr marL="108000" marR="36000" marT="7200" marB="72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5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110 (38,2%)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 (12,2%)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5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 (8,0%)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5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855"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</a:pPr>
                      <a:r>
                        <a:rPr lang="fr-FR" sz="1400" dirty="0"/>
                        <a:t>Fatigue </a:t>
                      </a:r>
                      <a:endParaRPr lang="en-US" sz="1400" dirty="0"/>
                    </a:p>
                  </a:txBody>
                  <a:tcPr marL="108000" marR="36000" marT="7200" marB="72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5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 (33,3%)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(3,1%)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5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 (29,9%)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5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(1,5%)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855"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</a:pPr>
                      <a:r>
                        <a:rPr lang="en-US" sz="1400" dirty="0" err="1"/>
                        <a:t>Sécheresse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oculaire</a:t>
                      </a:r>
                      <a:endParaRPr lang="en-US" sz="1400" dirty="0"/>
                    </a:p>
                  </a:txBody>
                  <a:tcPr marL="108000" marR="36000" marT="7200" marB="72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5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 (30,2%)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(4,2%)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5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(10,2%)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kumimoji="0" lang="fr-FR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fr-FR" sz="15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855"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</a:pPr>
                      <a:r>
                        <a:rPr lang="fr-FR" sz="1400" dirty="0"/>
                        <a:t>Nausées</a:t>
                      </a:r>
                      <a:endParaRPr lang="en-US" sz="1400" dirty="0"/>
                    </a:p>
                  </a:txBody>
                  <a:tcPr marL="108000" marR="36000" marT="7200" marB="72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 (25,3%)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(1,0%)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 (31,4%)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kumimoji="0" lang="fr-FR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fr-FR" sz="15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348337"/>
                  </a:ext>
                </a:extLst>
              </a:tr>
              <a:tr h="221855"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</a:pPr>
                      <a:r>
                        <a:rPr lang="fr-FR" sz="1400" dirty="0"/>
                        <a:t>Alopécie</a:t>
                      </a:r>
                      <a:endParaRPr lang="en-US" sz="1400" dirty="0"/>
                    </a:p>
                  </a:txBody>
                  <a:tcPr marL="108000" marR="36000" marT="7200" marB="72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 (21,5%)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(0,3%)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(11,7%)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kumimoji="0" lang="fr-FR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fr-FR" sz="15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012195"/>
                  </a:ext>
                </a:extLst>
              </a:tr>
              <a:tr h="2218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Perte de l'appétit</a:t>
                      </a:r>
                      <a:endParaRPr lang="en-US" sz="1400" dirty="0"/>
                    </a:p>
                  </a:txBody>
                  <a:tcPr marL="108000" marR="36000" marT="7200" marB="72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 (21,2%)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(10,9%)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fr-FR" sz="15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3143"/>
                  </a:ext>
                </a:extLst>
              </a:tr>
              <a:tr h="221855"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</a:pPr>
                      <a:r>
                        <a:rPr lang="fr-FR" sz="1400" dirty="0"/>
                        <a:t>Diarrhée</a:t>
                      </a:r>
                    </a:p>
                  </a:txBody>
                  <a:tcPr marL="108000" marR="36000" marT="7200" marB="72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 (20,8%)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(1,0%)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 (35,8%)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5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(2,2%)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706952"/>
                  </a:ext>
                </a:extLst>
              </a:tr>
              <a:tr h="221855"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</a:pPr>
                      <a:r>
                        <a:rPr lang="fr-FR" sz="1400" dirty="0"/>
                        <a:t> Asthénie</a:t>
                      </a:r>
                      <a:endParaRPr lang="en-US" sz="1400" dirty="0"/>
                    </a:p>
                  </a:txBody>
                  <a:tcPr marL="108000" marR="36000" marT="7200" marB="72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 (20,1%)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(1,7%)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 (16,8%)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(0,7%)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73648"/>
                  </a:ext>
                </a:extLst>
              </a:tr>
              <a:tr h="221855"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</a:pPr>
                      <a:r>
                        <a:rPr lang="fr-FR" sz="1400" dirty="0"/>
                        <a:t>Constipation</a:t>
                      </a:r>
                      <a:endParaRPr lang="en-US" sz="1400" dirty="0"/>
                    </a:p>
                  </a:txBody>
                  <a:tcPr marL="108000" marR="36000" marT="7200" marB="72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 (19,8%)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 (17,5%)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494058"/>
                  </a:ext>
                </a:extLst>
              </a:tr>
              <a:tr h="2218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Augmentation du larmoiement</a:t>
                      </a:r>
                      <a:endParaRPr lang="en-US" sz="1400" dirty="0"/>
                    </a:p>
                  </a:txBody>
                  <a:tcPr marL="108000" marR="36000" marT="7200" marB="72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 (18,4%)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(1,5%)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kumimoji="0" lang="fr-FR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fr-FR" sz="15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453484"/>
                  </a:ext>
                </a:extLst>
              </a:tr>
              <a:tr h="221855"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</a:pPr>
                      <a:r>
                        <a:rPr lang="fr-FR" sz="1400" dirty="0"/>
                        <a:t>Toux</a:t>
                      </a:r>
                      <a:endParaRPr lang="en-US" sz="1400" dirty="0"/>
                    </a:p>
                  </a:txBody>
                  <a:tcPr marL="108000" marR="36000" marT="7200" marB="72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 (16,7%)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(0,3%)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(10,2%)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kumimoji="0" lang="fr-FR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fr-FR" sz="15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850299"/>
                  </a:ext>
                </a:extLst>
              </a:tr>
              <a:tr h="221855"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</a:pPr>
                      <a:r>
                        <a:rPr lang="fr-FR" sz="1400" dirty="0"/>
                        <a:t>Vomissements</a:t>
                      </a:r>
                      <a:endParaRPr lang="en-US" sz="1400" dirty="0"/>
                    </a:p>
                  </a:txBody>
                  <a:tcPr marL="108000" marR="36000" marT="7200" marB="72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 (12,5%)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(0,3%)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 (16,8%)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5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(0,7%)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542540"/>
                  </a:ext>
                </a:extLst>
              </a:tr>
              <a:tr h="2218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Neutropénie</a:t>
                      </a:r>
                      <a:endParaRPr lang="en-US" sz="1400" dirty="0"/>
                    </a:p>
                  </a:txBody>
                  <a:tcPr marL="108000" marR="36000" marT="7200" marB="72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 (10,8%)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(4,9%)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 (24,1%)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5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 (18,2%)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74695"/>
                  </a:ext>
                </a:extLst>
              </a:tr>
              <a:tr h="221855"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</a:pPr>
                      <a:r>
                        <a:rPr lang="fr-FR" sz="1400" dirty="0"/>
                        <a:t>Pneumonie</a:t>
                      </a:r>
                      <a:endParaRPr lang="en-US" sz="1400" dirty="0"/>
                    </a:p>
                  </a:txBody>
                  <a:tcPr marL="108000" marR="36000" marT="7200" marB="72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5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 (6,6%)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(2,1%)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5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kumimoji="0" lang="fr-FR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fr-FR" sz="15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8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Pneumopathie interstitielle </a:t>
                      </a:r>
                      <a:endParaRPr lang="en-US" sz="1400" dirty="0"/>
                    </a:p>
                  </a:txBody>
                  <a:tcPr marL="108000" marR="36000" marT="7200" marB="72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5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(1,0%)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(0,3%)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5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fr-FR" sz="15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855"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Syndrome main-pied</a:t>
                      </a:r>
                    </a:p>
                  </a:txBody>
                  <a:tcPr marL="108000" marR="36000" marT="7200" marB="72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(0,7%)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(0,3%)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 (23,4%)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00C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(3,6%)</a:t>
                      </a:r>
                    </a:p>
                  </a:txBody>
                  <a:tcPr marL="121920" marR="121920" marT="7200" marB="720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04190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Etude DESTINY-Breast 03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924DE9-F961-734A-9CD7-0ED35F4F3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J. Cortes, et al.,  ESMO</a:t>
            </a:r>
            <a:r>
              <a:rPr lang="fr-FR" baseline="30000" dirty="0"/>
              <a:t>® </a:t>
            </a:r>
            <a:r>
              <a:rPr lang="fr-FR" dirty="0"/>
              <a:t>2021, Abs #LBA1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6"/>
          </p:nvPr>
        </p:nvSpPr>
        <p:spPr>
          <a:xfrm>
            <a:off x="391046" y="797485"/>
            <a:ext cx="11618074" cy="582613"/>
          </a:xfrm>
        </p:spPr>
        <p:txBody>
          <a:bodyPr/>
          <a:lstStyle/>
          <a:p>
            <a:r>
              <a:rPr lang="da-DK" dirty="0"/>
              <a:t>Proposition d’arbre décisionnel post-ESMO 2021 pour le cancer du sein métastatique HER2+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B8DEF61A-C6F6-224A-A5AB-7DBBBAF92C4A}"/>
              </a:ext>
            </a:extLst>
          </p:cNvPr>
          <p:cNvGrpSpPr/>
          <p:nvPr/>
        </p:nvGrpSpPr>
        <p:grpSpPr>
          <a:xfrm>
            <a:off x="1276350" y="1638404"/>
            <a:ext cx="1302212" cy="423093"/>
            <a:chOff x="1276350" y="1638404"/>
            <a:chExt cx="1302212" cy="423093"/>
          </a:xfrm>
        </p:grpSpPr>
        <p:sp>
          <p:nvSpPr>
            <p:cNvPr id="9" name="Freeform 41">
              <a:extLst>
                <a:ext uri="{FF2B5EF4-FFF2-40B4-BE49-F238E27FC236}">
                  <a16:creationId xmlns:a16="http://schemas.microsoft.com/office/drawing/2014/main" id="{B05A9C23-9A67-B94A-9B90-2A0A2EE22DE7}"/>
                </a:ext>
              </a:extLst>
            </p:cNvPr>
            <p:cNvSpPr/>
            <p:nvPr/>
          </p:nvSpPr>
          <p:spPr>
            <a:xfrm>
              <a:off x="1276350" y="1654844"/>
              <a:ext cx="1069455" cy="360000"/>
            </a:xfrm>
            <a:prstGeom prst="roundRect">
              <a:avLst>
                <a:gd name="adj" fmla="val 9151"/>
              </a:avLst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74434" tIns="74434" rIns="74434" bIns="74434" numCol="1" spcCol="1270" anchor="ctr" anchorCtr="0">
              <a:noAutofit/>
            </a:bodyPr>
            <a:lstStyle/>
            <a:p>
              <a:pPr marL="0" marR="0" lvl="0" indent="0" algn="ctr" defTabSz="51435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r>
                <a:rPr kumimoji="0" lang="en-US" sz="14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ère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ligne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Freeform 55">
              <a:extLst>
                <a:ext uri="{FF2B5EF4-FFF2-40B4-BE49-F238E27FC236}">
                  <a16:creationId xmlns:a16="http://schemas.microsoft.com/office/drawing/2014/main" id="{7DF5DB4E-32EF-E94D-9445-1E97F0A48B82}"/>
                </a:ext>
              </a:extLst>
            </p:cNvPr>
            <p:cNvSpPr/>
            <p:nvPr/>
          </p:nvSpPr>
          <p:spPr>
            <a:xfrm rot="5400000">
              <a:off x="2308073" y="1791009"/>
              <a:ext cx="423093" cy="117884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spcFirstLastPara="0" vert="horz" wrap="square" lIns="0" tIns="60722" rIns="77862" bIns="60722" numCol="1" spcCol="1270" anchor="ctr" anchorCtr="0">
              <a:noAutofit/>
            </a:bodyPr>
            <a:lstStyle/>
            <a:p>
              <a:pPr marL="0" marR="0" lvl="0" indent="0" algn="ctr" defTabSz="350044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F7C02BA1-19D8-8C49-A9F1-2926ADA4C3CA}"/>
              </a:ext>
            </a:extLst>
          </p:cNvPr>
          <p:cNvGrpSpPr/>
          <p:nvPr/>
        </p:nvGrpSpPr>
        <p:grpSpPr>
          <a:xfrm>
            <a:off x="1276350" y="3867932"/>
            <a:ext cx="1302212" cy="423093"/>
            <a:chOff x="1276350" y="3843141"/>
            <a:chExt cx="1302212" cy="423093"/>
          </a:xfrm>
        </p:grpSpPr>
        <p:sp>
          <p:nvSpPr>
            <p:cNvPr id="13" name="Freeform 41">
              <a:extLst>
                <a:ext uri="{FF2B5EF4-FFF2-40B4-BE49-F238E27FC236}">
                  <a16:creationId xmlns:a16="http://schemas.microsoft.com/office/drawing/2014/main" id="{8DA26A2B-E4CC-9E43-882A-62E4FF7E8456}"/>
                </a:ext>
              </a:extLst>
            </p:cNvPr>
            <p:cNvSpPr/>
            <p:nvPr/>
          </p:nvSpPr>
          <p:spPr>
            <a:xfrm>
              <a:off x="1276350" y="3859581"/>
              <a:ext cx="1069455" cy="360000"/>
            </a:xfrm>
            <a:prstGeom prst="roundRect">
              <a:avLst>
                <a:gd name="adj" fmla="val 9151"/>
              </a:avLst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74434" tIns="74434" rIns="74434" bIns="74434" numCol="1" spcCol="1270" anchor="ctr" anchorCtr="0">
              <a:noAutofit/>
            </a:bodyPr>
            <a:lstStyle/>
            <a:p>
              <a:pPr marL="0" marR="0" lvl="0" indent="0" algn="ctr" defTabSz="51435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r>
                <a:rPr kumimoji="0" lang="en-US" sz="14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ème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ligne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55">
              <a:extLst>
                <a:ext uri="{FF2B5EF4-FFF2-40B4-BE49-F238E27FC236}">
                  <a16:creationId xmlns:a16="http://schemas.microsoft.com/office/drawing/2014/main" id="{7CE20432-85B0-224A-B730-545B797DC4C4}"/>
                </a:ext>
              </a:extLst>
            </p:cNvPr>
            <p:cNvSpPr/>
            <p:nvPr/>
          </p:nvSpPr>
          <p:spPr>
            <a:xfrm rot="5400000">
              <a:off x="2308073" y="3995746"/>
              <a:ext cx="423093" cy="117884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spcFirstLastPara="0" vert="horz" wrap="square" lIns="0" tIns="60722" rIns="77862" bIns="60722" numCol="1" spcCol="1270" anchor="ctr" anchorCtr="0">
              <a:noAutofit/>
            </a:bodyPr>
            <a:lstStyle/>
            <a:p>
              <a:pPr marL="0" marR="0" lvl="0" indent="0" algn="ctr" defTabSz="350044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CF360FA6-34F6-D640-9AEF-6CF0182805F2}"/>
              </a:ext>
            </a:extLst>
          </p:cNvPr>
          <p:cNvGrpSpPr/>
          <p:nvPr/>
        </p:nvGrpSpPr>
        <p:grpSpPr>
          <a:xfrm>
            <a:off x="1276350" y="3206922"/>
            <a:ext cx="1302213" cy="423093"/>
            <a:chOff x="1276350" y="3168822"/>
            <a:chExt cx="1302213" cy="423093"/>
          </a:xfrm>
        </p:grpSpPr>
        <p:sp>
          <p:nvSpPr>
            <p:cNvPr id="11" name="Freeform 41">
              <a:extLst>
                <a:ext uri="{FF2B5EF4-FFF2-40B4-BE49-F238E27FC236}">
                  <a16:creationId xmlns:a16="http://schemas.microsoft.com/office/drawing/2014/main" id="{660241FD-89AE-4041-BBF7-156D05F53A46}"/>
                </a:ext>
              </a:extLst>
            </p:cNvPr>
            <p:cNvSpPr/>
            <p:nvPr/>
          </p:nvSpPr>
          <p:spPr>
            <a:xfrm>
              <a:off x="1276350" y="3185262"/>
              <a:ext cx="1069455" cy="360000"/>
            </a:xfrm>
            <a:prstGeom prst="roundRect">
              <a:avLst>
                <a:gd name="adj" fmla="val 9151"/>
              </a:avLst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74434" tIns="74434" rIns="74434" bIns="74434" numCol="1" spcCol="1270" anchor="ctr" anchorCtr="0">
              <a:noAutofit/>
            </a:bodyPr>
            <a:lstStyle/>
            <a:p>
              <a:pPr marL="0" marR="0" lvl="0" indent="0" algn="ctr" defTabSz="51435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en-US" sz="14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ème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ligne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55">
              <a:extLst>
                <a:ext uri="{FF2B5EF4-FFF2-40B4-BE49-F238E27FC236}">
                  <a16:creationId xmlns:a16="http://schemas.microsoft.com/office/drawing/2014/main" id="{3CD6D4DE-5098-434E-81B1-96BFA790973A}"/>
                </a:ext>
              </a:extLst>
            </p:cNvPr>
            <p:cNvSpPr/>
            <p:nvPr/>
          </p:nvSpPr>
          <p:spPr>
            <a:xfrm rot="5400000">
              <a:off x="2308074" y="3321427"/>
              <a:ext cx="423093" cy="117884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spcFirstLastPara="0" vert="horz" wrap="square" lIns="0" tIns="60722" rIns="77862" bIns="60722" numCol="1" spcCol="1270" anchor="ctr" anchorCtr="0">
              <a:noAutofit/>
            </a:bodyPr>
            <a:lstStyle/>
            <a:p>
              <a:pPr marL="0" marR="0" lvl="0" indent="0" algn="ctr" defTabSz="350044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EBD388B6-F7EC-924F-93AB-79E625DDE1ED}"/>
              </a:ext>
            </a:extLst>
          </p:cNvPr>
          <p:cNvGrpSpPr/>
          <p:nvPr/>
        </p:nvGrpSpPr>
        <p:grpSpPr>
          <a:xfrm>
            <a:off x="1276350" y="4528942"/>
            <a:ext cx="1302212" cy="423093"/>
            <a:chOff x="1276350" y="4528942"/>
            <a:chExt cx="1302212" cy="423093"/>
          </a:xfrm>
        </p:grpSpPr>
        <p:sp>
          <p:nvSpPr>
            <p:cNvPr id="12" name="Freeform 41">
              <a:extLst>
                <a:ext uri="{FF2B5EF4-FFF2-40B4-BE49-F238E27FC236}">
                  <a16:creationId xmlns:a16="http://schemas.microsoft.com/office/drawing/2014/main" id="{6FB8F0CC-40B7-3B45-B005-9ABF97FB8A9A}"/>
                </a:ext>
              </a:extLst>
            </p:cNvPr>
            <p:cNvSpPr/>
            <p:nvPr/>
          </p:nvSpPr>
          <p:spPr>
            <a:xfrm>
              <a:off x="1276350" y="4545382"/>
              <a:ext cx="1069455" cy="360000"/>
            </a:xfrm>
            <a:prstGeom prst="roundRect">
              <a:avLst>
                <a:gd name="adj" fmla="val 9151"/>
              </a:avLst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74434" tIns="74434" rIns="74434" bIns="74434" numCol="1" spcCol="1270" anchor="ctr" anchorCtr="0">
              <a:noAutofit/>
            </a:bodyPr>
            <a:lstStyle/>
            <a:p>
              <a:pPr marL="0" marR="0" lvl="0" indent="0" algn="ctr" defTabSz="51435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  <a:r>
                <a:rPr kumimoji="0" lang="en-US" sz="14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ème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ligne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55">
              <a:extLst>
                <a:ext uri="{FF2B5EF4-FFF2-40B4-BE49-F238E27FC236}">
                  <a16:creationId xmlns:a16="http://schemas.microsoft.com/office/drawing/2014/main" id="{CA839DE5-26B1-9E4E-BD57-55ECE5B74636}"/>
                </a:ext>
              </a:extLst>
            </p:cNvPr>
            <p:cNvSpPr/>
            <p:nvPr/>
          </p:nvSpPr>
          <p:spPr>
            <a:xfrm rot="5400000">
              <a:off x="2308073" y="4681547"/>
              <a:ext cx="423093" cy="117884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spcFirstLastPara="0" vert="horz" wrap="square" lIns="0" tIns="60722" rIns="77862" bIns="60722" numCol="1" spcCol="1270" anchor="ctr" anchorCtr="0">
              <a:noAutofit/>
            </a:bodyPr>
            <a:lstStyle/>
            <a:p>
              <a:pPr marL="0" marR="0" lvl="0" indent="0" algn="ctr" defTabSz="350044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F2F8EA93-6014-964A-BB4A-6EC48BBD864C}"/>
              </a:ext>
            </a:extLst>
          </p:cNvPr>
          <p:cNvGrpSpPr/>
          <p:nvPr/>
        </p:nvGrpSpPr>
        <p:grpSpPr>
          <a:xfrm>
            <a:off x="1276350" y="2337231"/>
            <a:ext cx="1302212" cy="423093"/>
            <a:chOff x="1276350" y="2197228"/>
            <a:chExt cx="1302212" cy="423093"/>
          </a:xfrm>
        </p:grpSpPr>
        <p:sp>
          <p:nvSpPr>
            <p:cNvPr id="10" name="Freeform 41">
              <a:extLst>
                <a:ext uri="{FF2B5EF4-FFF2-40B4-BE49-F238E27FC236}">
                  <a16:creationId xmlns:a16="http://schemas.microsoft.com/office/drawing/2014/main" id="{96F8B198-3520-6543-8A76-B1F79351681F}"/>
                </a:ext>
              </a:extLst>
            </p:cNvPr>
            <p:cNvSpPr/>
            <p:nvPr/>
          </p:nvSpPr>
          <p:spPr>
            <a:xfrm>
              <a:off x="1276350" y="2213668"/>
              <a:ext cx="1069455" cy="360000"/>
            </a:xfrm>
            <a:prstGeom prst="roundRect">
              <a:avLst>
                <a:gd name="adj" fmla="val 9151"/>
              </a:avLst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74434" tIns="74434" rIns="74434" bIns="74434" numCol="1" spcCol="1270" anchor="ctr" anchorCtr="0">
              <a:noAutofit/>
            </a:bodyPr>
            <a:lstStyle/>
            <a:p>
              <a:pPr marL="0" marR="0" lvl="0" indent="0" algn="ctr" defTabSz="51435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en-US" sz="14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nd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ligne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E09D83CE-6AB8-3B42-9F6A-B1BD135F530E}"/>
                </a:ext>
              </a:extLst>
            </p:cNvPr>
            <p:cNvSpPr/>
            <p:nvPr/>
          </p:nvSpPr>
          <p:spPr>
            <a:xfrm rot="5400000">
              <a:off x="2308073" y="2349833"/>
              <a:ext cx="423093" cy="117884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spcFirstLastPara="0" vert="horz" wrap="square" lIns="0" tIns="60722" rIns="77862" bIns="60722" numCol="1" spcCol="1270" anchor="ctr" anchorCtr="0">
              <a:noAutofit/>
            </a:bodyPr>
            <a:lstStyle/>
            <a:p>
              <a:pPr marL="0" marR="0" lvl="0" indent="0" algn="ctr" defTabSz="350044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CF952CA7-7BB6-6045-80B1-3DAE95E87E7F}"/>
              </a:ext>
            </a:extLst>
          </p:cNvPr>
          <p:cNvCxnSpPr>
            <a:cxnSpLocks/>
            <a:endCxn id="23" idx="4"/>
          </p:cNvCxnSpPr>
          <p:nvPr/>
        </p:nvCxnSpPr>
        <p:spPr>
          <a:xfrm>
            <a:off x="2460677" y="1654844"/>
            <a:ext cx="1" cy="329719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47FF6DBA-A126-C642-AE08-27619BE805C4}"/>
              </a:ext>
            </a:extLst>
          </p:cNvPr>
          <p:cNvSpPr txBox="1"/>
          <p:nvPr/>
        </p:nvSpPr>
        <p:spPr>
          <a:xfrm>
            <a:off x="7831193" y="2070461"/>
            <a:ext cx="3903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Maladie active du SNC</a:t>
            </a:r>
          </a:p>
        </p:txBody>
      </p:sp>
      <p:sp>
        <p:nvSpPr>
          <p:cNvPr id="40" name="Freeform 41">
            <a:extLst>
              <a:ext uri="{FF2B5EF4-FFF2-40B4-BE49-F238E27FC236}">
                <a16:creationId xmlns:a16="http://schemas.microsoft.com/office/drawing/2014/main" id="{F836372C-74D8-2F4D-89CF-D68D7E39AD44}"/>
              </a:ext>
            </a:extLst>
          </p:cNvPr>
          <p:cNvSpPr/>
          <p:nvPr/>
        </p:nvSpPr>
        <p:spPr>
          <a:xfrm>
            <a:off x="2819264" y="3229970"/>
            <a:ext cx="796644" cy="360000"/>
          </a:xfrm>
          <a:prstGeom prst="roundRect">
            <a:avLst>
              <a:gd name="adj" fmla="val 9151"/>
            </a:avLst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marL="0" marR="0" lvl="0" indent="0" algn="ctr" defTabSz="51435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T-DM1</a:t>
            </a: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D2AA4D9C-BBAF-1D4F-A789-C34E1762B40F}"/>
              </a:ext>
            </a:extLst>
          </p:cNvPr>
          <p:cNvSpPr/>
          <p:nvPr/>
        </p:nvSpPr>
        <p:spPr>
          <a:xfrm>
            <a:off x="2819264" y="4556608"/>
            <a:ext cx="8915536" cy="360000"/>
          </a:xfrm>
          <a:prstGeom prst="roundRect">
            <a:avLst>
              <a:gd name="adj" fmla="val 9151"/>
            </a:avLst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marL="0" marR="0" lvl="0" indent="0" algn="ctr" defTabSz="51435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Margétuximab +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chimiotherapie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37EF59C5-C9D6-844F-8C4A-736150462C1D}"/>
              </a:ext>
            </a:extLst>
          </p:cNvPr>
          <p:cNvSpPr txBox="1"/>
          <p:nvPr/>
        </p:nvSpPr>
        <p:spPr>
          <a:xfrm>
            <a:off x="5620571" y="4823447"/>
            <a:ext cx="3903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</a:t>
            </a:r>
          </a:p>
        </p:txBody>
      </p:sp>
      <p:sp>
        <p:nvSpPr>
          <p:cNvPr id="44" name="Freeform 41">
            <a:extLst>
              <a:ext uri="{FF2B5EF4-FFF2-40B4-BE49-F238E27FC236}">
                <a16:creationId xmlns:a16="http://schemas.microsoft.com/office/drawing/2014/main" id="{2E984B60-EBA8-0943-8339-AA100F797418}"/>
              </a:ext>
            </a:extLst>
          </p:cNvPr>
          <p:cNvSpPr/>
          <p:nvPr/>
        </p:nvSpPr>
        <p:spPr>
          <a:xfrm>
            <a:off x="2819264" y="5090008"/>
            <a:ext cx="8915536" cy="360000"/>
          </a:xfrm>
          <a:prstGeom prst="roundRect">
            <a:avLst>
              <a:gd name="adj" fmla="val 9151"/>
            </a:avLst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marL="0" marR="0" lvl="0" indent="0" algn="ctr" defTabSz="51435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Nératinib + capécitabine (pour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bénéfice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sur le SNC)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ED05CCB5-9E90-7646-81BD-05668BE6EB9B}"/>
              </a:ext>
            </a:extLst>
          </p:cNvPr>
          <p:cNvSpPr txBox="1"/>
          <p:nvPr/>
        </p:nvSpPr>
        <p:spPr>
          <a:xfrm>
            <a:off x="5620571" y="5383293"/>
            <a:ext cx="3903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</a:t>
            </a:r>
          </a:p>
        </p:txBody>
      </p:sp>
      <p:sp>
        <p:nvSpPr>
          <p:cNvPr id="46" name="Freeform 41">
            <a:extLst>
              <a:ext uri="{FF2B5EF4-FFF2-40B4-BE49-F238E27FC236}">
                <a16:creationId xmlns:a16="http://schemas.microsoft.com/office/drawing/2014/main" id="{A7374898-3061-4247-98C2-C082E479FF88}"/>
              </a:ext>
            </a:extLst>
          </p:cNvPr>
          <p:cNvSpPr/>
          <p:nvPr/>
        </p:nvSpPr>
        <p:spPr>
          <a:xfrm>
            <a:off x="2819264" y="5636108"/>
            <a:ext cx="8915536" cy="360000"/>
          </a:xfrm>
          <a:prstGeom prst="roundRect">
            <a:avLst>
              <a:gd name="adj" fmla="val 9151"/>
            </a:avLst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marL="0" marR="0" lvl="0" indent="0" algn="ctr" defTabSz="51435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Trastuzumab + lapatinib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autres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chimiothérapies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F0DF20D9-6C79-C64C-9951-E3A39013797D}"/>
              </a:ext>
            </a:extLst>
          </p:cNvPr>
          <p:cNvCxnSpPr>
            <a:cxnSpLocks/>
          </p:cNvCxnSpPr>
          <p:nvPr/>
        </p:nvCxnSpPr>
        <p:spPr>
          <a:xfrm>
            <a:off x="9644508" y="2684497"/>
            <a:ext cx="0" cy="26343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42A2E7F5-39AF-324B-A8DA-94821D2ED5A9}"/>
              </a:ext>
            </a:extLst>
          </p:cNvPr>
          <p:cNvCxnSpPr>
            <a:cxnSpLocks/>
          </p:cNvCxnSpPr>
          <p:nvPr/>
        </p:nvCxnSpPr>
        <p:spPr>
          <a:xfrm>
            <a:off x="9644508" y="1897097"/>
            <a:ext cx="0" cy="26343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164B154E-3222-444C-A3A5-A7FEA0A76792}"/>
              </a:ext>
            </a:extLst>
          </p:cNvPr>
          <p:cNvCxnSpPr>
            <a:cxnSpLocks/>
          </p:cNvCxnSpPr>
          <p:nvPr/>
        </p:nvCxnSpPr>
        <p:spPr>
          <a:xfrm>
            <a:off x="9644508" y="3217897"/>
            <a:ext cx="0" cy="26343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DE92ED5C-C305-5041-B22C-87B4DBD86F1F}"/>
              </a:ext>
            </a:extLst>
          </p:cNvPr>
          <p:cNvCxnSpPr>
            <a:cxnSpLocks/>
          </p:cNvCxnSpPr>
          <p:nvPr/>
        </p:nvCxnSpPr>
        <p:spPr>
          <a:xfrm>
            <a:off x="9644508" y="3884372"/>
            <a:ext cx="0" cy="625655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E6D498F1-2970-6943-8722-A4F8C0AB1C72}"/>
              </a:ext>
            </a:extLst>
          </p:cNvPr>
          <p:cNvCxnSpPr>
            <a:cxnSpLocks/>
          </p:cNvCxnSpPr>
          <p:nvPr/>
        </p:nvCxnSpPr>
        <p:spPr>
          <a:xfrm>
            <a:off x="4909557" y="3630016"/>
            <a:ext cx="0" cy="88001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E9EAB23E-0A0D-9640-A4A5-115272A30C45}"/>
              </a:ext>
            </a:extLst>
          </p:cNvPr>
          <p:cNvCxnSpPr>
            <a:cxnSpLocks/>
          </p:cNvCxnSpPr>
          <p:nvPr/>
        </p:nvCxnSpPr>
        <p:spPr>
          <a:xfrm>
            <a:off x="4909557" y="2684497"/>
            <a:ext cx="0" cy="26343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FD751DA5-4F7B-EA40-881A-A545585811F9}"/>
              </a:ext>
            </a:extLst>
          </p:cNvPr>
          <p:cNvCxnSpPr>
            <a:cxnSpLocks/>
          </p:cNvCxnSpPr>
          <p:nvPr/>
        </p:nvCxnSpPr>
        <p:spPr>
          <a:xfrm>
            <a:off x="4909557" y="1998697"/>
            <a:ext cx="0" cy="26343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07D67FD0-6FE1-2D45-A977-D95AAEBEFC4F}"/>
              </a:ext>
            </a:extLst>
          </p:cNvPr>
          <p:cNvCxnSpPr>
            <a:cxnSpLocks/>
          </p:cNvCxnSpPr>
          <p:nvPr/>
        </p:nvCxnSpPr>
        <p:spPr>
          <a:xfrm flipH="1">
            <a:off x="3615909" y="3340126"/>
            <a:ext cx="33379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77D70171-9768-8642-9E6C-D3AEAED88213}"/>
              </a:ext>
            </a:extLst>
          </p:cNvPr>
          <p:cNvCxnSpPr>
            <a:cxnSpLocks/>
          </p:cNvCxnSpPr>
          <p:nvPr/>
        </p:nvCxnSpPr>
        <p:spPr>
          <a:xfrm>
            <a:off x="3615909" y="3505226"/>
            <a:ext cx="33379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reeform 41">
            <a:extLst>
              <a:ext uri="{FF2B5EF4-FFF2-40B4-BE49-F238E27FC236}">
                <a16:creationId xmlns:a16="http://schemas.microsoft.com/office/drawing/2014/main" id="{EFC9DDA1-A461-E440-8936-55CF28213059}"/>
              </a:ext>
            </a:extLst>
          </p:cNvPr>
          <p:cNvSpPr/>
          <p:nvPr/>
        </p:nvSpPr>
        <p:spPr>
          <a:xfrm>
            <a:off x="2819264" y="1654844"/>
            <a:ext cx="8915536" cy="360000"/>
          </a:xfrm>
          <a:prstGeom prst="roundRect">
            <a:avLst>
              <a:gd name="adj" fmla="val 9151"/>
            </a:avLst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marL="0" marR="0" lvl="0" indent="0" algn="ctr" defTabSz="51435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Taxane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trastuzumab +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pertuzumab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" name="Freeform 41">
            <a:extLst>
              <a:ext uri="{FF2B5EF4-FFF2-40B4-BE49-F238E27FC236}">
                <a16:creationId xmlns:a16="http://schemas.microsoft.com/office/drawing/2014/main" id="{B1D01899-759C-D148-BC1D-63F27594BDD7}"/>
              </a:ext>
            </a:extLst>
          </p:cNvPr>
          <p:cNvSpPr/>
          <p:nvPr/>
        </p:nvSpPr>
        <p:spPr>
          <a:xfrm>
            <a:off x="2819263" y="2379070"/>
            <a:ext cx="4463167" cy="360000"/>
          </a:xfrm>
          <a:prstGeom prst="roundRect">
            <a:avLst>
              <a:gd name="adj" fmla="val 9151"/>
            </a:avLst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marL="0" marR="0" lvl="0" indent="0" algn="ctr" defTabSz="51435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Trastuzumab Déruxtécan </a:t>
            </a:r>
          </a:p>
        </p:txBody>
      </p:sp>
      <p:sp>
        <p:nvSpPr>
          <p:cNvPr id="36" name="Freeform 41">
            <a:extLst>
              <a:ext uri="{FF2B5EF4-FFF2-40B4-BE49-F238E27FC236}">
                <a16:creationId xmlns:a16="http://schemas.microsoft.com/office/drawing/2014/main" id="{561C35AE-7BEA-D24D-B539-9ECAD580DBAB}"/>
              </a:ext>
            </a:extLst>
          </p:cNvPr>
          <p:cNvSpPr/>
          <p:nvPr/>
        </p:nvSpPr>
        <p:spPr>
          <a:xfrm>
            <a:off x="7554215" y="2379070"/>
            <a:ext cx="4180586" cy="360000"/>
          </a:xfrm>
          <a:prstGeom prst="roundRect">
            <a:avLst>
              <a:gd name="adj" fmla="val 9151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marL="0" marR="0" lvl="0" indent="0" algn="ctr" defTabSz="51435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Tucatinib Trastuzumab/capécitabine</a:t>
            </a:r>
          </a:p>
        </p:txBody>
      </p:sp>
      <p:sp>
        <p:nvSpPr>
          <p:cNvPr id="38" name="Freeform 41">
            <a:extLst>
              <a:ext uri="{FF2B5EF4-FFF2-40B4-BE49-F238E27FC236}">
                <a16:creationId xmlns:a16="http://schemas.microsoft.com/office/drawing/2014/main" id="{1FB465D9-1AB9-AC44-830E-D0B8AA29593E}"/>
              </a:ext>
            </a:extLst>
          </p:cNvPr>
          <p:cNvSpPr/>
          <p:nvPr/>
        </p:nvSpPr>
        <p:spPr>
          <a:xfrm>
            <a:off x="7554215" y="2953199"/>
            <a:ext cx="4180586" cy="360000"/>
          </a:xfrm>
          <a:prstGeom prst="roundRect">
            <a:avLst>
              <a:gd name="adj" fmla="val 9151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marL="0" marR="0" lvl="0" indent="0" algn="ctr" defTabSz="51435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Trastuzumab Déruxtécan</a:t>
            </a:r>
          </a:p>
        </p:txBody>
      </p:sp>
      <p:sp>
        <p:nvSpPr>
          <p:cNvPr id="39" name="Freeform 41">
            <a:extLst>
              <a:ext uri="{FF2B5EF4-FFF2-40B4-BE49-F238E27FC236}">
                <a16:creationId xmlns:a16="http://schemas.microsoft.com/office/drawing/2014/main" id="{22A26255-14DB-2C48-A34A-E73875B296ED}"/>
              </a:ext>
            </a:extLst>
          </p:cNvPr>
          <p:cNvSpPr/>
          <p:nvPr/>
        </p:nvSpPr>
        <p:spPr>
          <a:xfrm>
            <a:off x="7554215" y="3501117"/>
            <a:ext cx="4180586" cy="360000"/>
          </a:xfrm>
          <a:prstGeom prst="roundRect">
            <a:avLst>
              <a:gd name="adj" fmla="val 9151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marL="0" marR="0" lvl="0" indent="0" algn="ctr" defTabSz="51435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T-DM1</a:t>
            </a:r>
          </a:p>
        </p:txBody>
      </p:sp>
      <p:sp>
        <p:nvSpPr>
          <p:cNvPr id="41" name="Freeform 41">
            <a:extLst>
              <a:ext uri="{FF2B5EF4-FFF2-40B4-BE49-F238E27FC236}">
                <a16:creationId xmlns:a16="http://schemas.microsoft.com/office/drawing/2014/main" id="{AD99FEB7-323D-EA41-BBE9-7667C7D5D8EF}"/>
              </a:ext>
            </a:extLst>
          </p:cNvPr>
          <p:cNvSpPr/>
          <p:nvPr/>
        </p:nvSpPr>
        <p:spPr>
          <a:xfrm>
            <a:off x="3949699" y="3229970"/>
            <a:ext cx="3270915" cy="360000"/>
          </a:xfrm>
          <a:prstGeom prst="roundRect">
            <a:avLst>
              <a:gd name="adj" fmla="val 9151"/>
            </a:avLst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marL="0" marR="0" lvl="0" indent="0" algn="ctr" defTabSz="51435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Tucatinib/ Trastuzumab capécitabine</a:t>
            </a:r>
          </a:p>
        </p:txBody>
      </p:sp>
    </p:spTree>
    <p:extLst>
      <p:ext uri="{BB962C8B-B14F-4D97-AF65-F5344CB8AC3E}">
        <p14:creationId xmlns:p14="http://schemas.microsoft.com/office/powerpoint/2010/main" val="29445992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78">
      <a:dk1>
        <a:srgbClr val="000000"/>
      </a:dk1>
      <a:lt1>
        <a:srgbClr val="FFFFFF"/>
      </a:lt1>
      <a:dk2>
        <a:srgbClr val="595959"/>
      </a:dk2>
      <a:lt2>
        <a:srgbClr val="A5A5A5"/>
      </a:lt2>
      <a:accent1>
        <a:srgbClr val="9A00C7"/>
      </a:accent1>
      <a:accent2>
        <a:srgbClr val="F23EFE"/>
      </a:accent2>
      <a:accent3>
        <a:srgbClr val="6D29D1"/>
      </a:accent3>
      <a:accent4>
        <a:srgbClr val="FF6600"/>
      </a:accent4>
      <a:accent5>
        <a:srgbClr val="019995"/>
      </a:accent5>
      <a:accent6>
        <a:srgbClr val="339FD5"/>
      </a:accent6>
      <a:hlink>
        <a:srgbClr val="5054A2"/>
      </a:hlink>
      <a:folHlink>
        <a:srgbClr val="FF3788"/>
      </a:folHlink>
    </a:clrScheme>
    <a:fontScheme name="Personnalisé 15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3347</TotalTime>
  <Words>20504</Words>
  <Application>Microsoft Macintosh PowerPoint</Application>
  <PresentationFormat>Grand écran</PresentationFormat>
  <Paragraphs>4906</Paragraphs>
  <Slides>107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107</vt:i4>
      </vt:variant>
    </vt:vector>
  </HeadingPairs>
  <TitlesOfParts>
    <vt:vector size="117" baseType="lpstr">
      <vt:lpstr>Arial</vt:lpstr>
      <vt:lpstr>Arial Black</vt:lpstr>
      <vt:lpstr>Arial Narrow</vt:lpstr>
      <vt:lpstr>Calibri</vt:lpstr>
      <vt:lpstr>Helvetica 25 Ultra Light</vt:lpstr>
      <vt:lpstr>Symbol</vt:lpstr>
      <vt:lpstr>Wingdings</vt:lpstr>
      <vt:lpstr>Wingdings 2</vt:lpstr>
      <vt:lpstr>Wingdings 3</vt:lpstr>
      <vt:lpstr>Thème Office</vt:lpstr>
      <vt:lpstr>Dernières actualités Focus Immunothérapie Cancers du sein et gynécologiques</vt:lpstr>
      <vt:lpstr>Gynécologie</vt:lpstr>
      <vt:lpstr>Plan</vt:lpstr>
      <vt:lpstr>Cancers du col de l’utérus</vt:lpstr>
      <vt:lpstr>Introduction</vt:lpstr>
      <vt:lpstr>Pembrolizumab plus chemotherapy versus placebo plus chemotherapy for persistent, recurrent, or metastatic cervical cancer :  randomized, double-blind,  phase 3 KEYNOTE-826 study</vt:lpstr>
      <vt:lpstr>Keynote-826 : schéma de l’étude</vt:lpstr>
      <vt:lpstr>Keynote-826 : caractéristiques des patientes</vt:lpstr>
      <vt:lpstr>Keynote-826 : ajout pembrolizumab : amélioration significative de la survie sans progression (co-critère principal)</vt:lpstr>
      <vt:lpstr>Keynote-826 : SSP: analyse sous-groupe préspécifiés</vt:lpstr>
      <vt:lpstr>Keynote-826 : ajout pembrolizumab : amélioration significative de la survie globale (co-critère principal)</vt:lpstr>
      <vt:lpstr>Keynote 0826 : SG : analyse sous-groupe préspécifiés</vt:lpstr>
      <vt:lpstr>Keynote 0826 : toxicité</vt:lpstr>
      <vt:lpstr>Keynote 0826 : qualité de vie</vt:lpstr>
      <vt:lpstr>Keynote 826 : conclusion</vt:lpstr>
      <vt:lpstr>Interim analysis of phase III trial of cemiplimab vs investigator’s choice (IC) chemotherapy (chemo) in recurrent/metastatic (R/M) cervical carcinoma: EMPOWER-Cervical 1/GOG-3016/ENGOT-cx9 </vt:lpstr>
      <vt:lpstr>Empower Cervical : 1/GOG-3016/ENGOT-cx9 </vt:lpstr>
      <vt:lpstr>Empower Cervical : caractéristiques des patientes</vt:lpstr>
      <vt:lpstr>Empower Cervical : cemiplimab : amélioration survie globale (critère principal)</vt:lpstr>
      <vt:lpstr>Empower Cervical : cemiplimab : amélioration survie globale selon le type histologique</vt:lpstr>
      <vt:lpstr>Empower Cervical : analyse selon les sous-groupes</vt:lpstr>
      <vt:lpstr>Empower Cervical : qualité de vie</vt:lpstr>
      <vt:lpstr>Empower Cervical : Conclusion</vt:lpstr>
      <vt:lpstr>Futur : Nouvelles combinaisons </vt:lpstr>
      <vt:lpstr>Tisotumab Vedotin (TV) + Carboplatin (Carbo) in First-line (1L) or + Pembrolizumab (Pembro) in Previously Treated (2L/3L) Recurrent or Metastatic Cervical Cancer (r/mCC):  Interim Results of ENGOT-Cx8/GOG-3024/innovaTV 205 Study</vt:lpstr>
      <vt:lpstr>InnovaTV 205 : schéma de l’étude</vt:lpstr>
      <vt:lpstr>InnovaTV 205 : caractéristiques des patientes</vt:lpstr>
      <vt:lpstr>innovaTV 205 : résultats</vt:lpstr>
      <vt:lpstr>Balstilimab (anti-PD-1) in combination with zalifrelimab (anti-CTLA-4):  final results from a Phase 2 study in patients (pts) with recurrent/metastatic (R/M) cervical cancer (CC)</vt:lpstr>
      <vt:lpstr>C-550 : Balstilimab (antiPDL1)+ Zalifrelimab (antiCTLA4)</vt:lpstr>
      <vt:lpstr>C-550 : caractéristiques des patientes</vt:lpstr>
      <vt:lpstr>Efficacité clinique</vt:lpstr>
      <vt:lpstr>Tremelimumab (T) + durvalumab (D) combined with metronomic oral  vinorelbine (MOV):  results of the recurrent cervical cancer (RCC)  cohort of the MOVIE study</vt:lpstr>
      <vt:lpstr>MOVIE : vinorelbine métronomique + durvalumab (antiPDL1)  + tremelimumab (anti CTLA4)</vt:lpstr>
      <vt:lpstr>Futur : Nouveaux traitements</vt:lpstr>
      <vt:lpstr>Long-term follow-up of patients (pts) with human papillomavirus (HPV) – associated malignancies treated with bintrafusp alfa,  a bifunctional fusion protein targeting  TGF-β and PD-L1</vt:lpstr>
      <vt:lpstr>INTR@PID 001 et étude 012: design</vt:lpstr>
      <vt:lpstr>Présentation PowerPoint</vt:lpstr>
      <vt:lpstr>Bintrafusp alfa : toxicité gérable</vt:lpstr>
      <vt:lpstr>Cancers de l’endomètre</vt:lpstr>
      <vt:lpstr>Outcomes by Histology and Prior Therapy  With Lenvatinib Plus Pembrolizumab vs Treatment of Physician’s Choice in Patients With Advanced Endometrial Cancer: Study 309/KEYNOTE-775</vt:lpstr>
      <vt:lpstr>Keynote-775 : survie sans progression selon le type histologique, cohorte pMMR et toutes les patientes</vt:lpstr>
      <vt:lpstr>Keynote 775 : survie globale selon le type histologique, les traitements préalables et l’intervalle avec la dernière chimiothérapie à base de platine</vt:lpstr>
      <vt:lpstr>Pembrolizumab (pembro) in patients (pts)  with microsatellite instability-high (MSI-H) advanced endometrial cancer (EC):  updated results from KEYNOTE-158</vt:lpstr>
      <vt:lpstr>Keynote 158 : actualisation cancers endomètre MSI-H/dmmR</vt:lpstr>
      <vt:lpstr>Keynote 158 : taux et durée réponse cancers endomètre  MSI-H/dmmR traités par pembrolizumab</vt:lpstr>
      <vt:lpstr>Keynote 158 : SPP et SG cancers endomètre MSI-H/dmmR traités par pembrolizumab</vt:lpstr>
      <vt:lpstr>Cancers de l’ovaire</vt:lpstr>
      <vt:lpstr>Principal results of the EORTC-1508 trial:  A phase II randomised, multicentre study of bevacizumab vs atezolizumab and bevacizumab with acetylsalicylic acid or placebo in recurrent platinum-resistant ovarian, fallopian tube or primary peritoneal adenocarcinoma</vt:lpstr>
      <vt:lpstr>EORTC 1508 : impact combinaison bevacizumab + atezolizumab pour les cancers de l’ovaire resistant au platine</vt:lpstr>
      <vt:lpstr>EORTC 1508 : caractéristiques des patientes</vt:lpstr>
      <vt:lpstr>EORTC 1508 : survie sans progression, taux de réponse</vt:lpstr>
      <vt:lpstr>EORTC 1508 : survie sans progression</vt:lpstr>
      <vt:lpstr>Phase Ib INEOV neoadjuvant trial of the anti-PDL1, durvalumab (D) +/- anti-CTLA4 tremelimumab (T) with platinum chemotherapy for patients (pts) with unresectable ovarian cancer (OC): a GINECO study</vt:lpstr>
      <vt:lpstr>InneoV : impact ajout antiCTLA4 (tremelimumab) à une chimiothérapie néoadjuvante + antiPDL1 (durvalumab)</vt:lpstr>
      <vt:lpstr>Bevacizumab (Bev), Olaparib (Ola) and Durvalumab (Durva) in patients with recurrent Advanced Ovarian Cancer (AOC):  the GINECO BOLD study.</vt:lpstr>
      <vt:lpstr>Essai BOLD : association bevacizumab + olaparib + durvalumab dans les cancers de l’ovaire en rechute</vt:lpstr>
      <vt:lpstr>Dernières actualités Focus Immunothérapie Cancers du sein et gynécologiques</vt:lpstr>
      <vt:lpstr>Cancer du sein</vt:lpstr>
      <vt:lpstr>KEYNOTE-522 : Etude de phase 3 de pembrolizumab néoadjuvant + chimiothérapie contre placebo + chimiothérapie suivi par pembrolizumab adjuvant contre placebo dans le cancer du sein triple négatif au stade précoce</vt:lpstr>
      <vt:lpstr>KEYNOTE-522 : Pembrolizumab ou placebo avec la chimiothérapie néoadjuvante  et en adjuvant dans les cancers du sein TNBC</vt:lpstr>
      <vt:lpstr>KEYNOTE-522 </vt:lpstr>
      <vt:lpstr>KEYNOTE-522 : Analyses antérieures  </vt:lpstr>
      <vt:lpstr>KEYNOTE-522 : Survie Sans Evénement à l’analyse finale (AI4)</vt:lpstr>
      <vt:lpstr>KEYNOTE-522 : Survie Sans Evénement selon les sous-groupes</vt:lpstr>
      <vt:lpstr>KEYNOTE-522 : SSE selon la pCR (ypT0/Tis ypN0)</vt:lpstr>
      <vt:lpstr>KEYNOTE-522 : Survie globale</vt:lpstr>
      <vt:lpstr>KEYNOTE-522 : Effets secondaires immuno-médiés et réactions aux perfusion dans la phase néoadjuvante (combinée)</vt:lpstr>
      <vt:lpstr>KEYNOTE-522 : Conclusions</vt:lpstr>
      <vt:lpstr>BRIGHTNESS : étude de phase 3 randomisée Survie sans événement, survie globale et tolérance de l’addition de véliparib et de carboplatine ou de carboplatine seul à une chimiothérapie néoadjvuante dans le cancer du sein  triple négatif après plus de 4 ans de suivi.</vt:lpstr>
      <vt:lpstr>Etude Brightness</vt:lpstr>
      <vt:lpstr>Etude Brightness</vt:lpstr>
      <vt:lpstr>Etude Brightness</vt:lpstr>
      <vt:lpstr>Valeur prédictive des profils d’expression génique (GEPs) et de leur dynamique  pendant le traitement dans l’essai NeoTRIPaPDL1</vt:lpstr>
      <vt:lpstr>Etude NeoTRIPaPDL1</vt:lpstr>
      <vt:lpstr>Etude NeoTRIPaPDL1</vt:lpstr>
      <vt:lpstr>KEYNOTE-355 : Résultats finaux d’une étude de phase 3 randomisée en double aveugle de première ligne de pembrolizumab + chimiothérapie contre placebo + chimiothérapie dans le cancer du sein triple négatif métastatique</vt:lpstr>
      <vt:lpstr>Etude de phase 3 KEYNOTE-355 évaluant pembrolizumab plus chimiothérapie  vs placebo plus chimiothérapie en première ligne de traitement pour les cancers du sein avancés triple-négatifs</vt:lpstr>
      <vt:lpstr>Etude de phase 3 KEYNOTE-355 évaluant pembrolizumab plus chimiothérapie  vs placebo plus chimiothérapie en première ligne de traitement pour les cancers du sein avancés triple-négatifs</vt:lpstr>
      <vt:lpstr>Etude de phase 3 KEYNOTE-355 évaluant pembrolizumab plus chimiothérapie  vs placebo plus chimiothérapie en première ligne de traitement pour les cancers  du sein avancés triple-négatifs</vt:lpstr>
      <vt:lpstr>Etude de phase 3 KEYNOTE-355 évaluant pembrolizumab plus chimiothérapie  vs placebo plus chimiothérapie en première ligne de traitement pour les cancers  du sein avancés triple-négatifs</vt:lpstr>
      <vt:lpstr>Etude de phase 3 KEYNOTE-355 évaluant pembrolizumab plus chimiothérapie  vs placebo plus chimiothérapie en première ligne de traitement pour les cancers  du sein avancés triple-négatifs</vt:lpstr>
      <vt:lpstr>Etude de phase 3 KEYNOTE-355 évaluant pembrolizumab plus chimiothérapie  vs placebo plus chimiothérapie en première ligne de traitement pour les cancers  du sein avancés triple-négatifs</vt:lpstr>
      <vt:lpstr>Etude de phase 3 KEYNOTE-355 évaluant pembrolizumab plus chimiothérapie  vs placebo plus chimiothérapie en première ligne de traitement pour les cancers  du sein avancés triple-négatifs</vt:lpstr>
      <vt:lpstr>Etude de phase 3 KEYNOTE-355 évaluant pembrolizumab plus chimiothérapie  vs placebo plus chimiothérapie en première ligne de traitement pour les cancers  du sein avancés triple-négatifs</vt:lpstr>
      <vt:lpstr>Etude de phase 3 KEYNOTE-355 évaluant pembrolizumab plus chimiothérapie  vs placebo plus chimiothérapie en première ligne de traitement pour les cancers  du sein avancés triple-négatifs</vt:lpstr>
      <vt:lpstr>Résultats de l’étude de Phase 3 randomisée DESTINY-Breast 03 : Trastuzumab Deruxtecan (T-DXd) contre trastuzumab Emtansine (T-DM1) chez des patientes avec un cancer du sein HER2+ métastatique</vt:lpstr>
      <vt:lpstr>Etude DESTINY-Breast 03</vt:lpstr>
      <vt:lpstr>Etude DESTINY-Breast 03</vt:lpstr>
      <vt:lpstr>Etude DESTINY-Breast 03</vt:lpstr>
      <vt:lpstr>Etude DESTINY-Breast 03</vt:lpstr>
      <vt:lpstr>Etude DESTINY-Breast 03</vt:lpstr>
      <vt:lpstr>Etude DESTINY-Breast 03</vt:lpstr>
      <vt:lpstr>Essai de phase III STD985,002/TULIP  comparant [vic-]trastuzumab duocarmazine au traitement au choix du médecin chez des patientes avec un cancer du sein HER2 positif métastatique ou avancé</vt:lpstr>
      <vt:lpstr>Essai TULIP</vt:lpstr>
      <vt:lpstr>Essai TULIP</vt:lpstr>
      <vt:lpstr>Essai TULIP</vt:lpstr>
      <vt:lpstr>Essai TULIP</vt:lpstr>
      <vt:lpstr>Etude DESTINY-Breast 03</vt:lpstr>
      <vt:lpstr>Entinostat, nivolumab et ipilimumab dans le cancer du sein avancé HER2 négatif  (ETCTN-9844)</vt:lpstr>
      <vt:lpstr>Etude de phase II Entinostat Nivolumab Ipilimumab</vt:lpstr>
      <vt:lpstr>Etude de phase II Entinostat Nivolumab Ipilimumab</vt:lpstr>
      <vt:lpstr>Impact d’un traitement par inhibiteur de point de contrôle immunitaire selon les altérations du nombre de copies de CD274: analyse rétrospective de la cohorte ProfiLER</vt:lpstr>
      <vt:lpstr>Anomalies du nombre de copies de CD 274</vt:lpstr>
      <vt:lpstr>Anomalies du nombre de copies de CD 274</vt:lpstr>
      <vt:lpstr>Anomalies du nombre de copies de CD 274</vt:lpstr>
      <vt:lpstr>Dernières actualités Focus Immunothérapie Cancers du sein et gynécologiques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ITIER</dc:creator>
  <cp:lastModifiedBy>Eric FEMY</cp:lastModifiedBy>
  <cp:revision>216</cp:revision>
  <dcterms:created xsi:type="dcterms:W3CDTF">2020-11-05T14:05:46Z</dcterms:created>
  <dcterms:modified xsi:type="dcterms:W3CDTF">2021-09-28T15:08:56Z</dcterms:modified>
</cp:coreProperties>
</file>