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2" r:id="rId3"/>
    <p:sldId id="266" r:id="rId4"/>
    <p:sldId id="268" r:id="rId5"/>
    <p:sldId id="269" r:id="rId6"/>
    <p:sldId id="273" r:id="rId7"/>
    <p:sldId id="274" r:id="rId8"/>
    <p:sldId id="270" r:id="rId9"/>
    <p:sldId id="276" r:id="rId10"/>
    <p:sldId id="27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FA3"/>
    <a:srgbClr val="0070C0"/>
    <a:srgbClr val="9B11C7"/>
    <a:srgbClr val="F33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1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9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1EB9F15-6BEA-764B-8A4A-AC80FFA7AE76}"/>
              </a:ext>
            </a:extLst>
          </p:cNvPr>
          <p:cNvSpPr/>
          <p:nvPr userDrawn="1"/>
        </p:nvSpPr>
        <p:spPr>
          <a:xfrm>
            <a:off x="-12757" y="-13500"/>
            <a:ext cx="185120" cy="6511577"/>
          </a:xfrm>
          <a:prstGeom prst="rect">
            <a:avLst/>
          </a:prstGeom>
          <a:gradFill>
            <a:gsLst>
              <a:gs pos="87000">
                <a:schemeClr val="accent2">
                  <a:lumMod val="60000"/>
                  <a:lumOff val="40000"/>
                </a:schemeClr>
              </a:gs>
              <a:gs pos="16000">
                <a:srgbClr val="70AFA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F9C99F4-B0A7-9E4C-941C-A5A11CBEB523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BC00503-9F86-C446-9EDD-F5487FA01B91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chemeClr val="accent2">
                  <a:lumMod val="60000"/>
                  <a:lumOff val="40000"/>
                </a:schemeClr>
              </a:gs>
              <a:gs pos="16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5F81CD20-6FD8-A84B-A358-B0AA3366A8B2}"/>
              </a:ext>
            </a:extLst>
          </p:cNvPr>
          <p:cNvSpPr/>
          <p:nvPr userDrawn="1"/>
        </p:nvSpPr>
        <p:spPr>
          <a:xfrm>
            <a:off x="3009900" y="2569427"/>
            <a:ext cx="2057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Espace réservé du texte 33">
            <a:extLst>
              <a:ext uri="{FF2B5EF4-FFF2-40B4-BE49-F238E27FC236}">
                <a16:creationId xmlns="" xmlns:a16="http://schemas.microsoft.com/office/drawing/2014/main" id="{8E4129BF-B686-0F4A-B48E-25C8AFC80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532" y="2579865"/>
            <a:ext cx="2057400" cy="205740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0FF44A6-AAC8-F042-ABBB-75775D86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2020" y="2770246"/>
            <a:ext cx="6021779" cy="16557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SOS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7" y="6221470"/>
            <a:ext cx="12283678" cy="6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FA9E8D7-4C7D-3848-B231-9596D9C55AD9}"/>
              </a:ext>
            </a:extLst>
          </p:cNvPr>
          <p:cNvSpPr/>
          <p:nvPr userDrawn="1"/>
        </p:nvSpPr>
        <p:spPr>
          <a:xfrm>
            <a:off x="-12757" y="-13500"/>
            <a:ext cx="185120" cy="6511577"/>
          </a:xfrm>
          <a:prstGeom prst="rect">
            <a:avLst/>
          </a:prstGeom>
          <a:gradFill>
            <a:gsLst>
              <a:gs pos="87000">
                <a:schemeClr val="accent2">
                  <a:lumMod val="60000"/>
                  <a:lumOff val="40000"/>
                </a:schemeClr>
              </a:gs>
              <a:gs pos="16000">
                <a:srgbClr val="70AFA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17B7008-636E-574F-A34C-5F96982411D1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ABFD6DA-944F-F745-BD8E-B065C032BBDA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chemeClr val="accent2">
                  <a:lumMod val="60000"/>
                  <a:lumOff val="40000"/>
                </a:schemeClr>
              </a:gs>
              <a:gs pos="16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D74F0ECF-0F21-4648-9C52-BEC5994B49F5}"/>
              </a:ext>
            </a:extLst>
          </p:cNvPr>
          <p:cNvSpPr txBox="1"/>
          <p:nvPr userDrawn="1"/>
        </p:nvSpPr>
        <p:spPr>
          <a:xfrm>
            <a:off x="294732" y="6423261"/>
            <a:ext cx="4341253" cy="284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47" b="0" i="0" noProof="0" dirty="0">
                <a:solidFill>
                  <a:schemeClr val="bg1"/>
                </a:solidFill>
                <a:latin typeface="Helvetica 25 Ultra Light" panose="02000206000000020004" pitchFamily="2" charset="0"/>
                <a:ea typeface="Helvetica 25 Ultra Light" panose="02000206000000020004" pitchFamily="2" charset="0"/>
                <a:cs typeface="Helvetica Neue" panose="02000503000000020004" pitchFamily="2" charset="0"/>
              </a:rPr>
              <a:t>Un évènement                            avec le soutien institutionnel de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06EE9F5B-3779-9442-B9B8-7B39B41DA4D9}"/>
              </a:ext>
            </a:extLst>
          </p:cNvPr>
          <p:cNvSpPr/>
          <p:nvPr userDrawn="1"/>
        </p:nvSpPr>
        <p:spPr>
          <a:xfrm>
            <a:off x="3009900" y="2569427"/>
            <a:ext cx="2057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Espace réservé du texte 33">
            <a:extLst>
              <a:ext uri="{FF2B5EF4-FFF2-40B4-BE49-F238E27FC236}">
                <a16:creationId xmlns="" xmlns:a16="http://schemas.microsoft.com/office/drawing/2014/main" id="{20B3841E-89DD-9649-82AC-1D2D1F7364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532" y="2579865"/>
            <a:ext cx="2057400" cy="205740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</a:t>
            </a:r>
            <a:r>
              <a:rPr lang="en-US" sz="4400" b="1" dirty="0" smtClean="0">
                <a:latin typeface="Helvetica Neue Condensed" panose="02000503000000020004" pitchFamily="2" charset="0"/>
              </a:rPr>
              <a:t>SOS </a:t>
            </a:r>
            <a:r>
              <a:rPr lang="en-US" sz="4400" b="1" dirty="0">
                <a:latin typeface="Helvetica Neue Condensed" panose="02000503000000020004" pitchFamily="2" charset="0"/>
              </a:rPr>
              <a:t>FR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BC46FDB1-F9F7-EE40-9351-FA23F4A760E3}"/>
              </a:ext>
            </a:extLst>
          </p:cNvPr>
          <p:cNvCxnSpPr/>
          <p:nvPr userDrawn="1"/>
        </p:nvCxnSpPr>
        <p:spPr>
          <a:xfrm>
            <a:off x="5332020" y="2688181"/>
            <a:ext cx="0" cy="319010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74D6331C-07B4-7E4F-92CE-CD8E44BC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081" y="6388240"/>
            <a:ext cx="1187603" cy="354285"/>
          </a:xfrm>
          <a:prstGeom prst="rect">
            <a:avLst/>
          </a:prstGeom>
        </p:spPr>
      </p:pic>
      <p:sp>
        <p:nvSpPr>
          <p:cNvPr id="37" name="Espace réservé du texte 57">
            <a:extLst>
              <a:ext uri="{FF2B5EF4-FFF2-40B4-BE49-F238E27FC236}">
                <a16:creationId xmlns="" xmlns:a16="http://schemas.microsoft.com/office/drawing/2014/main" id="{92357008-CC5B-E843-935C-8114F89D5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0607" y="2975972"/>
            <a:ext cx="4932000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="" xmlns:a16="http://schemas.microsoft.com/office/drawing/2014/main" id="{560142CD-108C-BB45-A5EC-C8EEE515C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90606" y="2694427"/>
            <a:ext cx="5422812" cy="363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79" y="6268995"/>
            <a:ext cx="1365848" cy="6829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19590"/>
            <a:ext cx="12212941" cy="6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FCE0DC2-7A21-504A-81DC-3B8E9F131CAE}"/>
              </a:ext>
            </a:extLst>
          </p:cNvPr>
          <p:cNvSpPr/>
          <p:nvPr userDrawn="1"/>
        </p:nvSpPr>
        <p:spPr>
          <a:xfrm>
            <a:off x="-12757" y="-13500"/>
            <a:ext cx="185120" cy="6511577"/>
          </a:xfrm>
          <a:prstGeom prst="rect">
            <a:avLst/>
          </a:prstGeom>
          <a:gradFill>
            <a:gsLst>
              <a:gs pos="87000">
                <a:schemeClr val="accent2">
                  <a:lumMod val="60000"/>
                  <a:lumOff val="40000"/>
                </a:schemeClr>
              </a:gs>
              <a:gs pos="16000">
                <a:srgbClr val="70AFA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100A609-BBB0-704D-BF31-B821D6FB93DC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65CE0DE-C9A4-2E42-B0EC-BD042343FBB1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chemeClr val="accent2">
                  <a:lumMod val="60000"/>
                  <a:lumOff val="40000"/>
                </a:schemeClr>
              </a:gs>
              <a:gs pos="16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</a:t>
            </a:r>
            <a:r>
              <a:rPr lang="en-US" sz="4400" b="1" dirty="0" smtClean="0">
                <a:latin typeface="Helvetica Neue Condensed" panose="02000503000000020004" pitchFamily="2" charset="0"/>
              </a:rPr>
              <a:t>SOS </a:t>
            </a:r>
            <a:r>
              <a:rPr lang="en-US" sz="4400" b="1" dirty="0">
                <a:latin typeface="Helvetica Neue Condensed" panose="02000503000000020004" pitchFamily="2" charset="0"/>
              </a:rPr>
              <a:t>FR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BC46FDB1-F9F7-EE40-9351-FA23F4A760E3}"/>
              </a:ext>
            </a:extLst>
          </p:cNvPr>
          <p:cNvCxnSpPr>
            <a:cxnSpLocks/>
          </p:cNvCxnSpPr>
          <p:nvPr userDrawn="1"/>
        </p:nvCxnSpPr>
        <p:spPr>
          <a:xfrm>
            <a:off x="2766950" y="1823165"/>
            <a:ext cx="0" cy="39126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57">
            <a:extLst>
              <a:ext uri="{FF2B5EF4-FFF2-40B4-BE49-F238E27FC236}">
                <a16:creationId xmlns="" xmlns:a16="http://schemas.microsoft.com/office/drawing/2014/main" id="{790C1983-5C0A-D044-86BB-9CD7DAB697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9589" y="2050199"/>
            <a:ext cx="553402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57">
            <a:extLst>
              <a:ext uri="{FF2B5EF4-FFF2-40B4-BE49-F238E27FC236}">
                <a16:creationId xmlns="" xmlns:a16="http://schemas.microsoft.com/office/drawing/2014/main" id="{4072012C-D254-5A49-B1AF-BF121A6EC8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69589" y="2939775"/>
            <a:ext cx="553402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57">
            <a:extLst>
              <a:ext uri="{FF2B5EF4-FFF2-40B4-BE49-F238E27FC236}">
                <a16:creationId xmlns="" xmlns:a16="http://schemas.microsoft.com/office/drawing/2014/main" id="{EEEF8F32-32ED-4E44-990A-EC649A8F7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69589" y="3854010"/>
            <a:ext cx="553402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57">
            <a:extLst>
              <a:ext uri="{FF2B5EF4-FFF2-40B4-BE49-F238E27FC236}">
                <a16:creationId xmlns="" xmlns:a16="http://schemas.microsoft.com/office/drawing/2014/main" id="{2DB4A863-ACEA-6E4B-ADF3-CD54DCAD56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55277" y="4768146"/>
            <a:ext cx="553402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57">
            <a:extLst>
              <a:ext uri="{FF2B5EF4-FFF2-40B4-BE49-F238E27FC236}">
                <a16:creationId xmlns="" xmlns:a16="http://schemas.microsoft.com/office/drawing/2014/main" id="{6CE17E4D-E822-804F-87D9-7148E83C5E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69589" y="5663532"/>
            <a:ext cx="553402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2B9D15-75F6-7B44-A9B7-79D8DD0B48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0225" y="2576513"/>
            <a:ext cx="6667534" cy="363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="" xmlns:a16="http://schemas.microsoft.com/office/drawing/2014/main" id="{42E10BC2-C374-6942-8057-8B3E989976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55277" y="3477949"/>
            <a:ext cx="6667534" cy="363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="" xmlns:a16="http://schemas.microsoft.com/office/drawing/2014/main" id="{980AB430-9E3B-7343-A2BF-A616C39E07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55277" y="4390332"/>
            <a:ext cx="6667534" cy="363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="" xmlns:a16="http://schemas.microsoft.com/office/drawing/2014/main" id="{82036036-11DD-2A48-A7D8-4D054835B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55277" y="5281316"/>
            <a:ext cx="6667534" cy="363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="" xmlns:a16="http://schemas.microsoft.com/office/drawing/2014/main" id="{EB186E5C-AACD-E944-B72A-8B99A8AA7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69589" y="1685529"/>
            <a:ext cx="6667534" cy="363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250" y="6194421"/>
            <a:ext cx="12300007" cy="6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="" xmlns:a16="http://schemas.microsoft.com/office/drawing/2014/main" id="{9F013EF5-0342-9840-A53E-6CA3BB497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496" y="-19410"/>
            <a:ext cx="12199495" cy="686339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0FF44A6-AAC8-F042-ABBB-75775D86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5416" y="3344826"/>
            <a:ext cx="5533895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</a:t>
            </a:r>
            <a:r>
              <a:rPr lang="en-US" sz="4400" b="1" dirty="0" smtClean="0">
                <a:latin typeface="Helvetica Neue Condensed" panose="02000503000000020004" pitchFamily="2" charset="0"/>
              </a:rPr>
              <a:t>SOS </a:t>
            </a:r>
            <a:r>
              <a:rPr lang="en-US" sz="4400" b="1" dirty="0">
                <a:latin typeface="Helvetica Neue Condensed" panose="02000503000000020004" pitchFamily="2" charset="0"/>
              </a:rPr>
              <a:t>FR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BC46FDB1-F9F7-EE40-9351-FA23F4A760E3}"/>
              </a:ext>
            </a:extLst>
          </p:cNvPr>
          <p:cNvCxnSpPr>
            <a:cxnSpLocks/>
          </p:cNvCxnSpPr>
          <p:nvPr userDrawn="1"/>
        </p:nvCxnSpPr>
        <p:spPr>
          <a:xfrm>
            <a:off x="5759531" y="2866529"/>
            <a:ext cx="0" cy="26792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>
            <a:extLst>
              <a:ext uri="{FF2B5EF4-FFF2-40B4-BE49-F238E27FC236}">
                <a16:creationId xmlns="" xmlns:a16="http://schemas.microsoft.com/office/drawing/2014/main" id="{1C57A5E3-9731-D242-9A29-BCE249F6360B}"/>
              </a:ext>
            </a:extLst>
          </p:cNvPr>
          <p:cNvSpPr txBox="1">
            <a:spLocks/>
          </p:cNvSpPr>
          <p:nvPr userDrawn="1"/>
        </p:nvSpPr>
        <p:spPr>
          <a:xfrm>
            <a:off x="6055415" y="2936011"/>
            <a:ext cx="459573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Présenté par :</a:t>
            </a:r>
          </a:p>
        </p:txBody>
      </p:sp>
      <p:sp>
        <p:nvSpPr>
          <p:cNvPr id="58" name="Espace réservé du texte 57">
            <a:extLst>
              <a:ext uri="{FF2B5EF4-FFF2-40B4-BE49-F238E27FC236}">
                <a16:creationId xmlns="" xmlns:a16="http://schemas.microsoft.com/office/drawing/2014/main" id="{4D05FC67-62CF-E843-8A85-0B02660A3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5278" y="3764182"/>
            <a:ext cx="5534025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="" xmlns:a16="http://schemas.microsoft.com/office/drawing/2014/main" id="{2AB83186-D109-4643-AF2E-79769B0A2AE1}"/>
              </a:ext>
            </a:extLst>
          </p:cNvPr>
          <p:cNvSpPr/>
          <p:nvPr userDrawn="1"/>
        </p:nvSpPr>
        <p:spPr>
          <a:xfrm>
            <a:off x="3498099" y="2936011"/>
            <a:ext cx="2057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0" name="Espace réservé du texte 33">
            <a:extLst>
              <a:ext uri="{FF2B5EF4-FFF2-40B4-BE49-F238E27FC236}">
                <a16:creationId xmlns="" xmlns:a16="http://schemas.microsoft.com/office/drawing/2014/main" id="{06E8F213-13CC-1745-8A17-F770888918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8099" y="2935934"/>
            <a:ext cx="2057400" cy="2057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667A8462-3759-6947-9677-BD7FADF51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rcRect t="2148"/>
          <a:stretch/>
        </p:blipFill>
        <p:spPr>
          <a:xfrm>
            <a:off x="-11975" y="6273436"/>
            <a:ext cx="12220435" cy="620713"/>
          </a:xfrm>
          <a:prstGeom prst="rect">
            <a:avLst/>
          </a:prstGeom>
        </p:spPr>
      </p:pic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6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4C3E72-B913-924C-95E0-2C75FF3A1DEE}"/>
              </a:ext>
            </a:extLst>
          </p:cNvPr>
          <p:cNvSpPr/>
          <p:nvPr userDrawn="1"/>
        </p:nvSpPr>
        <p:spPr>
          <a:xfrm>
            <a:off x="0" y="0"/>
            <a:ext cx="833377" cy="6415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B4C7006-8121-0947-8009-C07EB3C33676}"/>
              </a:ext>
            </a:extLst>
          </p:cNvPr>
          <p:cNvSpPr/>
          <p:nvPr userDrawn="1"/>
        </p:nvSpPr>
        <p:spPr>
          <a:xfrm>
            <a:off x="202556" y="109033"/>
            <a:ext cx="428263" cy="428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re 11">
            <a:extLst>
              <a:ext uri="{FF2B5EF4-FFF2-40B4-BE49-F238E27FC236}">
                <a16:creationId xmlns=""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5" y="0"/>
            <a:ext cx="11043886" cy="696037"/>
          </a:xfrm>
          <a:prstGeom prst="rect">
            <a:avLst/>
          </a:prstGeom>
        </p:spPr>
        <p:txBody>
          <a:bodyPr numCol="1" anchor="ctr" anchorCtr="0">
            <a:noAutofit/>
          </a:bodyPr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859564C-0436-844A-8E3F-6DEED438BFF6}"/>
              </a:ext>
            </a:extLst>
          </p:cNvPr>
          <p:cNvSpPr/>
          <p:nvPr userDrawn="1"/>
        </p:nvSpPr>
        <p:spPr>
          <a:xfrm rot="16200000">
            <a:off x="-1555022" y="3928605"/>
            <a:ext cx="394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Ce contenu est un un rapport et/ou un résumé de communications d’un congrès dont l'objectif est de fournir des informations sur l'état actuel de la recherche ; les 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=""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802022"/>
            <a:ext cx="10332000" cy="4166291"/>
          </a:xfr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2"/>
              </a:buClr>
              <a:buSzPct val="110000"/>
              <a:buFont typeface=".Lucida Grande UI Regular"/>
              <a:buChar char="►"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40000" indent="-228600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SzPct val="125000"/>
              <a:buFont typeface="Police système Courant"/>
              <a:buChar char="●"/>
              <a:defRPr sz="2400" b="0" i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92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=""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08083" y="1081260"/>
            <a:ext cx="10332000" cy="5826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5D5A132F-71AF-E847-B565-4DB21753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rcRect t="2148"/>
          <a:stretch/>
        </p:blipFill>
        <p:spPr>
          <a:xfrm>
            <a:off x="-11975" y="6273436"/>
            <a:ext cx="12220435" cy="620713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=""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374" y="6254750"/>
            <a:ext cx="8488425" cy="6032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976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4C3E72-B913-924C-95E0-2C75FF3A1DEE}"/>
              </a:ext>
            </a:extLst>
          </p:cNvPr>
          <p:cNvSpPr/>
          <p:nvPr userDrawn="1"/>
        </p:nvSpPr>
        <p:spPr>
          <a:xfrm>
            <a:off x="0" y="0"/>
            <a:ext cx="833377" cy="6415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B4C7006-8121-0947-8009-C07EB3C33676}"/>
              </a:ext>
            </a:extLst>
          </p:cNvPr>
          <p:cNvSpPr/>
          <p:nvPr userDrawn="1"/>
        </p:nvSpPr>
        <p:spPr>
          <a:xfrm>
            <a:off x="202556" y="109033"/>
            <a:ext cx="428263" cy="428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re 11">
            <a:extLst>
              <a:ext uri="{FF2B5EF4-FFF2-40B4-BE49-F238E27FC236}">
                <a16:creationId xmlns=""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5" y="0"/>
            <a:ext cx="11043886" cy="696037"/>
          </a:xfrm>
          <a:prstGeom prst="rect">
            <a:avLst/>
          </a:prstGeom>
        </p:spPr>
        <p:txBody>
          <a:bodyPr numCol="1" anchor="ctr" anchorCtr="0">
            <a:noAutofit/>
          </a:bodyPr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859564C-0436-844A-8E3F-6DEED438BFF6}"/>
              </a:ext>
            </a:extLst>
          </p:cNvPr>
          <p:cNvSpPr/>
          <p:nvPr userDrawn="1"/>
        </p:nvSpPr>
        <p:spPr>
          <a:xfrm rot="16200000">
            <a:off x="-1555022" y="3928605"/>
            <a:ext cx="394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Ce contenu est un un rapport et/ou un résumé de communications d’un congrès dont l'objectif est de fournir des informations sur l'état actuel de la recherche ; les 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=""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802022"/>
            <a:ext cx="10332000" cy="4166291"/>
          </a:xfr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2"/>
              </a:buClr>
              <a:buSzPct val="110000"/>
              <a:buFont typeface=".Lucida Grande UI Regular"/>
              <a:buChar char="►"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40000" indent="-228600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SzPct val="125000"/>
              <a:buFont typeface="Police système Courant"/>
              <a:buChar char="●"/>
              <a:defRPr sz="2400" b="0" i="0">
                <a:solidFill>
                  <a:schemeClr val="bg1">
                    <a:lumMod val="50000"/>
                  </a:schemeClr>
                </a:solidFill>
              </a:defRPr>
            </a:lvl2pPr>
            <a:lvl3pPr marL="792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b="0" i="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=""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08083" y="1081260"/>
            <a:ext cx="10332000" cy="5826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="" xmlns:a16="http://schemas.microsoft.com/office/drawing/2014/main" id="{EDF1BFA0-969B-624D-8ADC-1A6453F01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1782" y="2344715"/>
            <a:ext cx="10509662" cy="2486296"/>
          </a:xfrm>
          <a:prstGeom prst="roundRect">
            <a:avLst>
              <a:gd name="adj" fmla="val 7572"/>
            </a:avLst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buClr>
                <a:schemeClr val="tx1"/>
              </a:buClr>
              <a:buFont typeface="Zapf Dingbats"/>
              <a:buChar char="➜"/>
              <a:defRPr sz="2000" b="0" i="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buClr>
                <a:schemeClr val="tx1"/>
              </a:buClr>
              <a:buSzPct val="125000"/>
              <a:buFont typeface="Police système Courant"/>
              <a:buChar char="●"/>
              <a:defRPr/>
            </a:lvl2pPr>
            <a:lvl3pPr marL="1143000" indent="-228600">
              <a:buClr>
                <a:schemeClr val="bg1"/>
              </a:buClr>
              <a:buSzPct val="125000"/>
              <a:buFont typeface="Police système Courant"/>
              <a:buChar char="●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6">
            <a:extLst>
              <a:ext uri="{FF2B5EF4-FFF2-40B4-BE49-F238E27FC236}">
                <a16:creationId xmlns="" xmlns:a16="http://schemas.microsoft.com/office/drawing/2014/main" id="{F3D969A6-2110-1049-9431-F08FD682BA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89771" y="2884282"/>
            <a:ext cx="720000" cy="72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txBody>
          <a:bodyPr lIns="0" rIns="0" anchor="t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1" name="Espace réservé du texte 26">
            <a:extLst>
              <a:ext uri="{FF2B5EF4-FFF2-40B4-BE49-F238E27FC236}">
                <a16:creationId xmlns="" xmlns:a16="http://schemas.microsoft.com/office/drawing/2014/main" id="{E54043D2-609F-CF4A-9F92-4409C00E73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07913" y="2884283"/>
            <a:ext cx="2927019" cy="7474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="" xmlns:a16="http://schemas.microsoft.com/office/drawing/2014/main" id="{9A85EB4E-C1FB-2046-8261-9E97FFF89D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92561" y="3939029"/>
            <a:ext cx="2927019" cy="747423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6">
            <a:extLst>
              <a:ext uri="{FF2B5EF4-FFF2-40B4-BE49-F238E27FC236}">
                <a16:creationId xmlns="" xmlns:a16="http://schemas.microsoft.com/office/drawing/2014/main" id="{5BC16186-2F59-3747-AC99-C8C8C4AEA6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89771" y="3939028"/>
            <a:ext cx="720000" cy="720000"/>
          </a:xfrm>
          <a:prstGeom prst="ellipse">
            <a:avLst/>
          </a:prstGeom>
          <a:solidFill>
            <a:schemeClr val="accent2"/>
          </a:solidFill>
        </p:spPr>
        <p:txBody>
          <a:bodyPr lIns="0" rIns="0" anchor="t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="" xmlns:a16="http://schemas.microsoft.com/office/drawing/2014/main" id="{6BAAD82C-9DA9-4742-A674-7F164DE16C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607" y="2883938"/>
            <a:ext cx="2927019" cy="7474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26">
            <a:extLst>
              <a:ext uri="{FF2B5EF4-FFF2-40B4-BE49-F238E27FC236}">
                <a16:creationId xmlns="" xmlns:a16="http://schemas.microsoft.com/office/drawing/2014/main" id="{2B24E51D-FA4F-0941-9029-DF43497C82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09255" y="3938684"/>
            <a:ext cx="2927019" cy="747423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26">
            <a:extLst>
              <a:ext uri="{FF2B5EF4-FFF2-40B4-BE49-F238E27FC236}">
                <a16:creationId xmlns="" xmlns:a16="http://schemas.microsoft.com/office/drawing/2014/main" id="{0377F88B-A962-9547-89F1-283C8BE38B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28398" y="3368532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t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R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="" xmlns:a16="http://schemas.microsoft.com/office/drawing/2014/main" id="{26EBDDB0-A7FB-D948-950E-1BF68B384E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87995" y="4952908"/>
            <a:ext cx="2927019" cy="1312343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="" xmlns:a16="http://schemas.microsoft.com/office/drawing/2014/main" id="{80E3AD76-565E-044A-A980-445469388D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06661" y="4962624"/>
            <a:ext cx="2927019" cy="1312343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  <a:defRPr sz="1600" b="1" i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750" indent="-28575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Zapf Dingbats"/>
              <a:buChar char="➜"/>
              <a:defRPr sz="1600" b="0" i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="" xmlns:a16="http://schemas.microsoft.com/office/drawing/2014/main" id="{B6126540-6021-274A-B906-DEEBEB9E82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25327" y="4952907"/>
            <a:ext cx="2927019" cy="1312343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  <a:defRPr sz="16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750" indent="-28575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Zapf Dingbats"/>
              <a:buChar char="➜"/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06BE652F-8E6E-394E-9423-BD7D2D730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rcRect t="2148"/>
          <a:stretch/>
        </p:blipFill>
        <p:spPr>
          <a:xfrm>
            <a:off x="-11975" y="6273436"/>
            <a:ext cx="12220435" cy="620713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=""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374" y="6254750"/>
            <a:ext cx="8488425" cy="6032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011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4C3E72-B913-924C-95E0-2C75FF3A1DEE}"/>
              </a:ext>
            </a:extLst>
          </p:cNvPr>
          <p:cNvSpPr/>
          <p:nvPr userDrawn="1"/>
        </p:nvSpPr>
        <p:spPr>
          <a:xfrm>
            <a:off x="0" y="0"/>
            <a:ext cx="833377" cy="6415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B4C7006-8121-0947-8009-C07EB3C33676}"/>
              </a:ext>
            </a:extLst>
          </p:cNvPr>
          <p:cNvSpPr/>
          <p:nvPr userDrawn="1"/>
        </p:nvSpPr>
        <p:spPr>
          <a:xfrm>
            <a:off x="202556" y="109033"/>
            <a:ext cx="428263" cy="428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re 11">
            <a:extLst>
              <a:ext uri="{FF2B5EF4-FFF2-40B4-BE49-F238E27FC236}">
                <a16:creationId xmlns=""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5" y="0"/>
            <a:ext cx="11043886" cy="696037"/>
          </a:xfrm>
          <a:prstGeom prst="rect">
            <a:avLst/>
          </a:prstGeom>
        </p:spPr>
        <p:txBody>
          <a:bodyPr numCol="1" anchor="ctr" anchorCtr="0">
            <a:noAutofit/>
          </a:bodyPr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859564C-0436-844A-8E3F-6DEED438BFF6}"/>
              </a:ext>
            </a:extLst>
          </p:cNvPr>
          <p:cNvSpPr/>
          <p:nvPr userDrawn="1"/>
        </p:nvSpPr>
        <p:spPr>
          <a:xfrm rot="16200000">
            <a:off x="-1555022" y="3928605"/>
            <a:ext cx="394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Ce contenu est un un rapport et/ou un résumé de communications d’un congrès dont l'objectif est de fournir des informations sur l'état actuel de la recherche ; les 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="" xmlns:a16="http://schemas.microsoft.com/office/drawing/2014/main" id="{E5782084-1050-0D4A-BC21-085B53975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1781" y="1284926"/>
            <a:ext cx="6357174" cy="4642661"/>
          </a:xfrm>
          <a:prstGeom prst="roundRect">
            <a:avLst>
              <a:gd name="adj" fmla="val 7572"/>
            </a:avLst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 typeface="Zapf Dingbats"/>
              <a:buNone/>
              <a:defRPr sz="11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buClr>
                <a:schemeClr val="tx1"/>
              </a:buClr>
              <a:buSzPct val="125000"/>
              <a:buFont typeface="Police système Courant"/>
              <a:buChar char="●"/>
              <a:defRPr/>
            </a:lvl2pPr>
            <a:lvl3pPr marL="1143000" indent="-228600">
              <a:buClr>
                <a:schemeClr val="bg1"/>
              </a:buClr>
              <a:buSzPct val="125000"/>
              <a:buFont typeface="Police système Courant"/>
              <a:buChar char="●"/>
              <a:defRPr>
                <a:solidFill>
                  <a:schemeClr val="bg1"/>
                </a:solidFill>
              </a:defRPr>
            </a:lvl3pPr>
          </a:lstStyle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1" name="Espace réservé du texte 21">
            <a:extLst>
              <a:ext uri="{FF2B5EF4-FFF2-40B4-BE49-F238E27FC236}">
                <a16:creationId xmlns="" xmlns:a16="http://schemas.microsoft.com/office/drawing/2014/main" id="{9D75D7FC-757F-1E41-860B-9EC8C28FD9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7543" y="1108687"/>
            <a:ext cx="2244436" cy="4232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C85E00"/>
              </a:buClr>
              <a:buSzPct val="110000"/>
              <a:buFont typeface=".Lucida Grande UI Regular"/>
              <a:buNone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-228600">
              <a:spcBef>
                <a:spcPts val="0"/>
              </a:spcBef>
              <a:buClr>
                <a:srgbClr val="C85E00"/>
              </a:buClr>
              <a:buSzPct val="100000"/>
              <a:buFont typeface="Police système Courant"/>
              <a:buChar char="●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32" name="Espace réservé du texte 9">
            <a:extLst>
              <a:ext uri="{FF2B5EF4-FFF2-40B4-BE49-F238E27FC236}">
                <a16:creationId xmlns="" xmlns:a16="http://schemas.microsoft.com/office/drawing/2014/main" id="{C0958173-F547-7046-B567-82B6C41DAE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67360" y="2150252"/>
            <a:ext cx="3699205" cy="3777335"/>
          </a:xfrm>
          <a:prstGeom prst="roundRect">
            <a:avLst>
              <a:gd name="adj" fmla="val 75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SzPct val="40000"/>
              <a:buFont typeface="Arial" panose="020B0604020202020204" pitchFamily="34" charset="0"/>
              <a:buChar char="•"/>
              <a:defRPr sz="2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72000" indent="-228600">
              <a:spcBef>
                <a:spcPts val="200"/>
              </a:spcBef>
              <a:buClr>
                <a:schemeClr val="tx1"/>
              </a:buClr>
              <a:buSzPct val="125000"/>
              <a:buFont typeface="Police système Courant"/>
              <a:buChar char="●"/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143000" indent="-228600">
              <a:buClr>
                <a:schemeClr val="bg1"/>
              </a:buClr>
              <a:buSzPct val="125000"/>
              <a:buFont typeface="Police système Courant"/>
              <a:buChar char="●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6A579928-BFBE-374C-8A90-9E1F6367E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rcRect t="2148"/>
          <a:stretch/>
        </p:blipFill>
        <p:spPr>
          <a:xfrm>
            <a:off x="-11975" y="6273436"/>
            <a:ext cx="12220435" cy="620713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=""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374" y="6254750"/>
            <a:ext cx="8488425" cy="6032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248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4C3E72-B913-924C-95E0-2C75FF3A1DEE}"/>
              </a:ext>
            </a:extLst>
          </p:cNvPr>
          <p:cNvSpPr/>
          <p:nvPr userDrawn="1"/>
        </p:nvSpPr>
        <p:spPr>
          <a:xfrm>
            <a:off x="0" y="0"/>
            <a:ext cx="833377" cy="6415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B4C7006-8121-0947-8009-C07EB3C33676}"/>
              </a:ext>
            </a:extLst>
          </p:cNvPr>
          <p:cNvSpPr/>
          <p:nvPr userDrawn="1"/>
        </p:nvSpPr>
        <p:spPr>
          <a:xfrm>
            <a:off x="202556" y="109033"/>
            <a:ext cx="428263" cy="428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re 11">
            <a:extLst>
              <a:ext uri="{FF2B5EF4-FFF2-40B4-BE49-F238E27FC236}">
                <a16:creationId xmlns=""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5" y="0"/>
            <a:ext cx="11043886" cy="696037"/>
          </a:xfrm>
          <a:prstGeom prst="rect">
            <a:avLst/>
          </a:prstGeom>
        </p:spPr>
        <p:txBody>
          <a:bodyPr numCol="1" anchor="ctr" anchorCtr="0">
            <a:noAutofit/>
          </a:bodyPr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859564C-0436-844A-8E3F-6DEED438BFF6}"/>
              </a:ext>
            </a:extLst>
          </p:cNvPr>
          <p:cNvSpPr/>
          <p:nvPr userDrawn="1"/>
        </p:nvSpPr>
        <p:spPr>
          <a:xfrm rot="16200000">
            <a:off x="-1555022" y="3928605"/>
            <a:ext cx="394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Ce contenu est un un rapport et/ou un résumé de communications d’un congrès dont l'objectif est de fournir des informations sur l'état actuel de la recherche ; les 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=""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530173"/>
            <a:ext cx="10332000" cy="4166291"/>
          </a:xfr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2"/>
              </a:buClr>
              <a:buSzPct val="110000"/>
              <a:buFont typeface=".Lucida Grande UI Regular"/>
              <a:buChar char="►"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40000" indent="-228600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SzPct val="125000"/>
              <a:buFont typeface="Police système Courant"/>
              <a:buChar char="●"/>
              <a:defRPr sz="2400" b="0" i="0">
                <a:solidFill>
                  <a:schemeClr val="bg1">
                    <a:lumMod val="50000"/>
                  </a:schemeClr>
                </a:solidFill>
              </a:defRPr>
            </a:lvl2pPr>
            <a:lvl3pPr marL="792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b="0" i="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=""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08083" y="809411"/>
            <a:ext cx="10332000" cy="5826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 i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="" xmlns:a16="http://schemas.microsoft.com/office/drawing/2014/main" id="{50013F44-BF9E-C04C-A09A-965333C4F0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4913" y="2256135"/>
            <a:ext cx="4706505" cy="3845214"/>
          </a:xfrm>
          <a:prstGeom prst="roundRect">
            <a:avLst>
              <a:gd name="adj" fmla="val 7572"/>
            </a:avLst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 typeface="Zapf Dingbats"/>
              <a:buNone/>
              <a:defRPr sz="11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buClr>
                <a:schemeClr val="tx1"/>
              </a:buClr>
              <a:buSzPct val="125000"/>
              <a:buFont typeface="Police système Courant"/>
              <a:buChar char="●"/>
              <a:defRPr/>
            </a:lvl2pPr>
            <a:lvl3pPr marL="1143000" indent="-228600">
              <a:buClr>
                <a:schemeClr val="bg1"/>
              </a:buClr>
              <a:buSzPct val="125000"/>
              <a:buFont typeface="Police système Courant"/>
              <a:buChar char="●"/>
              <a:defRPr>
                <a:solidFill>
                  <a:schemeClr val="bg1"/>
                </a:solidFill>
              </a:defRPr>
            </a:lvl3pPr>
          </a:lstStyle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1" name="Espace réservé du texte 21">
            <a:extLst>
              <a:ext uri="{FF2B5EF4-FFF2-40B4-BE49-F238E27FC236}">
                <a16:creationId xmlns="" xmlns:a16="http://schemas.microsoft.com/office/drawing/2014/main" id="{6CA49229-5C93-C548-AC26-E0074D713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0675" y="2079895"/>
            <a:ext cx="2244436" cy="4232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C85E00"/>
              </a:buClr>
              <a:buSzPct val="110000"/>
              <a:buFont typeface=".Lucida Grande UI Regular"/>
              <a:buNone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-228600">
              <a:spcBef>
                <a:spcPts val="0"/>
              </a:spcBef>
              <a:buClr>
                <a:srgbClr val="C85E00"/>
              </a:buClr>
              <a:buSzPct val="100000"/>
              <a:buFont typeface="Police système Courant"/>
              <a:buChar char="●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32" name="Espace réservé du texte 9">
            <a:extLst>
              <a:ext uri="{FF2B5EF4-FFF2-40B4-BE49-F238E27FC236}">
                <a16:creationId xmlns="" xmlns:a16="http://schemas.microsoft.com/office/drawing/2014/main" id="{D100DE8C-5AF1-9B48-B8C6-672ABB88FC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0647" y="2268422"/>
            <a:ext cx="4706505" cy="3845214"/>
          </a:xfrm>
          <a:prstGeom prst="roundRect">
            <a:avLst>
              <a:gd name="adj" fmla="val 7572"/>
            </a:avLst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 typeface="Zapf Dingbats"/>
              <a:buNone/>
              <a:defRPr sz="11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buClr>
                <a:schemeClr val="tx1"/>
              </a:buClr>
              <a:buSzPct val="125000"/>
              <a:buFont typeface="Police système Courant"/>
              <a:buChar char="●"/>
              <a:defRPr/>
            </a:lvl2pPr>
            <a:lvl3pPr marL="1143000" indent="-228600">
              <a:buClr>
                <a:schemeClr val="bg1"/>
              </a:buClr>
              <a:buSzPct val="125000"/>
              <a:buFont typeface="Police système Courant"/>
              <a:buChar char="●"/>
              <a:defRPr>
                <a:solidFill>
                  <a:schemeClr val="bg1"/>
                </a:solidFill>
              </a:defRPr>
            </a:lvl3pPr>
          </a:lstStyle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3" name="Espace réservé du texte 21">
            <a:extLst>
              <a:ext uri="{FF2B5EF4-FFF2-40B4-BE49-F238E27FC236}">
                <a16:creationId xmlns="" xmlns:a16="http://schemas.microsoft.com/office/drawing/2014/main" id="{720E2824-42F8-1847-A004-A782075582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6409" y="2092182"/>
            <a:ext cx="2244436" cy="4232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C85E00"/>
              </a:buClr>
              <a:buSzPct val="110000"/>
              <a:buFont typeface=".Lucida Grande UI Regular"/>
              <a:buNone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-228600">
              <a:spcBef>
                <a:spcPts val="0"/>
              </a:spcBef>
              <a:buClr>
                <a:srgbClr val="C85E00"/>
              </a:buClr>
              <a:buSzPct val="100000"/>
              <a:buFont typeface="Police système Courant"/>
              <a:buChar char="●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fr-FR" dirty="0"/>
              <a:t>Titre du graphique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38DAA3E4-DF6F-1846-8066-22895FF27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rcRect t="2148"/>
          <a:stretch/>
        </p:blipFill>
        <p:spPr>
          <a:xfrm>
            <a:off x="-11975" y="6273436"/>
            <a:ext cx="12220435" cy="620713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=""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374" y="6254750"/>
            <a:ext cx="8488425" cy="6032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951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888D47-1891-784F-8E80-B35B28E5F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Arial Narrow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04358E4-FE5C-074F-9E65-99C91DA27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98B01EE-E92A-2C41-823A-EAA0EFB2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266725-4CA5-664F-97DB-BBAC4DF4BBBA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40FCA4E-DBE9-B642-9A88-AB14A596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6A3FBDC-0656-BC46-8EA5-DAE95B9B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2B5D7-EDE4-CD41-9EE1-F3310E4F7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83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2686910-477D-3A40-B23B-1413AB9F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96B47D2-944D-5042-968C-F1C58D50E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A266725-4CA5-664F-97DB-BBAC4DF4BBBA}" type="datetimeFigureOut">
              <a:rPr lang="fr-FR" smtClean="0"/>
              <a:pPr/>
              <a:t>10/06/2021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A161E7D-232F-D946-9A64-DC69BEA4B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5D11496-993C-1D4F-A998-9EDF38B12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AD2B5D7-EDE4-CD41-9EE1-F3310E4F73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9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0" r:id="rId5"/>
    <p:sldLayoutId id="2147483666" r:id="rId6"/>
    <p:sldLayoutId id="2147483664" r:id="rId7"/>
    <p:sldLayoutId id="2147483665" r:id="rId8"/>
    <p:sldLayoutId id="21474836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WebTV </a:t>
            </a:r>
          </a:p>
          <a:p>
            <a:r>
              <a:rPr lang="fr-FR" dirty="0" smtClean="0"/>
              <a:t>SOS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584446"/>
            <a:ext cx="10515600" cy="1325563"/>
          </a:xfrm>
        </p:spPr>
        <p:txBody>
          <a:bodyPr/>
          <a:lstStyle/>
          <a:p>
            <a:r>
              <a:rPr lang="fr-FR" dirty="0"/>
              <a:t>Intérêt de la PCT pour l’aide au diagnostic étiologique d’une fièvre en cancérologie</a:t>
            </a:r>
            <a:br>
              <a:rPr lang="fr-FR" dirty="0"/>
            </a:b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Gustave Roussy Cancer Campus, Villejuif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smtClean="0"/>
              <a:t>Dr Florian SCOTTE</a:t>
            </a:r>
            <a:endParaRPr lang="fr-FR" dirty="0"/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>
          <a:xfrm>
            <a:off x="5490608" y="3942158"/>
            <a:ext cx="5422810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Institut </a:t>
            </a:r>
            <a:r>
              <a:rPr lang="fr-FR" dirty="0"/>
              <a:t>de Cancérologie des Hospices Civils </a:t>
            </a:r>
            <a:r>
              <a:rPr lang="fr-FR" dirty="0" smtClean="0"/>
              <a:t>de Lyon</a:t>
            </a:r>
          </a:p>
          <a:p>
            <a:r>
              <a:rPr lang="fr-FR" dirty="0" smtClean="0"/>
              <a:t>CHU Lyon Sud</a:t>
            </a:r>
          </a:p>
          <a:p>
            <a:endParaRPr lang="fr-FR" dirty="0"/>
          </a:p>
        </p:txBody>
      </p:sp>
      <p:sp>
        <p:nvSpPr>
          <p:cNvPr id="11" name="Espace réservé du texte 8"/>
          <p:cNvSpPr txBox="1">
            <a:spLocks/>
          </p:cNvSpPr>
          <p:nvPr/>
        </p:nvSpPr>
        <p:spPr>
          <a:xfrm>
            <a:off x="5490607" y="3660613"/>
            <a:ext cx="5422812" cy="363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 Gilles FREYER</a:t>
            </a:r>
            <a:endParaRPr lang="fr-FR" dirty="0"/>
          </a:p>
        </p:txBody>
      </p:sp>
      <p:sp>
        <p:nvSpPr>
          <p:cNvPr id="12" name="Espace réservé du texte 7"/>
          <p:cNvSpPr txBox="1">
            <a:spLocks/>
          </p:cNvSpPr>
          <p:nvPr/>
        </p:nvSpPr>
        <p:spPr>
          <a:xfrm>
            <a:off x="5490610" y="4997296"/>
            <a:ext cx="4932000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Centre Georges Francois Leclerc, </a:t>
            </a:r>
            <a:r>
              <a:rPr lang="fr-FR" dirty="0" smtClean="0"/>
              <a:t>Dijon</a:t>
            </a:r>
            <a:endParaRPr lang="fr-FR" dirty="0"/>
          </a:p>
        </p:txBody>
      </p:sp>
      <p:sp>
        <p:nvSpPr>
          <p:cNvPr id="13" name="Espace réservé du texte 8"/>
          <p:cNvSpPr txBox="1">
            <a:spLocks/>
          </p:cNvSpPr>
          <p:nvPr/>
        </p:nvSpPr>
        <p:spPr>
          <a:xfrm>
            <a:off x="5490609" y="4715751"/>
            <a:ext cx="5422812" cy="363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 Didier MAYEUR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6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B38B5D3B-01F4-6A47-A61B-157494C2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contenu 4">
            <a:extLst>
              <a:ext uri="{FF2B5EF4-FFF2-40B4-BE49-F238E27FC236}">
                <a16:creationId xmlns="" xmlns:a16="http://schemas.microsoft.com/office/drawing/2014/main" id="{3787CAB7-BBEA-764D-BAAA-3CD17DADB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413" y="712802"/>
            <a:ext cx="10332000" cy="5060981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/>
              <a:t>Quel bilan réaliser dans un contexte fébrile chez un patient atteint de cancer </a:t>
            </a:r>
            <a:r>
              <a:rPr lang="fr-FR" dirty="0" smtClean="0"/>
              <a:t>?</a:t>
            </a:r>
          </a:p>
          <a:p>
            <a:pPr lvl="1"/>
            <a:r>
              <a:rPr lang="fr-FR" sz="2000" dirty="0" smtClean="0"/>
              <a:t>Si neutropénie, évoquer neutropénie fébrile : NFP + bio standard, </a:t>
            </a:r>
            <a:r>
              <a:rPr lang="fr-FR" sz="2000" dirty="0" err="1" smtClean="0"/>
              <a:t>hémocs</a:t>
            </a:r>
            <a:r>
              <a:rPr lang="fr-FR" sz="2000" dirty="0" smtClean="0"/>
              <a:t>, ECBU, recherche point d’appel et ciblage prélèvements en fonction – PCR </a:t>
            </a:r>
            <a:r>
              <a:rPr lang="fr-FR" sz="2000" dirty="0" err="1" smtClean="0"/>
              <a:t>Covid</a:t>
            </a:r>
            <a:r>
              <a:rPr lang="fr-FR" sz="2000" dirty="0" smtClean="0"/>
              <a:t> en contexte</a:t>
            </a:r>
          </a:p>
          <a:p>
            <a:pPr lvl="1"/>
            <a:r>
              <a:rPr lang="fr-FR" sz="2000" dirty="0" smtClean="0"/>
              <a:t>Si </a:t>
            </a:r>
            <a:r>
              <a:rPr lang="fr-FR" sz="2000" dirty="0" err="1" smtClean="0"/>
              <a:t>immuno-compétent</a:t>
            </a:r>
            <a:r>
              <a:rPr lang="fr-FR" sz="2000" dirty="0" smtClean="0"/>
              <a:t> : en dehors du bilan standard, intérêt CRP/PCT</a:t>
            </a:r>
          </a:p>
          <a:p>
            <a:pPr marL="311400" lvl="1" indent="0">
              <a:buNone/>
            </a:pPr>
            <a:endParaRPr lang="fr-FR" sz="2000" dirty="0"/>
          </a:p>
          <a:p>
            <a:pPr lvl="0"/>
            <a:r>
              <a:rPr lang="fr-FR" dirty="0"/>
              <a:t>Quels diagnostics différentiels peut-on évoquer selon le contexte néoplasique </a:t>
            </a:r>
            <a:r>
              <a:rPr lang="fr-FR" dirty="0" smtClean="0"/>
              <a:t>?</a:t>
            </a:r>
          </a:p>
          <a:p>
            <a:pPr lvl="1"/>
            <a:r>
              <a:rPr lang="fr-FR" sz="2000" dirty="0" smtClean="0"/>
              <a:t>Neutropénie fébrile, infection bactérienne, virale ou fungique, pneumocystose, fièvre néoplasique, syndrome d’activation </a:t>
            </a:r>
            <a:r>
              <a:rPr lang="fr-FR" sz="2000" dirty="0" err="1" smtClean="0"/>
              <a:t>macrophagique</a:t>
            </a:r>
            <a:r>
              <a:rPr lang="fr-FR" sz="2000" dirty="0" smtClean="0"/>
              <a:t>, thrombose et embolie pulmonaire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Et plus précisément quel impact pour la PCT dans le contexte </a:t>
            </a:r>
            <a:r>
              <a:rPr lang="fr-FR" dirty="0" err="1" smtClean="0"/>
              <a:t>Covid</a:t>
            </a:r>
            <a:r>
              <a:rPr lang="fr-FR" dirty="0" smtClean="0"/>
              <a:t> ?</a:t>
            </a:r>
          </a:p>
          <a:p>
            <a:pPr lvl="1"/>
            <a:r>
              <a:rPr lang="fr-FR" sz="2000" dirty="0" smtClean="0"/>
              <a:t>Diagnostic différentiel infection bactérienne mais attention : augmentation classique de la PCT en cas de </a:t>
            </a:r>
            <a:r>
              <a:rPr lang="fr-FR" sz="2000" dirty="0" err="1" smtClean="0"/>
              <a:t>Covid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8748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B38B5D3B-01F4-6A47-A61B-157494C2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Introduction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contenu 4">
            <a:extLst>
              <a:ext uri="{FF2B5EF4-FFF2-40B4-BE49-F238E27FC236}">
                <a16:creationId xmlns="" xmlns:a16="http://schemas.microsoft.com/office/drawing/2014/main" id="{3787CAB7-BBEA-764D-BAAA-3CD17DADB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2951" y="1057440"/>
            <a:ext cx="10332000" cy="3240241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fr-FR" sz="3200" dirty="0"/>
              <a:t>Quel bilan réaliser dans un contexte fébrile chez un patient atteint de cancer </a:t>
            </a:r>
            <a:r>
              <a:rPr lang="fr-FR" sz="3200" dirty="0" smtClean="0"/>
              <a:t>?</a:t>
            </a:r>
          </a:p>
          <a:p>
            <a:pPr lvl="0">
              <a:spcAft>
                <a:spcPts val="1200"/>
              </a:spcAft>
            </a:pPr>
            <a:r>
              <a:rPr lang="fr-FR" sz="3200" dirty="0" smtClean="0"/>
              <a:t>Quels </a:t>
            </a:r>
            <a:r>
              <a:rPr lang="fr-FR" sz="3200" dirty="0"/>
              <a:t>diagnostics différentiels peut-on évoquer selon le contexte néoplasique </a:t>
            </a:r>
            <a:r>
              <a:rPr lang="fr-FR" sz="3200" dirty="0" smtClean="0"/>
              <a:t>?</a:t>
            </a:r>
          </a:p>
          <a:p>
            <a:pPr lvl="0">
              <a:spcAft>
                <a:spcPts val="1200"/>
              </a:spcAft>
            </a:pPr>
            <a:r>
              <a:rPr lang="fr-FR" sz="3200" dirty="0" smtClean="0"/>
              <a:t>Et </a:t>
            </a:r>
            <a:r>
              <a:rPr lang="fr-FR" sz="3200" dirty="0"/>
              <a:t>plus précisément quel impact pour la PCT dans le contexte </a:t>
            </a:r>
            <a:r>
              <a:rPr lang="fr-FR" sz="3200" dirty="0" err="1" smtClean="0"/>
              <a:t>Covid</a:t>
            </a:r>
            <a:r>
              <a:rPr lang="fr-FR" sz="3200" dirty="0" smtClean="0"/>
              <a:t> </a:t>
            </a:r>
            <a:r>
              <a:rPr lang="fr-FR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30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B38B5D3B-01F4-6A47-A61B-157494C2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Contexte fébrile : bilan à réaliser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contenu 4">
            <a:extLst>
              <a:ext uri="{FF2B5EF4-FFF2-40B4-BE49-F238E27FC236}">
                <a16:creationId xmlns="" xmlns:a16="http://schemas.microsoft.com/office/drawing/2014/main" id="{3787CAB7-BBEA-764D-BAAA-3CD17DADB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374" y="773763"/>
            <a:ext cx="10332000" cy="5330945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fr-FR" sz="3200" dirty="0"/>
              <a:t>Quel bilan réaliser dans un contexte fébrile chez un patient atteint de cancer </a:t>
            </a:r>
            <a:r>
              <a:rPr lang="fr-FR" sz="3200" dirty="0" smtClean="0"/>
              <a:t>?</a:t>
            </a:r>
          </a:p>
          <a:p>
            <a:pPr lvl="1"/>
            <a:r>
              <a:rPr lang="fr-FR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 neutropénie, évoquer neutropénie fébrile : NFP + bio standard, </a:t>
            </a:r>
            <a:r>
              <a:rPr lang="fr-FR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hémocs</a:t>
            </a:r>
            <a:r>
              <a:rPr lang="fr-FR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ECBU, recherche point d’appel et ciblage prélèvements en fonction – PCR </a:t>
            </a:r>
            <a:r>
              <a:rPr lang="fr-FR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COVID en contexte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 </a:t>
            </a:r>
            <a:r>
              <a:rPr lang="fr-FR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immuno-compétent</a:t>
            </a:r>
            <a:r>
              <a:rPr lang="fr-FR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: en dehors du bilan standard, intérêt </a:t>
            </a:r>
            <a:r>
              <a:rPr lang="fr-FR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CRP/PCT</a:t>
            </a:r>
          </a:p>
          <a:p>
            <a:pPr lvl="2"/>
            <a:r>
              <a:rPr lang="fr-FR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Ne jamais oublier la thrombose / EP</a:t>
            </a:r>
            <a:endParaRPr lang="fr-FR" dirty="0" smtClean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 cas de fièvre chronique : imagerie à la recherche d’une infection profonde, selon orientation clinique : ostéite, abcès profond, endocardite (ETO), lymphocèle surinfectée, érysipèle…</a:t>
            </a:r>
          </a:p>
          <a:p>
            <a:pPr lvl="2"/>
            <a:r>
              <a:rPr lang="fr-FR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Si immunodépression (corticothérapie…), évoquer pneumocystose, </a:t>
            </a:r>
            <a:r>
              <a:rPr lang="fr-FR" dirty="0" err="1" smtClean="0">
                <a:latin typeface="Arial Narrow" panose="020B0604020202020204" pitchFamily="34" charset="0"/>
                <a:cs typeface="Arial Narrow" panose="020B0604020202020204" pitchFamily="34" charset="0"/>
              </a:rPr>
              <a:t>candidémie</a:t>
            </a:r>
            <a:r>
              <a:rPr lang="fr-FR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, aspergillose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Intérêt de la PCT pour les infections bactériennes</a:t>
            </a:r>
            <a:endParaRPr lang="fr-FR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374" y="255231"/>
            <a:ext cx="11043886" cy="696037"/>
          </a:xfrm>
        </p:spPr>
        <p:txBody>
          <a:bodyPr/>
          <a:lstStyle/>
          <a:p>
            <a:r>
              <a:rPr lang="fr-FR" sz="2800" dirty="0"/>
              <a:t>Le dosage de la </a:t>
            </a:r>
            <a:r>
              <a:rPr lang="fr-FR" sz="2800" dirty="0" err="1"/>
              <a:t>Procalcitonine</a:t>
            </a:r>
            <a:r>
              <a:rPr lang="fr-FR" sz="2800" dirty="0"/>
              <a:t> (PCT) permet de vérifier qu’il s’agit bien d’une infection bactérienne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038225"/>
            <a:ext cx="89058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5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La PCT : diagnostic rapide de l’infection bactérienne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933318" y="696037"/>
            <a:ext cx="10332000" cy="582613"/>
          </a:xfrm>
        </p:spPr>
        <p:txBody>
          <a:bodyPr/>
          <a:lstStyle/>
          <a:p>
            <a:r>
              <a:rPr lang="fr-FR" dirty="0" smtClean="0"/>
              <a:t>Sa cinétique reflète la réponse de l’hôte au traitement antibiotique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Adapté de Meisner, </a:t>
            </a:r>
            <a:r>
              <a:rPr lang="fr-FR" dirty="0" err="1" smtClean="0"/>
              <a:t>J.Lab.</a:t>
            </a:r>
            <a:r>
              <a:rPr lang="fr-FR" dirty="0" smtClean="0"/>
              <a:t>Med, 1999 et </a:t>
            </a:r>
            <a:r>
              <a:rPr lang="fr-FR" dirty="0" err="1" smtClean="0"/>
              <a:t>Dandona</a:t>
            </a:r>
            <a:r>
              <a:rPr lang="fr-FR" dirty="0" smtClean="0"/>
              <a:t> , J Clin </a:t>
            </a:r>
            <a:r>
              <a:rPr lang="fr-FR" dirty="0" err="1" smtClean="0"/>
              <a:t>Endocrinol</a:t>
            </a:r>
            <a:r>
              <a:rPr lang="fr-FR" dirty="0" smtClean="0"/>
              <a:t> </a:t>
            </a:r>
            <a:r>
              <a:rPr lang="fr-FR" dirty="0" err="1" smtClean="0"/>
              <a:t>Metab</a:t>
            </a:r>
            <a:r>
              <a:rPr lang="fr-FR" dirty="0" smtClean="0"/>
              <a:t>, 1994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160778" y="5855517"/>
            <a:ext cx="1542242" cy="39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992" y="1691267"/>
            <a:ext cx="7940195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2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B38B5D3B-01F4-6A47-A61B-157494C2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Contexte fébrile : Stratégie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Reférentiels</a:t>
            </a:r>
            <a:r>
              <a:rPr lang="fr-FR" dirty="0" smtClean="0"/>
              <a:t> AFSOS</a:t>
            </a:r>
            <a:r>
              <a:rPr lang="fr-FR" smtClean="0"/>
              <a:t>, </a:t>
            </a:r>
            <a:r>
              <a:rPr lang="fr-FR" smtClean="0"/>
              <a:t>- Aplasie </a:t>
            </a:r>
            <a:r>
              <a:rPr lang="fr-FR" dirty="0" smtClean="0"/>
              <a:t>fébrile et </a:t>
            </a:r>
            <a:r>
              <a:rPr lang="fr-FR" smtClean="0"/>
              <a:t>cancer (urgence) 14022018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05" y="532302"/>
            <a:ext cx="7637748" cy="57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B38B5D3B-01F4-6A47-A61B-157494C2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Diagnostics différentiels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contenu 4">
            <a:extLst>
              <a:ext uri="{FF2B5EF4-FFF2-40B4-BE49-F238E27FC236}">
                <a16:creationId xmlns="" xmlns:a16="http://schemas.microsoft.com/office/drawing/2014/main" id="{3787CAB7-BBEA-764D-BAAA-3CD17DADB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413" y="712802"/>
            <a:ext cx="10332000" cy="5060981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Neutropénie fébrile, </a:t>
            </a:r>
          </a:p>
          <a:p>
            <a:pPr lvl="0"/>
            <a:r>
              <a:rPr lang="fr-FR" smtClean="0"/>
              <a:t>Infection </a:t>
            </a:r>
            <a:r>
              <a:rPr lang="fr-FR" dirty="0" smtClean="0"/>
              <a:t>virale ou fungique, </a:t>
            </a:r>
          </a:p>
          <a:p>
            <a:pPr lvl="0"/>
            <a:r>
              <a:rPr lang="fr-FR" dirty="0" smtClean="0"/>
              <a:t>Pneumocystose, </a:t>
            </a:r>
          </a:p>
          <a:p>
            <a:pPr lvl="0"/>
            <a:r>
              <a:rPr lang="fr-FR" dirty="0" smtClean="0"/>
              <a:t>Fièvre néoplasique, </a:t>
            </a:r>
          </a:p>
          <a:p>
            <a:pPr lvl="0"/>
            <a:r>
              <a:rPr lang="fr-FR" dirty="0" smtClean="0"/>
              <a:t>Syndrome d’activation </a:t>
            </a:r>
            <a:r>
              <a:rPr lang="fr-FR" dirty="0" err="1" smtClean="0"/>
              <a:t>macrophagique</a:t>
            </a:r>
            <a:r>
              <a:rPr lang="fr-FR" dirty="0" smtClean="0"/>
              <a:t>, </a:t>
            </a:r>
          </a:p>
          <a:p>
            <a:pPr lvl="0"/>
            <a:r>
              <a:rPr lang="fr-FR" dirty="0" smtClean="0"/>
              <a:t>Thrombose et embolie pulmonaire</a:t>
            </a:r>
          </a:p>
          <a:p>
            <a:pPr lvl="0"/>
            <a:r>
              <a:rPr lang="fr-FR" dirty="0" smtClean="0"/>
              <a:t>Fièvres d’origine médicamenteuse</a:t>
            </a:r>
          </a:p>
          <a:p>
            <a:pPr lvl="1"/>
            <a:r>
              <a:rPr lang="fr-FR" sz="1900" dirty="0"/>
              <a:t>Immunothérapies</a:t>
            </a:r>
          </a:p>
          <a:p>
            <a:pPr lvl="1"/>
            <a:r>
              <a:rPr lang="fr-FR" sz="1900" dirty="0"/>
              <a:t>CAR T-</a:t>
            </a:r>
            <a:r>
              <a:rPr lang="fr-FR" sz="1900" dirty="0" err="1"/>
              <a:t>Cell</a:t>
            </a:r>
            <a:endParaRPr lang="fr-FR" sz="1900" dirty="0"/>
          </a:p>
          <a:p>
            <a:pPr lvl="1"/>
            <a:r>
              <a:rPr lang="fr-FR" sz="1900" dirty="0"/>
              <a:t>G-CSF</a:t>
            </a:r>
          </a:p>
          <a:p>
            <a:pPr lvl="1"/>
            <a:r>
              <a:rPr lang="fr-FR" sz="1900" dirty="0"/>
              <a:t>Anti-EGFR</a:t>
            </a:r>
          </a:p>
          <a:p>
            <a:pPr lvl="1"/>
            <a:r>
              <a:rPr lang="fr-FR" sz="1900" dirty="0"/>
              <a:t>Inhibiteurs CDK 4/6</a:t>
            </a:r>
          </a:p>
          <a:p>
            <a:pPr lvl="1"/>
            <a:r>
              <a:rPr lang="fr-FR" sz="1900" dirty="0"/>
              <a:t>…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83" y="1654419"/>
            <a:ext cx="5376612" cy="29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375" y="160157"/>
            <a:ext cx="11043886" cy="696037"/>
          </a:xfrm>
        </p:spPr>
        <p:txBody>
          <a:bodyPr/>
          <a:lstStyle/>
          <a:p>
            <a:r>
              <a:rPr lang="fr-FR" sz="2800" dirty="0" smtClean="0"/>
              <a:t>PCT : Utilité en diagnostic différentiel : </a:t>
            </a:r>
            <a:r>
              <a:rPr lang="fr-FR" sz="2800" dirty="0" smtClean="0">
                <a:solidFill>
                  <a:srgbClr val="70AFA3"/>
                </a:solidFill>
              </a:rPr>
              <a:t>Viral ou bactérien ?</a:t>
            </a:r>
            <a:endParaRPr lang="fr-FR" sz="2800" dirty="0">
              <a:solidFill>
                <a:srgbClr val="70AFA3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Harbarth</a:t>
            </a:r>
            <a:r>
              <a:rPr lang="fr-FR" dirty="0" smtClean="0"/>
              <a:t> et al., Am J </a:t>
            </a:r>
            <a:r>
              <a:rPr lang="fr-FR" dirty="0" err="1" smtClean="0"/>
              <a:t>Respir</a:t>
            </a:r>
            <a:r>
              <a:rPr lang="fr-FR" dirty="0" smtClean="0"/>
              <a:t> </a:t>
            </a:r>
            <a:r>
              <a:rPr lang="fr-FR" dirty="0" err="1" smtClean="0"/>
              <a:t>Crit</a:t>
            </a:r>
            <a:r>
              <a:rPr lang="fr-FR" dirty="0" smtClean="0"/>
              <a:t> Care Med 2001 </a:t>
            </a:r>
          </a:p>
          <a:p>
            <a:r>
              <a:rPr lang="fr-FR" dirty="0" smtClean="0"/>
              <a:t>Meisner M, </a:t>
            </a:r>
            <a:r>
              <a:rPr lang="fr-FR" dirty="0" err="1" smtClean="0"/>
              <a:t>Procalcitonin</a:t>
            </a:r>
            <a:r>
              <a:rPr lang="fr-FR" dirty="0" smtClean="0"/>
              <a:t> – </a:t>
            </a:r>
            <a:r>
              <a:rPr lang="fr-FR" dirty="0" err="1" smtClean="0"/>
              <a:t>Biochemistry</a:t>
            </a:r>
            <a:r>
              <a:rPr lang="fr-FR" dirty="0" smtClean="0"/>
              <a:t> and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Diagnosis</a:t>
            </a:r>
            <a:r>
              <a:rPr lang="fr-FR" dirty="0" smtClean="0"/>
              <a:t>, ISBN 978-3-8374-1241-3, UNI-MED, </a:t>
            </a:r>
            <a:r>
              <a:rPr lang="fr-FR" dirty="0" err="1" smtClean="0"/>
              <a:t>Bremen</a:t>
            </a:r>
            <a:r>
              <a:rPr lang="fr-FR" dirty="0" smtClean="0"/>
              <a:t> 2010 </a:t>
            </a:r>
          </a:p>
          <a:p>
            <a:r>
              <a:rPr lang="fr-FR" dirty="0" smtClean="0"/>
              <a:t>Müller et al., </a:t>
            </a:r>
            <a:r>
              <a:rPr lang="fr-FR" dirty="0" err="1" smtClean="0"/>
              <a:t>Crit</a:t>
            </a:r>
            <a:r>
              <a:rPr lang="fr-FR" dirty="0" smtClean="0"/>
              <a:t> Care Med 2000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852488"/>
            <a:ext cx="65436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78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375" y="160158"/>
            <a:ext cx="11043886" cy="533478"/>
          </a:xfrm>
        </p:spPr>
        <p:txBody>
          <a:bodyPr/>
          <a:lstStyle/>
          <a:p>
            <a:r>
              <a:rPr lang="fr-FR" sz="2800" dirty="0"/>
              <a:t>Personnaliser la durée de </a:t>
            </a:r>
            <a:r>
              <a:rPr lang="fr-FR" sz="2800" dirty="0" smtClean="0"/>
              <a:t>l’antibiothérapie en USI</a:t>
            </a:r>
            <a:endParaRPr lang="en-US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Kyriazopoulou</a:t>
            </a:r>
            <a:r>
              <a:rPr lang="fr-FR" dirty="0"/>
              <a:t> E, et al. PROGRESS, Am J </a:t>
            </a:r>
            <a:r>
              <a:rPr lang="fr-FR" dirty="0" err="1"/>
              <a:t>Resp</a:t>
            </a:r>
            <a:r>
              <a:rPr lang="fr-FR" dirty="0"/>
              <a:t> </a:t>
            </a:r>
            <a:r>
              <a:rPr lang="fr-FR" dirty="0" err="1"/>
              <a:t>Crit</a:t>
            </a:r>
            <a:r>
              <a:rPr lang="fr-FR" dirty="0"/>
              <a:t> Care Med 2020</a:t>
            </a:r>
          </a:p>
          <a:p>
            <a:endParaRPr lang="fr-FR" dirty="0"/>
          </a:p>
        </p:txBody>
      </p:sp>
      <p:grpSp>
        <p:nvGrpSpPr>
          <p:cNvPr id="6" name="Group 16">
            <a:extLst>
              <a:ext uri="{FF2B5EF4-FFF2-40B4-BE49-F238E27FC236}">
                <a16:creationId xmlns="" xmlns:a16="http://schemas.microsoft.com/office/drawing/2014/main" id="{BB41E97D-4AE2-4B7C-9161-30ABEAD54B80}"/>
              </a:ext>
            </a:extLst>
          </p:cNvPr>
          <p:cNvGrpSpPr/>
          <p:nvPr/>
        </p:nvGrpSpPr>
        <p:grpSpPr>
          <a:xfrm>
            <a:off x="676533" y="2295785"/>
            <a:ext cx="3640514" cy="3567370"/>
            <a:chOff x="581891" y="1456292"/>
            <a:chExt cx="3814618" cy="351112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65C79E7-14DC-4EC2-97A5-EF552EF0AB35}"/>
                </a:ext>
              </a:extLst>
            </p:cNvPr>
            <p:cNvSpPr/>
            <p:nvPr/>
          </p:nvSpPr>
          <p:spPr bwMode="auto">
            <a:xfrm>
              <a:off x="581891" y="1456292"/>
              <a:ext cx="3611417" cy="3309672"/>
            </a:xfrm>
            <a:prstGeom prst="rect">
              <a:avLst/>
            </a:prstGeom>
            <a:solidFill>
              <a:schemeClr val="accent2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7FBA630-7377-45D4-A856-E9484F8AE6A2}"/>
                </a:ext>
              </a:extLst>
            </p:cNvPr>
            <p:cNvSpPr/>
            <p:nvPr/>
          </p:nvSpPr>
          <p:spPr bwMode="auto">
            <a:xfrm>
              <a:off x="785093" y="1657748"/>
              <a:ext cx="3611416" cy="3309672"/>
            </a:xfrm>
            <a:prstGeom prst="rect">
              <a:avLst/>
            </a:prstGeom>
            <a:solidFill>
              <a:schemeClr val="bg2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8EC7938-362A-418C-91C3-0DC072AD7324}"/>
                </a:ext>
              </a:extLst>
            </p:cNvPr>
            <p:cNvSpPr/>
            <p:nvPr/>
          </p:nvSpPr>
          <p:spPr bwMode="auto">
            <a:xfrm>
              <a:off x="785093" y="1657748"/>
              <a:ext cx="3408215" cy="31082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0C46BFC-D8AB-4B08-B312-175896EEF27B}"/>
              </a:ext>
            </a:extLst>
          </p:cNvPr>
          <p:cNvSpPr txBox="1">
            <a:spLocks/>
          </p:cNvSpPr>
          <p:nvPr/>
        </p:nvSpPr>
        <p:spPr>
          <a:xfrm>
            <a:off x="304801" y="540768"/>
            <a:ext cx="9753600" cy="381001"/>
          </a:xfrm>
          <a:prstGeom prst="rect">
            <a:avLst/>
          </a:prstGeom>
        </p:spPr>
        <p:txBody>
          <a:bodyPr numCol="1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="" xmlns:a16="http://schemas.microsoft.com/office/drawing/2014/main" id="{D3E955A7-B658-4269-8E3C-CB5BC1D986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4997" y="694662"/>
            <a:ext cx="11397003" cy="3810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110000"/>
              <a:buFont typeface=".Lucida Grande UI Regular"/>
              <a:buChar char="►"/>
            </a:pP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Etude interventionnelle randomisée multicentrique sur cohorte de 1575 patients de soins intensifs </a:t>
            </a:r>
          </a:p>
          <a:p>
            <a:pPr marL="0" indent="0">
              <a:lnSpc>
                <a:spcPct val="120000"/>
              </a:lnSpc>
              <a:buClr>
                <a:schemeClr val="accent2"/>
              </a:buClr>
              <a:buSzPct val="110000"/>
              <a:buNone/>
            </a:pP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onfirmer l‘efficacité et l‘innocuité de l‘algorithme basé sur la décroissance de la PCT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SzPct val="110000"/>
              <a:buFont typeface=".Lucida Grande UI Regular"/>
              <a:buChar char="►"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2" name="Objet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4"/>
          <a:stretch>
            <a:fillRect/>
          </a:stretch>
        </p:blipFill>
        <p:spPr bwMode="auto">
          <a:xfrm>
            <a:off x="1000187" y="3012708"/>
            <a:ext cx="2799435" cy="24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6">
            <a:extLst>
              <a:ext uri="{FF2B5EF4-FFF2-40B4-BE49-F238E27FC236}">
                <a16:creationId xmlns="" xmlns:a16="http://schemas.microsoft.com/office/drawing/2014/main" id="{BB41E97D-4AE2-4B7C-9161-30ABEAD54B80}"/>
              </a:ext>
            </a:extLst>
          </p:cNvPr>
          <p:cNvGrpSpPr/>
          <p:nvPr/>
        </p:nvGrpSpPr>
        <p:grpSpPr>
          <a:xfrm>
            <a:off x="8375173" y="2780497"/>
            <a:ext cx="3618708" cy="3182637"/>
            <a:chOff x="581891" y="1456292"/>
            <a:chExt cx="3814618" cy="3511128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65C79E7-14DC-4EC2-97A5-EF552EF0AB35}"/>
                </a:ext>
              </a:extLst>
            </p:cNvPr>
            <p:cNvSpPr/>
            <p:nvPr/>
          </p:nvSpPr>
          <p:spPr bwMode="auto">
            <a:xfrm>
              <a:off x="581891" y="1456292"/>
              <a:ext cx="3611417" cy="3309672"/>
            </a:xfrm>
            <a:prstGeom prst="rect">
              <a:avLst/>
            </a:prstGeom>
            <a:solidFill>
              <a:schemeClr val="accent2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7FBA630-7377-45D4-A856-E9484F8AE6A2}"/>
                </a:ext>
              </a:extLst>
            </p:cNvPr>
            <p:cNvSpPr/>
            <p:nvPr/>
          </p:nvSpPr>
          <p:spPr bwMode="auto">
            <a:xfrm>
              <a:off x="785093" y="1657748"/>
              <a:ext cx="3611416" cy="3309672"/>
            </a:xfrm>
            <a:prstGeom prst="rect">
              <a:avLst/>
            </a:prstGeom>
            <a:solidFill>
              <a:schemeClr val="bg2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8EC7938-362A-418C-91C3-0DC072AD7324}"/>
                </a:ext>
              </a:extLst>
            </p:cNvPr>
            <p:cNvSpPr/>
            <p:nvPr/>
          </p:nvSpPr>
          <p:spPr bwMode="auto">
            <a:xfrm>
              <a:off x="785093" y="1657748"/>
              <a:ext cx="3408215" cy="31082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B41E97D-4AE2-4B7C-9161-30ABEAD54B80}"/>
              </a:ext>
            </a:extLst>
          </p:cNvPr>
          <p:cNvGrpSpPr/>
          <p:nvPr/>
        </p:nvGrpSpPr>
        <p:grpSpPr>
          <a:xfrm>
            <a:off x="4585276" y="2811049"/>
            <a:ext cx="3446204" cy="3152086"/>
            <a:chOff x="581891" y="1456292"/>
            <a:chExt cx="3814618" cy="3511128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65C79E7-14DC-4EC2-97A5-EF552EF0AB35}"/>
                </a:ext>
              </a:extLst>
            </p:cNvPr>
            <p:cNvSpPr/>
            <p:nvPr/>
          </p:nvSpPr>
          <p:spPr bwMode="auto">
            <a:xfrm>
              <a:off x="581891" y="1456292"/>
              <a:ext cx="3611417" cy="3309672"/>
            </a:xfrm>
            <a:prstGeom prst="rect">
              <a:avLst/>
            </a:prstGeom>
            <a:solidFill>
              <a:schemeClr val="accent2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17FBA630-7377-45D4-A856-E9484F8AE6A2}"/>
                </a:ext>
              </a:extLst>
            </p:cNvPr>
            <p:cNvSpPr/>
            <p:nvPr/>
          </p:nvSpPr>
          <p:spPr bwMode="auto">
            <a:xfrm>
              <a:off x="785093" y="1657748"/>
              <a:ext cx="3611416" cy="3309672"/>
            </a:xfrm>
            <a:prstGeom prst="rect">
              <a:avLst/>
            </a:prstGeom>
            <a:solidFill>
              <a:schemeClr val="bg2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8EC7938-362A-418C-91C3-0DC072AD7324}"/>
                </a:ext>
              </a:extLst>
            </p:cNvPr>
            <p:cNvSpPr/>
            <p:nvPr/>
          </p:nvSpPr>
          <p:spPr bwMode="auto">
            <a:xfrm>
              <a:off x="785093" y="1657748"/>
              <a:ext cx="3408215" cy="31082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Arial" pitchFamily="124" charset="0"/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14" y="3201865"/>
            <a:ext cx="26924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Εικόνα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4" y="3340675"/>
            <a:ext cx="29702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585276" y="2142935"/>
            <a:ext cx="3446204" cy="286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>
              <a:lnSpc>
                <a:spcPct val="120000"/>
              </a:lnSpc>
              <a:spcBef>
                <a:spcPts val="200"/>
              </a:spcBef>
              <a:buClr>
                <a:schemeClr val="tx2"/>
              </a:buClr>
              <a:buSzPct val="100000"/>
            </a:pPr>
            <a:r>
              <a:rPr lang="fr-FR" sz="1600" b="1" dirty="0" smtClean="0"/>
              <a:t>Diminution de mortalité à 28 </a:t>
            </a:r>
            <a:r>
              <a:rPr lang="fr-FR" sz="1600" b="1" dirty="0"/>
              <a:t>jours</a:t>
            </a:r>
            <a:endParaRPr lang="fr-FR" sz="1600" b="1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8375173" y="1983887"/>
            <a:ext cx="3618708" cy="720440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algn="ctr"/>
            <a:r>
              <a:rPr lang="fr-FR" altLang="fr-FR" sz="1600" b="1" dirty="0"/>
              <a:t>Réduction </a:t>
            </a:r>
            <a:r>
              <a:rPr lang="fr-FR" altLang="fr-FR" sz="1600" b="1" dirty="0" smtClean="0"/>
              <a:t>durée </a:t>
            </a:r>
            <a:r>
              <a:rPr lang="fr-FR" altLang="fr-FR" sz="1600" b="1" dirty="0"/>
              <a:t>moyenne </a:t>
            </a:r>
            <a:r>
              <a:rPr lang="fr-FR" altLang="fr-FR" sz="1600" b="1" dirty="0" smtClean="0"/>
              <a:t>ATB :</a:t>
            </a:r>
            <a:endParaRPr lang="fr-FR" altLang="fr-FR" sz="1600" b="1" dirty="0"/>
          </a:p>
          <a:p>
            <a:pPr marL="231775" lvl="1" indent="0" algn="ctr">
              <a:buNone/>
            </a:pPr>
            <a:r>
              <a:rPr lang="fr-FR" altLang="fr-FR" sz="1600" b="1" dirty="0"/>
              <a:t>10 jours bras standard</a:t>
            </a:r>
            <a:r>
              <a:rPr lang="fr-FR" altLang="fr-FR" sz="1600" b="1" i="1" dirty="0"/>
              <a:t> vs </a:t>
            </a:r>
            <a:r>
              <a:rPr lang="fr-FR" altLang="fr-FR" sz="1600" b="1" dirty="0"/>
              <a:t>5 jours bras PCT ( </a:t>
            </a:r>
            <a:r>
              <a:rPr lang="fr-FR" altLang="fr-FR" sz="1600" b="1" i="1" dirty="0"/>
              <a:t>p</a:t>
            </a:r>
            <a:r>
              <a:rPr lang="fr-FR" altLang="fr-FR" sz="1600" b="1" dirty="0"/>
              <a:t> &lt;0,001</a:t>
            </a:r>
            <a:r>
              <a:rPr lang="fr-FR" altLang="fr-FR" sz="1600" b="1" dirty="0" smtClean="0"/>
              <a:t>)</a:t>
            </a:r>
            <a:endParaRPr lang="en-US" alt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3517215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SO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588E"/>
      </a:accent1>
      <a:accent2>
        <a:srgbClr val="45AF9F"/>
      </a:accent2>
      <a:accent3>
        <a:srgbClr val="A5A5A5"/>
      </a:accent3>
      <a:accent4>
        <a:srgbClr val="0072C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542</Words>
  <Application>Microsoft Office PowerPoint</Application>
  <PresentationFormat>Grand écran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.Lucida Grande UI Regular</vt:lpstr>
      <vt:lpstr>Arial</vt:lpstr>
      <vt:lpstr>Arial Narrow</vt:lpstr>
      <vt:lpstr>Calibri</vt:lpstr>
      <vt:lpstr>Courier New</vt:lpstr>
      <vt:lpstr>Helvetica 25 Ultra Light</vt:lpstr>
      <vt:lpstr>Helvetica Neue</vt:lpstr>
      <vt:lpstr>Helvetica Neue Condensed</vt:lpstr>
      <vt:lpstr>Police système Courant</vt:lpstr>
      <vt:lpstr>Wingdings</vt:lpstr>
      <vt:lpstr>Zapf Dingbats</vt:lpstr>
      <vt:lpstr>Thème Office</vt:lpstr>
      <vt:lpstr>Intérêt de la PCT pour l’aide au diagnostic étiologique d’une fièvre en cancérologie </vt:lpstr>
      <vt:lpstr>Introduction</vt:lpstr>
      <vt:lpstr>Contexte fébrile : bilan à réaliser</vt:lpstr>
      <vt:lpstr>Le dosage de la Procalcitonine (PCT) permet de vérifier qu’il s’agit bien d’une infection bactérienne</vt:lpstr>
      <vt:lpstr>La PCT : diagnostic rapide de l’infection bactérienne</vt:lpstr>
      <vt:lpstr>Contexte fébrile : Stratégie</vt:lpstr>
      <vt:lpstr>Diagnostics différentiels</vt:lpstr>
      <vt:lpstr>PCT : Utilité en diagnostic différentiel : Viral ou bactérien ?</vt:lpstr>
      <vt:lpstr>Personnaliser la durée de l’antibiothérapie en USI</vt:lpstr>
      <vt:lpstr>Take Home Messages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ITIER</dc:creator>
  <cp:lastModifiedBy>Compte Microsoft</cp:lastModifiedBy>
  <cp:revision>49</cp:revision>
  <dcterms:created xsi:type="dcterms:W3CDTF">2020-11-05T14:05:46Z</dcterms:created>
  <dcterms:modified xsi:type="dcterms:W3CDTF">2021-06-10T19:55:28Z</dcterms:modified>
</cp:coreProperties>
</file>