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9"/>
  </p:notesMasterIdLst>
  <p:sldIdLst>
    <p:sldId id="256" r:id="rId2"/>
    <p:sldId id="258" r:id="rId3"/>
    <p:sldId id="265" r:id="rId4"/>
    <p:sldId id="290" r:id="rId5"/>
    <p:sldId id="280" r:id="rId6"/>
    <p:sldId id="281" r:id="rId7"/>
    <p:sldId id="282" r:id="rId8"/>
    <p:sldId id="260" r:id="rId9"/>
    <p:sldId id="286" r:id="rId10"/>
    <p:sldId id="283" r:id="rId11"/>
    <p:sldId id="284" r:id="rId12"/>
    <p:sldId id="285" r:id="rId13"/>
    <p:sldId id="262" r:id="rId14"/>
    <p:sldId id="271" r:id="rId15"/>
    <p:sldId id="287" r:id="rId16"/>
    <p:sldId id="288" r:id="rId17"/>
    <p:sldId id="289" r:id="rId18"/>
  </p:sldIdLst>
  <p:sldSz cx="9144000" cy="5143500" type="screen16x9"/>
  <p:notesSz cx="6858000" cy="9144000"/>
  <p:defaultTextStyle>
    <a:defPPr>
      <a:defRPr lang="fr-FR"/>
    </a:defPPr>
    <a:lvl1pPr marL="0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3974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7948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1923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35897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9871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03845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37820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71794" algn="l" defTabSz="8679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4E07"/>
    <a:srgbClr val="F5B17C"/>
    <a:srgbClr val="5ECFE1"/>
    <a:srgbClr val="E9F1F5"/>
    <a:srgbClr val="D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14" autoAdjust="0"/>
    <p:restoredTop sz="94660"/>
  </p:normalViewPr>
  <p:slideViewPr>
    <p:cSldViewPr>
      <p:cViewPr>
        <p:scale>
          <a:sx n="120" d="100"/>
          <a:sy n="120" d="100"/>
        </p:scale>
        <p:origin x="-1224" y="-7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387739446508029"/>
          <c:y val="7.8313847368161396E-2"/>
        </c:manualLayout>
      </c:layout>
      <c:overlay val="0"/>
      <c:txPr>
        <a:bodyPr/>
        <a:lstStyle/>
        <a:p>
          <a:pPr>
            <a:defRPr>
              <a:solidFill>
                <a:srgbClr val="7F7F7F"/>
              </a:solidFill>
            </a:defRPr>
          </a:pPr>
          <a:endParaRPr lang="fr-FR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Survie globale</c:v>
                </c:pt>
              </c:strCache>
            </c:strRef>
          </c:tx>
          <c:spPr>
            <a:solidFill>
              <a:srgbClr val="F5B17C"/>
            </a:solidFill>
          </c:spPr>
          <c:invertIfNegative val="0"/>
          <c:cat>
            <c:strRef>
              <c:f>Feuil1!$A$2:$A$5</c:f>
              <c:strCache>
                <c:ptCount val="4"/>
                <c:pt idx="0">
                  <c:v>Avec thérapies ciblées 2015</c:v>
                </c:pt>
                <c:pt idx="1">
                  <c:v>Avec thérapies ciblées 2010</c:v>
                </c:pt>
                <c:pt idx="2">
                  <c:v>Folfox Folfiri</c:v>
                </c:pt>
                <c:pt idx="3">
                  <c:v>Fufol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28</c:v>
                </c:pt>
                <c:pt idx="1">
                  <c:v>24</c:v>
                </c:pt>
                <c:pt idx="2">
                  <c:v>21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286528"/>
        <c:axId val="92283648"/>
        <c:axId val="0"/>
      </c:bar3DChart>
      <c:catAx>
        <c:axId val="91286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7F7F7F"/>
                </a:solidFill>
              </a:defRPr>
            </a:pPr>
            <a:endParaRPr lang="fr-FR"/>
          </a:p>
        </c:txPr>
        <c:crossAx val="92283648"/>
        <c:crosses val="autoZero"/>
        <c:auto val="1"/>
        <c:lblAlgn val="ctr"/>
        <c:lblOffset val="100"/>
        <c:noMultiLvlLbl val="0"/>
      </c:catAx>
      <c:valAx>
        <c:axId val="92283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9128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94530465571E-2"/>
          <c:y val="0.18141374373657801"/>
          <c:w val="0.76868929345241199"/>
          <c:h val="0.697289827407937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962304"/>
        <c:axId val="104964096"/>
      </c:scatterChart>
      <c:valAx>
        <c:axId val="104962304"/>
        <c:scaling>
          <c:orientation val="minMax"/>
          <c:max val="1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04964096"/>
        <c:crosses val="autoZero"/>
        <c:crossBetween val="midCat"/>
        <c:majorUnit val="2"/>
        <c:minorUnit val="2"/>
      </c:valAx>
      <c:valAx>
        <c:axId val="10496409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04962304"/>
        <c:crosses val="autoZero"/>
        <c:crossBetween val="midCat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994530465571E-2"/>
          <c:y val="0.18141374373657801"/>
          <c:w val="0.76868929345241199"/>
          <c:h val="0.69728982740793799"/>
        </c:manualLayout>
      </c:layout>
      <c:scatterChart>
        <c:scatterStyle val="lineMarker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Valeur Y 1</c:v>
                </c:pt>
              </c:strCache>
            </c:strRef>
          </c:tx>
          <c:xVal>
            <c:numRef>
              <c:f>Feuil1!$A$2:$A$4</c:f>
              <c:numCache>
                <c:formatCode>General</c:formatCode>
                <c:ptCount val="3"/>
              </c:numCache>
            </c:numRef>
          </c:xVal>
          <c:yVal>
            <c:numRef>
              <c:f>Feuil1!$B$2:$B$4</c:f>
              <c:numCache>
                <c:formatCode>General</c:formatCode>
                <c:ptCount val="3"/>
                <c:pt idx="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317504"/>
        <c:axId val="105319040"/>
      </c:scatterChart>
      <c:valAx>
        <c:axId val="105317504"/>
        <c:scaling>
          <c:orientation val="minMax"/>
          <c:max val="1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05319040"/>
        <c:crosses val="autoZero"/>
        <c:crossBetween val="midCat"/>
        <c:majorUnit val="2"/>
        <c:minorUnit val="2"/>
      </c:valAx>
      <c:valAx>
        <c:axId val="10531904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fr-FR"/>
          </a:p>
        </c:txPr>
        <c:crossAx val="105317504"/>
        <c:crosses val="autoZero"/>
        <c:crossBetween val="midCat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0.06029</cdr:x>
      <cdr:y>0.19231</cdr:y>
    </cdr:from>
    <cdr:to>
      <cdr:x>0.81511</cdr:x>
      <cdr:y>0.71804</cdr:y>
    </cdr:to>
    <cdr:sp macro="" textlink="">
      <cdr:nvSpPr>
        <cdr:cNvPr id="2" name="Forme libre 1"/>
        <cdr:cNvSpPr/>
      </cdr:nvSpPr>
      <cdr:spPr>
        <a:xfrm xmlns:a="http://schemas.openxmlformats.org/drawingml/2006/main">
          <a:off x="629470" y="625794"/>
          <a:ext cx="7881173" cy="1710795"/>
        </a:xfrm>
        <a:custGeom xmlns:a="http://schemas.openxmlformats.org/drawingml/2006/main">
          <a:avLst/>
          <a:gdLst>
            <a:gd name="connsiteX0" fmla="*/ 7881173 w 7881173"/>
            <a:gd name="connsiteY0" fmla="*/ 1710795 h 1710795"/>
            <a:gd name="connsiteX1" fmla="*/ 5991185 w 7881173"/>
            <a:gd name="connsiteY1" fmla="*/ 1710795 h 1710795"/>
            <a:gd name="connsiteX2" fmla="*/ 5983715 w 7881173"/>
            <a:gd name="connsiteY2" fmla="*/ 1636088 h 1710795"/>
            <a:gd name="connsiteX3" fmla="*/ 5602729 w 7881173"/>
            <a:gd name="connsiteY3" fmla="*/ 1636088 h 1710795"/>
            <a:gd name="connsiteX4" fmla="*/ 5602729 w 7881173"/>
            <a:gd name="connsiteY4" fmla="*/ 1636088 h 1710795"/>
            <a:gd name="connsiteX5" fmla="*/ 5602729 w 7881173"/>
            <a:gd name="connsiteY5" fmla="*/ 1636088 h 1710795"/>
            <a:gd name="connsiteX6" fmla="*/ 5602729 w 7881173"/>
            <a:gd name="connsiteY6" fmla="*/ 1636088 h 1710795"/>
            <a:gd name="connsiteX7" fmla="*/ 5550437 w 7881173"/>
            <a:gd name="connsiteY7" fmla="*/ 1598734 h 1710795"/>
            <a:gd name="connsiteX8" fmla="*/ 5191863 w 7881173"/>
            <a:gd name="connsiteY8" fmla="*/ 1598734 h 1710795"/>
            <a:gd name="connsiteX9" fmla="*/ 5117160 w 7881173"/>
            <a:gd name="connsiteY9" fmla="*/ 1553910 h 1710795"/>
            <a:gd name="connsiteX10" fmla="*/ 4683882 w 7881173"/>
            <a:gd name="connsiteY10" fmla="*/ 1553910 h 1710795"/>
            <a:gd name="connsiteX11" fmla="*/ 4624119 w 7881173"/>
            <a:gd name="connsiteY11" fmla="*/ 1531498 h 1710795"/>
            <a:gd name="connsiteX12" fmla="*/ 4512065 w 7881173"/>
            <a:gd name="connsiteY12" fmla="*/ 1509086 h 1710795"/>
            <a:gd name="connsiteX13" fmla="*/ 4385070 w 7881173"/>
            <a:gd name="connsiteY13" fmla="*/ 1456791 h 1710795"/>
            <a:gd name="connsiteX14" fmla="*/ 4243134 w 7881173"/>
            <a:gd name="connsiteY14" fmla="*/ 1456791 h 1710795"/>
            <a:gd name="connsiteX15" fmla="*/ 4033965 w 7881173"/>
            <a:gd name="connsiteY15" fmla="*/ 1389554 h 1710795"/>
            <a:gd name="connsiteX16" fmla="*/ 3989143 w 7881173"/>
            <a:gd name="connsiteY16" fmla="*/ 1352201 h 1710795"/>
            <a:gd name="connsiteX17" fmla="*/ 3742623 w 7881173"/>
            <a:gd name="connsiteY17" fmla="*/ 1344730 h 1710795"/>
            <a:gd name="connsiteX18" fmla="*/ 3667920 w 7881173"/>
            <a:gd name="connsiteY18" fmla="*/ 1299906 h 1710795"/>
            <a:gd name="connsiteX19" fmla="*/ 3346697 w 7881173"/>
            <a:gd name="connsiteY19" fmla="*/ 1277493 h 1710795"/>
            <a:gd name="connsiteX20" fmla="*/ 3197291 w 7881173"/>
            <a:gd name="connsiteY20" fmla="*/ 1247610 h 1710795"/>
            <a:gd name="connsiteX21" fmla="*/ 3092706 w 7881173"/>
            <a:gd name="connsiteY21" fmla="*/ 1157962 h 1710795"/>
            <a:gd name="connsiteX22" fmla="*/ 2928360 w 7881173"/>
            <a:gd name="connsiteY22" fmla="*/ 1157962 h 1710795"/>
            <a:gd name="connsiteX23" fmla="*/ 2726661 w 7881173"/>
            <a:gd name="connsiteY23" fmla="*/ 1068313 h 1710795"/>
            <a:gd name="connsiteX24" fmla="*/ 2517493 w 7881173"/>
            <a:gd name="connsiteY24" fmla="*/ 993606 h 1710795"/>
            <a:gd name="connsiteX25" fmla="*/ 2300854 w 7881173"/>
            <a:gd name="connsiteY25" fmla="*/ 896486 h 1710795"/>
            <a:gd name="connsiteX26" fmla="*/ 2129037 w 7881173"/>
            <a:gd name="connsiteY26" fmla="*/ 844191 h 1710795"/>
            <a:gd name="connsiteX27" fmla="*/ 1987101 w 7881173"/>
            <a:gd name="connsiteY27" fmla="*/ 784426 h 1710795"/>
            <a:gd name="connsiteX28" fmla="*/ 1897457 w 7881173"/>
            <a:gd name="connsiteY28" fmla="*/ 687306 h 1710795"/>
            <a:gd name="connsiteX29" fmla="*/ 1703229 w 7881173"/>
            <a:gd name="connsiteY29" fmla="*/ 605128 h 1710795"/>
            <a:gd name="connsiteX30" fmla="*/ 1561294 w 7881173"/>
            <a:gd name="connsiteY30" fmla="*/ 537892 h 1710795"/>
            <a:gd name="connsiteX31" fmla="*/ 1479120 w 7881173"/>
            <a:gd name="connsiteY31" fmla="*/ 545362 h 1710795"/>
            <a:gd name="connsiteX32" fmla="*/ 1344655 w 7881173"/>
            <a:gd name="connsiteY32" fmla="*/ 388477 h 1710795"/>
            <a:gd name="connsiteX33" fmla="*/ 1187778 w 7881173"/>
            <a:gd name="connsiteY33" fmla="*/ 321241 h 1710795"/>
            <a:gd name="connsiteX34" fmla="*/ 1120546 w 7881173"/>
            <a:gd name="connsiteY34" fmla="*/ 283887 h 1710795"/>
            <a:gd name="connsiteX35" fmla="*/ 963669 w 7881173"/>
            <a:gd name="connsiteY35" fmla="*/ 231592 h 1710795"/>
            <a:gd name="connsiteX36" fmla="*/ 963669 w 7881173"/>
            <a:gd name="connsiteY36" fmla="*/ 231592 h 1710795"/>
            <a:gd name="connsiteX37" fmla="*/ 747030 w 7881173"/>
            <a:gd name="connsiteY37" fmla="*/ 156885 h 1710795"/>
            <a:gd name="connsiteX38" fmla="*/ 612565 w 7881173"/>
            <a:gd name="connsiteY38" fmla="*/ 44824 h 1710795"/>
            <a:gd name="connsiteX39" fmla="*/ 283871 w 7881173"/>
            <a:gd name="connsiteY39" fmla="*/ 14941 h 1710795"/>
            <a:gd name="connsiteX40" fmla="*/ 0 w 7881173"/>
            <a:gd name="connsiteY40" fmla="*/ 0 h 171079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</a:cxnLst>
          <a:rect l="l" t="t" r="r" b="b"/>
          <a:pathLst>
            <a:path w="7881173" h="1710795">
              <a:moveTo>
                <a:pt x="7881173" y="1710795"/>
              </a:moveTo>
              <a:lnTo>
                <a:pt x="5991185" y="1710795"/>
              </a:lnTo>
              <a:lnTo>
                <a:pt x="5983715" y="1636088"/>
              </a:lnTo>
              <a:lnTo>
                <a:pt x="5602729" y="1636088"/>
              </a:lnTo>
              <a:lnTo>
                <a:pt x="5602729" y="1636088"/>
              </a:lnTo>
              <a:lnTo>
                <a:pt x="5602729" y="1636088"/>
              </a:lnTo>
              <a:lnTo>
                <a:pt x="5602729" y="1636088"/>
              </a:lnTo>
              <a:lnTo>
                <a:pt x="5550437" y="1598734"/>
              </a:lnTo>
              <a:lnTo>
                <a:pt x="5191863" y="1598734"/>
              </a:lnTo>
              <a:lnTo>
                <a:pt x="5117160" y="1553910"/>
              </a:lnTo>
              <a:lnTo>
                <a:pt x="4683882" y="1553910"/>
              </a:lnTo>
              <a:lnTo>
                <a:pt x="4624119" y="1531498"/>
              </a:lnTo>
              <a:lnTo>
                <a:pt x="4512065" y="1509086"/>
              </a:lnTo>
              <a:lnTo>
                <a:pt x="4385070" y="1456791"/>
              </a:lnTo>
              <a:lnTo>
                <a:pt x="4243134" y="1456791"/>
              </a:lnTo>
              <a:lnTo>
                <a:pt x="4033965" y="1389554"/>
              </a:lnTo>
              <a:lnTo>
                <a:pt x="3989143" y="1352201"/>
              </a:lnTo>
              <a:lnTo>
                <a:pt x="3742623" y="1344730"/>
              </a:lnTo>
              <a:lnTo>
                <a:pt x="3667920" y="1299906"/>
              </a:lnTo>
              <a:lnTo>
                <a:pt x="3346697" y="1277493"/>
              </a:lnTo>
              <a:lnTo>
                <a:pt x="3197291" y="1247610"/>
              </a:lnTo>
              <a:lnTo>
                <a:pt x="3092706" y="1157962"/>
              </a:lnTo>
              <a:lnTo>
                <a:pt x="2928360" y="1157962"/>
              </a:lnTo>
              <a:lnTo>
                <a:pt x="2726661" y="1068313"/>
              </a:lnTo>
              <a:lnTo>
                <a:pt x="2517493" y="993606"/>
              </a:lnTo>
              <a:lnTo>
                <a:pt x="2300854" y="896486"/>
              </a:lnTo>
              <a:lnTo>
                <a:pt x="2129037" y="844191"/>
              </a:lnTo>
              <a:lnTo>
                <a:pt x="1987101" y="784426"/>
              </a:lnTo>
              <a:lnTo>
                <a:pt x="1897457" y="687306"/>
              </a:lnTo>
              <a:lnTo>
                <a:pt x="1703229" y="605128"/>
              </a:lnTo>
              <a:lnTo>
                <a:pt x="1561294" y="537892"/>
              </a:lnTo>
              <a:lnTo>
                <a:pt x="1479120" y="545362"/>
              </a:lnTo>
              <a:lnTo>
                <a:pt x="1344655" y="388477"/>
              </a:lnTo>
              <a:lnTo>
                <a:pt x="1187778" y="321241"/>
              </a:lnTo>
              <a:lnTo>
                <a:pt x="1120546" y="283887"/>
              </a:lnTo>
              <a:lnTo>
                <a:pt x="963669" y="231592"/>
              </a:lnTo>
              <a:lnTo>
                <a:pt x="963669" y="231592"/>
              </a:lnTo>
              <a:lnTo>
                <a:pt x="747030" y="156885"/>
              </a:lnTo>
              <a:lnTo>
                <a:pt x="612565" y="44824"/>
              </a:lnTo>
              <a:lnTo>
                <a:pt x="283871" y="14941"/>
              </a:lnTo>
              <a:lnTo>
                <a:pt x="0" y="0"/>
              </a:lnTo>
            </a:path>
          </a:pathLst>
        </a:custGeom>
        <a:ln xmlns:a="http://schemas.openxmlformats.org/drawingml/2006/main">
          <a:solidFill>
            <a:schemeClr val="bg1">
              <a:lumMod val="50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0.06172</cdr:x>
      <cdr:y>0.19231</cdr:y>
    </cdr:from>
    <cdr:to>
      <cdr:x>0.79436</cdr:x>
      <cdr:y>0.75018</cdr:y>
    </cdr:to>
    <cdr:sp macro="" textlink="">
      <cdr:nvSpPr>
        <cdr:cNvPr id="5" name="Forme libre 4"/>
        <cdr:cNvSpPr/>
      </cdr:nvSpPr>
      <cdr:spPr>
        <a:xfrm xmlns:a="http://schemas.openxmlformats.org/drawingml/2006/main">
          <a:off x="644410" y="625794"/>
          <a:ext cx="7649594" cy="1815385"/>
        </a:xfrm>
        <a:custGeom xmlns:a="http://schemas.openxmlformats.org/drawingml/2006/main">
          <a:avLst/>
          <a:gdLst>
            <a:gd name="connsiteX0" fmla="*/ 7649594 w 7649594"/>
            <a:gd name="connsiteY0" fmla="*/ 1815385 h 1815385"/>
            <a:gd name="connsiteX1" fmla="*/ 7134143 w 7649594"/>
            <a:gd name="connsiteY1" fmla="*/ 1807915 h 1815385"/>
            <a:gd name="connsiteX2" fmla="*/ 7111732 w 7649594"/>
            <a:gd name="connsiteY2" fmla="*/ 1688383 h 1815385"/>
            <a:gd name="connsiteX3" fmla="*/ 6842801 w 7649594"/>
            <a:gd name="connsiteY3" fmla="*/ 1688383 h 1815385"/>
            <a:gd name="connsiteX4" fmla="*/ 6842801 w 7649594"/>
            <a:gd name="connsiteY4" fmla="*/ 1621147 h 1815385"/>
            <a:gd name="connsiteX5" fmla="*/ 6685925 w 7649594"/>
            <a:gd name="connsiteY5" fmla="*/ 1621147 h 1815385"/>
            <a:gd name="connsiteX6" fmla="*/ 6611221 w 7649594"/>
            <a:gd name="connsiteY6" fmla="*/ 1568852 h 1815385"/>
            <a:gd name="connsiteX7" fmla="*/ 6267587 w 7649594"/>
            <a:gd name="connsiteY7" fmla="*/ 1576322 h 1815385"/>
            <a:gd name="connsiteX8" fmla="*/ 6177944 w 7649594"/>
            <a:gd name="connsiteY8" fmla="*/ 1501615 h 1815385"/>
            <a:gd name="connsiteX9" fmla="*/ 5991186 w 7649594"/>
            <a:gd name="connsiteY9" fmla="*/ 1501615 h 1815385"/>
            <a:gd name="connsiteX10" fmla="*/ 5938894 w 7649594"/>
            <a:gd name="connsiteY10" fmla="*/ 1464261 h 1815385"/>
            <a:gd name="connsiteX11" fmla="*/ 5752136 w 7649594"/>
            <a:gd name="connsiteY11" fmla="*/ 1471732 h 1815385"/>
            <a:gd name="connsiteX12" fmla="*/ 5632611 w 7649594"/>
            <a:gd name="connsiteY12" fmla="*/ 1419437 h 1815385"/>
            <a:gd name="connsiteX13" fmla="*/ 5460794 w 7649594"/>
            <a:gd name="connsiteY13" fmla="*/ 1389554 h 1815385"/>
            <a:gd name="connsiteX14" fmla="*/ 5206804 w 7649594"/>
            <a:gd name="connsiteY14" fmla="*/ 1389554 h 1815385"/>
            <a:gd name="connsiteX15" fmla="*/ 5049927 w 7649594"/>
            <a:gd name="connsiteY15" fmla="*/ 1374613 h 1815385"/>
            <a:gd name="connsiteX16" fmla="*/ 4952813 w 7649594"/>
            <a:gd name="connsiteY16" fmla="*/ 1352201 h 1815385"/>
            <a:gd name="connsiteX17" fmla="*/ 4795937 w 7649594"/>
            <a:gd name="connsiteY17" fmla="*/ 1307376 h 1815385"/>
            <a:gd name="connsiteX18" fmla="*/ 4646531 w 7649594"/>
            <a:gd name="connsiteY18" fmla="*/ 1284964 h 1815385"/>
            <a:gd name="connsiteX19" fmla="*/ 4437362 w 7649594"/>
            <a:gd name="connsiteY19" fmla="*/ 1277493 h 1815385"/>
            <a:gd name="connsiteX20" fmla="*/ 4146020 w 7649594"/>
            <a:gd name="connsiteY20" fmla="*/ 1232669 h 1815385"/>
            <a:gd name="connsiteX21" fmla="*/ 3899500 w 7649594"/>
            <a:gd name="connsiteY21" fmla="*/ 1180374 h 1815385"/>
            <a:gd name="connsiteX22" fmla="*/ 3847208 w 7649594"/>
            <a:gd name="connsiteY22" fmla="*/ 1135550 h 1815385"/>
            <a:gd name="connsiteX23" fmla="*/ 3697802 w 7649594"/>
            <a:gd name="connsiteY23" fmla="*/ 1135550 h 1815385"/>
            <a:gd name="connsiteX24" fmla="*/ 3540925 w 7649594"/>
            <a:gd name="connsiteY24" fmla="*/ 1060842 h 1815385"/>
            <a:gd name="connsiteX25" fmla="*/ 3324287 w 7649594"/>
            <a:gd name="connsiteY25" fmla="*/ 1023489 h 1815385"/>
            <a:gd name="connsiteX26" fmla="*/ 3189821 w 7649594"/>
            <a:gd name="connsiteY26" fmla="*/ 971194 h 1815385"/>
            <a:gd name="connsiteX27" fmla="*/ 2995593 w 7649594"/>
            <a:gd name="connsiteY27" fmla="*/ 941311 h 1815385"/>
            <a:gd name="connsiteX28" fmla="*/ 2749073 w 7649594"/>
            <a:gd name="connsiteY28" fmla="*/ 844191 h 1815385"/>
            <a:gd name="connsiteX29" fmla="*/ 2547375 w 7649594"/>
            <a:gd name="connsiteY29" fmla="*/ 784426 h 1815385"/>
            <a:gd name="connsiteX30" fmla="*/ 2345676 w 7649594"/>
            <a:gd name="connsiteY30" fmla="*/ 687306 h 1815385"/>
            <a:gd name="connsiteX31" fmla="*/ 2248562 w 7649594"/>
            <a:gd name="connsiteY31" fmla="*/ 635011 h 1815385"/>
            <a:gd name="connsiteX32" fmla="*/ 2091686 w 7649594"/>
            <a:gd name="connsiteY32" fmla="*/ 590187 h 1815385"/>
            <a:gd name="connsiteX33" fmla="*/ 2009513 w 7649594"/>
            <a:gd name="connsiteY33" fmla="*/ 545362 h 1815385"/>
            <a:gd name="connsiteX34" fmla="*/ 1568765 w 7649594"/>
            <a:gd name="connsiteY34" fmla="*/ 395948 h 1815385"/>
            <a:gd name="connsiteX35" fmla="*/ 1501532 w 7649594"/>
            <a:gd name="connsiteY35" fmla="*/ 336182 h 1815385"/>
            <a:gd name="connsiteX36" fmla="*/ 1157898 w 7649594"/>
            <a:gd name="connsiteY36" fmla="*/ 231592 h 1815385"/>
            <a:gd name="connsiteX37" fmla="*/ 1015962 w 7649594"/>
            <a:gd name="connsiteY37" fmla="*/ 216651 h 1815385"/>
            <a:gd name="connsiteX38" fmla="*/ 1015962 w 7649594"/>
            <a:gd name="connsiteY38" fmla="*/ 216651 h 1815385"/>
            <a:gd name="connsiteX39" fmla="*/ 702209 w 7649594"/>
            <a:gd name="connsiteY39" fmla="*/ 97119 h 1815385"/>
            <a:gd name="connsiteX40" fmla="*/ 612565 w 7649594"/>
            <a:gd name="connsiteY40" fmla="*/ 97119 h 1815385"/>
            <a:gd name="connsiteX41" fmla="*/ 530392 w 7649594"/>
            <a:gd name="connsiteY41" fmla="*/ 37353 h 1815385"/>
            <a:gd name="connsiteX42" fmla="*/ 0 w 7649594"/>
            <a:gd name="connsiteY42" fmla="*/ 0 h 1815385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  <a:cxn ang="0">
              <a:pos x="connsiteX15" y="connsiteY15"/>
            </a:cxn>
            <a:cxn ang="0">
              <a:pos x="connsiteX16" y="connsiteY16"/>
            </a:cxn>
            <a:cxn ang="0">
              <a:pos x="connsiteX17" y="connsiteY17"/>
            </a:cxn>
            <a:cxn ang="0">
              <a:pos x="connsiteX18" y="connsiteY18"/>
            </a:cxn>
            <a:cxn ang="0">
              <a:pos x="connsiteX19" y="connsiteY19"/>
            </a:cxn>
            <a:cxn ang="0">
              <a:pos x="connsiteX20" y="connsiteY20"/>
            </a:cxn>
            <a:cxn ang="0">
              <a:pos x="connsiteX21" y="connsiteY21"/>
            </a:cxn>
            <a:cxn ang="0">
              <a:pos x="connsiteX22" y="connsiteY22"/>
            </a:cxn>
            <a:cxn ang="0">
              <a:pos x="connsiteX23" y="connsiteY23"/>
            </a:cxn>
            <a:cxn ang="0">
              <a:pos x="connsiteX24" y="connsiteY24"/>
            </a:cxn>
            <a:cxn ang="0">
              <a:pos x="connsiteX25" y="connsiteY25"/>
            </a:cxn>
            <a:cxn ang="0">
              <a:pos x="connsiteX26" y="connsiteY26"/>
            </a:cxn>
            <a:cxn ang="0">
              <a:pos x="connsiteX27" y="connsiteY27"/>
            </a:cxn>
            <a:cxn ang="0">
              <a:pos x="connsiteX28" y="connsiteY28"/>
            </a:cxn>
            <a:cxn ang="0">
              <a:pos x="connsiteX29" y="connsiteY29"/>
            </a:cxn>
            <a:cxn ang="0">
              <a:pos x="connsiteX30" y="connsiteY30"/>
            </a:cxn>
            <a:cxn ang="0">
              <a:pos x="connsiteX31" y="connsiteY31"/>
            </a:cxn>
            <a:cxn ang="0">
              <a:pos x="connsiteX32" y="connsiteY32"/>
            </a:cxn>
            <a:cxn ang="0">
              <a:pos x="connsiteX33" y="connsiteY33"/>
            </a:cxn>
            <a:cxn ang="0">
              <a:pos x="connsiteX34" y="connsiteY34"/>
            </a:cxn>
            <a:cxn ang="0">
              <a:pos x="connsiteX35" y="connsiteY35"/>
            </a:cxn>
            <a:cxn ang="0">
              <a:pos x="connsiteX36" y="connsiteY36"/>
            </a:cxn>
            <a:cxn ang="0">
              <a:pos x="connsiteX37" y="connsiteY37"/>
            </a:cxn>
            <a:cxn ang="0">
              <a:pos x="connsiteX38" y="connsiteY38"/>
            </a:cxn>
            <a:cxn ang="0">
              <a:pos x="connsiteX39" y="connsiteY39"/>
            </a:cxn>
            <a:cxn ang="0">
              <a:pos x="connsiteX40" y="connsiteY40"/>
            </a:cxn>
            <a:cxn ang="0">
              <a:pos x="connsiteX41" y="connsiteY41"/>
            </a:cxn>
            <a:cxn ang="0">
              <a:pos x="connsiteX42" y="connsiteY42"/>
            </a:cxn>
          </a:cxnLst>
          <a:rect l="l" t="t" r="r" b="b"/>
          <a:pathLst>
            <a:path w="7649594" h="1815385">
              <a:moveTo>
                <a:pt x="7649594" y="1815385"/>
              </a:moveTo>
              <a:lnTo>
                <a:pt x="7134143" y="1807915"/>
              </a:lnTo>
              <a:lnTo>
                <a:pt x="7111732" y="1688383"/>
              </a:lnTo>
              <a:lnTo>
                <a:pt x="6842801" y="1688383"/>
              </a:lnTo>
              <a:lnTo>
                <a:pt x="6842801" y="1621147"/>
              </a:lnTo>
              <a:lnTo>
                <a:pt x="6685925" y="1621147"/>
              </a:lnTo>
              <a:lnTo>
                <a:pt x="6611221" y="1568852"/>
              </a:lnTo>
              <a:lnTo>
                <a:pt x="6267587" y="1576322"/>
              </a:lnTo>
              <a:lnTo>
                <a:pt x="6177944" y="1501615"/>
              </a:lnTo>
              <a:lnTo>
                <a:pt x="5991186" y="1501615"/>
              </a:lnTo>
              <a:lnTo>
                <a:pt x="5938894" y="1464261"/>
              </a:lnTo>
              <a:lnTo>
                <a:pt x="5752136" y="1471732"/>
              </a:lnTo>
              <a:lnTo>
                <a:pt x="5632611" y="1419437"/>
              </a:lnTo>
              <a:lnTo>
                <a:pt x="5460794" y="1389554"/>
              </a:lnTo>
              <a:lnTo>
                <a:pt x="5206804" y="1389554"/>
              </a:lnTo>
              <a:lnTo>
                <a:pt x="5049927" y="1374613"/>
              </a:lnTo>
              <a:lnTo>
                <a:pt x="4952813" y="1352201"/>
              </a:lnTo>
              <a:lnTo>
                <a:pt x="4795937" y="1307376"/>
              </a:lnTo>
              <a:lnTo>
                <a:pt x="4646531" y="1284964"/>
              </a:lnTo>
              <a:lnTo>
                <a:pt x="4437362" y="1277493"/>
              </a:lnTo>
              <a:lnTo>
                <a:pt x="4146020" y="1232669"/>
              </a:lnTo>
              <a:lnTo>
                <a:pt x="3899500" y="1180374"/>
              </a:lnTo>
              <a:lnTo>
                <a:pt x="3847208" y="1135550"/>
              </a:lnTo>
              <a:lnTo>
                <a:pt x="3697802" y="1135550"/>
              </a:lnTo>
              <a:lnTo>
                <a:pt x="3540925" y="1060842"/>
              </a:lnTo>
              <a:lnTo>
                <a:pt x="3324287" y="1023489"/>
              </a:lnTo>
              <a:lnTo>
                <a:pt x="3189821" y="971194"/>
              </a:lnTo>
              <a:lnTo>
                <a:pt x="2995593" y="941311"/>
              </a:lnTo>
              <a:lnTo>
                <a:pt x="2749073" y="844191"/>
              </a:lnTo>
              <a:lnTo>
                <a:pt x="2547375" y="784426"/>
              </a:lnTo>
              <a:lnTo>
                <a:pt x="2345676" y="687306"/>
              </a:lnTo>
              <a:lnTo>
                <a:pt x="2248562" y="635011"/>
              </a:lnTo>
              <a:lnTo>
                <a:pt x="2091686" y="590187"/>
              </a:lnTo>
              <a:lnTo>
                <a:pt x="2009513" y="545362"/>
              </a:lnTo>
              <a:lnTo>
                <a:pt x="1568765" y="395948"/>
              </a:lnTo>
              <a:lnTo>
                <a:pt x="1501532" y="336182"/>
              </a:lnTo>
              <a:lnTo>
                <a:pt x="1157898" y="231592"/>
              </a:lnTo>
              <a:lnTo>
                <a:pt x="1015962" y="216651"/>
              </a:lnTo>
              <a:lnTo>
                <a:pt x="1015962" y="216651"/>
              </a:lnTo>
              <a:lnTo>
                <a:pt x="702209" y="97119"/>
              </a:lnTo>
              <a:lnTo>
                <a:pt x="612565" y="97119"/>
              </a:lnTo>
              <a:lnTo>
                <a:pt x="530392" y="37353"/>
              </a:lnTo>
              <a:lnTo>
                <a:pt x="0" y="0"/>
              </a:lnTo>
            </a:path>
          </a:pathLst>
        </a:custGeom>
        <a:ln xmlns:a="http://schemas.openxmlformats.org/drawingml/2006/main">
          <a:solidFill>
            <a:srgbClr val="FF6600"/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0.81025</cdr:x>
      <cdr:y>0.70581</cdr:y>
    </cdr:from>
    <cdr:to>
      <cdr:x>0.81715</cdr:x>
      <cdr:y>0.72794</cdr:y>
    </cdr:to>
    <cdr:sp macro="" textlink="">
      <cdr:nvSpPr>
        <cdr:cNvPr id="6" name="Ellipse 5"/>
        <cdr:cNvSpPr/>
      </cdr:nvSpPr>
      <cdr:spPr>
        <a:xfrm xmlns:a="http://schemas.openxmlformats.org/drawingml/2006/main">
          <a:off x="8460000" y="2296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0.78621</cdr:x>
      <cdr:y>0.70581</cdr:y>
    </cdr:from>
    <cdr:to>
      <cdr:x>0.7931</cdr:x>
      <cdr:y>0.72794</cdr:y>
    </cdr:to>
    <cdr:sp macro="" textlink="">
      <cdr:nvSpPr>
        <cdr:cNvPr id="7" name="Ellipse 6"/>
        <cdr:cNvSpPr/>
      </cdr:nvSpPr>
      <cdr:spPr>
        <a:xfrm xmlns:a="http://schemas.openxmlformats.org/drawingml/2006/main">
          <a:off x="8208912" y="2296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0.76552</cdr:x>
      <cdr:y>0.70581</cdr:y>
    </cdr:from>
    <cdr:to>
      <cdr:x>0.77241</cdr:x>
      <cdr:y>0.72794</cdr:y>
    </cdr:to>
    <cdr:sp macro="" textlink="">
      <cdr:nvSpPr>
        <cdr:cNvPr id="8" name="Ellipse 7"/>
        <cdr:cNvSpPr/>
      </cdr:nvSpPr>
      <cdr:spPr>
        <a:xfrm xmlns:a="http://schemas.openxmlformats.org/drawingml/2006/main">
          <a:off x="7992888" y="2296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0.68613</cdr:x>
      <cdr:y>0.70581</cdr:y>
    </cdr:from>
    <cdr:to>
      <cdr:x>0.69303</cdr:x>
      <cdr:y>0.72794</cdr:y>
    </cdr:to>
    <cdr:sp macro="" textlink="">
      <cdr:nvSpPr>
        <cdr:cNvPr id="9" name="Ellipse 8"/>
        <cdr:cNvSpPr/>
      </cdr:nvSpPr>
      <cdr:spPr>
        <a:xfrm xmlns:a="http://schemas.openxmlformats.org/drawingml/2006/main">
          <a:off x="7164000" y="2296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0.65855</cdr:x>
      <cdr:y>0.70581</cdr:y>
    </cdr:from>
    <cdr:to>
      <cdr:x>0.66544</cdr:x>
      <cdr:y>0.72794</cdr:y>
    </cdr:to>
    <cdr:sp macro="" textlink="">
      <cdr:nvSpPr>
        <cdr:cNvPr id="10" name="Ellipse 9"/>
        <cdr:cNvSpPr/>
      </cdr:nvSpPr>
      <cdr:spPr>
        <a:xfrm xmlns:a="http://schemas.openxmlformats.org/drawingml/2006/main">
          <a:off x="6876000" y="2296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0.64138</cdr:x>
      <cdr:y>0.70581</cdr:y>
    </cdr:from>
    <cdr:to>
      <cdr:x>0.64828</cdr:x>
      <cdr:y>0.72794</cdr:y>
    </cdr:to>
    <cdr:sp macro="" textlink="">
      <cdr:nvSpPr>
        <cdr:cNvPr id="11" name="Ellipse 10"/>
        <cdr:cNvSpPr/>
      </cdr:nvSpPr>
      <cdr:spPr>
        <a:xfrm xmlns:a="http://schemas.openxmlformats.org/drawingml/2006/main">
          <a:off x="6696744" y="2296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0.63096</cdr:x>
      <cdr:y>0.70581</cdr:y>
    </cdr:from>
    <cdr:to>
      <cdr:x>0.63786</cdr:x>
      <cdr:y>0.72794</cdr:y>
    </cdr:to>
    <cdr:sp macro="" textlink="">
      <cdr:nvSpPr>
        <cdr:cNvPr id="12" name="Ellipse 11"/>
        <cdr:cNvSpPr/>
      </cdr:nvSpPr>
      <cdr:spPr>
        <a:xfrm xmlns:a="http://schemas.openxmlformats.org/drawingml/2006/main">
          <a:off x="6588000" y="2296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0.61379</cdr:x>
      <cdr:y>0.68598</cdr:y>
    </cdr:from>
    <cdr:to>
      <cdr:x>0.62069</cdr:x>
      <cdr:y>0.7081</cdr:y>
    </cdr:to>
    <cdr:sp macro="" textlink="">
      <cdr:nvSpPr>
        <cdr:cNvPr id="13" name="Ellipse 12"/>
        <cdr:cNvSpPr/>
      </cdr:nvSpPr>
      <cdr:spPr>
        <a:xfrm xmlns:a="http://schemas.openxmlformats.org/drawingml/2006/main">
          <a:off x="6408712" y="223224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0.6069</cdr:x>
      <cdr:y>0.68598</cdr:y>
    </cdr:from>
    <cdr:to>
      <cdr:x>0.61379</cdr:x>
      <cdr:y>0.7081</cdr:y>
    </cdr:to>
    <cdr:sp macro="" textlink="">
      <cdr:nvSpPr>
        <cdr:cNvPr id="14" name="Ellipse 13"/>
        <cdr:cNvSpPr/>
      </cdr:nvSpPr>
      <cdr:spPr>
        <a:xfrm xmlns:a="http://schemas.openxmlformats.org/drawingml/2006/main">
          <a:off x="6336704" y="223224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0.58621</cdr:x>
      <cdr:y>0.67484</cdr:y>
    </cdr:from>
    <cdr:to>
      <cdr:x>0.5931</cdr:x>
      <cdr:y>0.69696</cdr:y>
    </cdr:to>
    <cdr:sp macro="" textlink="">
      <cdr:nvSpPr>
        <cdr:cNvPr id="15" name="Ellipse 14"/>
        <cdr:cNvSpPr/>
      </cdr:nvSpPr>
      <cdr:spPr>
        <a:xfrm xmlns:a="http://schemas.openxmlformats.org/drawingml/2006/main">
          <a:off x="6120680" y="219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0.57931</cdr:x>
      <cdr:y>0.67484</cdr:y>
    </cdr:from>
    <cdr:to>
      <cdr:x>0.58621</cdr:x>
      <cdr:y>0.69696</cdr:y>
    </cdr:to>
    <cdr:sp macro="" textlink="">
      <cdr:nvSpPr>
        <cdr:cNvPr id="16" name="Ellipse 15"/>
        <cdr:cNvSpPr/>
      </cdr:nvSpPr>
      <cdr:spPr>
        <a:xfrm xmlns:a="http://schemas.openxmlformats.org/drawingml/2006/main">
          <a:off x="6048672" y="219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0.57241</cdr:x>
      <cdr:y>0.67484</cdr:y>
    </cdr:from>
    <cdr:to>
      <cdr:x>0.57931</cdr:x>
      <cdr:y>0.69696</cdr:y>
    </cdr:to>
    <cdr:sp macro="" textlink="">
      <cdr:nvSpPr>
        <cdr:cNvPr id="17" name="Ellipse 16"/>
        <cdr:cNvSpPr/>
      </cdr:nvSpPr>
      <cdr:spPr>
        <a:xfrm xmlns:a="http://schemas.openxmlformats.org/drawingml/2006/main">
          <a:off x="5976664" y="219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0.55862</cdr:x>
      <cdr:y>0.67484</cdr:y>
    </cdr:from>
    <cdr:to>
      <cdr:x>0.56552</cdr:x>
      <cdr:y>0.69696</cdr:y>
    </cdr:to>
    <cdr:sp macro="" textlink="">
      <cdr:nvSpPr>
        <cdr:cNvPr id="18" name="Ellipse 17"/>
        <cdr:cNvSpPr/>
      </cdr:nvSpPr>
      <cdr:spPr>
        <a:xfrm xmlns:a="http://schemas.openxmlformats.org/drawingml/2006/main">
          <a:off x="5832648" y="219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0.55172</cdr:x>
      <cdr:y>0.66385</cdr:y>
    </cdr:from>
    <cdr:to>
      <cdr:x>0.55862</cdr:x>
      <cdr:y>0.68598</cdr:y>
    </cdr:to>
    <cdr:sp macro="" textlink="">
      <cdr:nvSpPr>
        <cdr:cNvPr id="19" name="Ellipse 18"/>
        <cdr:cNvSpPr/>
      </cdr:nvSpPr>
      <cdr:spPr>
        <a:xfrm xmlns:a="http://schemas.openxmlformats.org/drawingml/2006/main" flipH="1" flipV="1">
          <a:off x="5760640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0.54483</cdr:x>
      <cdr:y>0.66385</cdr:y>
    </cdr:from>
    <cdr:to>
      <cdr:x>0.55172</cdr:x>
      <cdr:y>0.68598</cdr:y>
    </cdr:to>
    <cdr:sp macro="" textlink="">
      <cdr:nvSpPr>
        <cdr:cNvPr id="20" name="Ellipse 19"/>
        <cdr:cNvSpPr/>
      </cdr:nvSpPr>
      <cdr:spPr>
        <a:xfrm xmlns:a="http://schemas.openxmlformats.org/drawingml/2006/main" flipH="1" flipV="1">
          <a:off x="5688632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0.53793</cdr:x>
      <cdr:y>0.66385</cdr:y>
    </cdr:from>
    <cdr:to>
      <cdr:x>0.54483</cdr:x>
      <cdr:y>0.68598</cdr:y>
    </cdr:to>
    <cdr:sp macro="" textlink="">
      <cdr:nvSpPr>
        <cdr:cNvPr id="21" name="Ellipse 20"/>
        <cdr:cNvSpPr/>
      </cdr:nvSpPr>
      <cdr:spPr>
        <a:xfrm xmlns:a="http://schemas.openxmlformats.org/drawingml/2006/main" flipH="1" flipV="1">
          <a:off x="5616624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0.53103</cdr:x>
      <cdr:y>0.66385</cdr:y>
    </cdr:from>
    <cdr:to>
      <cdr:x>0.53793</cdr:x>
      <cdr:y>0.68598</cdr:y>
    </cdr:to>
    <cdr:sp macro="" textlink="">
      <cdr:nvSpPr>
        <cdr:cNvPr id="22" name="Ellipse 21"/>
        <cdr:cNvSpPr/>
      </cdr:nvSpPr>
      <cdr:spPr>
        <a:xfrm xmlns:a="http://schemas.openxmlformats.org/drawingml/2006/main" flipH="1" flipV="1">
          <a:off x="5544616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0.52414</cdr:x>
      <cdr:y>0.66385</cdr:y>
    </cdr:from>
    <cdr:to>
      <cdr:x>0.53103</cdr:x>
      <cdr:y>0.68598</cdr:y>
    </cdr:to>
    <cdr:sp macro="" textlink="">
      <cdr:nvSpPr>
        <cdr:cNvPr id="23" name="Ellipse 22"/>
        <cdr:cNvSpPr/>
      </cdr:nvSpPr>
      <cdr:spPr>
        <a:xfrm xmlns:a="http://schemas.openxmlformats.org/drawingml/2006/main" flipH="1" flipV="1">
          <a:off x="5472608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0.51724</cdr:x>
      <cdr:y>0.66385</cdr:y>
    </cdr:from>
    <cdr:to>
      <cdr:x>0.52414</cdr:x>
      <cdr:y>0.68598</cdr:y>
    </cdr:to>
    <cdr:sp macro="" textlink="">
      <cdr:nvSpPr>
        <cdr:cNvPr id="24" name="Ellipse 23"/>
        <cdr:cNvSpPr/>
      </cdr:nvSpPr>
      <cdr:spPr>
        <a:xfrm xmlns:a="http://schemas.openxmlformats.org/drawingml/2006/main" flipH="1" flipV="1">
          <a:off x="5400600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0.51034</cdr:x>
      <cdr:y>0.66385</cdr:y>
    </cdr:from>
    <cdr:to>
      <cdr:x>0.51724</cdr:x>
      <cdr:y>0.68598</cdr:y>
    </cdr:to>
    <cdr:sp macro="" textlink="">
      <cdr:nvSpPr>
        <cdr:cNvPr id="25" name="Ellipse 24"/>
        <cdr:cNvSpPr/>
      </cdr:nvSpPr>
      <cdr:spPr>
        <a:xfrm xmlns:a="http://schemas.openxmlformats.org/drawingml/2006/main" flipH="1" flipV="1">
          <a:off x="5328592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0.49655</cdr:x>
      <cdr:y>0.64718</cdr:y>
    </cdr:from>
    <cdr:to>
      <cdr:x>0.50345</cdr:x>
      <cdr:y>0.66931</cdr:y>
    </cdr:to>
    <cdr:sp macro="" textlink="">
      <cdr:nvSpPr>
        <cdr:cNvPr id="26" name="Ellipse 25"/>
        <cdr:cNvSpPr/>
      </cdr:nvSpPr>
      <cdr:spPr>
        <a:xfrm xmlns:a="http://schemas.openxmlformats.org/drawingml/2006/main" flipH="1" flipV="1">
          <a:off x="5184576" y="210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0.48276</cdr:x>
      <cdr:y>0.63058</cdr:y>
    </cdr:from>
    <cdr:to>
      <cdr:x>0.48966</cdr:x>
      <cdr:y>0.65271</cdr:y>
    </cdr:to>
    <cdr:sp macro="" textlink="">
      <cdr:nvSpPr>
        <cdr:cNvPr id="27" name="Ellipse 26"/>
        <cdr:cNvSpPr/>
      </cdr:nvSpPr>
      <cdr:spPr>
        <a:xfrm xmlns:a="http://schemas.openxmlformats.org/drawingml/2006/main" flipH="1" flipV="1">
          <a:off x="5040560" y="205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0.47586</cdr:x>
      <cdr:y>0.62505</cdr:y>
    </cdr:from>
    <cdr:to>
      <cdr:x>0.48276</cdr:x>
      <cdr:y>0.64718</cdr:y>
    </cdr:to>
    <cdr:sp macro="" textlink="">
      <cdr:nvSpPr>
        <cdr:cNvPr id="28" name="Ellipse 27"/>
        <cdr:cNvSpPr/>
      </cdr:nvSpPr>
      <cdr:spPr>
        <a:xfrm xmlns:a="http://schemas.openxmlformats.org/drawingml/2006/main" flipH="1" flipV="1">
          <a:off x="4968552" y="203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0.46897</cdr:x>
      <cdr:y>0.62505</cdr:y>
    </cdr:from>
    <cdr:to>
      <cdr:x>0.47586</cdr:x>
      <cdr:y>0.64718</cdr:y>
    </cdr:to>
    <cdr:sp macro="" textlink="">
      <cdr:nvSpPr>
        <cdr:cNvPr id="29" name="Ellipse 28"/>
        <cdr:cNvSpPr/>
      </cdr:nvSpPr>
      <cdr:spPr>
        <a:xfrm xmlns:a="http://schemas.openxmlformats.org/drawingml/2006/main" flipH="1" flipV="1">
          <a:off x="4896544" y="203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0.46207</cdr:x>
      <cdr:y>0.62505</cdr:y>
    </cdr:from>
    <cdr:to>
      <cdr:x>0.46897</cdr:x>
      <cdr:y>0.64718</cdr:y>
    </cdr:to>
    <cdr:sp macro="" textlink="">
      <cdr:nvSpPr>
        <cdr:cNvPr id="30" name="Ellipse 29"/>
        <cdr:cNvSpPr/>
      </cdr:nvSpPr>
      <cdr:spPr>
        <a:xfrm xmlns:a="http://schemas.openxmlformats.org/drawingml/2006/main" flipH="1" flipV="1">
          <a:off x="4824536" y="203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0.45517</cdr:x>
      <cdr:y>0.61959</cdr:y>
    </cdr:from>
    <cdr:to>
      <cdr:x>0.46207</cdr:x>
      <cdr:y>0.64172</cdr:y>
    </cdr:to>
    <cdr:sp macro="" textlink="">
      <cdr:nvSpPr>
        <cdr:cNvPr id="31" name="Ellipse 30"/>
        <cdr:cNvSpPr/>
      </cdr:nvSpPr>
      <cdr:spPr>
        <a:xfrm xmlns:a="http://schemas.openxmlformats.org/drawingml/2006/main" flipH="1" flipV="1">
          <a:off x="4752528" y="201622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0.44828</cdr:x>
      <cdr:y>0.60846</cdr:y>
    </cdr:from>
    <cdr:to>
      <cdr:x>0.45517</cdr:x>
      <cdr:y>0.63059</cdr:y>
    </cdr:to>
    <cdr:sp macro="" textlink="">
      <cdr:nvSpPr>
        <cdr:cNvPr id="32" name="Ellipse 31"/>
        <cdr:cNvSpPr/>
      </cdr:nvSpPr>
      <cdr:spPr>
        <a:xfrm xmlns:a="http://schemas.openxmlformats.org/drawingml/2006/main" flipH="1" flipV="1">
          <a:off x="4680520" y="198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0.44138</cdr:x>
      <cdr:y>0.59746</cdr:y>
    </cdr:from>
    <cdr:to>
      <cdr:x>0.44828</cdr:x>
      <cdr:y>0.61959</cdr:y>
    </cdr:to>
    <cdr:sp macro="" textlink="">
      <cdr:nvSpPr>
        <cdr:cNvPr id="33" name="Ellipse 32"/>
        <cdr:cNvSpPr/>
      </cdr:nvSpPr>
      <cdr:spPr>
        <a:xfrm xmlns:a="http://schemas.openxmlformats.org/drawingml/2006/main" flipH="1" flipV="1">
          <a:off x="4608512" y="1944216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0.42759</cdr:x>
      <cdr:y>0.59746</cdr:y>
    </cdr:from>
    <cdr:to>
      <cdr:x>0.43448</cdr:x>
      <cdr:y>0.61959</cdr:y>
    </cdr:to>
    <cdr:sp macro="" textlink="">
      <cdr:nvSpPr>
        <cdr:cNvPr id="34" name="Ellipse 33"/>
        <cdr:cNvSpPr/>
      </cdr:nvSpPr>
      <cdr:spPr>
        <a:xfrm xmlns:a="http://schemas.openxmlformats.org/drawingml/2006/main" flipH="1" flipV="1">
          <a:off x="4464496" y="1944216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0.4172</cdr:x>
      <cdr:y>0.59186</cdr:y>
    </cdr:from>
    <cdr:to>
      <cdr:x>0.42409</cdr:x>
      <cdr:y>0.61399</cdr:y>
    </cdr:to>
    <cdr:sp macro="" textlink="">
      <cdr:nvSpPr>
        <cdr:cNvPr id="35" name="Ellipse 34"/>
        <cdr:cNvSpPr/>
      </cdr:nvSpPr>
      <cdr:spPr>
        <a:xfrm xmlns:a="http://schemas.openxmlformats.org/drawingml/2006/main" flipH="1" flipV="1">
          <a:off x="4356000" y="192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0.4069</cdr:x>
      <cdr:y>0.58412</cdr:y>
    </cdr:from>
    <cdr:to>
      <cdr:x>0.41379</cdr:x>
      <cdr:y>0.60625</cdr:y>
    </cdr:to>
    <cdr:sp macro="" textlink="">
      <cdr:nvSpPr>
        <cdr:cNvPr id="36" name="Ellipse 35"/>
        <cdr:cNvSpPr/>
      </cdr:nvSpPr>
      <cdr:spPr>
        <a:xfrm xmlns:a="http://schemas.openxmlformats.org/drawingml/2006/main" flipH="1" flipV="1">
          <a:off x="4248472" y="19008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</cdr:x>
      <cdr:y>0.57533</cdr:y>
    </cdr:from>
    <cdr:to>
      <cdr:x>0.4069</cdr:x>
      <cdr:y>0.59746</cdr:y>
    </cdr:to>
    <cdr:sp macro="" textlink="">
      <cdr:nvSpPr>
        <cdr:cNvPr id="37" name="Ellipse 36"/>
        <cdr:cNvSpPr/>
      </cdr:nvSpPr>
      <cdr:spPr>
        <a:xfrm xmlns:a="http://schemas.openxmlformats.org/drawingml/2006/main" flipH="1" flipV="1">
          <a:off x="4176464" y="187220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0.3931</cdr:x>
      <cdr:y>0.57533</cdr:y>
    </cdr:from>
    <cdr:to>
      <cdr:x>0.4</cdr:x>
      <cdr:y>0.59746</cdr:y>
    </cdr:to>
    <cdr:sp macro="" textlink="">
      <cdr:nvSpPr>
        <cdr:cNvPr id="38" name="Ellipse 37"/>
        <cdr:cNvSpPr/>
      </cdr:nvSpPr>
      <cdr:spPr>
        <a:xfrm xmlns:a="http://schemas.openxmlformats.org/drawingml/2006/main" flipH="1" flipV="1">
          <a:off x="4104456" y="187220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0.38621</cdr:x>
      <cdr:y>0.57533</cdr:y>
    </cdr:from>
    <cdr:to>
      <cdr:x>0.3931</cdr:x>
      <cdr:y>0.59746</cdr:y>
    </cdr:to>
    <cdr:sp macro="" textlink="">
      <cdr:nvSpPr>
        <cdr:cNvPr id="39" name="Ellipse 38"/>
        <cdr:cNvSpPr/>
      </cdr:nvSpPr>
      <cdr:spPr>
        <a:xfrm xmlns:a="http://schemas.openxmlformats.org/drawingml/2006/main" flipH="1" flipV="1">
          <a:off x="4032448" y="187220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0.37931</cdr:x>
      <cdr:y>0.57533</cdr:y>
    </cdr:from>
    <cdr:to>
      <cdr:x>0.38621</cdr:x>
      <cdr:y>0.59746</cdr:y>
    </cdr:to>
    <cdr:sp macro="" textlink="">
      <cdr:nvSpPr>
        <cdr:cNvPr id="40" name="Ellipse 39"/>
        <cdr:cNvSpPr/>
      </cdr:nvSpPr>
      <cdr:spPr>
        <a:xfrm xmlns:a="http://schemas.openxmlformats.org/drawingml/2006/main" flipH="1" flipV="1">
          <a:off x="3960440" y="187220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0.37241</cdr:x>
      <cdr:y>0.57533</cdr:y>
    </cdr:from>
    <cdr:to>
      <cdr:x>0.37931</cdr:x>
      <cdr:y>0.59746</cdr:y>
    </cdr:to>
    <cdr:sp macro="" textlink="">
      <cdr:nvSpPr>
        <cdr:cNvPr id="41" name="Ellipse 40"/>
        <cdr:cNvSpPr/>
      </cdr:nvSpPr>
      <cdr:spPr>
        <a:xfrm xmlns:a="http://schemas.openxmlformats.org/drawingml/2006/main" flipH="1" flipV="1">
          <a:off x="3888432" y="187220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0.36552</cdr:x>
      <cdr:y>0.56421</cdr:y>
    </cdr:from>
    <cdr:to>
      <cdr:x>0.37241</cdr:x>
      <cdr:y>0.58634</cdr:y>
    </cdr:to>
    <cdr:sp macro="" textlink="">
      <cdr:nvSpPr>
        <cdr:cNvPr id="42" name="Ellipse 41"/>
        <cdr:cNvSpPr/>
      </cdr:nvSpPr>
      <cdr:spPr>
        <a:xfrm xmlns:a="http://schemas.openxmlformats.org/drawingml/2006/main" flipH="1" flipV="1">
          <a:off x="3816424" y="183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0.35862</cdr:x>
      <cdr:y>0.55321</cdr:y>
    </cdr:from>
    <cdr:to>
      <cdr:x>0.36552</cdr:x>
      <cdr:y>0.57533</cdr:y>
    </cdr:to>
    <cdr:sp macro="" textlink="">
      <cdr:nvSpPr>
        <cdr:cNvPr id="43" name="Ellipse 42"/>
        <cdr:cNvSpPr/>
      </cdr:nvSpPr>
      <cdr:spPr>
        <a:xfrm xmlns:a="http://schemas.openxmlformats.org/drawingml/2006/main" flipH="1" flipV="1">
          <a:off x="3744416" y="18002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0.35172</cdr:x>
      <cdr:y>0.53655</cdr:y>
    </cdr:from>
    <cdr:to>
      <cdr:x>0.35862</cdr:x>
      <cdr:y>0.55868</cdr:y>
    </cdr:to>
    <cdr:sp macro="" textlink="">
      <cdr:nvSpPr>
        <cdr:cNvPr id="44" name="Ellipse 43"/>
        <cdr:cNvSpPr/>
      </cdr:nvSpPr>
      <cdr:spPr>
        <a:xfrm xmlns:a="http://schemas.openxmlformats.org/drawingml/2006/main" flipH="1" flipV="1">
          <a:off x="3672408" y="174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0.33793</cdr:x>
      <cdr:y>0.53655</cdr:y>
    </cdr:from>
    <cdr:to>
      <cdr:x>0.34483</cdr:x>
      <cdr:y>0.55868</cdr:y>
    </cdr:to>
    <cdr:sp macro="" textlink="">
      <cdr:nvSpPr>
        <cdr:cNvPr id="45" name="Ellipse 44"/>
        <cdr:cNvSpPr/>
      </cdr:nvSpPr>
      <cdr:spPr>
        <a:xfrm xmlns:a="http://schemas.openxmlformats.org/drawingml/2006/main" flipH="1" flipV="1">
          <a:off x="3528392" y="174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0.33103</cdr:x>
      <cdr:y>0.53108</cdr:y>
    </cdr:from>
    <cdr:to>
      <cdr:x>0.33793</cdr:x>
      <cdr:y>0.55321</cdr:y>
    </cdr:to>
    <cdr:sp macro="" textlink="">
      <cdr:nvSpPr>
        <cdr:cNvPr id="46" name="Ellipse 45"/>
        <cdr:cNvSpPr/>
      </cdr:nvSpPr>
      <cdr:spPr>
        <a:xfrm xmlns:a="http://schemas.openxmlformats.org/drawingml/2006/main" flipH="1" flipV="1">
          <a:off x="3456384" y="172819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0.32414</cdr:x>
      <cdr:y>0.50895</cdr:y>
    </cdr:from>
    <cdr:to>
      <cdr:x>0.33103</cdr:x>
      <cdr:y>0.53108</cdr:y>
    </cdr:to>
    <cdr:sp macro="" textlink="">
      <cdr:nvSpPr>
        <cdr:cNvPr id="47" name="Ellipse 46"/>
        <cdr:cNvSpPr/>
      </cdr:nvSpPr>
      <cdr:spPr>
        <a:xfrm xmlns:a="http://schemas.openxmlformats.org/drawingml/2006/main" flipH="1" flipV="1">
          <a:off x="3384376" y="165618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0.31724</cdr:x>
      <cdr:y>0.50336</cdr:y>
    </cdr:from>
    <cdr:to>
      <cdr:x>0.32414</cdr:x>
      <cdr:y>0.52549</cdr:y>
    </cdr:to>
    <cdr:sp macro="" textlink="">
      <cdr:nvSpPr>
        <cdr:cNvPr id="48" name="Ellipse 47"/>
        <cdr:cNvSpPr/>
      </cdr:nvSpPr>
      <cdr:spPr>
        <a:xfrm xmlns:a="http://schemas.openxmlformats.org/drawingml/2006/main" flipH="1" flipV="1">
          <a:off x="3312368" y="163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0.31034</cdr:x>
      <cdr:y>0.49783</cdr:y>
    </cdr:from>
    <cdr:to>
      <cdr:x>0.31724</cdr:x>
      <cdr:y>0.51996</cdr:y>
    </cdr:to>
    <cdr:sp macro="" textlink="">
      <cdr:nvSpPr>
        <cdr:cNvPr id="49" name="Ellipse 48"/>
        <cdr:cNvSpPr/>
      </cdr:nvSpPr>
      <cdr:spPr>
        <a:xfrm xmlns:a="http://schemas.openxmlformats.org/drawingml/2006/main" flipH="1" flipV="1">
          <a:off x="3240360" y="162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0.30345</cdr:x>
      <cdr:y>0.48682</cdr:y>
    </cdr:from>
    <cdr:to>
      <cdr:x>0.31034</cdr:x>
      <cdr:y>0.50895</cdr:y>
    </cdr:to>
    <cdr:sp macro="" textlink="">
      <cdr:nvSpPr>
        <cdr:cNvPr id="50" name="Ellipse 49"/>
        <cdr:cNvSpPr/>
      </cdr:nvSpPr>
      <cdr:spPr>
        <a:xfrm xmlns:a="http://schemas.openxmlformats.org/drawingml/2006/main" flipH="1" flipV="1">
          <a:off x="3168352" y="1584176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0.24828</cdr:x>
      <cdr:y>0.42044</cdr:y>
    </cdr:from>
    <cdr:to>
      <cdr:x>0.25517</cdr:x>
      <cdr:y>0.44256</cdr:y>
    </cdr:to>
    <cdr:sp macro="" textlink="">
      <cdr:nvSpPr>
        <cdr:cNvPr id="51" name="Ellipse 50"/>
        <cdr:cNvSpPr/>
      </cdr:nvSpPr>
      <cdr:spPr>
        <a:xfrm xmlns:a="http://schemas.openxmlformats.org/drawingml/2006/main" flipH="1" flipV="1">
          <a:off x="2592288" y="136815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0.17931</cdr:x>
      <cdr:y>0.28767</cdr:y>
    </cdr:from>
    <cdr:to>
      <cdr:x>0.18621</cdr:x>
      <cdr:y>0.3098</cdr:y>
    </cdr:to>
    <cdr:sp macro="" textlink="">
      <cdr:nvSpPr>
        <cdr:cNvPr id="52" name="Ellipse 51"/>
        <cdr:cNvSpPr/>
      </cdr:nvSpPr>
      <cdr:spPr>
        <a:xfrm xmlns:a="http://schemas.openxmlformats.org/drawingml/2006/main" flipH="1" flipV="1">
          <a:off x="1872208" y="93610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0.15516</cdr:x>
      <cdr:y>0.26554</cdr:y>
    </cdr:from>
    <cdr:to>
      <cdr:x>0.16205</cdr:x>
      <cdr:y>0.28767</cdr:y>
    </cdr:to>
    <cdr:sp macro="" textlink="">
      <cdr:nvSpPr>
        <cdr:cNvPr id="53" name="Ellipse 52"/>
        <cdr:cNvSpPr/>
      </cdr:nvSpPr>
      <cdr:spPr>
        <a:xfrm xmlns:a="http://schemas.openxmlformats.org/drawingml/2006/main" flipH="1" flipV="1">
          <a:off x="1620000" y="864096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0.12861</cdr:x>
      <cdr:y>0.23232</cdr:y>
    </cdr:from>
    <cdr:to>
      <cdr:x>0.1355</cdr:x>
      <cdr:y>0.25445</cdr:y>
    </cdr:to>
    <cdr:sp macro="" textlink="">
      <cdr:nvSpPr>
        <cdr:cNvPr id="54" name="Ellipse 53"/>
        <cdr:cNvSpPr/>
      </cdr:nvSpPr>
      <cdr:spPr>
        <a:xfrm xmlns:a="http://schemas.openxmlformats.org/drawingml/2006/main" flipH="1" flipV="1">
          <a:off x="1342800" y="75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0.05517</cdr:x>
      <cdr:y>0.17703</cdr:y>
    </cdr:from>
    <cdr:to>
      <cdr:x>0.06207</cdr:x>
      <cdr:y>0.19915</cdr:y>
    </cdr:to>
    <cdr:sp macro="" textlink="">
      <cdr:nvSpPr>
        <cdr:cNvPr id="55" name="Ellipse 54"/>
        <cdr:cNvSpPr/>
      </cdr:nvSpPr>
      <cdr:spPr>
        <a:xfrm xmlns:a="http://schemas.openxmlformats.org/drawingml/2006/main" flipH="1" flipV="1">
          <a:off x="576064" y="57606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0.06207</cdr:x>
      <cdr:y>0.17703</cdr:y>
    </cdr:from>
    <cdr:to>
      <cdr:x>0.06897</cdr:x>
      <cdr:y>0.19915</cdr:y>
    </cdr:to>
    <cdr:sp macro="" textlink="">
      <cdr:nvSpPr>
        <cdr:cNvPr id="56" name="Ellipse 55"/>
        <cdr:cNvSpPr/>
      </cdr:nvSpPr>
      <cdr:spPr>
        <a:xfrm xmlns:a="http://schemas.openxmlformats.org/drawingml/2006/main" flipH="1" flipV="1">
          <a:off x="648072" y="57606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0.10688</cdr:x>
      <cdr:y>0.19915</cdr:y>
    </cdr:from>
    <cdr:to>
      <cdr:x>0.11378</cdr:x>
      <cdr:y>0.22128</cdr:y>
    </cdr:to>
    <cdr:sp macro="" textlink="">
      <cdr:nvSpPr>
        <cdr:cNvPr id="57" name="Ellipse 56"/>
        <cdr:cNvSpPr/>
      </cdr:nvSpPr>
      <cdr:spPr>
        <a:xfrm xmlns:a="http://schemas.openxmlformats.org/drawingml/2006/main" flipH="1" flipV="1">
          <a:off x="1116000" y="64807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0.2086</cdr:x>
      <cdr:y>0.2987</cdr:y>
    </cdr:from>
    <cdr:to>
      <cdr:x>0.21549</cdr:x>
      <cdr:y>0.32083</cdr:y>
    </cdr:to>
    <cdr:sp macro="" textlink="">
      <cdr:nvSpPr>
        <cdr:cNvPr id="58" name="Ellipse 57"/>
        <cdr:cNvSpPr/>
      </cdr:nvSpPr>
      <cdr:spPr>
        <a:xfrm xmlns:a="http://schemas.openxmlformats.org/drawingml/2006/main" flipH="1" flipV="1">
          <a:off x="2178000" y="97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0.25517</cdr:x>
      <cdr:y>0.35405</cdr:y>
    </cdr:from>
    <cdr:to>
      <cdr:x>0.26207</cdr:x>
      <cdr:y>0.37618</cdr:y>
    </cdr:to>
    <cdr:sp macro="" textlink="">
      <cdr:nvSpPr>
        <cdr:cNvPr id="59" name="Ellipse 58"/>
        <cdr:cNvSpPr/>
      </cdr:nvSpPr>
      <cdr:spPr>
        <a:xfrm xmlns:a="http://schemas.openxmlformats.org/drawingml/2006/main" flipH="1" flipV="1">
          <a:off x="2664296" y="115212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0.26207</cdr:x>
      <cdr:y>0.37061</cdr:y>
    </cdr:from>
    <cdr:to>
      <cdr:x>0.26897</cdr:x>
      <cdr:y>0.39274</cdr:y>
    </cdr:to>
    <cdr:sp macro="" textlink="">
      <cdr:nvSpPr>
        <cdr:cNvPr id="60" name="Ellipse 59"/>
        <cdr:cNvSpPr/>
      </cdr:nvSpPr>
      <cdr:spPr>
        <a:xfrm xmlns:a="http://schemas.openxmlformats.org/drawingml/2006/main" flipH="1" flipV="1">
          <a:off x="2736304" y="120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0.27586</cdr:x>
      <cdr:y>0.38167</cdr:y>
    </cdr:from>
    <cdr:to>
      <cdr:x>0.28276</cdr:x>
      <cdr:y>0.4038</cdr:y>
    </cdr:to>
    <cdr:sp macro="" textlink="">
      <cdr:nvSpPr>
        <cdr:cNvPr id="61" name="Ellipse 60"/>
        <cdr:cNvSpPr/>
      </cdr:nvSpPr>
      <cdr:spPr>
        <a:xfrm xmlns:a="http://schemas.openxmlformats.org/drawingml/2006/main" flipH="1" flipV="1">
          <a:off x="2880320" y="124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0.27928</cdr:x>
      <cdr:y>0.39273</cdr:y>
    </cdr:from>
    <cdr:to>
      <cdr:x>0.28618</cdr:x>
      <cdr:y>0.41486</cdr:y>
    </cdr:to>
    <cdr:sp macro="" textlink="">
      <cdr:nvSpPr>
        <cdr:cNvPr id="63" name="Ellipse 62"/>
        <cdr:cNvSpPr/>
      </cdr:nvSpPr>
      <cdr:spPr>
        <a:xfrm xmlns:a="http://schemas.openxmlformats.org/drawingml/2006/main" flipH="1" flipV="1">
          <a:off x="2916000" y="127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0.28966</cdr:x>
      <cdr:y>0.39831</cdr:y>
    </cdr:from>
    <cdr:to>
      <cdr:x>0.29655</cdr:x>
      <cdr:y>0.42044</cdr:y>
    </cdr:to>
    <cdr:sp macro="" textlink="">
      <cdr:nvSpPr>
        <cdr:cNvPr id="64" name="Ellipse 63"/>
        <cdr:cNvSpPr/>
      </cdr:nvSpPr>
      <cdr:spPr>
        <a:xfrm xmlns:a="http://schemas.openxmlformats.org/drawingml/2006/main" flipH="1" flipV="1">
          <a:off x="3024336" y="129614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0.29655</cdr:x>
      <cdr:y>0.41486</cdr:y>
    </cdr:from>
    <cdr:to>
      <cdr:x>0.30345</cdr:x>
      <cdr:y>0.43699</cdr:y>
    </cdr:to>
    <cdr:sp macro="" textlink="">
      <cdr:nvSpPr>
        <cdr:cNvPr id="65" name="Ellipse 64"/>
        <cdr:cNvSpPr/>
      </cdr:nvSpPr>
      <cdr:spPr>
        <a:xfrm xmlns:a="http://schemas.openxmlformats.org/drawingml/2006/main" flipH="1" flipV="1">
          <a:off x="3096344" y="135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0.30345</cdr:x>
      <cdr:y>0.42592</cdr:y>
    </cdr:from>
    <cdr:to>
      <cdr:x>0.31034</cdr:x>
      <cdr:y>0.44805</cdr:y>
    </cdr:to>
    <cdr:sp macro="" textlink="">
      <cdr:nvSpPr>
        <cdr:cNvPr id="66" name="Ellipse 65"/>
        <cdr:cNvSpPr/>
      </cdr:nvSpPr>
      <cdr:spPr>
        <a:xfrm xmlns:a="http://schemas.openxmlformats.org/drawingml/2006/main" flipH="1" flipV="1">
          <a:off x="3168352" y="138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0.31034</cdr:x>
      <cdr:y>0.44256</cdr:y>
    </cdr:from>
    <cdr:to>
      <cdr:x>0.31724</cdr:x>
      <cdr:y>0.46469</cdr:y>
    </cdr:to>
    <cdr:sp macro="" textlink="">
      <cdr:nvSpPr>
        <cdr:cNvPr id="67" name="Ellipse 66"/>
        <cdr:cNvSpPr/>
      </cdr:nvSpPr>
      <cdr:spPr>
        <a:xfrm xmlns:a="http://schemas.openxmlformats.org/drawingml/2006/main" flipH="1" flipV="1">
          <a:off x="3240360" y="144016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0.31724</cdr:x>
      <cdr:y>0.44256</cdr:y>
    </cdr:from>
    <cdr:to>
      <cdr:x>0.32414</cdr:x>
      <cdr:y>0.46469</cdr:y>
    </cdr:to>
    <cdr:sp macro="" textlink="">
      <cdr:nvSpPr>
        <cdr:cNvPr id="68" name="Ellipse 67"/>
        <cdr:cNvSpPr/>
      </cdr:nvSpPr>
      <cdr:spPr>
        <a:xfrm xmlns:a="http://schemas.openxmlformats.org/drawingml/2006/main" flipH="1" flipV="1">
          <a:off x="3312368" y="144016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0.32414</cdr:x>
      <cdr:y>0.44256</cdr:y>
    </cdr:from>
    <cdr:to>
      <cdr:x>0.33103</cdr:x>
      <cdr:y>0.46469</cdr:y>
    </cdr:to>
    <cdr:sp macro="" textlink="">
      <cdr:nvSpPr>
        <cdr:cNvPr id="69" name="Ellipse 68"/>
        <cdr:cNvSpPr/>
      </cdr:nvSpPr>
      <cdr:spPr>
        <a:xfrm xmlns:a="http://schemas.openxmlformats.org/drawingml/2006/main" flipH="1" flipV="1">
          <a:off x="3384376" y="144016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0.33103</cdr:x>
      <cdr:y>0.45358</cdr:y>
    </cdr:from>
    <cdr:to>
      <cdr:x>0.33793</cdr:x>
      <cdr:y>0.47571</cdr:y>
    </cdr:to>
    <cdr:sp macro="" textlink="">
      <cdr:nvSpPr>
        <cdr:cNvPr id="70" name="Ellipse 69"/>
        <cdr:cNvSpPr/>
      </cdr:nvSpPr>
      <cdr:spPr>
        <a:xfrm xmlns:a="http://schemas.openxmlformats.org/drawingml/2006/main" flipH="1" flipV="1">
          <a:off x="3456384" y="147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0.33793</cdr:x>
      <cdr:y>0.46469</cdr:y>
    </cdr:from>
    <cdr:to>
      <cdr:x>0.34483</cdr:x>
      <cdr:y>0.48682</cdr:y>
    </cdr:to>
    <cdr:sp macro="" textlink="">
      <cdr:nvSpPr>
        <cdr:cNvPr id="71" name="Ellipse 70"/>
        <cdr:cNvSpPr/>
      </cdr:nvSpPr>
      <cdr:spPr>
        <a:xfrm xmlns:a="http://schemas.openxmlformats.org/drawingml/2006/main" flipH="1" flipV="1">
          <a:off x="3528392" y="151216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0.34483</cdr:x>
      <cdr:y>0.47017</cdr:y>
    </cdr:from>
    <cdr:to>
      <cdr:x>0.35172</cdr:x>
      <cdr:y>0.4923</cdr:y>
    </cdr:to>
    <cdr:sp macro="" textlink="">
      <cdr:nvSpPr>
        <cdr:cNvPr id="72" name="Ellipse 71"/>
        <cdr:cNvSpPr/>
      </cdr:nvSpPr>
      <cdr:spPr>
        <a:xfrm xmlns:a="http://schemas.openxmlformats.org/drawingml/2006/main" flipH="1" flipV="1">
          <a:off x="3600400" y="153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0.35172</cdr:x>
      <cdr:y>0.47017</cdr:y>
    </cdr:from>
    <cdr:to>
      <cdr:x>0.35862</cdr:x>
      <cdr:y>0.4923</cdr:y>
    </cdr:to>
    <cdr:sp macro="" textlink="">
      <cdr:nvSpPr>
        <cdr:cNvPr id="73" name="Ellipse 72"/>
        <cdr:cNvSpPr/>
      </cdr:nvSpPr>
      <cdr:spPr>
        <a:xfrm xmlns:a="http://schemas.openxmlformats.org/drawingml/2006/main" flipH="1" flipV="1">
          <a:off x="3672408" y="153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0.35862</cdr:x>
      <cdr:y>0.4757</cdr:y>
    </cdr:from>
    <cdr:to>
      <cdr:x>0.36552</cdr:x>
      <cdr:y>0.49783</cdr:y>
    </cdr:to>
    <cdr:sp macro="" textlink="">
      <cdr:nvSpPr>
        <cdr:cNvPr id="74" name="Ellipse 73"/>
        <cdr:cNvSpPr/>
      </cdr:nvSpPr>
      <cdr:spPr>
        <a:xfrm xmlns:a="http://schemas.openxmlformats.org/drawingml/2006/main" flipH="1" flipV="1">
          <a:off x="3744416" y="154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0.36552</cdr:x>
      <cdr:y>0.4757</cdr:y>
    </cdr:from>
    <cdr:to>
      <cdr:x>0.37241</cdr:x>
      <cdr:y>0.49783</cdr:y>
    </cdr:to>
    <cdr:sp macro="" textlink="">
      <cdr:nvSpPr>
        <cdr:cNvPr id="75" name="Ellipse 74"/>
        <cdr:cNvSpPr/>
      </cdr:nvSpPr>
      <cdr:spPr>
        <a:xfrm xmlns:a="http://schemas.openxmlformats.org/drawingml/2006/main" flipH="1" flipV="1">
          <a:off x="3816424" y="154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0.37241</cdr:x>
      <cdr:y>0.48682</cdr:y>
    </cdr:from>
    <cdr:to>
      <cdr:x>0.37931</cdr:x>
      <cdr:y>0.50895</cdr:y>
    </cdr:to>
    <cdr:sp macro="" textlink="">
      <cdr:nvSpPr>
        <cdr:cNvPr id="76" name="Ellipse 75"/>
        <cdr:cNvSpPr/>
      </cdr:nvSpPr>
      <cdr:spPr>
        <a:xfrm xmlns:a="http://schemas.openxmlformats.org/drawingml/2006/main" flipH="1" flipV="1">
          <a:off x="3888432" y="1584176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0.37931</cdr:x>
      <cdr:y>0.49783</cdr:y>
    </cdr:from>
    <cdr:to>
      <cdr:x>0.38621</cdr:x>
      <cdr:y>0.51996</cdr:y>
    </cdr:to>
    <cdr:sp macro="" textlink="">
      <cdr:nvSpPr>
        <cdr:cNvPr id="77" name="Ellipse 76"/>
        <cdr:cNvSpPr/>
      </cdr:nvSpPr>
      <cdr:spPr>
        <a:xfrm xmlns:a="http://schemas.openxmlformats.org/drawingml/2006/main" flipH="1" flipV="1">
          <a:off x="3960440" y="162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0.38621</cdr:x>
      <cdr:y>0.50895</cdr:y>
    </cdr:from>
    <cdr:to>
      <cdr:x>0.3931</cdr:x>
      <cdr:y>0.53108</cdr:y>
    </cdr:to>
    <cdr:sp macro="" textlink="">
      <cdr:nvSpPr>
        <cdr:cNvPr id="78" name="Ellipse 77"/>
        <cdr:cNvSpPr/>
      </cdr:nvSpPr>
      <cdr:spPr>
        <a:xfrm xmlns:a="http://schemas.openxmlformats.org/drawingml/2006/main" flipH="1" flipV="1">
          <a:off x="4032448" y="165618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0.3931</cdr:x>
      <cdr:y>0.50895</cdr:y>
    </cdr:from>
    <cdr:to>
      <cdr:x>0.4</cdr:x>
      <cdr:y>0.53108</cdr:y>
    </cdr:to>
    <cdr:sp macro="" textlink="">
      <cdr:nvSpPr>
        <cdr:cNvPr id="79" name="Ellipse 78"/>
        <cdr:cNvSpPr/>
      </cdr:nvSpPr>
      <cdr:spPr>
        <a:xfrm xmlns:a="http://schemas.openxmlformats.org/drawingml/2006/main" flipH="1" flipV="1">
          <a:off x="4104456" y="1656184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</cdr:x>
      <cdr:y>0.51996</cdr:y>
    </cdr:from>
    <cdr:to>
      <cdr:x>0.4069</cdr:x>
      <cdr:y>0.54208</cdr:y>
    </cdr:to>
    <cdr:sp macro="" textlink="">
      <cdr:nvSpPr>
        <cdr:cNvPr id="80" name="Ellipse 79"/>
        <cdr:cNvSpPr/>
      </cdr:nvSpPr>
      <cdr:spPr>
        <a:xfrm xmlns:a="http://schemas.openxmlformats.org/drawingml/2006/main" flipH="1" flipV="1">
          <a:off x="4176464" y="169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0.4069</cdr:x>
      <cdr:y>0.53108</cdr:y>
    </cdr:from>
    <cdr:to>
      <cdr:x>0.41379</cdr:x>
      <cdr:y>0.55321</cdr:y>
    </cdr:to>
    <cdr:sp macro="" textlink="">
      <cdr:nvSpPr>
        <cdr:cNvPr id="81" name="Ellipse 80"/>
        <cdr:cNvSpPr/>
      </cdr:nvSpPr>
      <cdr:spPr>
        <a:xfrm xmlns:a="http://schemas.openxmlformats.org/drawingml/2006/main" flipH="1" flipV="1">
          <a:off x="4248472" y="172819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0.41379</cdr:x>
      <cdr:y>0.53108</cdr:y>
    </cdr:from>
    <cdr:to>
      <cdr:x>0.42069</cdr:x>
      <cdr:y>0.55321</cdr:y>
    </cdr:to>
    <cdr:sp macro="" textlink="">
      <cdr:nvSpPr>
        <cdr:cNvPr id="82" name="Ellipse 81"/>
        <cdr:cNvSpPr/>
      </cdr:nvSpPr>
      <cdr:spPr>
        <a:xfrm xmlns:a="http://schemas.openxmlformats.org/drawingml/2006/main" flipH="1" flipV="1">
          <a:off x="4320480" y="172819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0.42069</cdr:x>
      <cdr:y>0.53108</cdr:y>
    </cdr:from>
    <cdr:to>
      <cdr:x>0.42759</cdr:x>
      <cdr:y>0.55321</cdr:y>
    </cdr:to>
    <cdr:sp macro="" textlink="">
      <cdr:nvSpPr>
        <cdr:cNvPr id="83" name="Ellipse 82"/>
        <cdr:cNvSpPr/>
      </cdr:nvSpPr>
      <cdr:spPr>
        <a:xfrm xmlns:a="http://schemas.openxmlformats.org/drawingml/2006/main" flipH="1" flipV="1">
          <a:off x="4392488" y="172819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0.42759</cdr:x>
      <cdr:y>0.54208</cdr:y>
    </cdr:from>
    <cdr:to>
      <cdr:x>0.43448</cdr:x>
      <cdr:y>0.56421</cdr:y>
    </cdr:to>
    <cdr:sp macro="" textlink="">
      <cdr:nvSpPr>
        <cdr:cNvPr id="84" name="Ellipse 83"/>
        <cdr:cNvSpPr/>
      </cdr:nvSpPr>
      <cdr:spPr>
        <a:xfrm xmlns:a="http://schemas.openxmlformats.org/drawingml/2006/main" flipH="1" flipV="1">
          <a:off x="4464496" y="176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0.43448</cdr:x>
      <cdr:y>0.54761</cdr:y>
    </cdr:from>
    <cdr:to>
      <cdr:x>0.44138</cdr:x>
      <cdr:y>0.56974</cdr:y>
    </cdr:to>
    <cdr:sp macro="" textlink="">
      <cdr:nvSpPr>
        <cdr:cNvPr id="85" name="Ellipse 84"/>
        <cdr:cNvSpPr/>
      </cdr:nvSpPr>
      <cdr:spPr>
        <a:xfrm xmlns:a="http://schemas.openxmlformats.org/drawingml/2006/main" flipH="1" flipV="1">
          <a:off x="4536504" y="178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0.44138</cdr:x>
      <cdr:y>0.55321</cdr:y>
    </cdr:from>
    <cdr:to>
      <cdr:x>0.44828</cdr:x>
      <cdr:y>0.57533</cdr:y>
    </cdr:to>
    <cdr:sp macro="" textlink="">
      <cdr:nvSpPr>
        <cdr:cNvPr id="86" name="Ellipse 85"/>
        <cdr:cNvSpPr/>
      </cdr:nvSpPr>
      <cdr:spPr>
        <a:xfrm xmlns:a="http://schemas.openxmlformats.org/drawingml/2006/main" flipH="1" flipV="1">
          <a:off x="4608512" y="18002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0.44828</cdr:x>
      <cdr:y>0.55868</cdr:y>
    </cdr:from>
    <cdr:to>
      <cdr:x>0.45517</cdr:x>
      <cdr:y>0.5808</cdr:y>
    </cdr:to>
    <cdr:sp macro="" textlink="">
      <cdr:nvSpPr>
        <cdr:cNvPr id="87" name="Ellipse 86"/>
        <cdr:cNvSpPr/>
      </cdr:nvSpPr>
      <cdr:spPr>
        <a:xfrm xmlns:a="http://schemas.openxmlformats.org/drawingml/2006/main" flipH="1" flipV="1">
          <a:off x="4680520" y="181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0.45517</cdr:x>
      <cdr:y>0.55868</cdr:y>
    </cdr:from>
    <cdr:to>
      <cdr:x>0.46207</cdr:x>
      <cdr:y>0.5808</cdr:y>
    </cdr:to>
    <cdr:sp macro="" textlink="">
      <cdr:nvSpPr>
        <cdr:cNvPr id="88" name="Ellipse 87"/>
        <cdr:cNvSpPr/>
      </cdr:nvSpPr>
      <cdr:spPr>
        <a:xfrm xmlns:a="http://schemas.openxmlformats.org/drawingml/2006/main" flipH="1" flipV="1">
          <a:off x="4752528" y="181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0.46207</cdr:x>
      <cdr:y>0.56421</cdr:y>
    </cdr:from>
    <cdr:to>
      <cdr:x>0.46897</cdr:x>
      <cdr:y>0.58634</cdr:y>
    </cdr:to>
    <cdr:sp macro="" textlink="">
      <cdr:nvSpPr>
        <cdr:cNvPr id="89" name="Ellipse 88"/>
        <cdr:cNvSpPr/>
      </cdr:nvSpPr>
      <cdr:spPr>
        <a:xfrm xmlns:a="http://schemas.openxmlformats.org/drawingml/2006/main" flipH="1" flipV="1">
          <a:off x="4824536" y="183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0.46897</cdr:x>
      <cdr:y>0.56421</cdr:y>
    </cdr:from>
    <cdr:to>
      <cdr:x>0.47586</cdr:x>
      <cdr:y>0.58634</cdr:y>
    </cdr:to>
    <cdr:sp macro="" textlink="">
      <cdr:nvSpPr>
        <cdr:cNvPr id="90" name="Ellipse 89"/>
        <cdr:cNvSpPr/>
      </cdr:nvSpPr>
      <cdr:spPr>
        <a:xfrm xmlns:a="http://schemas.openxmlformats.org/drawingml/2006/main" flipH="1" flipV="1">
          <a:off x="4896544" y="183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0.47586</cdr:x>
      <cdr:y>0.56974</cdr:y>
    </cdr:from>
    <cdr:to>
      <cdr:x>0.48276</cdr:x>
      <cdr:y>0.59187</cdr:y>
    </cdr:to>
    <cdr:sp macro="" textlink="">
      <cdr:nvSpPr>
        <cdr:cNvPr id="91" name="Ellipse 90"/>
        <cdr:cNvSpPr/>
      </cdr:nvSpPr>
      <cdr:spPr>
        <a:xfrm xmlns:a="http://schemas.openxmlformats.org/drawingml/2006/main" flipH="1" flipV="1">
          <a:off x="4968552" y="185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0.48276</cdr:x>
      <cdr:y>0.56974</cdr:y>
    </cdr:from>
    <cdr:to>
      <cdr:x>0.48966</cdr:x>
      <cdr:y>0.59187</cdr:y>
    </cdr:to>
    <cdr:sp macro="" textlink="">
      <cdr:nvSpPr>
        <cdr:cNvPr id="92" name="Ellipse 91"/>
        <cdr:cNvSpPr/>
      </cdr:nvSpPr>
      <cdr:spPr>
        <a:xfrm xmlns:a="http://schemas.openxmlformats.org/drawingml/2006/main" flipH="1" flipV="1">
          <a:off x="5040560" y="185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0.48966</cdr:x>
      <cdr:y>0.57533</cdr:y>
    </cdr:from>
    <cdr:to>
      <cdr:x>0.49655</cdr:x>
      <cdr:y>0.59746</cdr:y>
    </cdr:to>
    <cdr:sp macro="" textlink="">
      <cdr:nvSpPr>
        <cdr:cNvPr id="93" name="Ellipse 92"/>
        <cdr:cNvSpPr/>
      </cdr:nvSpPr>
      <cdr:spPr>
        <a:xfrm xmlns:a="http://schemas.openxmlformats.org/drawingml/2006/main" flipH="1" flipV="1">
          <a:off x="5112568" y="187220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0.49655</cdr:x>
      <cdr:y>0.57533</cdr:y>
    </cdr:from>
    <cdr:to>
      <cdr:x>0.50345</cdr:x>
      <cdr:y>0.59746</cdr:y>
    </cdr:to>
    <cdr:sp macro="" textlink="">
      <cdr:nvSpPr>
        <cdr:cNvPr id="94" name="Ellipse 93"/>
        <cdr:cNvSpPr/>
      </cdr:nvSpPr>
      <cdr:spPr>
        <a:xfrm xmlns:a="http://schemas.openxmlformats.org/drawingml/2006/main" flipH="1" flipV="1">
          <a:off x="5184576" y="187220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0.50345</cdr:x>
      <cdr:y>0.5808</cdr:y>
    </cdr:from>
    <cdr:to>
      <cdr:x>0.51034</cdr:x>
      <cdr:y>0.60293</cdr:y>
    </cdr:to>
    <cdr:sp macro="" textlink="">
      <cdr:nvSpPr>
        <cdr:cNvPr id="95" name="Ellipse 94"/>
        <cdr:cNvSpPr/>
      </cdr:nvSpPr>
      <cdr:spPr>
        <a:xfrm xmlns:a="http://schemas.openxmlformats.org/drawingml/2006/main" flipH="1" flipV="1">
          <a:off x="5256584" y="189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0.51034</cdr:x>
      <cdr:y>0.5808</cdr:y>
    </cdr:from>
    <cdr:to>
      <cdr:x>0.51724</cdr:x>
      <cdr:y>0.60293</cdr:y>
    </cdr:to>
    <cdr:sp macro="" textlink="">
      <cdr:nvSpPr>
        <cdr:cNvPr id="96" name="Ellipse 95"/>
        <cdr:cNvSpPr/>
      </cdr:nvSpPr>
      <cdr:spPr>
        <a:xfrm xmlns:a="http://schemas.openxmlformats.org/drawingml/2006/main" flipH="1" flipV="1">
          <a:off x="5328592" y="189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0.51724</cdr:x>
      <cdr:y>0.58633</cdr:y>
    </cdr:from>
    <cdr:to>
      <cdr:x>0.52414</cdr:x>
      <cdr:y>0.60846</cdr:y>
    </cdr:to>
    <cdr:sp macro="" textlink="">
      <cdr:nvSpPr>
        <cdr:cNvPr id="97" name="Ellipse 96"/>
        <cdr:cNvSpPr/>
      </cdr:nvSpPr>
      <cdr:spPr>
        <a:xfrm xmlns:a="http://schemas.openxmlformats.org/drawingml/2006/main" flipH="1" flipV="1">
          <a:off x="5400600" y="190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0.52414</cdr:x>
      <cdr:y>0.59186</cdr:y>
    </cdr:from>
    <cdr:to>
      <cdr:x>0.53103</cdr:x>
      <cdr:y>0.61399</cdr:y>
    </cdr:to>
    <cdr:sp macro="" textlink="">
      <cdr:nvSpPr>
        <cdr:cNvPr id="98" name="Ellipse 97"/>
        <cdr:cNvSpPr/>
      </cdr:nvSpPr>
      <cdr:spPr>
        <a:xfrm xmlns:a="http://schemas.openxmlformats.org/drawingml/2006/main" flipH="1" flipV="1">
          <a:off x="5472608" y="1926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0.53103</cdr:x>
      <cdr:y>0.59746</cdr:y>
    </cdr:from>
    <cdr:to>
      <cdr:x>0.53793</cdr:x>
      <cdr:y>0.61959</cdr:y>
    </cdr:to>
    <cdr:sp macro="" textlink="">
      <cdr:nvSpPr>
        <cdr:cNvPr id="99" name="Ellipse 98"/>
        <cdr:cNvSpPr/>
      </cdr:nvSpPr>
      <cdr:spPr>
        <a:xfrm xmlns:a="http://schemas.openxmlformats.org/drawingml/2006/main" flipH="1" flipV="1">
          <a:off x="5544616" y="1944216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0.54132</cdr:x>
      <cdr:y>0.60293</cdr:y>
    </cdr:from>
    <cdr:to>
      <cdr:x>0.54822</cdr:x>
      <cdr:y>0.62506</cdr:y>
    </cdr:to>
    <cdr:sp macro="" textlink="">
      <cdr:nvSpPr>
        <cdr:cNvPr id="100" name="Ellipse 99"/>
        <cdr:cNvSpPr/>
      </cdr:nvSpPr>
      <cdr:spPr>
        <a:xfrm xmlns:a="http://schemas.openxmlformats.org/drawingml/2006/main" flipH="1" flipV="1">
          <a:off x="5652000" y="196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0.54821</cdr:x>
      <cdr:y>0.60846</cdr:y>
    </cdr:from>
    <cdr:to>
      <cdr:x>0.55511</cdr:x>
      <cdr:y>0.63059</cdr:y>
    </cdr:to>
    <cdr:sp macro="" textlink="">
      <cdr:nvSpPr>
        <cdr:cNvPr id="101" name="Ellipse 100"/>
        <cdr:cNvSpPr/>
      </cdr:nvSpPr>
      <cdr:spPr>
        <a:xfrm xmlns:a="http://schemas.openxmlformats.org/drawingml/2006/main" flipH="1" flipV="1">
          <a:off x="5724000" y="198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0.55862</cdr:x>
      <cdr:y>0.60846</cdr:y>
    </cdr:from>
    <cdr:to>
      <cdr:x>0.56552</cdr:x>
      <cdr:y>0.63059</cdr:y>
    </cdr:to>
    <cdr:sp macro="" textlink="">
      <cdr:nvSpPr>
        <cdr:cNvPr id="102" name="Ellipse 101"/>
        <cdr:cNvSpPr/>
      </cdr:nvSpPr>
      <cdr:spPr>
        <a:xfrm xmlns:a="http://schemas.openxmlformats.org/drawingml/2006/main" flipH="1" flipV="1">
          <a:off x="5832648" y="198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0.56552</cdr:x>
      <cdr:y>0.60846</cdr:y>
    </cdr:from>
    <cdr:to>
      <cdr:x>0.57241</cdr:x>
      <cdr:y>0.63059</cdr:y>
    </cdr:to>
    <cdr:sp macro="" textlink="">
      <cdr:nvSpPr>
        <cdr:cNvPr id="103" name="Ellipse 102"/>
        <cdr:cNvSpPr/>
      </cdr:nvSpPr>
      <cdr:spPr>
        <a:xfrm xmlns:a="http://schemas.openxmlformats.org/drawingml/2006/main" flipH="1" flipV="1">
          <a:off x="5904656" y="198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0.57241</cdr:x>
      <cdr:y>0.60846</cdr:y>
    </cdr:from>
    <cdr:to>
      <cdr:x>0.57931</cdr:x>
      <cdr:y>0.63059</cdr:y>
    </cdr:to>
    <cdr:sp macro="" textlink="">
      <cdr:nvSpPr>
        <cdr:cNvPr id="104" name="Ellipse 103"/>
        <cdr:cNvSpPr/>
      </cdr:nvSpPr>
      <cdr:spPr>
        <a:xfrm xmlns:a="http://schemas.openxmlformats.org/drawingml/2006/main" flipH="1" flipV="1">
          <a:off x="5976664" y="198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0.57931</cdr:x>
      <cdr:y>0.60846</cdr:y>
    </cdr:from>
    <cdr:to>
      <cdr:x>0.58621</cdr:x>
      <cdr:y>0.63059</cdr:y>
    </cdr:to>
    <cdr:sp macro="" textlink="">
      <cdr:nvSpPr>
        <cdr:cNvPr id="105" name="Ellipse 104"/>
        <cdr:cNvSpPr/>
      </cdr:nvSpPr>
      <cdr:spPr>
        <a:xfrm xmlns:a="http://schemas.openxmlformats.org/drawingml/2006/main" flipH="1" flipV="1">
          <a:off x="6048672" y="198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0.58959</cdr:x>
      <cdr:y>0.61399</cdr:y>
    </cdr:from>
    <cdr:to>
      <cdr:x>0.59649</cdr:x>
      <cdr:y>0.63612</cdr:y>
    </cdr:to>
    <cdr:sp macro="" textlink="">
      <cdr:nvSpPr>
        <cdr:cNvPr id="106" name="Ellipse 105"/>
        <cdr:cNvSpPr/>
      </cdr:nvSpPr>
      <cdr:spPr>
        <a:xfrm xmlns:a="http://schemas.openxmlformats.org/drawingml/2006/main" flipH="1" flipV="1">
          <a:off x="6156000" y="199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0.59649</cdr:x>
      <cdr:y>0.61399</cdr:y>
    </cdr:from>
    <cdr:to>
      <cdr:x>0.60338</cdr:x>
      <cdr:y>0.63612</cdr:y>
    </cdr:to>
    <cdr:sp macro="" textlink="">
      <cdr:nvSpPr>
        <cdr:cNvPr id="107" name="Ellipse 106"/>
        <cdr:cNvSpPr/>
      </cdr:nvSpPr>
      <cdr:spPr>
        <a:xfrm xmlns:a="http://schemas.openxmlformats.org/drawingml/2006/main" flipH="1" flipV="1">
          <a:off x="6228000" y="199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0.60683</cdr:x>
      <cdr:y>0.63058</cdr:y>
    </cdr:from>
    <cdr:to>
      <cdr:x>0.61373</cdr:x>
      <cdr:y>0.65271</cdr:y>
    </cdr:to>
    <cdr:sp macro="" textlink="">
      <cdr:nvSpPr>
        <cdr:cNvPr id="108" name="Ellipse 107"/>
        <cdr:cNvSpPr/>
      </cdr:nvSpPr>
      <cdr:spPr>
        <a:xfrm xmlns:a="http://schemas.openxmlformats.org/drawingml/2006/main" flipH="1" flipV="1">
          <a:off x="6336000" y="205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0.61379</cdr:x>
      <cdr:y>0.63058</cdr:y>
    </cdr:from>
    <cdr:to>
      <cdr:x>0.62069</cdr:x>
      <cdr:y>0.65271</cdr:y>
    </cdr:to>
    <cdr:sp macro="" textlink="">
      <cdr:nvSpPr>
        <cdr:cNvPr id="109" name="Ellipse 108"/>
        <cdr:cNvSpPr/>
      </cdr:nvSpPr>
      <cdr:spPr>
        <a:xfrm xmlns:a="http://schemas.openxmlformats.org/drawingml/2006/main" flipH="1" flipV="1">
          <a:off x="6408712" y="205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0.62069</cdr:x>
      <cdr:y>0.63058</cdr:y>
    </cdr:from>
    <cdr:to>
      <cdr:x>0.62759</cdr:x>
      <cdr:y>0.65271</cdr:y>
    </cdr:to>
    <cdr:sp macro="" textlink="">
      <cdr:nvSpPr>
        <cdr:cNvPr id="110" name="Ellipse 109"/>
        <cdr:cNvSpPr/>
      </cdr:nvSpPr>
      <cdr:spPr>
        <a:xfrm xmlns:a="http://schemas.openxmlformats.org/drawingml/2006/main" flipH="1" flipV="1">
          <a:off x="6480720" y="2052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0.62759</cdr:x>
      <cdr:y>0.63612</cdr:y>
    </cdr:from>
    <cdr:to>
      <cdr:x>0.63448</cdr:x>
      <cdr:y>0.65824</cdr:y>
    </cdr:to>
    <cdr:sp macro="" textlink="">
      <cdr:nvSpPr>
        <cdr:cNvPr id="111" name="Ellipse 110"/>
        <cdr:cNvSpPr/>
      </cdr:nvSpPr>
      <cdr:spPr>
        <a:xfrm xmlns:a="http://schemas.openxmlformats.org/drawingml/2006/main" flipH="1" flipV="1">
          <a:off x="6552728" y="2070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0.63448</cdr:x>
      <cdr:y>0.64172</cdr:y>
    </cdr:from>
    <cdr:to>
      <cdr:x>0.64138</cdr:x>
      <cdr:y>0.66385</cdr:y>
    </cdr:to>
    <cdr:sp macro="" textlink="">
      <cdr:nvSpPr>
        <cdr:cNvPr id="112" name="Ellipse 111"/>
        <cdr:cNvSpPr/>
      </cdr:nvSpPr>
      <cdr:spPr>
        <a:xfrm xmlns:a="http://schemas.openxmlformats.org/drawingml/2006/main" flipH="1" flipV="1">
          <a:off x="6624736" y="208823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0.64138</cdr:x>
      <cdr:y>0.64172</cdr:y>
    </cdr:from>
    <cdr:to>
      <cdr:x>0.64828</cdr:x>
      <cdr:y>0.66385</cdr:y>
    </cdr:to>
    <cdr:sp macro="" textlink="">
      <cdr:nvSpPr>
        <cdr:cNvPr id="113" name="Ellipse 112"/>
        <cdr:cNvSpPr/>
      </cdr:nvSpPr>
      <cdr:spPr>
        <a:xfrm xmlns:a="http://schemas.openxmlformats.org/drawingml/2006/main" flipH="1" flipV="1">
          <a:off x="6696744" y="208823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0.64828</cdr:x>
      <cdr:y>0.64172</cdr:y>
    </cdr:from>
    <cdr:to>
      <cdr:x>0.65517</cdr:x>
      <cdr:y>0.66385</cdr:y>
    </cdr:to>
    <cdr:sp macro="" textlink="">
      <cdr:nvSpPr>
        <cdr:cNvPr id="114" name="Ellipse 113"/>
        <cdr:cNvSpPr/>
      </cdr:nvSpPr>
      <cdr:spPr>
        <a:xfrm xmlns:a="http://schemas.openxmlformats.org/drawingml/2006/main" flipH="1" flipV="1">
          <a:off x="6768752" y="2088232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0.65517</cdr:x>
      <cdr:y>0.65271</cdr:y>
    </cdr:from>
    <cdr:to>
      <cdr:x>0.66207</cdr:x>
      <cdr:y>0.67484</cdr:y>
    </cdr:to>
    <cdr:sp macro="" textlink="">
      <cdr:nvSpPr>
        <cdr:cNvPr id="115" name="Ellipse 114"/>
        <cdr:cNvSpPr/>
      </cdr:nvSpPr>
      <cdr:spPr>
        <a:xfrm xmlns:a="http://schemas.openxmlformats.org/drawingml/2006/main" flipH="1" flipV="1">
          <a:off x="6840760" y="212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0.66897</cdr:x>
      <cdr:y>0.66385</cdr:y>
    </cdr:from>
    <cdr:to>
      <cdr:x>0.67586</cdr:x>
      <cdr:y>0.68598</cdr:y>
    </cdr:to>
    <cdr:sp macro="" textlink="">
      <cdr:nvSpPr>
        <cdr:cNvPr id="116" name="Ellipse 115"/>
        <cdr:cNvSpPr/>
      </cdr:nvSpPr>
      <cdr:spPr>
        <a:xfrm xmlns:a="http://schemas.openxmlformats.org/drawingml/2006/main" flipH="1" flipV="1">
          <a:off x="6984776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0.67586</cdr:x>
      <cdr:y>0.66385</cdr:y>
    </cdr:from>
    <cdr:to>
      <cdr:x>0.68276</cdr:x>
      <cdr:y>0.68598</cdr:y>
    </cdr:to>
    <cdr:sp macro="" textlink="">
      <cdr:nvSpPr>
        <cdr:cNvPr id="117" name="Ellipse 116"/>
        <cdr:cNvSpPr/>
      </cdr:nvSpPr>
      <cdr:spPr>
        <a:xfrm xmlns:a="http://schemas.openxmlformats.org/drawingml/2006/main" flipH="1" flipV="1">
          <a:off x="7056784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0.68276</cdr:x>
      <cdr:y>0.66385</cdr:y>
    </cdr:from>
    <cdr:to>
      <cdr:x>0.68966</cdr:x>
      <cdr:y>0.68598</cdr:y>
    </cdr:to>
    <cdr:sp macro="" textlink="">
      <cdr:nvSpPr>
        <cdr:cNvPr id="118" name="Ellipse 117"/>
        <cdr:cNvSpPr/>
      </cdr:nvSpPr>
      <cdr:spPr>
        <a:xfrm xmlns:a="http://schemas.openxmlformats.org/drawingml/2006/main" flipH="1" flipV="1">
          <a:off x="7128792" y="216024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0.69303</cdr:x>
      <cdr:y>0.6693</cdr:y>
    </cdr:from>
    <cdr:to>
      <cdr:x>0.69992</cdr:x>
      <cdr:y>0.69143</cdr:y>
    </cdr:to>
    <cdr:sp macro="" textlink="">
      <cdr:nvSpPr>
        <cdr:cNvPr id="119" name="Ellipse 118"/>
        <cdr:cNvSpPr/>
      </cdr:nvSpPr>
      <cdr:spPr>
        <a:xfrm xmlns:a="http://schemas.openxmlformats.org/drawingml/2006/main" flipH="1" flipV="1">
          <a:off x="7236000" y="217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0.70345</cdr:x>
      <cdr:y>0.68598</cdr:y>
    </cdr:from>
    <cdr:to>
      <cdr:x>0.71034</cdr:x>
      <cdr:y>0.7081</cdr:y>
    </cdr:to>
    <cdr:sp macro="" textlink="">
      <cdr:nvSpPr>
        <cdr:cNvPr id="120" name="Ellipse 119"/>
        <cdr:cNvSpPr/>
      </cdr:nvSpPr>
      <cdr:spPr>
        <a:xfrm xmlns:a="http://schemas.openxmlformats.org/drawingml/2006/main" flipH="1" flipV="1">
          <a:off x="7344816" y="223224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0.71034</cdr:x>
      <cdr:y>0.68598</cdr:y>
    </cdr:from>
    <cdr:to>
      <cdr:x>0.71724</cdr:x>
      <cdr:y>0.7081</cdr:y>
    </cdr:to>
    <cdr:sp macro="" textlink="">
      <cdr:nvSpPr>
        <cdr:cNvPr id="121" name="Ellipse 120"/>
        <cdr:cNvSpPr/>
      </cdr:nvSpPr>
      <cdr:spPr>
        <a:xfrm xmlns:a="http://schemas.openxmlformats.org/drawingml/2006/main" flipH="1" flipV="1">
          <a:off x="7416824" y="2232248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0.71371</cdr:x>
      <cdr:y>0.69696</cdr:y>
    </cdr:from>
    <cdr:to>
      <cdr:x>0.72061</cdr:x>
      <cdr:y>0.71909</cdr:y>
    </cdr:to>
    <cdr:sp macro="" textlink="">
      <cdr:nvSpPr>
        <cdr:cNvPr id="122" name="Ellipse 121"/>
        <cdr:cNvSpPr/>
      </cdr:nvSpPr>
      <cdr:spPr>
        <a:xfrm xmlns:a="http://schemas.openxmlformats.org/drawingml/2006/main" flipH="1" flipV="1">
          <a:off x="7452000" y="226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0.73103</cdr:x>
      <cdr:y>0.69696</cdr:y>
    </cdr:from>
    <cdr:to>
      <cdr:x>0.73793</cdr:x>
      <cdr:y>0.71909</cdr:y>
    </cdr:to>
    <cdr:sp macro="" textlink="">
      <cdr:nvSpPr>
        <cdr:cNvPr id="123" name="Ellipse 122"/>
        <cdr:cNvSpPr/>
      </cdr:nvSpPr>
      <cdr:spPr>
        <a:xfrm xmlns:a="http://schemas.openxmlformats.org/drawingml/2006/main" flipH="1" flipV="1">
          <a:off x="7632848" y="226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0.73793</cdr:x>
      <cdr:y>0.69696</cdr:y>
    </cdr:from>
    <cdr:to>
      <cdr:x>0.74483</cdr:x>
      <cdr:y>0.71909</cdr:y>
    </cdr:to>
    <cdr:sp macro="" textlink="">
      <cdr:nvSpPr>
        <cdr:cNvPr id="124" name="Ellipse 123"/>
        <cdr:cNvSpPr/>
      </cdr:nvSpPr>
      <cdr:spPr>
        <a:xfrm xmlns:a="http://schemas.openxmlformats.org/drawingml/2006/main" flipH="1" flipV="1">
          <a:off x="7704856" y="2268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0.75862</cdr:x>
      <cdr:y>0.73568</cdr:y>
    </cdr:from>
    <cdr:to>
      <cdr:x>0.76552</cdr:x>
      <cdr:y>0.75781</cdr:y>
    </cdr:to>
    <cdr:sp macro="" textlink="">
      <cdr:nvSpPr>
        <cdr:cNvPr id="125" name="Ellipse 124"/>
        <cdr:cNvSpPr/>
      </cdr:nvSpPr>
      <cdr:spPr>
        <a:xfrm xmlns:a="http://schemas.openxmlformats.org/drawingml/2006/main" flipH="1" flipV="1">
          <a:off x="7920880" y="239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0.76552</cdr:x>
      <cdr:y>0.73568</cdr:y>
    </cdr:from>
    <cdr:to>
      <cdr:x>0.77241</cdr:x>
      <cdr:y>0.75781</cdr:y>
    </cdr:to>
    <cdr:sp macro="" textlink="">
      <cdr:nvSpPr>
        <cdr:cNvPr id="126" name="Ellipse 125"/>
        <cdr:cNvSpPr/>
      </cdr:nvSpPr>
      <cdr:spPr>
        <a:xfrm xmlns:a="http://schemas.openxmlformats.org/drawingml/2006/main" flipH="1" flipV="1">
          <a:off x="7992888" y="239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0.78621</cdr:x>
      <cdr:y>0.73568</cdr:y>
    </cdr:from>
    <cdr:to>
      <cdr:x>0.7931</cdr:x>
      <cdr:y>0.75781</cdr:y>
    </cdr:to>
    <cdr:sp macro="" textlink="">
      <cdr:nvSpPr>
        <cdr:cNvPr id="127" name="Ellipse 126"/>
        <cdr:cNvSpPr/>
      </cdr:nvSpPr>
      <cdr:spPr>
        <a:xfrm xmlns:a="http://schemas.openxmlformats.org/drawingml/2006/main" flipH="1" flipV="1">
          <a:off x="8208912" y="239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0.78957</cdr:x>
      <cdr:y>0.73568</cdr:y>
    </cdr:from>
    <cdr:to>
      <cdr:x>0.79646</cdr:x>
      <cdr:y>0.75781</cdr:y>
    </cdr:to>
    <cdr:sp macro="" textlink="">
      <cdr:nvSpPr>
        <cdr:cNvPr id="128" name="Ellipse 127"/>
        <cdr:cNvSpPr/>
      </cdr:nvSpPr>
      <cdr:spPr>
        <a:xfrm xmlns:a="http://schemas.openxmlformats.org/drawingml/2006/main" flipH="1" flipV="1">
          <a:off x="8244000" y="2394000"/>
          <a:ext cx="72008" cy="7200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0.05517</cdr:x>
      <cdr:y>0.17703</cdr:y>
    </cdr:from>
    <cdr:to>
      <cdr:x>0.06207</cdr:x>
      <cdr:y>0.19915</cdr:y>
    </cdr:to>
    <cdr:sp macro="" textlink="">
      <cdr:nvSpPr>
        <cdr:cNvPr id="56" name="Ellipse 55"/>
        <cdr:cNvSpPr/>
      </cdr:nvSpPr>
      <cdr:spPr>
        <a:xfrm xmlns:a="http://schemas.openxmlformats.org/drawingml/2006/main" flipH="1" flipV="1">
          <a:off x="576064" y="576064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0.13103</cdr:x>
      <cdr:y>0.3098</cdr:y>
    </cdr:from>
    <cdr:to>
      <cdr:x>0.13793</cdr:x>
      <cdr:y>0.33192</cdr:y>
    </cdr:to>
    <cdr:sp macro="" textlink="">
      <cdr:nvSpPr>
        <cdr:cNvPr id="55" name="Ellipse 54"/>
        <cdr:cNvSpPr/>
      </cdr:nvSpPr>
      <cdr:spPr>
        <a:xfrm xmlns:a="http://schemas.openxmlformats.org/drawingml/2006/main" flipH="1" flipV="1">
          <a:off x="1368152" y="1008112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0.15516</cdr:x>
      <cdr:y>0.3872</cdr:y>
    </cdr:from>
    <cdr:to>
      <cdr:x>0.16206</cdr:x>
      <cdr:y>0.40932</cdr:y>
    </cdr:to>
    <cdr:sp macro="" textlink="">
      <cdr:nvSpPr>
        <cdr:cNvPr id="129" name="Ellipse 128"/>
        <cdr:cNvSpPr/>
      </cdr:nvSpPr>
      <cdr:spPr>
        <a:xfrm xmlns:a="http://schemas.openxmlformats.org/drawingml/2006/main" flipH="1" flipV="1">
          <a:off x="1620000" y="1260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0.19653</cdr:x>
      <cdr:y>0.74564</cdr:y>
    </cdr:from>
    <cdr:to>
      <cdr:x>0.20343</cdr:x>
      <cdr:y>0.76776</cdr:y>
    </cdr:to>
    <cdr:sp macro="" textlink="">
      <cdr:nvSpPr>
        <cdr:cNvPr id="130" name="Ellipse 129"/>
        <cdr:cNvSpPr/>
      </cdr:nvSpPr>
      <cdr:spPr>
        <a:xfrm xmlns:a="http://schemas.openxmlformats.org/drawingml/2006/main" flipH="1" flipV="1">
          <a:off x="2052000" y="24264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0.26376</cdr:x>
      <cdr:y>0.78325</cdr:y>
    </cdr:from>
    <cdr:to>
      <cdr:x>0.27066</cdr:x>
      <cdr:y>0.80537</cdr:y>
    </cdr:to>
    <cdr:sp macro="" textlink="">
      <cdr:nvSpPr>
        <cdr:cNvPr id="131" name="Ellipse 130"/>
        <cdr:cNvSpPr/>
      </cdr:nvSpPr>
      <cdr:spPr>
        <a:xfrm xmlns:a="http://schemas.openxmlformats.org/drawingml/2006/main" flipH="1" flipV="1">
          <a:off x="2754000" y="25488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0.27586</cdr:x>
      <cdr:y>0.791</cdr:y>
    </cdr:from>
    <cdr:to>
      <cdr:x>0.28276</cdr:x>
      <cdr:y>0.81312</cdr:y>
    </cdr:to>
    <cdr:sp macro="" textlink="">
      <cdr:nvSpPr>
        <cdr:cNvPr id="132" name="Ellipse 131"/>
        <cdr:cNvSpPr/>
      </cdr:nvSpPr>
      <cdr:spPr>
        <a:xfrm xmlns:a="http://schemas.openxmlformats.org/drawingml/2006/main" flipH="1" flipV="1">
          <a:off x="2880320" y="2574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0.28966</cdr:x>
      <cdr:y>0.81874</cdr:y>
    </cdr:from>
    <cdr:to>
      <cdr:x>0.29656</cdr:x>
      <cdr:y>0.84086</cdr:y>
    </cdr:to>
    <cdr:sp macro="" textlink="">
      <cdr:nvSpPr>
        <cdr:cNvPr id="133" name="Ellipse 132"/>
        <cdr:cNvSpPr/>
      </cdr:nvSpPr>
      <cdr:spPr>
        <a:xfrm xmlns:a="http://schemas.openxmlformats.org/drawingml/2006/main" flipH="1" flipV="1">
          <a:off x="3024336" y="2664296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</cdr:x>
      <cdr:y>0.84087</cdr:y>
    </cdr:from>
    <cdr:to>
      <cdr:x>0.4069</cdr:x>
      <cdr:y>0.86299</cdr:y>
    </cdr:to>
    <cdr:sp macro="" textlink="">
      <cdr:nvSpPr>
        <cdr:cNvPr id="134" name="Ellipse 133"/>
        <cdr:cNvSpPr/>
      </cdr:nvSpPr>
      <cdr:spPr>
        <a:xfrm xmlns:a="http://schemas.openxmlformats.org/drawingml/2006/main" flipH="1" flipV="1">
          <a:off x="4176464" y="2736304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0.41379</cdr:x>
      <cdr:y>0.84631</cdr:y>
    </cdr:from>
    <cdr:to>
      <cdr:x>0.42069</cdr:x>
      <cdr:y>0.86843</cdr:y>
    </cdr:to>
    <cdr:sp macro="" textlink="">
      <cdr:nvSpPr>
        <cdr:cNvPr id="135" name="Ellipse 134"/>
        <cdr:cNvSpPr/>
      </cdr:nvSpPr>
      <cdr:spPr>
        <a:xfrm xmlns:a="http://schemas.openxmlformats.org/drawingml/2006/main" flipH="1" flipV="1">
          <a:off x="4320480" y="2754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0.11724</cdr:x>
      <cdr:y>0.24341</cdr:y>
    </cdr:from>
    <cdr:to>
      <cdr:x>0.12414</cdr:x>
      <cdr:y>0.26553</cdr:y>
    </cdr:to>
    <cdr:sp macro="" textlink="">
      <cdr:nvSpPr>
        <cdr:cNvPr id="136" name="Ellipse 135"/>
        <cdr:cNvSpPr/>
      </cdr:nvSpPr>
      <cdr:spPr>
        <a:xfrm xmlns:a="http://schemas.openxmlformats.org/drawingml/2006/main" flipH="1" flipV="1">
          <a:off x="1224136" y="79208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0.11724</cdr:x>
      <cdr:y>0.24341</cdr:y>
    </cdr:from>
    <cdr:to>
      <cdr:x>0.12414</cdr:x>
      <cdr:y>0.26553</cdr:y>
    </cdr:to>
    <cdr:sp macro="" textlink="">
      <cdr:nvSpPr>
        <cdr:cNvPr id="137" name="Ellipse 136"/>
        <cdr:cNvSpPr/>
      </cdr:nvSpPr>
      <cdr:spPr>
        <a:xfrm xmlns:a="http://schemas.openxmlformats.org/drawingml/2006/main" flipH="1" flipV="1">
          <a:off x="1224136" y="79208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0.15172</cdr:x>
      <cdr:y>0.28767</cdr:y>
    </cdr:from>
    <cdr:to>
      <cdr:x>0.15862</cdr:x>
      <cdr:y>0.30979</cdr:y>
    </cdr:to>
    <cdr:sp macro="" textlink="">
      <cdr:nvSpPr>
        <cdr:cNvPr id="138" name="Ellipse 137"/>
        <cdr:cNvSpPr/>
      </cdr:nvSpPr>
      <cdr:spPr>
        <a:xfrm xmlns:a="http://schemas.openxmlformats.org/drawingml/2006/main" flipH="1" flipV="1">
          <a:off x="1584176" y="936104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0.14483</cdr:x>
      <cdr:y>0.28767</cdr:y>
    </cdr:from>
    <cdr:to>
      <cdr:x>0.15173</cdr:x>
      <cdr:y>0.30979</cdr:y>
    </cdr:to>
    <cdr:sp macro="" textlink="">
      <cdr:nvSpPr>
        <cdr:cNvPr id="139" name="Ellipse 138"/>
        <cdr:cNvSpPr/>
      </cdr:nvSpPr>
      <cdr:spPr>
        <a:xfrm xmlns:a="http://schemas.openxmlformats.org/drawingml/2006/main" flipH="1" flipV="1">
          <a:off x="1512168" y="936104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0.11724</cdr:x>
      <cdr:y>0.24341</cdr:y>
    </cdr:from>
    <cdr:to>
      <cdr:x>0.12414</cdr:x>
      <cdr:y>0.26553</cdr:y>
    </cdr:to>
    <cdr:sp macro="" textlink="">
      <cdr:nvSpPr>
        <cdr:cNvPr id="140" name="Ellipse 139"/>
        <cdr:cNvSpPr/>
      </cdr:nvSpPr>
      <cdr:spPr>
        <a:xfrm xmlns:a="http://schemas.openxmlformats.org/drawingml/2006/main" flipH="1" flipV="1">
          <a:off x="1224136" y="79208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dirty="0" smtClean="0"/>
            <a:t>s</a:t>
          </a:r>
          <a:endParaRPr lang="fr-FR" dirty="0"/>
        </a:p>
      </cdr:txBody>
    </cdr:sp>
  </cdr:relSizeAnchor>
  <cdr:relSizeAnchor xmlns:cdr="http://schemas.openxmlformats.org/drawingml/2006/chartDrawing">
    <cdr:from>
      <cdr:x>0.13793</cdr:x>
      <cdr:y>0.26554</cdr:y>
    </cdr:from>
    <cdr:to>
      <cdr:x>0.14483</cdr:x>
      <cdr:y>0.28766</cdr:y>
    </cdr:to>
    <cdr:sp macro="" textlink="">
      <cdr:nvSpPr>
        <cdr:cNvPr id="141" name="Ellipse 140"/>
        <cdr:cNvSpPr/>
      </cdr:nvSpPr>
      <cdr:spPr>
        <a:xfrm xmlns:a="http://schemas.openxmlformats.org/drawingml/2006/main" flipH="1" flipV="1">
          <a:off x="1440160" y="864096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0.12414</cdr:x>
      <cdr:y>0.24341</cdr:y>
    </cdr:from>
    <cdr:to>
      <cdr:x>0.13104</cdr:x>
      <cdr:y>0.26553</cdr:y>
    </cdr:to>
    <cdr:sp macro="" textlink="">
      <cdr:nvSpPr>
        <cdr:cNvPr id="142" name="Ellipse 141"/>
        <cdr:cNvSpPr/>
      </cdr:nvSpPr>
      <cdr:spPr>
        <a:xfrm xmlns:a="http://schemas.openxmlformats.org/drawingml/2006/main" flipH="1" flipV="1">
          <a:off x="1296144" y="79208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0.14136</cdr:x>
      <cdr:y>0.27657</cdr:y>
    </cdr:from>
    <cdr:to>
      <cdr:x>0.14826</cdr:x>
      <cdr:y>0.29869</cdr:y>
    </cdr:to>
    <cdr:sp macro="" textlink="">
      <cdr:nvSpPr>
        <cdr:cNvPr id="143" name="Ellipse 142"/>
        <cdr:cNvSpPr/>
      </cdr:nvSpPr>
      <cdr:spPr>
        <a:xfrm xmlns:a="http://schemas.openxmlformats.org/drawingml/2006/main" flipH="1" flipV="1">
          <a:off x="1476000" y="900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0.17241</cdr:x>
      <cdr:y>0.48682</cdr:y>
    </cdr:from>
    <cdr:to>
      <cdr:x>0.17931</cdr:x>
      <cdr:y>0.50894</cdr:y>
    </cdr:to>
    <cdr:sp macro="" textlink="">
      <cdr:nvSpPr>
        <cdr:cNvPr id="144" name="Ellipse 143"/>
        <cdr:cNvSpPr/>
      </cdr:nvSpPr>
      <cdr:spPr>
        <a:xfrm xmlns:a="http://schemas.openxmlformats.org/drawingml/2006/main" flipH="1" flipV="1">
          <a:off x="1800200" y="1584176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0.18621</cdr:x>
      <cdr:y>0.54208</cdr:y>
    </cdr:from>
    <cdr:to>
      <cdr:x>0.19311</cdr:x>
      <cdr:y>0.5642</cdr:y>
    </cdr:to>
    <cdr:sp macro="" textlink="">
      <cdr:nvSpPr>
        <cdr:cNvPr id="145" name="Ellipse 144"/>
        <cdr:cNvSpPr/>
      </cdr:nvSpPr>
      <cdr:spPr>
        <a:xfrm xmlns:a="http://schemas.openxmlformats.org/drawingml/2006/main" flipH="1" flipV="1">
          <a:off x="1944216" y="1764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0.23448</cdr:x>
      <cdr:y>0.57533</cdr:y>
    </cdr:from>
    <cdr:to>
      <cdr:x>0.24138</cdr:x>
      <cdr:y>0.59745</cdr:y>
    </cdr:to>
    <cdr:sp macro="" textlink="">
      <cdr:nvSpPr>
        <cdr:cNvPr id="146" name="Ellipse 145"/>
        <cdr:cNvSpPr/>
      </cdr:nvSpPr>
      <cdr:spPr>
        <a:xfrm xmlns:a="http://schemas.openxmlformats.org/drawingml/2006/main" flipH="1" flipV="1">
          <a:off x="2448272" y="187220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0.27586</cdr:x>
      <cdr:y>0.61959</cdr:y>
    </cdr:from>
    <cdr:to>
      <cdr:x>0.28276</cdr:x>
      <cdr:y>0.64171</cdr:y>
    </cdr:to>
    <cdr:sp macro="" textlink="">
      <cdr:nvSpPr>
        <cdr:cNvPr id="147" name="Ellipse 146"/>
        <cdr:cNvSpPr/>
      </cdr:nvSpPr>
      <cdr:spPr>
        <a:xfrm xmlns:a="http://schemas.openxmlformats.org/drawingml/2006/main" flipH="1" flipV="1">
          <a:off x="2880320" y="2016224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0.28276</cdr:x>
      <cdr:y>0.64172</cdr:y>
    </cdr:from>
    <cdr:to>
      <cdr:x>0.28966</cdr:x>
      <cdr:y>0.66384</cdr:y>
    </cdr:to>
    <cdr:sp macro="" textlink="">
      <cdr:nvSpPr>
        <cdr:cNvPr id="148" name="Ellipse 147"/>
        <cdr:cNvSpPr/>
      </cdr:nvSpPr>
      <cdr:spPr>
        <a:xfrm xmlns:a="http://schemas.openxmlformats.org/drawingml/2006/main" flipH="1" flipV="1">
          <a:off x="2952328" y="2088232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0.28966</cdr:x>
      <cdr:y>0.66385</cdr:y>
    </cdr:from>
    <cdr:to>
      <cdr:x>0.29656</cdr:x>
      <cdr:y>0.68597</cdr:y>
    </cdr:to>
    <cdr:sp macro="" textlink="">
      <cdr:nvSpPr>
        <cdr:cNvPr id="149" name="Ellipse 148"/>
        <cdr:cNvSpPr/>
      </cdr:nvSpPr>
      <cdr:spPr>
        <a:xfrm xmlns:a="http://schemas.openxmlformats.org/drawingml/2006/main" flipH="1" flipV="1">
          <a:off x="3024336" y="216024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0.29655</cdr:x>
      <cdr:y>0.68598</cdr:y>
    </cdr:from>
    <cdr:to>
      <cdr:x>0.30345</cdr:x>
      <cdr:y>0.7081</cdr:y>
    </cdr:to>
    <cdr:sp macro="" textlink="">
      <cdr:nvSpPr>
        <cdr:cNvPr id="150" name="Ellipse 149"/>
        <cdr:cNvSpPr/>
      </cdr:nvSpPr>
      <cdr:spPr>
        <a:xfrm xmlns:a="http://schemas.openxmlformats.org/drawingml/2006/main" flipH="1" flipV="1">
          <a:off x="3096344" y="223224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0.30345</cdr:x>
      <cdr:y>0.68598</cdr:y>
    </cdr:from>
    <cdr:to>
      <cdr:x>0.31035</cdr:x>
      <cdr:y>0.7081</cdr:y>
    </cdr:to>
    <cdr:sp macro="" textlink="">
      <cdr:nvSpPr>
        <cdr:cNvPr id="151" name="Ellipse 150"/>
        <cdr:cNvSpPr/>
      </cdr:nvSpPr>
      <cdr:spPr>
        <a:xfrm xmlns:a="http://schemas.openxmlformats.org/drawingml/2006/main" flipH="1" flipV="1">
          <a:off x="3168352" y="223224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0.28618</cdr:x>
      <cdr:y>0.64172</cdr:y>
    </cdr:from>
    <cdr:to>
      <cdr:x>0.29308</cdr:x>
      <cdr:y>0.66384</cdr:y>
    </cdr:to>
    <cdr:sp macro="" textlink="">
      <cdr:nvSpPr>
        <cdr:cNvPr id="152" name="Ellipse 151"/>
        <cdr:cNvSpPr/>
      </cdr:nvSpPr>
      <cdr:spPr>
        <a:xfrm xmlns:a="http://schemas.openxmlformats.org/drawingml/2006/main" flipH="1" flipV="1">
          <a:off x="2988000" y="2088232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0.31034</cdr:x>
      <cdr:y>0.69696</cdr:y>
    </cdr:from>
    <cdr:to>
      <cdr:x>0.31724</cdr:x>
      <cdr:y>0.71908</cdr:y>
    </cdr:to>
    <cdr:sp macro="" textlink="">
      <cdr:nvSpPr>
        <cdr:cNvPr id="153" name="Ellipse 152"/>
        <cdr:cNvSpPr/>
      </cdr:nvSpPr>
      <cdr:spPr>
        <a:xfrm xmlns:a="http://schemas.openxmlformats.org/drawingml/2006/main" flipH="1" flipV="1">
          <a:off x="3240360" y="2268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0.3931</cdr:x>
      <cdr:y>0.71909</cdr:y>
    </cdr:from>
    <cdr:to>
      <cdr:x>0.4</cdr:x>
      <cdr:y>0.74121</cdr:y>
    </cdr:to>
    <cdr:sp macro="" textlink="">
      <cdr:nvSpPr>
        <cdr:cNvPr id="154" name="Ellipse 153"/>
        <cdr:cNvSpPr/>
      </cdr:nvSpPr>
      <cdr:spPr>
        <a:xfrm xmlns:a="http://schemas.openxmlformats.org/drawingml/2006/main" flipH="1" flipV="1">
          <a:off x="4104456" y="2340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</cdr:x>
      <cdr:y>0.73023</cdr:y>
    </cdr:from>
    <cdr:to>
      <cdr:x>0.4069</cdr:x>
      <cdr:y>0.75235</cdr:y>
    </cdr:to>
    <cdr:sp macro="" textlink="">
      <cdr:nvSpPr>
        <cdr:cNvPr id="155" name="Ellipse 154"/>
        <cdr:cNvSpPr/>
      </cdr:nvSpPr>
      <cdr:spPr>
        <a:xfrm xmlns:a="http://schemas.openxmlformats.org/drawingml/2006/main" flipH="1" flipV="1">
          <a:off x="4176464" y="2376264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0.4069</cdr:x>
      <cdr:y>0.74674</cdr:y>
    </cdr:from>
    <cdr:to>
      <cdr:x>0.4138</cdr:x>
      <cdr:y>0.76887</cdr:y>
    </cdr:to>
    <cdr:sp macro="" textlink="">
      <cdr:nvSpPr>
        <cdr:cNvPr id="156" name="Ellipse 155"/>
        <cdr:cNvSpPr/>
      </cdr:nvSpPr>
      <cdr:spPr>
        <a:xfrm xmlns:a="http://schemas.openxmlformats.org/drawingml/2006/main" flipH="1" flipV="1">
          <a:off x="4248472" y="2430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0.41379</cdr:x>
      <cdr:y>0.75236</cdr:y>
    </cdr:from>
    <cdr:to>
      <cdr:x>0.42069</cdr:x>
      <cdr:y>0.77448</cdr:y>
    </cdr:to>
    <cdr:sp macro="" textlink="">
      <cdr:nvSpPr>
        <cdr:cNvPr id="157" name="Ellipse 156"/>
        <cdr:cNvSpPr/>
      </cdr:nvSpPr>
      <cdr:spPr>
        <a:xfrm xmlns:a="http://schemas.openxmlformats.org/drawingml/2006/main" flipH="1" flipV="1">
          <a:off x="4320480" y="2448272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0.42069</cdr:x>
      <cdr:y>0.77449</cdr:y>
    </cdr:from>
    <cdr:to>
      <cdr:x>0.42759</cdr:x>
      <cdr:y>0.79661</cdr:y>
    </cdr:to>
    <cdr:sp macro="" textlink="">
      <cdr:nvSpPr>
        <cdr:cNvPr id="158" name="Ellipse 157"/>
        <cdr:cNvSpPr/>
      </cdr:nvSpPr>
      <cdr:spPr>
        <a:xfrm xmlns:a="http://schemas.openxmlformats.org/drawingml/2006/main" flipH="1" flipV="1">
          <a:off x="4392488" y="252028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0.44138</cdr:x>
      <cdr:y>0.77449</cdr:y>
    </cdr:from>
    <cdr:to>
      <cdr:x>0.44828</cdr:x>
      <cdr:y>0.79661</cdr:y>
    </cdr:to>
    <cdr:sp macro="" textlink="">
      <cdr:nvSpPr>
        <cdr:cNvPr id="159" name="Ellipse 158"/>
        <cdr:cNvSpPr/>
      </cdr:nvSpPr>
      <cdr:spPr>
        <a:xfrm xmlns:a="http://schemas.openxmlformats.org/drawingml/2006/main" flipH="1" flipV="1">
          <a:off x="4608512" y="252028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0.44828</cdr:x>
      <cdr:y>0.77449</cdr:y>
    </cdr:from>
    <cdr:to>
      <cdr:x>0.45518</cdr:x>
      <cdr:y>0.79661</cdr:y>
    </cdr:to>
    <cdr:sp macro="" textlink="">
      <cdr:nvSpPr>
        <cdr:cNvPr id="160" name="Ellipse 159"/>
        <cdr:cNvSpPr/>
      </cdr:nvSpPr>
      <cdr:spPr>
        <a:xfrm xmlns:a="http://schemas.openxmlformats.org/drawingml/2006/main" flipH="1" flipV="1">
          <a:off x="4680520" y="252028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0.51034</cdr:x>
      <cdr:y>0.78547</cdr:y>
    </cdr:from>
    <cdr:to>
      <cdr:x>0.51724</cdr:x>
      <cdr:y>0.80759</cdr:y>
    </cdr:to>
    <cdr:sp macro="" textlink="">
      <cdr:nvSpPr>
        <cdr:cNvPr id="161" name="Ellipse 160"/>
        <cdr:cNvSpPr/>
      </cdr:nvSpPr>
      <cdr:spPr>
        <a:xfrm xmlns:a="http://schemas.openxmlformats.org/drawingml/2006/main" flipH="1" flipV="1">
          <a:off x="5328592" y="2556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0.51724</cdr:x>
      <cdr:y>0.79662</cdr:y>
    </cdr:from>
    <cdr:to>
      <cdr:x>0.52414</cdr:x>
      <cdr:y>0.81874</cdr:y>
    </cdr:to>
    <cdr:sp macro="" textlink="">
      <cdr:nvSpPr>
        <cdr:cNvPr id="162" name="Ellipse 161"/>
        <cdr:cNvSpPr/>
      </cdr:nvSpPr>
      <cdr:spPr>
        <a:xfrm xmlns:a="http://schemas.openxmlformats.org/drawingml/2006/main" flipH="1" flipV="1">
          <a:off x="5400600" y="2592288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0.52414</cdr:x>
      <cdr:y>0.80759</cdr:y>
    </cdr:from>
    <cdr:to>
      <cdr:x>0.53104</cdr:x>
      <cdr:y>0.82971</cdr:y>
    </cdr:to>
    <cdr:sp macro="" textlink="">
      <cdr:nvSpPr>
        <cdr:cNvPr id="163" name="Ellipse 162"/>
        <cdr:cNvSpPr/>
      </cdr:nvSpPr>
      <cdr:spPr>
        <a:xfrm xmlns:a="http://schemas.openxmlformats.org/drawingml/2006/main" flipH="1" flipV="1">
          <a:off x="5472608" y="2628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0.53103</cdr:x>
      <cdr:y>0.81312</cdr:y>
    </cdr:from>
    <cdr:to>
      <cdr:x>0.53793</cdr:x>
      <cdr:y>0.83524</cdr:y>
    </cdr:to>
    <cdr:sp macro="" textlink="">
      <cdr:nvSpPr>
        <cdr:cNvPr id="164" name="Ellipse 163"/>
        <cdr:cNvSpPr/>
      </cdr:nvSpPr>
      <cdr:spPr>
        <a:xfrm xmlns:a="http://schemas.openxmlformats.org/drawingml/2006/main" flipH="1" flipV="1">
          <a:off x="5544616" y="2646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0.53793</cdr:x>
      <cdr:y>0.81874</cdr:y>
    </cdr:from>
    <cdr:to>
      <cdr:x>0.54483</cdr:x>
      <cdr:y>0.84086</cdr:y>
    </cdr:to>
    <cdr:sp macro="" textlink="">
      <cdr:nvSpPr>
        <cdr:cNvPr id="165" name="Ellipse 164"/>
        <cdr:cNvSpPr/>
      </cdr:nvSpPr>
      <cdr:spPr>
        <a:xfrm xmlns:a="http://schemas.openxmlformats.org/drawingml/2006/main" flipH="1" flipV="1">
          <a:off x="5616624" y="2664296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0.55862</cdr:x>
      <cdr:y>0.81874</cdr:y>
    </cdr:from>
    <cdr:to>
      <cdr:x>0.56552</cdr:x>
      <cdr:y>0.84086</cdr:y>
    </cdr:to>
    <cdr:sp macro="" textlink="">
      <cdr:nvSpPr>
        <cdr:cNvPr id="166" name="Ellipse 165"/>
        <cdr:cNvSpPr/>
      </cdr:nvSpPr>
      <cdr:spPr>
        <a:xfrm xmlns:a="http://schemas.openxmlformats.org/drawingml/2006/main" flipH="1" flipV="1">
          <a:off x="5832648" y="2664296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0.58269</cdr:x>
      <cdr:y>0.82419</cdr:y>
    </cdr:from>
    <cdr:to>
      <cdr:x>0.58959</cdr:x>
      <cdr:y>0.84631</cdr:y>
    </cdr:to>
    <cdr:sp macro="" textlink="">
      <cdr:nvSpPr>
        <cdr:cNvPr id="167" name="Ellipse 166"/>
        <cdr:cNvSpPr/>
      </cdr:nvSpPr>
      <cdr:spPr>
        <a:xfrm xmlns:a="http://schemas.openxmlformats.org/drawingml/2006/main" flipH="1" flipV="1">
          <a:off x="6084000" y="2682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0.64138</cdr:x>
      <cdr:y>0.82419</cdr:y>
    </cdr:from>
    <cdr:to>
      <cdr:x>0.64828</cdr:x>
      <cdr:y>0.84631</cdr:y>
    </cdr:to>
    <cdr:sp macro="" textlink="">
      <cdr:nvSpPr>
        <cdr:cNvPr id="168" name="Ellipse 167"/>
        <cdr:cNvSpPr/>
      </cdr:nvSpPr>
      <cdr:spPr>
        <a:xfrm xmlns:a="http://schemas.openxmlformats.org/drawingml/2006/main" flipH="1" flipV="1">
          <a:off x="6696744" y="2682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0.64828</cdr:x>
      <cdr:y>0.82419</cdr:y>
    </cdr:from>
    <cdr:to>
      <cdr:x>0.65518</cdr:x>
      <cdr:y>0.84631</cdr:y>
    </cdr:to>
    <cdr:sp macro="" textlink="">
      <cdr:nvSpPr>
        <cdr:cNvPr id="169" name="Ellipse 168"/>
        <cdr:cNvSpPr/>
      </cdr:nvSpPr>
      <cdr:spPr>
        <a:xfrm xmlns:a="http://schemas.openxmlformats.org/drawingml/2006/main" flipH="1" flipV="1">
          <a:off x="6768752" y="2682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0.68276</cdr:x>
      <cdr:y>0.82419</cdr:y>
    </cdr:from>
    <cdr:to>
      <cdr:x>0.68966</cdr:x>
      <cdr:y>0.84631</cdr:y>
    </cdr:to>
    <cdr:sp macro="" textlink="">
      <cdr:nvSpPr>
        <cdr:cNvPr id="171" name="Ellipse 170"/>
        <cdr:cNvSpPr/>
      </cdr:nvSpPr>
      <cdr:spPr>
        <a:xfrm xmlns:a="http://schemas.openxmlformats.org/drawingml/2006/main" flipH="1" flipV="1">
          <a:off x="7128792" y="2682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0.69303</cdr:x>
      <cdr:y>0.82419</cdr:y>
    </cdr:from>
    <cdr:to>
      <cdr:x>0.69993</cdr:x>
      <cdr:y>0.84631</cdr:y>
    </cdr:to>
    <cdr:sp macro="" textlink="">
      <cdr:nvSpPr>
        <cdr:cNvPr id="172" name="Ellipse 171"/>
        <cdr:cNvSpPr/>
      </cdr:nvSpPr>
      <cdr:spPr>
        <a:xfrm xmlns:a="http://schemas.openxmlformats.org/drawingml/2006/main" flipH="1" flipV="1">
          <a:off x="7236000" y="2682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0.74819</cdr:x>
      <cdr:y>0.82419</cdr:y>
    </cdr:from>
    <cdr:to>
      <cdr:x>0.75509</cdr:x>
      <cdr:y>0.84631</cdr:y>
    </cdr:to>
    <cdr:sp macro="" textlink="">
      <cdr:nvSpPr>
        <cdr:cNvPr id="173" name="Ellipse 172"/>
        <cdr:cNvSpPr/>
      </cdr:nvSpPr>
      <cdr:spPr>
        <a:xfrm xmlns:a="http://schemas.openxmlformats.org/drawingml/2006/main" flipH="1" flipV="1">
          <a:off x="7812000" y="2682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0.77241</cdr:x>
      <cdr:y>0.85184</cdr:y>
    </cdr:from>
    <cdr:to>
      <cdr:x>0.77931</cdr:x>
      <cdr:y>0.87396</cdr:y>
    </cdr:to>
    <cdr:sp macro="" textlink="">
      <cdr:nvSpPr>
        <cdr:cNvPr id="174" name="Ellipse 173"/>
        <cdr:cNvSpPr/>
      </cdr:nvSpPr>
      <cdr:spPr>
        <a:xfrm xmlns:a="http://schemas.openxmlformats.org/drawingml/2006/main" flipH="1" flipV="1">
          <a:off x="8064896" y="2772000"/>
          <a:ext cx="72044" cy="7198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6600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7F49-EB23-41DC-A994-175E432E7C24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CA821-7278-4A47-8C11-1A521C5080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89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3974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7948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1923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35897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69871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3845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37820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1794" algn="l" defTabSz="8679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153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3097A-1A62-4A14-85A7-F15C8E585BE5}" type="slidenum">
              <a:rPr lang="fr-F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4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CA821-7278-4A47-8C11-1A521C5080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90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A2AB2BAA-AFBD-A045-81A1-D7BABB1045A6}" type="datetimeFigureOut">
              <a:rPr lang="fr-FR"/>
              <a:pPr/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0C008-9E06-A744-9AC6-FD64E7083E1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63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28CD1B4A-7185-D64D-9E52-5DCC95BEAFE8}" type="datetimeFigureOut">
              <a:rPr lang="fr-FR"/>
              <a:pPr/>
              <a:t>05/05/2015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69C0D-BEE1-B14F-B662-2F8CDFD4A6B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54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40DCBF54-CA49-43D2-8649-C6B792664090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43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7200800" cy="857250"/>
          </a:xfrm>
        </p:spPr>
        <p:txBody>
          <a:bodyPr>
            <a:normAutofit/>
          </a:bodyPr>
          <a:lstStyle>
            <a:lvl1pPr marL="433974" indent="-433974">
              <a:buFont typeface="Wingdings" pitchFamily="2" charset="2"/>
              <a:buChar char="è"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  <a:sym typeface="Wingdings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8126" y="4800601"/>
            <a:ext cx="2133600" cy="273843"/>
          </a:xfrm>
        </p:spPr>
        <p:txBody>
          <a:bodyPr/>
          <a:lstStyle>
            <a:lvl1pPr>
              <a:defRPr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34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8126" y="4800601"/>
            <a:ext cx="2133600" cy="273843"/>
          </a:xfrm>
        </p:spPr>
        <p:txBody>
          <a:bodyPr/>
          <a:lstStyle>
            <a:lvl1pPr>
              <a:defRPr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46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433523"/>
            <a:ext cx="8523276" cy="629706"/>
          </a:xfrm>
        </p:spPr>
        <p:txBody>
          <a:bodyPr anchor="t"/>
          <a:lstStyle>
            <a:lvl1pPr algn="l">
              <a:defRPr sz="2700" b="1">
                <a:solidFill>
                  <a:srgbClr val="93CDD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4" y="1130711"/>
            <a:ext cx="8523276" cy="3546526"/>
          </a:xfrm>
        </p:spPr>
        <p:txBody>
          <a:bodyPr>
            <a:normAutofit/>
          </a:bodyPr>
          <a:lstStyle>
            <a:lvl1pPr marL="170856" indent="-170856">
              <a:spcBef>
                <a:spcPts val="237"/>
              </a:spcBef>
              <a:buSzPct val="80000"/>
              <a:buFont typeface="Lucida Grande"/>
              <a:buChar char="»"/>
              <a:defRPr sz="2300"/>
            </a:lvl1pPr>
            <a:lvl2pPr marL="341712" indent="-170856">
              <a:spcBef>
                <a:spcPts val="237"/>
              </a:spcBef>
              <a:buSzPct val="80000"/>
              <a:buFont typeface="Lucida Grande"/>
              <a:buChar char="•"/>
              <a:defRPr sz="1900">
                <a:solidFill>
                  <a:schemeClr val="tx1">
                    <a:lumMod val="85000"/>
                  </a:schemeClr>
                </a:solidFill>
              </a:defRPr>
            </a:lvl2pPr>
            <a:lvl3pPr marL="512568" indent="-170856">
              <a:spcBef>
                <a:spcPts val="237"/>
              </a:spcBef>
              <a:buSzPct val="80000"/>
              <a:buFont typeface="Lucida Grande"/>
              <a:buChar char="-"/>
              <a:defRPr sz="1700">
                <a:solidFill>
                  <a:schemeClr val="tx1">
                    <a:lumMod val="85000"/>
                  </a:schemeClr>
                </a:solidFill>
              </a:defRPr>
            </a:lvl3pPr>
            <a:lvl4pPr marL="683424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4pPr>
            <a:lvl5pPr marL="854280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54039" y="4737498"/>
            <a:ext cx="8523287" cy="40600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8334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433523"/>
            <a:ext cx="8523276" cy="629706"/>
          </a:xfrm>
        </p:spPr>
        <p:txBody>
          <a:bodyPr anchor="t"/>
          <a:lstStyle>
            <a:lvl1pPr algn="l">
              <a:defRPr sz="2700" b="1">
                <a:solidFill>
                  <a:srgbClr val="93CDD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4" y="1130711"/>
            <a:ext cx="8523276" cy="3546526"/>
          </a:xfrm>
        </p:spPr>
        <p:txBody>
          <a:bodyPr>
            <a:normAutofit/>
          </a:bodyPr>
          <a:lstStyle>
            <a:lvl1pPr marL="170856" indent="-170856">
              <a:spcBef>
                <a:spcPts val="237"/>
              </a:spcBef>
              <a:buSzPct val="80000"/>
              <a:buFont typeface="Lucida Grande"/>
              <a:buChar char="»"/>
              <a:defRPr sz="2300"/>
            </a:lvl1pPr>
            <a:lvl2pPr marL="341712" indent="-170856">
              <a:spcBef>
                <a:spcPts val="237"/>
              </a:spcBef>
              <a:buSzPct val="80000"/>
              <a:buFont typeface="Lucida Grande"/>
              <a:buChar char="•"/>
              <a:defRPr sz="1900">
                <a:solidFill>
                  <a:schemeClr val="tx1">
                    <a:lumMod val="85000"/>
                  </a:schemeClr>
                </a:solidFill>
              </a:defRPr>
            </a:lvl2pPr>
            <a:lvl3pPr marL="512568" indent="-170856">
              <a:spcBef>
                <a:spcPts val="237"/>
              </a:spcBef>
              <a:buSzPct val="80000"/>
              <a:buFont typeface="Lucida Grande"/>
              <a:buChar char="-"/>
              <a:defRPr sz="1700">
                <a:solidFill>
                  <a:schemeClr val="tx1">
                    <a:lumMod val="85000"/>
                  </a:schemeClr>
                </a:solidFill>
              </a:defRPr>
            </a:lvl3pPr>
            <a:lvl4pPr marL="683424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4pPr>
            <a:lvl5pPr marL="854280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54039" y="4737498"/>
            <a:ext cx="8523287" cy="40600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833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433523"/>
            <a:ext cx="8523276" cy="629706"/>
          </a:xfrm>
        </p:spPr>
        <p:txBody>
          <a:bodyPr anchor="t"/>
          <a:lstStyle>
            <a:lvl1pPr algn="l">
              <a:defRPr sz="2700" b="1">
                <a:solidFill>
                  <a:srgbClr val="93CDD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4" y="1130711"/>
            <a:ext cx="8523276" cy="3546526"/>
          </a:xfrm>
        </p:spPr>
        <p:txBody>
          <a:bodyPr>
            <a:normAutofit/>
          </a:bodyPr>
          <a:lstStyle>
            <a:lvl1pPr marL="170856" indent="-170856">
              <a:spcBef>
                <a:spcPts val="237"/>
              </a:spcBef>
              <a:buSzPct val="80000"/>
              <a:buFont typeface="Lucida Grande"/>
              <a:buChar char="»"/>
              <a:defRPr sz="2300"/>
            </a:lvl1pPr>
            <a:lvl2pPr marL="341712" indent="-170856">
              <a:spcBef>
                <a:spcPts val="237"/>
              </a:spcBef>
              <a:buSzPct val="80000"/>
              <a:buFont typeface="Lucida Grande"/>
              <a:buChar char="•"/>
              <a:defRPr sz="1900">
                <a:solidFill>
                  <a:schemeClr val="tx1">
                    <a:lumMod val="85000"/>
                  </a:schemeClr>
                </a:solidFill>
              </a:defRPr>
            </a:lvl2pPr>
            <a:lvl3pPr marL="512568" indent="-170856">
              <a:spcBef>
                <a:spcPts val="237"/>
              </a:spcBef>
              <a:buSzPct val="80000"/>
              <a:buFont typeface="Lucida Grande"/>
              <a:buChar char="-"/>
              <a:defRPr sz="1700">
                <a:solidFill>
                  <a:schemeClr val="tx1">
                    <a:lumMod val="85000"/>
                  </a:schemeClr>
                </a:solidFill>
              </a:defRPr>
            </a:lvl3pPr>
            <a:lvl4pPr marL="683424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4pPr>
            <a:lvl5pPr marL="854280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54039" y="4737498"/>
            <a:ext cx="8523287" cy="40600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8334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433523"/>
            <a:ext cx="8523276" cy="629706"/>
          </a:xfrm>
        </p:spPr>
        <p:txBody>
          <a:bodyPr anchor="t"/>
          <a:lstStyle>
            <a:lvl1pPr algn="l">
              <a:defRPr sz="2700" b="1">
                <a:solidFill>
                  <a:srgbClr val="93CDD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4" y="961572"/>
            <a:ext cx="8523276" cy="3715665"/>
          </a:xfrm>
        </p:spPr>
        <p:txBody>
          <a:bodyPr>
            <a:normAutofit/>
          </a:bodyPr>
          <a:lstStyle>
            <a:lvl1pPr marL="170856" indent="-170856">
              <a:spcBef>
                <a:spcPts val="237"/>
              </a:spcBef>
              <a:buSzPct val="80000"/>
              <a:buFont typeface="Lucida Grande"/>
              <a:buChar char="»"/>
              <a:defRPr sz="2300"/>
            </a:lvl1pPr>
            <a:lvl2pPr marL="341712" indent="-170856">
              <a:spcBef>
                <a:spcPts val="237"/>
              </a:spcBef>
              <a:buSzPct val="80000"/>
              <a:buFont typeface="Lucida Grande"/>
              <a:buChar char="•"/>
              <a:defRPr sz="1900">
                <a:solidFill>
                  <a:schemeClr val="tx1">
                    <a:lumMod val="85000"/>
                  </a:schemeClr>
                </a:solidFill>
              </a:defRPr>
            </a:lvl2pPr>
            <a:lvl3pPr marL="512568" indent="-170856">
              <a:spcBef>
                <a:spcPts val="237"/>
              </a:spcBef>
              <a:buSzPct val="80000"/>
              <a:buFont typeface="Lucida Grande"/>
              <a:buChar char="-"/>
              <a:defRPr sz="1700">
                <a:solidFill>
                  <a:schemeClr val="tx1">
                    <a:lumMod val="85000"/>
                  </a:schemeClr>
                </a:solidFill>
              </a:defRPr>
            </a:lvl3pPr>
            <a:lvl4pPr marL="683424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4pPr>
            <a:lvl5pPr marL="854280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54039" y="4737498"/>
            <a:ext cx="8523287" cy="40600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7117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433523"/>
            <a:ext cx="8523276" cy="629706"/>
          </a:xfrm>
        </p:spPr>
        <p:txBody>
          <a:bodyPr anchor="t"/>
          <a:lstStyle>
            <a:lvl1pPr algn="l">
              <a:defRPr sz="2700" b="1">
                <a:solidFill>
                  <a:srgbClr val="93CDD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4" y="961572"/>
            <a:ext cx="8523276" cy="3715665"/>
          </a:xfrm>
        </p:spPr>
        <p:txBody>
          <a:bodyPr>
            <a:normAutofit/>
          </a:bodyPr>
          <a:lstStyle>
            <a:lvl1pPr marL="170856" indent="-170856">
              <a:spcBef>
                <a:spcPts val="237"/>
              </a:spcBef>
              <a:buSzPct val="80000"/>
              <a:buFont typeface="Lucida Grande"/>
              <a:buChar char="»"/>
              <a:defRPr sz="2300"/>
            </a:lvl1pPr>
            <a:lvl2pPr marL="341712" indent="-170856">
              <a:spcBef>
                <a:spcPts val="237"/>
              </a:spcBef>
              <a:buSzPct val="80000"/>
              <a:buFont typeface="Lucida Grande"/>
              <a:buChar char="•"/>
              <a:defRPr sz="1900">
                <a:solidFill>
                  <a:schemeClr val="tx1">
                    <a:lumMod val="85000"/>
                  </a:schemeClr>
                </a:solidFill>
              </a:defRPr>
            </a:lvl2pPr>
            <a:lvl3pPr marL="512568" indent="-170856">
              <a:spcBef>
                <a:spcPts val="237"/>
              </a:spcBef>
              <a:buSzPct val="80000"/>
              <a:buFont typeface="Lucida Grande"/>
              <a:buChar char="-"/>
              <a:defRPr sz="1700">
                <a:solidFill>
                  <a:schemeClr val="tx1">
                    <a:lumMod val="85000"/>
                  </a:schemeClr>
                </a:solidFill>
              </a:defRPr>
            </a:lvl3pPr>
            <a:lvl4pPr marL="683424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4pPr>
            <a:lvl5pPr marL="854280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54039" y="4737498"/>
            <a:ext cx="8523287" cy="40600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43042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433523"/>
            <a:ext cx="8523276" cy="629706"/>
          </a:xfrm>
        </p:spPr>
        <p:txBody>
          <a:bodyPr anchor="t"/>
          <a:lstStyle>
            <a:lvl1pPr algn="l">
              <a:defRPr sz="2700" b="1">
                <a:solidFill>
                  <a:srgbClr val="93CDD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4" y="961572"/>
            <a:ext cx="8523276" cy="3715665"/>
          </a:xfrm>
        </p:spPr>
        <p:txBody>
          <a:bodyPr>
            <a:normAutofit/>
          </a:bodyPr>
          <a:lstStyle>
            <a:lvl1pPr marL="170856" indent="-170856">
              <a:spcBef>
                <a:spcPts val="237"/>
              </a:spcBef>
              <a:buSzPct val="80000"/>
              <a:buFont typeface="Lucida Grande"/>
              <a:buChar char="»"/>
              <a:defRPr sz="2300"/>
            </a:lvl1pPr>
            <a:lvl2pPr marL="341712" indent="-170856">
              <a:spcBef>
                <a:spcPts val="237"/>
              </a:spcBef>
              <a:buSzPct val="80000"/>
              <a:buFont typeface="Lucida Grande"/>
              <a:buChar char="•"/>
              <a:defRPr sz="1900">
                <a:solidFill>
                  <a:schemeClr val="tx1">
                    <a:lumMod val="85000"/>
                  </a:schemeClr>
                </a:solidFill>
              </a:defRPr>
            </a:lvl2pPr>
            <a:lvl3pPr marL="512568" indent="-170856">
              <a:spcBef>
                <a:spcPts val="237"/>
              </a:spcBef>
              <a:buSzPct val="80000"/>
              <a:buFont typeface="Lucida Grande"/>
              <a:buChar char="-"/>
              <a:defRPr sz="1700">
                <a:solidFill>
                  <a:schemeClr val="tx1">
                    <a:lumMod val="85000"/>
                  </a:schemeClr>
                </a:solidFill>
              </a:defRPr>
            </a:lvl3pPr>
            <a:lvl4pPr marL="683424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4pPr>
            <a:lvl5pPr marL="854280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54039" y="4737498"/>
            <a:ext cx="8523287" cy="40600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4499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FAED8A70-E464-1049-9B3B-93FDB64A93CD}" type="datetimeFigureOut">
              <a:rPr lang="fr-FR"/>
              <a:pPr/>
              <a:t>05/05/2015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AF398-8502-5647-8C1A-5AA4845454F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847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564" y="433523"/>
            <a:ext cx="8523276" cy="629706"/>
          </a:xfrm>
        </p:spPr>
        <p:txBody>
          <a:bodyPr anchor="t"/>
          <a:lstStyle>
            <a:lvl1pPr algn="l">
              <a:defRPr sz="2700" b="1">
                <a:solidFill>
                  <a:srgbClr val="93CDDD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4" y="961572"/>
            <a:ext cx="8523276" cy="3715665"/>
          </a:xfrm>
        </p:spPr>
        <p:txBody>
          <a:bodyPr>
            <a:normAutofit/>
          </a:bodyPr>
          <a:lstStyle>
            <a:lvl1pPr marL="170856" indent="-170856">
              <a:spcBef>
                <a:spcPts val="237"/>
              </a:spcBef>
              <a:buSzPct val="80000"/>
              <a:buFont typeface="Lucida Grande"/>
              <a:buChar char="»"/>
              <a:defRPr sz="2300"/>
            </a:lvl1pPr>
            <a:lvl2pPr marL="341712" indent="-170856">
              <a:spcBef>
                <a:spcPts val="237"/>
              </a:spcBef>
              <a:buSzPct val="80000"/>
              <a:buFont typeface="Lucida Grande"/>
              <a:buChar char="•"/>
              <a:defRPr sz="1900">
                <a:solidFill>
                  <a:schemeClr val="tx1">
                    <a:lumMod val="85000"/>
                  </a:schemeClr>
                </a:solidFill>
              </a:defRPr>
            </a:lvl2pPr>
            <a:lvl3pPr marL="512568" indent="-170856">
              <a:spcBef>
                <a:spcPts val="237"/>
              </a:spcBef>
              <a:buSzPct val="80000"/>
              <a:buFont typeface="Lucida Grande"/>
              <a:buChar char="-"/>
              <a:defRPr sz="1700">
                <a:solidFill>
                  <a:schemeClr val="tx1">
                    <a:lumMod val="85000"/>
                  </a:schemeClr>
                </a:solidFill>
              </a:defRPr>
            </a:lvl3pPr>
            <a:lvl4pPr marL="683424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4pPr>
            <a:lvl5pPr marL="854280" indent="-170856">
              <a:spcBef>
                <a:spcPts val="237"/>
              </a:spcBef>
              <a:buSzPct val="80000"/>
              <a:buFont typeface="Lucida Grande"/>
              <a:buChar char="-"/>
              <a:defRPr sz="1500">
                <a:solidFill>
                  <a:schemeClr val="tx1">
                    <a:lumMod val="8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0"/>
          </p:nvPr>
        </p:nvSpPr>
        <p:spPr>
          <a:xfrm>
            <a:off x="554039" y="4737498"/>
            <a:ext cx="8523287" cy="40600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900"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50230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301" y="128588"/>
            <a:ext cx="8636000" cy="751284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41302" y="4817270"/>
            <a:ext cx="5206999" cy="326231"/>
          </a:xfrm>
        </p:spPr>
        <p:txBody>
          <a:bodyPr anchor="b"/>
          <a:lstStyle>
            <a:lvl1pPr algn="l">
              <a:buFontTx/>
              <a:buNone/>
              <a:defRPr sz="900" b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34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40DCBF54-CA49-43D2-8649-C6B792664090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74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5326" y="157758"/>
            <a:ext cx="6227762" cy="40838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3469"/>
            <a:ext cx="8229600" cy="339447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 descr="Picto Onco-Dermato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57" y="-1570183"/>
            <a:ext cx="5541553" cy="39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1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40DCBF54-CA49-43D2-8649-C6B792664090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23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07C1FA81-1537-3743-AA13-BDA67D351F66}" type="datetimeFigureOut">
              <a:rPr lang="fr-FR"/>
              <a:pPr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8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40DCBF54-CA49-43D2-8649-C6B792664090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50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40DCBF54-CA49-43D2-8649-C6B792664090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7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1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88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7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4" indent="0">
              <a:buNone/>
              <a:defRPr sz="1600" b="1"/>
            </a:lvl5pPr>
            <a:lvl6pPr marL="2285742" indent="0">
              <a:buNone/>
              <a:defRPr sz="1600" b="1"/>
            </a:lvl6pPr>
            <a:lvl7pPr marL="2742891" indent="0">
              <a:buNone/>
              <a:defRPr sz="1600" b="1"/>
            </a:lvl7pPr>
            <a:lvl8pPr marL="3200039" indent="0">
              <a:buNone/>
              <a:defRPr sz="1600" b="1"/>
            </a:lvl8pPr>
            <a:lvl9pPr marL="3657188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fld id="{40DCBF54-CA49-43D2-8649-C6B792664090}" type="datetimeFigureOut">
              <a:rPr lang="fr-FR" smtClean="0"/>
              <a:t>05/05/2015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86795" tIns="43397" rIns="86795" bIns="43397"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5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59038" y="221346"/>
            <a:ext cx="62277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084264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4637"/>
          </a:xfrm>
          <a:prstGeom prst="rect">
            <a:avLst/>
          </a:prstGeom>
        </p:spPr>
        <p:txBody>
          <a:bodyPr vert="horz" wrap="square" lIns="91430" tIns="45714" rIns="91430" bIns="4571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7A513CD-EDEF-4C12-9B8A-AC5F3329999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15" r:id="rId14"/>
    <p:sldLayoutId id="2147483716" r:id="rId15"/>
    <p:sldLayoutId id="2147483717" r:id="rId16"/>
    <p:sldLayoutId id="2147483722" r:id="rId17"/>
    <p:sldLayoutId id="2147483729" r:id="rId18"/>
    <p:sldLayoutId id="2147483730" r:id="rId19"/>
    <p:sldLayoutId id="2147483731" r:id="rId20"/>
    <p:sldLayoutId id="2147483732" r:id="rId2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148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297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445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594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861" indent="-342861" algn="l" rtl="0" eaLnBrk="1" fontAlgn="base" hangingPunct="1">
        <a:spcBef>
          <a:spcPct val="20000"/>
        </a:spcBef>
        <a:spcAft>
          <a:spcPct val="0"/>
        </a:spcAft>
        <a:buBlip>
          <a:blip r:embed="rId25"/>
        </a:buBlip>
        <a:defRPr sz="2300" b="1" kern="1200">
          <a:solidFill>
            <a:srgbClr val="5ECFE1"/>
          </a:solidFill>
          <a:latin typeface="+mn-lt"/>
          <a:ea typeface="ＭＳ Ｐゴシック" charset="0"/>
          <a:cs typeface="ＭＳ Ｐゴシック" charset="0"/>
        </a:defRPr>
      </a:lvl1pPr>
      <a:lvl2pPr marL="742867" indent="-28571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rgbClr val="243255"/>
          </a:solidFill>
          <a:latin typeface="+mn-lt"/>
          <a:ea typeface="ＭＳ Ｐゴシック" charset="0"/>
          <a:cs typeface="+mn-cs"/>
        </a:defRPr>
      </a:lvl2pPr>
      <a:lvl3pPr marL="1142871" indent="-228574" algn="l" rtl="0" eaLnBrk="1" fontAlgn="base" hangingPunct="1">
        <a:spcBef>
          <a:spcPct val="20000"/>
        </a:spcBef>
        <a:spcAft>
          <a:spcPct val="0"/>
        </a:spcAft>
        <a:buFont typeface="Calibri Light" charset="0"/>
        <a:buChar char="₋"/>
        <a:defRPr sz="17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020" indent="-2285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168" indent="-22857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rgbClr val="7F7F7F"/>
          </a:solidFill>
          <a:latin typeface="+mn-lt"/>
          <a:ea typeface="ＭＳ Ｐゴシック" charset="0"/>
          <a:cs typeface="+mn-cs"/>
        </a:defRPr>
      </a:lvl5pPr>
      <a:lvl6pPr marL="2514317" indent="-228574" algn="l" defTabSz="914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5" indent="-228574" algn="l" defTabSz="914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4" indent="-228574" algn="l" defTabSz="914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2" indent="-228574" algn="l" defTabSz="9142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7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4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2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1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9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8" algn="l" defTabSz="9142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85449"/>
            <a:ext cx="7772400" cy="1102519"/>
          </a:xfrm>
        </p:spPr>
        <p:txBody>
          <a:bodyPr>
            <a:noAutofit/>
          </a:bodyPr>
          <a:lstStyle/>
          <a:p>
            <a:r>
              <a:rPr lang="fr-FR" dirty="0"/>
              <a:t>Cancer colorectal métastatique :</a:t>
            </a:r>
            <a:br>
              <a:rPr lang="fr-FR" dirty="0"/>
            </a:br>
            <a:r>
              <a:rPr lang="fr-FR" dirty="0"/>
              <a:t>quels traitements au-delà de la 2</a:t>
            </a:r>
            <a:r>
              <a:rPr lang="fr-FR" baseline="30000" dirty="0"/>
              <a:t>ème</a:t>
            </a:r>
            <a:r>
              <a:rPr lang="fr-FR" dirty="0"/>
              <a:t> ligne?</a:t>
            </a:r>
          </a:p>
        </p:txBody>
      </p:sp>
      <p:sp>
        <p:nvSpPr>
          <p:cNvPr id="5" name="Sous-titre 4"/>
          <p:cNvSpPr txBox="1">
            <a:spLocks/>
          </p:cNvSpPr>
          <p:nvPr/>
        </p:nvSpPr>
        <p:spPr bwMode="auto">
          <a:xfrm>
            <a:off x="1372040" y="3075339"/>
            <a:ext cx="6402852" cy="13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400" b="1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81614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6322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Calibri Light" charset="0"/>
              <a:buNone/>
              <a:defRPr sz="2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444843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926458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408072" indent="0" algn="ctr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9687" indent="0" algn="ctr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71301" indent="0" algn="ctr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52916" indent="0" algn="ctr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dirty="0"/>
              <a:t>Michel DUCREUX </a:t>
            </a:r>
            <a:r>
              <a:rPr lang="fr-FR" sz="1500" b="0" dirty="0"/>
              <a:t>- </a:t>
            </a:r>
            <a:r>
              <a:rPr lang="fr-FR" sz="1500" b="0" i="1" dirty="0"/>
              <a:t>Gustave Roussy - Villejuif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097" y="4065672"/>
            <a:ext cx="1595766" cy="10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069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300" dirty="0"/>
              <a:t>Activité similaire dans les différents sous-groupes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7031" y="4956312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Grothey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A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Lancet 2013;381:303-12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155"/>
              </p:ext>
            </p:extLst>
          </p:nvPr>
        </p:nvGraphicFramePr>
        <p:xfrm>
          <a:off x="848547" y="845156"/>
          <a:ext cx="7712868" cy="404151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28710"/>
                <a:gridCol w="405940"/>
                <a:gridCol w="2922771"/>
                <a:gridCol w="1055447"/>
              </a:tblGrid>
              <a:tr h="139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</a:t>
                      </a: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HR (IC 95% 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39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Tous patients</a:t>
                      </a:r>
                      <a:endParaRPr kumimoji="0" 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760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0,77 (0,64-0,94)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79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Origine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Blanc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Asiatique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0,76 (0,61-0,94)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0,79 (0,44-1,45)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79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Sexe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Homme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Femme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296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0,77 (0,60-1,00)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0,75 (0,55-1,02)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79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Age group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&lt; 65 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≥ 65 ans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285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0,72 (0,56-0,91)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0,86 (0,61-1,19)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49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Région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Amérique du Nord, Europe de l’ouest, Israël et Australie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Asie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Europe de l’est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632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104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24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0,77 (0,62-0,95)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0,79 (0,43-1,46)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0,69 (0,20-2,47)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79335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1" i="0" u="none" strike="noStrike" kern="800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Délai entre le premier diagnostic de la maladie métastatique et la randomisation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kern="800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&lt; 18 mois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kern="800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≥ 18 mois</a:t>
                      </a:r>
                      <a:endParaRPr kumimoji="0" lang="fr-FR" sz="800" b="0" i="0" u="none" strike="noStrike" kern="800" cap="none" spc="-2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620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0,82 (0,53-1,25)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0,76 (0,61-0,95)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49167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Traitement anti-cancer antérieur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avec des molécules ciblant VEGF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Fluoropyrimidine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oxaliplatine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irinotecan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bevacizumab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Fluoropyrimidine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oxaliplatine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irinotecan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</a:t>
                      </a:r>
                      <a:r>
                        <a:rPr kumimoji="0" lang="fr-FR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bevacizumab</a:t>
                      </a: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, anti-EGFR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375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385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0,77 (0,63-0,93)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0,83 (0,63-1,09)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0,71 (0,54-0,94)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79335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Lignes de traitements antérieures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≤ 3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&gt; 3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301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45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0,71 (0,52-0,97)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0,80 (0,62-1,04)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79335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Lignes de traitements antérieures pour la maladie métastatique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≤ 3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&gt; 3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395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365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0,79 (0,60-1,04)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0,75 (0,56-0,99)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79335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Mutation KRAS  détectée à l’entrée dans l’étude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Non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  Oui</a:t>
                      </a: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299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430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0,65 (0,48-0,90)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0,87 (0,67-1,12)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51550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Statut ECOG de référence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0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1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411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349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0,70 (0,53-0,93)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0,77 (0,59-1,02)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423471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Site primaire de la pathologie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Colon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Rectum</a:t>
                      </a:r>
                    </a:p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  Colon et rectum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220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44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0,70 (0,56-0,89)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0,95 (0,63-1,44)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1,09 (0,44-2,70)</a:t>
                      </a: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423471">
                <a:tc gridSpan="4"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endParaRPr kumimoji="0" 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  <p:grpSp>
        <p:nvGrpSpPr>
          <p:cNvPr id="64" name="Grouper 63"/>
          <p:cNvGrpSpPr/>
          <p:nvPr/>
        </p:nvGrpSpPr>
        <p:grpSpPr>
          <a:xfrm>
            <a:off x="4632122" y="917098"/>
            <a:ext cx="2865448" cy="3959562"/>
            <a:chOff x="4888800" y="917947"/>
            <a:chExt cx="3103240" cy="3989211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5580000" y="1026000"/>
              <a:ext cx="324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5580000" y="1216800"/>
              <a:ext cx="324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5436000" y="1314000"/>
              <a:ext cx="93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5562000" y="1508400"/>
              <a:ext cx="39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526000" y="1602000"/>
              <a:ext cx="468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5540400" y="1792800"/>
              <a:ext cx="342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5580000" y="1890000"/>
              <a:ext cx="558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5599484" y="2084400"/>
              <a:ext cx="30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5418000" y="2178000"/>
              <a:ext cx="972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5202000" y="2268000"/>
              <a:ext cx="2124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5527476" y="2462400"/>
              <a:ext cx="66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5580000" y="2556000"/>
              <a:ext cx="342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5599484" y="2750400"/>
              <a:ext cx="30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599484" y="2847600"/>
              <a:ext cx="432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5527476" y="2944800"/>
              <a:ext cx="378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5490000" y="3135600"/>
              <a:ext cx="450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5599484" y="3225600"/>
              <a:ext cx="39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5562000" y="3427200"/>
              <a:ext cx="432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5562000" y="3517200"/>
              <a:ext cx="39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5468400" y="3708000"/>
              <a:ext cx="39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5634000" y="3805200"/>
              <a:ext cx="432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5508000" y="3996000"/>
              <a:ext cx="378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5562000" y="4096800"/>
              <a:ext cx="414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5540400" y="4280400"/>
              <a:ext cx="30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5599484" y="4384800"/>
              <a:ext cx="75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5436000" y="4478400"/>
              <a:ext cx="210600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5959524" y="917947"/>
              <a:ext cx="0" cy="367240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5004000" y="4572000"/>
              <a:ext cx="2808000" cy="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5032800" y="4572000"/>
              <a:ext cx="0" cy="540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flipV="1">
              <a:off x="5490000" y="4572000"/>
              <a:ext cx="0" cy="540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5959524" y="4572000"/>
              <a:ext cx="0" cy="540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6426000" y="4572000"/>
              <a:ext cx="0" cy="540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flipV="1">
              <a:off x="6883200" y="4572000"/>
              <a:ext cx="0" cy="540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flipV="1">
              <a:off x="7351200" y="4572000"/>
              <a:ext cx="0" cy="540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7819200" y="4572000"/>
              <a:ext cx="0" cy="54000"/>
            </a:xfrm>
            <a:prstGeom prst="line">
              <a:avLst/>
            </a:prstGeom>
            <a:ln w="31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>
              <a:off x="5167436" y="4734371"/>
              <a:ext cx="648072" cy="0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10800000">
              <a:off x="6535588" y="4734371"/>
              <a:ext cx="648072" cy="0"/>
            </a:xfrm>
            <a:prstGeom prst="line">
              <a:avLst/>
            </a:prstGeom>
            <a:ln w="3175" cmpd="sng">
              <a:solidFill>
                <a:schemeClr val="tx1"/>
              </a:solidFill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/>
            <p:cNvSpPr txBox="1"/>
            <p:nvPr/>
          </p:nvSpPr>
          <p:spPr bwMode="auto">
            <a:xfrm>
              <a:off x="4888800" y="4705605"/>
              <a:ext cx="1182627" cy="20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700" dirty="0" smtClean="0">
                  <a:solidFill>
                    <a:srgbClr val="000000"/>
                  </a:solidFill>
                </a:rPr>
                <a:t>En faveur du </a:t>
              </a:r>
              <a:r>
                <a:rPr lang="fr-FR" sz="700" dirty="0" err="1">
                  <a:solidFill>
                    <a:srgbClr val="000000"/>
                  </a:solidFill>
                </a:rPr>
                <a:t>regorafenib</a:t>
              </a:r>
              <a:endParaRPr lang="fr-FR" sz="700" dirty="0">
                <a:solidFill>
                  <a:srgbClr val="00000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 bwMode="auto">
            <a:xfrm>
              <a:off x="6463580" y="4705604"/>
              <a:ext cx="1060460" cy="201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fr-FR" sz="700" dirty="0" smtClean="0">
                  <a:solidFill>
                    <a:srgbClr val="000000"/>
                  </a:solidFill>
                </a:rPr>
                <a:t>En faveur du </a:t>
              </a:r>
              <a:r>
                <a:rPr lang="fr-FR" sz="700" dirty="0">
                  <a:solidFill>
                    <a:srgbClr val="000000"/>
                  </a:solidFill>
                </a:rPr>
                <a:t>placebo</a:t>
              </a:r>
            </a:p>
          </p:txBody>
        </p:sp>
        <p:sp>
          <p:nvSpPr>
            <p:cNvPr id="57" name="ZoneTexte 56"/>
            <p:cNvSpPr txBox="1"/>
            <p:nvPr/>
          </p:nvSpPr>
          <p:spPr bwMode="auto">
            <a:xfrm>
              <a:off x="4888800" y="4554000"/>
              <a:ext cx="288032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7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8" name="ZoneTexte 57"/>
            <p:cNvSpPr txBox="1"/>
            <p:nvPr/>
          </p:nvSpPr>
          <p:spPr bwMode="auto">
            <a:xfrm>
              <a:off x="5311452" y="4554000"/>
              <a:ext cx="36004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700" dirty="0">
                  <a:solidFill>
                    <a:srgbClr val="000000"/>
                  </a:solidFill>
                </a:rPr>
                <a:t>0,5</a:t>
              </a:r>
            </a:p>
          </p:txBody>
        </p:sp>
        <p:sp>
          <p:nvSpPr>
            <p:cNvPr id="59" name="ZoneTexte 58"/>
            <p:cNvSpPr txBox="1"/>
            <p:nvPr/>
          </p:nvSpPr>
          <p:spPr bwMode="auto">
            <a:xfrm>
              <a:off x="5778000" y="4554000"/>
              <a:ext cx="36004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700" dirty="0">
                  <a:solidFill>
                    <a:srgbClr val="000000"/>
                  </a:solidFill>
                </a:rPr>
                <a:t>1,0</a:t>
              </a:r>
            </a:p>
          </p:txBody>
        </p:sp>
        <p:sp>
          <p:nvSpPr>
            <p:cNvPr id="60" name="ZoneTexte 59"/>
            <p:cNvSpPr txBox="1"/>
            <p:nvPr/>
          </p:nvSpPr>
          <p:spPr bwMode="auto">
            <a:xfrm>
              <a:off x="6247556" y="4554000"/>
              <a:ext cx="36004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700" dirty="0">
                  <a:solidFill>
                    <a:srgbClr val="000000"/>
                  </a:solidFill>
                </a:rPr>
                <a:t>1,5</a:t>
              </a:r>
            </a:p>
          </p:txBody>
        </p:sp>
        <p:sp>
          <p:nvSpPr>
            <p:cNvPr id="61" name="ZoneTexte 60"/>
            <p:cNvSpPr txBox="1"/>
            <p:nvPr/>
          </p:nvSpPr>
          <p:spPr bwMode="auto">
            <a:xfrm>
              <a:off x="6703200" y="4554000"/>
              <a:ext cx="36004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700" dirty="0">
                  <a:solidFill>
                    <a:srgbClr val="000000"/>
                  </a:solidFill>
                </a:rPr>
                <a:t>2,0</a:t>
              </a:r>
            </a:p>
          </p:txBody>
        </p:sp>
        <p:sp>
          <p:nvSpPr>
            <p:cNvPr id="62" name="ZoneTexte 61"/>
            <p:cNvSpPr txBox="1"/>
            <p:nvPr/>
          </p:nvSpPr>
          <p:spPr bwMode="auto">
            <a:xfrm>
              <a:off x="7164000" y="4554000"/>
              <a:ext cx="36004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700" dirty="0">
                  <a:solidFill>
                    <a:srgbClr val="000000"/>
                  </a:solidFill>
                </a:rPr>
                <a:t>2,5</a:t>
              </a:r>
            </a:p>
          </p:txBody>
        </p:sp>
        <p:sp>
          <p:nvSpPr>
            <p:cNvPr id="63" name="ZoneTexte 62"/>
            <p:cNvSpPr txBox="1"/>
            <p:nvPr/>
          </p:nvSpPr>
          <p:spPr bwMode="auto">
            <a:xfrm>
              <a:off x="7632000" y="4554000"/>
              <a:ext cx="36004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700" dirty="0">
                  <a:solidFill>
                    <a:srgbClr val="000000"/>
                  </a:solidFill>
                </a:rPr>
                <a:t>3,0</a:t>
              </a:r>
            </a:p>
          </p:txBody>
        </p:sp>
        <p:sp>
          <p:nvSpPr>
            <p:cNvPr id="55" name="Ellipse 54"/>
            <p:cNvSpPr/>
            <p:nvPr/>
          </p:nvSpPr>
          <p:spPr>
            <a:xfrm>
              <a:off x="6012000" y="444633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887516" y="4363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652000" y="4255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716800" y="4075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>
              <a:off x="5652000" y="3970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>
              <a:off x="5810400" y="37800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>
              <a:off x="5608800" y="3679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>
              <a:off x="5688000" y="34920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>
              <a:off x="5724000" y="34020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5752800" y="3200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Ellipse 73"/>
            <p:cNvSpPr/>
            <p:nvPr/>
          </p:nvSpPr>
          <p:spPr>
            <a:xfrm>
              <a:off x="5659200" y="3110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5659200" y="29196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5767200" y="28260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/>
            <p:cNvSpPr/>
            <p:nvPr/>
          </p:nvSpPr>
          <p:spPr>
            <a:xfrm>
              <a:off x="5716800" y="2725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Ellipse 77"/>
            <p:cNvSpPr/>
            <p:nvPr/>
          </p:nvSpPr>
          <p:spPr>
            <a:xfrm>
              <a:off x="5706000" y="2530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Ellipse 78"/>
            <p:cNvSpPr/>
            <p:nvPr/>
          </p:nvSpPr>
          <p:spPr>
            <a:xfrm>
              <a:off x="5770800" y="2440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Ellipse 79"/>
            <p:cNvSpPr/>
            <p:nvPr/>
          </p:nvSpPr>
          <p:spPr>
            <a:xfrm>
              <a:off x="5644800" y="2242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Ellipse 80"/>
            <p:cNvSpPr/>
            <p:nvPr/>
          </p:nvSpPr>
          <p:spPr>
            <a:xfrm>
              <a:off x="5734800" y="2156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Ellipse 81"/>
            <p:cNvSpPr/>
            <p:nvPr/>
          </p:nvSpPr>
          <p:spPr>
            <a:xfrm>
              <a:off x="5716800" y="2059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Ellipse 82"/>
            <p:cNvSpPr/>
            <p:nvPr/>
          </p:nvSpPr>
          <p:spPr>
            <a:xfrm>
              <a:off x="5803200" y="1868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670000" y="1771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Ellipse 84"/>
            <p:cNvSpPr/>
            <p:nvPr/>
          </p:nvSpPr>
          <p:spPr>
            <a:xfrm>
              <a:off x="5695200" y="1580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Ellipse 85"/>
            <p:cNvSpPr/>
            <p:nvPr/>
          </p:nvSpPr>
          <p:spPr>
            <a:xfrm>
              <a:off x="5720400" y="1483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Ellipse 86"/>
            <p:cNvSpPr/>
            <p:nvPr/>
          </p:nvSpPr>
          <p:spPr>
            <a:xfrm>
              <a:off x="5743500" y="1292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Ellipse 87"/>
            <p:cNvSpPr/>
            <p:nvPr/>
          </p:nvSpPr>
          <p:spPr>
            <a:xfrm>
              <a:off x="5706000" y="11952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Ellipse 88"/>
            <p:cNvSpPr/>
            <p:nvPr/>
          </p:nvSpPr>
          <p:spPr>
            <a:xfrm>
              <a:off x="5706000" y="1004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971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Survie sans progression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868145" y="4847793"/>
            <a:ext cx="2944360" cy="287696"/>
          </a:xfrm>
          <a:prstGeom prst="rect">
            <a:avLst/>
          </a:prstGeom>
        </p:spPr>
        <p:txBody>
          <a:bodyPr wrap="none" lIns="86795" tIns="43397" rIns="86795" bIns="43397">
            <a:spAutoFit/>
          </a:bodyPr>
          <a:lstStyle/>
          <a:p>
            <a:r>
              <a:rPr lang="fr-FR" sz="1300" i="1" dirty="0">
                <a:solidFill>
                  <a:schemeClr val="bg1"/>
                </a:solidFill>
              </a:rPr>
              <a:t>Grothey A et al. Lancet 2013;381:303-12 </a:t>
            </a:r>
            <a:endParaRPr lang="fr-FR" sz="1300" dirty="0"/>
          </a:p>
        </p:txBody>
      </p:sp>
      <p:sp>
        <p:nvSpPr>
          <p:cNvPr id="6" name="Rectangle 5"/>
          <p:cNvSpPr/>
          <p:nvPr/>
        </p:nvSpPr>
        <p:spPr>
          <a:xfrm>
            <a:off x="5868145" y="4847793"/>
            <a:ext cx="2944360" cy="287696"/>
          </a:xfrm>
          <a:prstGeom prst="rect">
            <a:avLst/>
          </a:prstGeom>
        </p:spPr>
        <p:txBody>
          <a:bodyPr wrap="none" lIns="86795" tIns="43397" rIns="86795" bIns="43397">
            <a:spAutoFit/>
          </a:bodyPr>
          <a:lstStyle/>
          <a:p>
            <a:r>
              <a:rPr lang="fr-FR" sz="1300" i="1" dirty="0">
                <a:solidFill>
                  <a:schemeClr val="bg1"/>
                </a:solidFill>
              </a:rPr>
              <a:t>Grothey A et al. Lancet 2013;381:303-12 </a:t>
            </a:r>
            <a:endParaRPr lang="fr-FR" sz="1300" dirty="0"/>
          </a:p>
        </p:txBody>
      </p:sp>
      <p:sp>
        <p:nvSpPr>
          <p:cNvPr id="7" name="ZoneTexte 6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Grothey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A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 Lancet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2013;381:303-12 </a:t>
            </a:r>
          </a:p>
        </p:txBody>
      </p:sp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2833567828"/>
              </p:ext>
            </p:extLst>
          </p:nvPr>
        </p:nvGraphicFramePr>
        <p:xfrm>
          <a:off x="715566" y="773216"/>
          <a:ext cx="9641084" cy="32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ZoneTexte 8"/>
          <p:cNvSpPr txBox="1"/>
          <p:nvPr/>
        </p:nvSpPr>
        <p:spPr bwMode="auto">
          <a:xfrm rot="16200000">
            <a:off x="-471108" y="2407892"/>
            <a:ext cx="2230183" cy="2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Survie Sans Progression (%)</a:t>
            </a:r>
            <a:endParaRPr lang="fr-FR" sz="1100" dirty="0">
              <a:solidFill>
                <a:srgbClr val="5ECFE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1219705" y="3876607"/>
            <a:ext cx="7474689" cy="2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Mois après randomisation </a:t>
            </a:r>
            <a:endParaRPr lang="fr-FR" sz="1100" dirty="0">
              <a:solidFill>
                <a:srgbClr val="5ECFE1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7219997" y="1564399"/>
            <a:ext cx="211083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219997" y="1419933"/>
            <a:ext cx="211083" cy="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 bwMode="auto">
          <a:xfrm>
            <a:off x="5436372" y="2068160"/>
            <a:ext cx="3058551" cy="4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HR 0,49,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IC 95%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0,42-0,58, </a:t>
            </a:r>
            <a:r>
              <a:rPr lang="fr-FR" b="1" i="1" dirty="0">
                <a:solidFill>
                  <a:schemeClr val="bg1">
                    <a:lumMod val="50000"/>
                  </a:schemeClr>
                </a:solidFill>
              </a:rPr>
              <a:t>p&lt;0,0001</a:t>
            </a: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50663" y="4060086"/>
            <a:ext cx="1391394" cy="2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</a:rPr>
              <a:t>N à risque</a:t>
            </a:r>
            <a:endParaRPr lang="fr-FR" sz="1100" dirty="0">
              <a:solidFill>
                <a:srgbClr val="5ECFE1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77246"/>
              </p:ext>
            </p:extLst>
          </p:nvPr>
        </p:nvGraphicFramePr>
        <p:xfrm>
          <a:off x="-82321" y="4326916"/>
          <a:ext cx="8111811" cy="456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241"/>
                <a:gridCol w="1538300"/>
                <a:gridCol w="988328"/>
                <a:gridCol w="1396295"/>
                <a:gridCol w="1191898"/>
                <a:gridCol w="1201749"/>
              </a:tblGrid>
              <a:tr h="228389">
                <a:tc>
                  <a:txBody>
                    <a:bodyPr/>
                    <a:lstStyle/>
                    <a:p>
                      <a:pPr marL="0" marR="0" indent="0" algn="ctr" defTabSz="1072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err="1" smtClean="0">
                          <a:solidFill>
                            <a:srgbClr val="FF6600"/>
                          </a:solidFill>
                        </a:rPr>
                        <a:t>Regorafenib</a:t>
                      </a:r>
                      <a:endParaRPr lang="fr-FR" sz="1100" b="1" dirty="0" smtClean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238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98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42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12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3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28389">
                <a:tc>
                  <a:txBody>
                    <a:bodyPr/>
                    <a:lstStyle/>
                    <a:p>
                      <a:pPr marL="0" marR="0" indent="0" algn="ctr" defTabSz="1072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Placebo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51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9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2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2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0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16" name="Arrondir un rectangle avec un coin diagonal 15"/>
          <p:cNvSpPr/>
          <p:nvPr/>
        </p:nvSpPr>
        <p:spPr>
          <a:xfrm>
            <a:off x="183644" y="1132922"/>
            <a:ext cx="8710220" cy="3669010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1283005" y="1388269"/>
            <a:ext cx="6884083" cy="2194360"/>
          </a:xfrm>
          <a:custGeom>
            <a:avLst/>
            <a:gdLst>
              <a:gd name="connsiteX0" fmla="*/ 7455366 w 7455366"/>
              <a:gd name="connsiteY0" fmla="*/ 2196392 h 2196392"/>
              <a:gd name="connsiteX1" fmla="*/ 7350782 w 7455366"/>
              <a:gd name="connsiteY1" fmla="*/ 2196392 h 2196392"/>
              <a:gd name="connsiteX2" fmla="*/ 7343311 w 7455366"/>
              <a:gd name="connsiteY2" fmla="*/ 2121685 h 2196392"/>
              <a:gd name="connsiteX3" fmla="*/ 5288977 w 7455366"/>
              <a:gd name="connsiteY3" fmla="*/ 2106744 h 2196392"/>
              <a:gd name="connsiteX4" fmla="*/ 5206804 w 7455366"/>
              <a:gd name="connsiteY4" fmla="*/ 2069390 h 2196392"/>
              <a:gd name="connsiteX5" fmla="*/ 4975224 w 7455366"/>
              <a:gd name="connsiteY5" fmla="*/ 2069390 h 2196392"/>
              <a:gd name="connsiteX6" fmla="*/ 4773526 w 7455366"/>
              <a:gd name="connsiteY6" fmla="*/ 1979741 h 2196392"/>
              <a:gd name="connsiteX7" fmla="*/ 4489654 w 7455366"/>
              <a:gd name="connsiteY7" fmla="*/ 1964800 h 2196392"/>
              <a:gd name="connsiteX8" fmla="*/ 3824797 w 7455366"/>
              <a:gd name="connsiteY8" fmla="*/ 1942388 h 2196392"/>
              <a:gd name="connsiteX9" fmla="*/ 3824797 w 7455366"/>
              <a:gd name="connsiteY9" fmla="*/ 1942388 h 2196392"/>
              <a:gd name="connsiteX10" fmla="*/ 3548396 w 7455366"/>
              <a:gd name="connsiteY10" fmla="*/ 1763090 h 2196392"/>
              <a:gd name="connsiteX11" fmla="*/ 3331757 w 7455366"/>
              <a:gd name="connsiteY11" fmla="*/ 1763090 h 2196392"/>
              <a:gd name="connsiteX12" fmla="*/ 3070296 w 7455366"/>
              <a:gd name="connsiteY12" fmla="*/ 1755620 h 2196392"/>
              <a:gd name="connsiteX13" fmla="*/ 2898479 w 7455366"/>
              <a:gd name="connsiteY13" fmla="*/ 1733208 h 2196392"/>
              <a:gd name="connsiteX14" fmla="*/ 2726662 w 7455366"/>
              <a:gd name="connsiteY14" fmla="*/ 1710795 h 2196392"/>
              <a:gd name="connsiteX15" fmla="*/ 2510023 w 7455366"/>
              <a:gd name="connsiteY15" fmla="*/ 1643559 h 2196392"/>
              <a:gd name="connsiteX16" fmla="*/ 2360617 w 7455366"/>
              <a:gd name="connsiteY16" fmla="*/ 1501615 h 2196392"/>
              <a:gd name="connsiteX17" fmla="*/ 2300854 w 7455366"/>
              <a:gd name="connsiteY17" fmla="*/ 1359671 h 2196392"/>
              <a:gd name="connsiteX18" fmla="*/ 2136508 w 7455366"/>
              <a:gd name="connsiteY18" fmla="*/ 1299906 h 2196392"/>
              <a:gd name="connsiteX19" fmla="*/ 1852636 w 7455366"/>
              <a:gd name="connsiteY19" fmla="*/ 1292435 h 2196392"/>
              <a:gd name="connsiteX20" fmla="*/ 1740581 w 7455366"/>
              <a:gd name="connsiteY20" fmla="*/ 1262552 h 2196392"/>
              <a:gd name="connsiteX21" fmla="*/ 1538883 w 7455366"/>
              <a:gd name="connsiteY21" fmla="*/ 1247610 h 2196392"/>
              <a:gd name="connsiteX22" fmla="*/ 1352125 w 7455366"/>
              <a:gd name="connsiteY22" fmla="*/ 1210257 h 2196392"/>
              <a:gd name="connsiteX23" fmla="*/ 1210190 w 7455366"/>
              <a:gd name="connsiteY23" fmla="*/ 1023489 h 2196392"/>
              <a:gd name="connsiteX24" fmla="*/ 1202719 w 7455366"/>
              <a:gd name="connsiteY24" fmla="*/ 859133 h 2196392"/>
              <a:gd name="connsiteX25" fmla="*/ 1120546 w 7455366"/>
              <a:gd name="connsiteY25" fmla="*/ 679835 h 2196392"/>
              <a:gd name="connsiteX26" fmla="*/ 1030902 w 7455366"/>
              <a:gd name="connsiteY26" fmla="*/ 381007 h 2196392"/>
              <a:gd name="connsiteX27" fmla="*/ 881496 w 7455366"/>
              <a:gd name="connsiteY27" fmla="*/ 306299 h 2196392"/>
              <a:gd name="connsiteX28" fmla="*/ 769442 w 7455366"/>
              <a:gd name="connsiteY28" fmla="*/ 283887 h 2196392"/>
              <a:gd name="connsiteX29" fmla="*/ 627506 w 7455366"/>
              <a:gd name="connsiteY29" fmla="*/ 179297 h 2196392"/>
              <a:gd name="connsiteX30" fmla="*/ 560273 w 7455366"/>
              <a:gd name="connsiteY30" fmla="*/ 89648 h 2196392"/>
              <a:gd name="connsiteX31" fmla="*/ 358575 w 7455366"/>
              <a:gd name="connsiteY31" fmla="*/ 44824 h 2196392"/>
              <a:gd name="connsiteX32" fmla="*/ 179287 w 7455366"/>
              <a:gd name="connsiteY32" fmla="*/ 0 h 2196392"/>
              <a:gd name="connsiteX33" fmla="*/ 0 w 7455366"/>
              <a:gd name="connsiteY33" fmla="*/ 0 h 219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55366" h="2196392">
                <a:moveTo>
                  <a:pt x="7455366" y="2196392"/>
                </a:moveTo>
                <a:lnTo>
                  <a:pt x="7350782" y="2196392"/>
                </a:lnTo>
                <a:lnTo>
                  <a:pt x="7343311" y="2121685"/>
                </a:lnTo>
                <a:lnTo>
                  <a:pt x="5288977" y="2106744"/>
                </a:lnTo>
                <a:lnTo>
                  <a:pt x="5206804" y="2069390"/>
                </a:lnTo>
                <a:lnTo>
                  <a:pt x="4975224" y="2069390"/>
                </a:lnTo>
                <a:lnTo>
                  <a:pt x="4773526" y="1979741"/>
                </a:lnTo>
                <a:lnTo>
                  <a:pt x="4489654" y="1964800"/>
                </a:lnTo>
                <a:lnTo>
                  <a:pt x="3824797" y="1942388"/>
                </a:lnTo>
                <a:lnTo>
                  <a:pt x="3824797" y="1942388"/>
                </a:lnTo>
                <a:lnTo>
                  <a:pt x="3548396" y="1763090"/>
                </a:lnTo>
                <a:lnTo>
                  <a:pt x="3331757" y="1763090"/>
                </a:lnTo>
                <a:lnTo>
                  <a:pt x="3070296" y="1755620"/>
                </a:lnTo>
                <a:lnTo>
                  <a:pt x="2898479" y="1733208"/>
                </a:lnTo>
                <a:lnTo>
                  <a:pt x="2726662" y="1710795"/>
                </a:lnTo>
                <a:lnTo>
                  <a:pt x="2510023" y="1643559"/>
                </a:lnTo>
                <a:lnTo>
                  <a:pt x="2360617" y="1501615"/>
                </a:lnTo>
                <a:lnTo>
                  <a:pt x="2300854" y="1359671"/>
                </a:lnTo>
                <a:lnTo>
                  <a:pt x="2136508" y="1299906"/>
                </a:lnTo>
                <a:lnTo>
                  <a:pt x="1852636" y="1292435"/>
                </a:lnTo>
                <a:lnTo>
                  <a:pt x="1740581" y="1262552"/>
                </a:lnTo>
                <a:lnTo>
                  <a:pt x="1538883" y="1247610"/>
                </a:lnTo>
                <a:lnTo>
                  <a:pt x="1352125" y="1210257"/>
                </a:lnTo>
                <a:lnTo>
                  <a:pt x="1210190" y="1023489"/>
                </a:lnTo>
                <a:lnTo>
                  <a:pt x="1202719" y="859133"/>
                </a:lnTo>
                <a:lnTo>
                  <a:pt x="1120546" y="679835"/>
                </a:lnTo>
                <a:lnTo>
                  <a:pt x="1030902" y="381007"/>
                </a:lnTo>
                <a:lnTo>
                  <a:pt x="881496" y="306299"/>
                </a:lnTo>
                <a:lnTo>
                  <a:pt x="769442" y="283887"/>
                </a:lnTo>
                <a:lnTo>
                  <a:pt x="627506" y="179297"/>
                </a:lnTo>
                <a:lnTo>
                  <a:pt x="560273" y="89648"/>
                </a:lnTo>
                <a:lnTo>
                  <a:pt x="358575" y="44824"/>
                </a:lnTo>
                <a:lnTo>
                  <a:pt x="179287" y="0"/>
                </a:lnTo>
                <a:lnTo>
                  <a:pt x="0" y="0"/>
                </a:lnTo>
              </a:path>
            </a:pathLst>
          </a:cu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6795" tIns="43397" rIns="86795" bIns="43397"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1276108" y="1365877"/>
            <a:ext cx="5670056" cy="2239145"/>
          </a:xfrm>
          <a:custGeom>
            <a:avLst/>
            <a:gdLst>
              <a:gd name="connsiteX0" fmla="*/ 6140592 w 6140592"/>
              <a:gd name="connsiteY0" fmla="*/ 2241218 h 2241218"/>
              <a:gd name="connsiteX1" fmla="*/ 5610200 w 6140592"/>
              <a:gd name="connsiteY1" fmla="*/ 2241218 h 2241218"/>
              <a:gd name="connsiteX2" fmla="*/ 5610200 w 6140592"/>
              <a:gd name="connsiteY2" fmla="*/ 2241218 h 2241218"/>
              <a:gd name="connsiteX3" fmla="*/ 3862148 w 6140592"/>
              <a:gd name="connsiteY3" fmla="*/ 2218805 h 2241218"/>
              <a:gd name="connsiteX4" fmla="*/ 3862148 w 6140592"/>
              <a:gd name="connsiteY4" fmla="*/ 2218805 h 2241218"/>
              <a:gd name="connsiteX5" fmla="*/ 3862148 w 6140592"/>
              <a:gd name="connsiteY5" fmla="*/ 2218805 h 2241218"/>
              <a:gd name="connsiteX6" fmla="*/ 3511044 w 6140592"/>
              <a:gd name="connsiteY6" fmla="*/ 2181452 h 2241218"/>
              <a:gd name="connsiteX7" fmla="*/ 3511044 w 6140592"/>
              <a:gd name="connsiteY7" fmla="*/ 2181452 h 2241218"/>
              <a:gd name="connsiteX8" fmla="*/ 2749072 w 6140592"/>
              <a:gd name="connsiteY8" fmla="*/ 2151569 h 2241218"/>
              <a:gd name="connsiteX9" fmla="*/ 2562315 w 6140592"/>
              <a:gd name="connsiteY9" fmla="*/ 2121686 h 2241218"/>
              <a:gd name="connsiteX10" fmla="*/ 2285913 w 6140592"/>
              <a:gd name="connsiteY10" fmla="*/ 2017096 h 2241218"/>
              <a:gd name="connsiteX11" fmla="*/ 2166389 w 6140592"/>
              <a:gd name="connsiteY11" fmla="*/ 1979742 h 2241218"/>
              <a:gd name="connsiteX12" fmla="*/ 1957220 w 6140592"/>
              <a:gd name="connsiteY12" fmla="*/ 1957330 h 2241218"/>
              <a:gd name="connsiteX13" fmla="*/ 1680819 w 6140592"/>
              <a:gd name="connsiteY13" fmla="*/ 1919976 h 2241218"/>
              <a:gd name="connsiteX14" fmla="*/ 1486591 w 6140592"/>
              <a:gd name="connsiteY14" fmla="*/ 1882623 h 2241218"/>
              <a:gd name="connsiteX15" fmla="*/ 1284892 w 6140592"/>
              <a:gd name="connsiteY15" fmla="*/ 1778033 h 2241218"/>
              <a:gd name="connsiteX16" fmla="*/ 1232600 w 6140592"/>
              <a:gd name="connsiteY16" fmla="*/ 1703325 h 2241218"/>
              <a:gd name="connsiteX17" fmla="*/ 1217660 w 6140592"/>
              <a:gd name="connsiteY17" fmla="*/ 1621147 h 2241218"/>
              <a:gd name="connsiteX18" fmla="*/ 1217660 w 6140592"/>
              <a:gd name="connsiteY18" fmla="*/ 1374614 h 2241218"/>
              <a:gd name="connsiteX19" fmla="*/ 1135486 w 6140592"/>
              <a:gd name="connsiteY19" fmla="*/ 1232670 h 2241218"/>
              <a:gd name="connsiteX20" fmla="*/ 1135486 w 6140592"/>
              <a:gd name="connsiteY20" fmla="*/ 1135550 h 2241218"/>
              <a:gd name="connsiteX21" fmla="*/ 1090664 w 6140592"/>
              <a:gd name="connsiteY21" fmla="*/ 1023490 h 2241218"/>
              <a:gd name="connsiteX22" fmla="*/ 1083194 w 6140592"/>
              <a:gd name="connsiteY22" fmla="*/ 926370 h 2241218"/>
              <a:gd name="connsiteX23" fmla="*/ 1045843 w 6140592"/>
              <a:gd name="connsiteY23" fmla="*/ 709719 h 2241218"/>
              <a:gd name="connsiteX24" fmla="*/ 926318 w 6140592"/>
              <a:gd name="connsiteY24" fmla="*/ 590188 h 2241218"/>
              <a:gd name="connsiteX25" fmla="*/ 874026 w 6140592"/>
              <a:gd name="connsiteY25" fmla="*/ 530422 h 2241218"/>
              <a:gd name="connsiteX26" fmla="*/ 784382 w 6140592"/>
              <a:gd name="connsiteY26" fmla="*/ 425832 h 2241218"/>
              <a:gd name="connsiteX27" fmla="*/ 679798 w 6140592"/>
              <a:gd name="connsiteY27" fmla="*/ 261476 h 2241218"/>
              <a:gd name="connsiteX28" fmla="*/ 582684 w 6140592"/>
              <a:gd name="connsiteY28" fmla="*/ 261476 h 2241218"/>
              <a:gd name="connsiteX29" fmla="*/ 582684 w 6140592"/>
              <a:gd name="connsiteY29" fmla="*/ 261476 h 2241218"/>
              <a:gd name="connsiteX30" fmla="*/ 268931 w 6140592"/>
              <a:gd name="connsiteY30" fmla="*/ 59766 h 2241218"/>
              <a:gd name="connsiteX31" fmla="*/ 156876 w 6140592"/>
              <a:gd name="connsiteY31" fmla="*/ 59766 h 2241218"/>
              <a:gd name="connsiteX32" fmla="*/ 126995 w 6140592"/>
              <a:gd name="connsiteY32" fmla="*/ 0 h 2241218"/>
              <a:gd name="connsiteX33" fmla="*/ 0 w 6140592"/>
              <a:gd name="connsiteY33" fmla="*/ 0 h 224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140592" h="2241218">
                <a:moveTo>
                  <a:pt x="6140592" y="2241218"/>
                </a:moveTo>
                <a:lnTo>
                  <a:pt x="5610200" y="2241218"/>
                </a:lnTo>
                <a:lnTo>
                  <a:pt x="5610200" y="2241218"/>
                </a:lnTo>
                <a:lnTo>
                  <a:pt x="3862148" y="2218805"/>
                </a:lnTo>
                <a:lnTo>
                  <a:pt x="3862148" y="2218805"/>
                </a:lnTo>
                <a:lnTo>
                  <a:pt x="3862148" y="2218805"/>
                </a:lnTo>
                <a:lnTo>
                  <a:pt x="3511044" y="2181452"/>
                </a:lnTo>
                <a:lnTo>
                  <a:pt x="3511044" y="2181452"/>
                </a:lnTo>
                <a:lnTo>
                  <a:pt x="2749072" y="2151569"/>
                </a:lnTo>
                <a:lnTo>
                  <a:pt x="2562315" y="2121686"/>
                </a:lnTo>
                <a:lnTo>
                  <a:pt x="2285913" y="2017096"/>
                </a:lnTo>
                <a:lnTo>
                  <a:pt x="2166389" y="1979742"/>
                </a:lnTo>
                <a:lnTo>
                  <a:pt x="1957220" y="1957330"/>
                </a:lnTo>
                <a:lnTo>
                  <a:pt x="1680819" y="1919976"/>
                </a:lnTo>
                <a:lnTo>
                  <a:pt x="1486591" y="1882623"/>
                </a:lnTo>
                <a:lnTo>
                  <a:pt x="1284892" y="1778033"/>
                </a:lnTo>
                <a:lnTo>
                  <a:pt x="1232600" y="1703325"/>
                </a:lnTo>
                <a:lnTo>
                  <a:pt x="1217660" y="1621147"/>
                </a:lnTo>
                <a:lnTo>
                  <a:pt x="1217660" y="1374614"/>
                </a:lnTo>
                <a:lnTo>
                  <a:pt x="1135486" y="1232670"/>
                </a:lnTo>
                <a:lnTo>
                  <a:pt x="1135486" y="1135550"/>
                </a:lnTo>
                <a:lnTo>
                  <a:pt x="1090664" y="1023490"/>
                </a:lnTo>
                <a:lnTo>
                  <a:pt x="1083194" y="926370"/>
                </a:lnTo>
                <a:lnTo>
                  <a:pt x="1045843" y="709719"/>
                </a:lnTo>
                <a:lnTo>
                  <a:pt x="926318" y="590188"/>
                </a:lnTo>
                <a:lnTo>
                  <a:pt x="874026" y="530422"/>
                </a:lnTo>
                <a:lnTo>
                  <a:pt x="784382" y="425832"/>
                </a:lnTo>
                <a:lnTo>
                  <a:pt x="679798" y="261476"/>
                </a:lnTo>
                <a:lnTo>
                  <a:pt x="582684" y="261476"/>
                </a:lnTo>
                <a:lnTo>
                  <a:pt x="582684" y="261476"/>
                </a:lnTo>
                <a:lnTo>
                  <a:pt x="268931" y="59766"/>
                </a:lnTo>
                <a:lnTo>
                  <a:pt x="156876" y="59766"/>
                </a:lnTo>
                <a:lnTo>
                  <a:pt x="126995" y="0"/>
                </a:lnTo>
                <a:lnTo>
                  <a:pt x="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6795" tIns="43397" rIns="86795" bIns="43397"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 bwMode="auto">
          <a:xfrm>
            <a:off x="7431080" y="1204862"/>
            <a:ext cx="1970108" cy="5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>
                <a:solidFill>
                  <a:srgbClr val="FF6600"/>
                </a:solidFill>
              </a:rPr>
              <a:t>Regorafenib</a:t>
            </a:r>
            <a:r>
              <a:rPr lang="fr-FR" b="1" dirty="0" smtClean="0">
                <a:solidFill>
                  <a:srgbClr val="FF6600"/>
                </a:solidFill>
              </a:rPr>
              <a:t> 160 mg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26149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" name="Espace réservé du text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000">
                <a:latin typeface="Calibri" pitchFamily="34" charset="0"/>
                <a:ea typeface="ＭＳ Ｐゴシック"/>
                <a:cs typeface="Arial" charset="0"/>
              </a:rPr>
              <a:t>E. Van Cutsem </a:t>
            </a:r>
            <a:r>
              <a:rPr lang="it-IT" sz="1000" i="1">
                <a:latin typeface="Calibri" pitchFamily="34" charset="0"/>
                <a:ea typeface="ＭＳ Ｐゴシック"/>
                <a:cs typeface="Arial" charset="0"/>
              </a:rPr>
              <a:t>et al., </a:t>
            </a:r>
            <a:r>
              <a:rPr lang="it-IT" sz="1000">
                <a:latin typeface="Calibri" pitchFamily="34" charset="0"/>
                <a:ea typeface="ＭＳ Ｐゴシック"/>
                <a:cs typeface="Arial" charset="0"/>
              </a:rPr>
              <a:t>ASCO 2012, A 3502 </a:t>
            </a:r>
          </a:p>
        </p:txBody>
      </p:sp>
      <p:graphicFrame>
        <p:nvGraphicFramePr>
          <p:cNvPr id="9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455"/>
              </p:ext>
            </p:extLst>
          </p:nvPr>
        </p:nvGraphicFramePr>
        <p:xfrm>
          <a:off x="276225" y="1079898"/>
          <a:ext cx="8641082" cy="37316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75418"/>
                <a:gridCol w="845708"/>
                <a:gridCol w="845708"/>
                <a:gridCol w="845708"/>
                <a:gridCol w="845708"/>
                <a:gridCol w="845708"/>
                <a:gridCol w="845708"/>
                <a:gridCol w="845708"/>
                <a:gridCol w="845708"/>
              </a:tblGrid>
              <a:tr h="40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Effet secondaire, %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Regorafenib</a:t>
                      </a:r>
                      <a:b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n=505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Placebo</a:t>
                      </a:r>
                      <a:b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n=253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Tous grades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Grade 3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Grade 4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Grade 5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grades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Grade 3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Grade 4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Grade 5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332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charset="0"/>
                        </a:rPr>
                        <a:t>Syndrome main-pied</a:t>
                      </a:r>
                      <a:endParaRPr kumimoji="0" 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46,6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16,6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7,5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Fatigue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47,4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9,2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28,1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4,7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Hypertension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27,8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7,2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5,9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Diarrhées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33,8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7,0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0,2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8,3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Rash/</a:t>
                      </a:r>
                      <a:r>
                        <a:rPr kumimoji="0" lang="fr-FR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désquamation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26,0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4,0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Anorexie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30,4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3,2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15,4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Mucite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27,2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3,6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Thrombopénie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12,6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2,6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0,2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Fièvre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2,8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235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Nausées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14,4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11,1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Effets secondaires amenant à l’arrêt du traitement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8,2%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C6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C6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C6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1,2%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C6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C6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fr-F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C68"/>
                    </a:solidFill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9038" y="365228"/>
            <a:ext cx="6227762" cy="407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300" dirty="0"/>
              <a:t>Etude CORRECT</a:t>
            </a:r>
            <a:br>
              <a:rPr lang="fr-FR" sz="2300" dirty="0"/>
            </a:br>
            <a:r>
              <a:rPr lang="fr-FR" sz="2300" dirty="0"/>
              <a:t>Toxicité (&gt; 10% des patients)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Grothey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A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 Lancet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2013;381:303-12 </a:t>
            </a:r>
          </a:p>
        </p:txBody>
      </p:sp>
    </p:spTree>
    <p:extLst>
      <p:ext uri="{BB962C8B-B14F-4D97-AF65-F5344CB8AC3E}">
        <p14:creationId xmlns:p14="http://schemas.microsoft.com/office/powerpoint/2010/main" val="19152832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dirty="0"/>
              <a:t>CORRECT, qualité de vie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Etude </a:t>
            </a:r>
            <a:r>
              <a:rPr lang="fr-FR" dirty="0" err="1"/>
              <a:t>QdV</a:t>
            </a:r>
            <a:r>
              <a:rPr lang="fr-FR" dirty="0"/>
              <a:t> à partir de 2 questionnaires</a:t>
            </a:r>
          </a:p>
          <a:p>
            <a:pPr lvl="1"/>
            <a:r>
              <a:rPr lang="fr-FR" dirty="0"/>
              <a:t>EORTC QLQ-C30 </a:t>
            </a:r>
          </a:p>
          <a:p>
            <a:pPr lvl="1"/>
            <a:r>
              <a:rPr lang="fr-FR" dirty="0" smtClean="0"/>
              <a:t>EQ</a:t>
            </a:r>
            <a:r>
              <a:rPr lang="fr-FR" dirty="0"/>
              <a:t>-5D</a:t>
            </a:r>
          </a:p>
          <a:p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354491"/>
              </p:ext>
            </p:extLst>
          </p:nvPr>
        </p:nvGraphicFramePr>
        <p:xfrm>
          <a:off x="1321115" y="2319839"/>
          <a:ext cx="7005133" cy="2148827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25019"/>
                <a:gridCol w="2223846"/>
                <a:gridCol w="1956268"/>
              </a:tblGrid>
              <a:tr h="494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500" dirty="0" smtClean="0"/>
                        <a:t>EORTC QLQ-C30 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Aire sous la courbe ajustée au temps, méthode des moindres carrés (LMS)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IC 95%</a:t>
                      </a:r>
                      <a:endParaRPr kumimoji="0" lang="fr-F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480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Placebo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58,13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55,72 – 60,53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480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Regorafenib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56,93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54,79 – 59,08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480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Différence / placebo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-1,19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-3,13 – 0,75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34288" marB="3428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07034" y="4442226"/>
            <a:ext cx="7388510" cy="349252"/>
          </a:xfrm>
          <a:prstGeom prst="rect">
            <a:avLst/>
          </a:prstGeom>
          <a:noFill/>
        </p:spPr>
        <p:txBody>
          <a:bodyPr wrap="none" lIns="86795" tIns="43397" rIns="86795" bIns="43397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5ECFE1"/>
                </a:solidFill>
              </a:rPr>
              <a:t>Résultats similaires avec EQ-5D : pas de différence significative de qualité de vie</a:t>
            </a:r>
            <a:endParaRPr lang="fr-FR" b="1" dirty="0">
              <a:solidFill>
                <a:srgbClr val="5ECFE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fr-FR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Siena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</a:t>
            </a:r>
            <a:r>
              <a:rPr lang="fr-FR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al., 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ESMO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MS PGothic" charset="0"/>
                <a:cs typeface="MS PGothic" charset="0"/>
              </a:rPr>
              <a:t>®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2013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, A 2156</a:t>
            </a:r>
          </a:p>
        </p:txBody>
      </p:sp>
    </p:spTree>
    <p:extLst>
      <p:ext uri="{BB962C8B-B14F-4D97-AF65-F5344CB8AC3E}">
        <p14:creationId xmlns:p14="http://schemas.microsoft.com/office/powerpoint/2010/main" val="1540833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ourbe Abs5000_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06" y="1183008"/>
            <a:ext cx="2523744" cy="3346704"/>
          </a:xfrm>
          <a:prstGeom prst="rect">
            <a:avLst/>
          </a:prstGeom>
        </p:spPr>
      </p:pic>
      <p:sp>
        <p:nvSpPr>
          <p:cNvPr id="19" name="Line 167"/>
          <p:cNvSpPr>
            <a:spLocks noChangeShapeType="1"/>
          </p:cNvSpPr>
          <p:nvPr/>
        </p:nvSpPr>
        <p:spPr bwMode="auto">
          <a:xfrm rot="16200000" flipH="1">
            <a:off x="2964922" y="1575195"/>
            <a:ext cx="0" cy="3790149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1" name="Line 170"/>
          <p:cNvSpPr>
            <a:spLocks noChangeShapeType="1"/>
          </p:cNvSpPr>
          <p:nvPr/>
        </p:nvSpPr>
        <p:spPr bwMode="auto">
          <a:xfrm rot="16200000">
            <a:off x="1685322" y="3513521"/>
            <a:ext cx="8650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3" name="Line 172"/>
          <p:cNvSpPr>
            <a:spLocks noChangeShapeType="1"/>
          </p:cNvSpPr>
          <p:nvPr/>
        </p:nvSpPr>
        <p:spPr bwMode="auto">
          <a:xfrm rot="16200000">
            <a:off x="2948825" y="3513521"/>
            <a:ext cx="8650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4" name="Line 173"/>
          <p:cNvSpPr>
            <a:spLocks noChangeShapeType="1"/>
          </p:cNvSpPr>
          <p:nvPr/>
        </p:nvSpPr>
        <p:spPr bwMode="auto">
          <a:xfrm rot="16200000">
            <a:off x="3571758" y="3513521"/>
            <a:ext cx="8650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7" name="Line 179"/>
          <p:cNvSpPr>
            <a:spLocks noChangeShapeType="1"/>
          </p:cNvSpPr>
          <p:nvPr/>
        </p:nvSpPr>
        <p:spPr bwMode="auto">
          <a:xfrm>
            <a:off x="1087830" y="2000406"/>
            <a:ext cx="0" cy="1546092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3" name="Line 185"/>
          <p:cNvSpPr>
            <a:spLocks noChangeShapeType="1"/>
          </p:cNvSpPr>
          <p:nvPr/>
        </p:nvSpPr>
        <p:spPr bwMode="auto">
          <a:xfrm>
            <a:off x="1012697" y="2381795"/>
            <a:ext cx="7513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7" name="Line 189"/>
          <p:cNvSpPr>
            <a:spLocks noChangeShapeType="1"/>
          </p:cNvSpPr>
          <p:nvPr/>
        </p:nvSpPr>
        <p:spPr bwMode="auto">
          <a:xfrm>
            <a:off x="1012697" y="3469714"/>
            <a:ext cx="7513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9" name="Line 174"/>
          <p:cNvSpPr>
            <a:spLocks noChangeShapeType="1"/>
          </p:cNvSpPr>
          <p:nvPr/>
        </p:nvSpPr>
        <p:spPr bwMode="auto">
          <a:xfrm rot="16200000">
            <a:off x="4816094" y="3513521"/>
            <a:ext cx="8650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30" name="Line 173"/>
          <p:cNvSpPr>
            <a:spLocks noChangeShapeType="1"/>
          </p:cNvSpPr>
          <p:nvPr/>
        </p:nvSpPr>
        <p:spPr bwMode="auto">
          <a:xfrm rot="16200000">
            <a:off x="4183716" y="3513521"/>
            <a:ext cx="8650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7" name="Text Box 242"/>
          <p:cNvSpPr txBox="1">
            <a:spLocks noChangeArrowheads="1"/>
          </p:cNvSpPr>
          <p:nvPr/>
        </p:nvSpPr>
        <p:spPr bwMode="auto">
          <a:xfrm>
            <a:off x="840509" y="1355574"/>
            <a:ext cx="3823292" cy="17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ts val="1424"/>
              </a:lnSpc>
              <a:spcAft>
                <a:spcPct val="0"/>
              </a:spcAft>
            </a:pP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Survie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globale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(</a:t>
            </a:r>
            <a:r>
              <a:rPr lang="en-GB" sz="1300" b="1" dirty="0" smtClean="0">
                <a:solidFill>
                  <a:srgbClr val="7F7F7F"/>
                </a:solidFill>
                <a:latin typeface="Calibri" panose="020F0502020204030204" pitchFamily="34" charset="0"/>
              </a:rPr>
              <a:t>SG) </a:t>
            </a:r>
            <a:r>
              <a:rPr lang="en-GB" sz="1100" dirty="0" err="1" smtClean="0">
                <a:solidFill>
                  <a:srgbClr val="7F7F7F"/>
                </a:solidFill>
                <a:latin typeface="Calibri" panose="020F0502020204030204" pitchFamily="34" charset="0"/>
              </a:rPr>
              <a:t>Objectif</a:t>
            </a:r>
            <a:r>
              <a:rPr lang="en-GB" sz="1100" dirty="0" smtClean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7F7F7F"/>
                </a:solidFill>
                <a:latin typeface="Calibri" panose="020F0502020204030204" pitchFamily="34" charset="0"/>
              </a:rPr>
              <a:t>principal</a:t>
            </a:r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1012697" y="2005722"/>
            <a:ext cx="7513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8" name="Line 180"/>
          <p:cNvSpPr>
            <a:spLocks noChangeShapeType="1"/>
          </p:cNvSpPr>
          <p:nvPr/>
        </p:nvSpPr>
        <p:spPr bwMode="auto">
          <a:xfrm>
            <a:off x="1012697" y="2728997"/>
            <a:ext cx="7513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665757" y="1927353"/>
            <a:ext cx="325438" cy="1622327"/>
            <a:chOff x="972242" y="1898403"/>
            <a:chExt cx="352445" cy="1623829"/>
          </a:xfrm>
        </p:grpSpPr>
        <p:sp>
          <p:nvSpPr>
            <p:cNvPr id="49" name="Text Box 201"/>
            <p:cNvSpPr txBox="1">
              <a:spLocks noChangeArrowheads="1"/>
            </p:cNvSpPr>
            <p:nvPr/>
          </p:nvSpPr>
          <p:spPr bwMode="auto">
            <a:xfrm>
              <a:off x="972242" y="3368202"/>
              <a:ext cx="352445" cy="15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0,0</a:t>
              </a:r>
            </a:p>
          </p:txBody>
        </p:sp>
        <p:sp>
          <p:nvSpPr>
            <p:cNvPr id="84" name="Text Box 211"/>
            <p:cNvSpPr txBox="1">
              <a:spLocks noChangeArrowheads="1"/>
            </p:cNvSpPr>
            <p:nvPr/>
          </p:nvSpPr>
          <p:spPr bwMode="auto">
            <a:xfrm>
              <a:off x="972242" y="1898403"/>
              <a:ext cx="352445" cy="15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1,00</a:t>
              </a:r>
            </a:p>
          </p:txBody>
        </p:sp>
        <p:sp>
          <p:nvSpPr>
            <p:cNvPr id="86" name="Text Box 211"/>
            <p:cNvSpPr txBox="1">
              <a:spLocks noChangeArrowheads="1"/>
            </p:cNvSpPr>
            <p:nvPr/>
          </p:nvSpPr>
          <p:spPr bwMode="auto">
            <a:xfrm>
              <a:off x="972242" y="2272399"/>
              <a:ext cx="352445" cy="15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0,75</a:t>
              </a:r>
            </a:p>
          </p:txBody>
        </p:sp>
        <p:sp>
          <p:nvSpPr>
            <p:cNvPr id="87" name="Text Box 211"/>
            <p:cNvSpPr txBox="1">
              <a:spLocks noChangeArrowheads="1"/>
            </p:cNvSpPr>
            <p:nvPr/>
          </p:nvSpPr>
          <p:spPr bwMode="auto">
            <a:xfrm>
              <a:off x="972242" y="2622348"/>
              <a:ext cx="352445" cy="15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0,50</a:t>
              </a:r>
            </a:p>
          </p:txBody>
        </p:sp>
        <p:sp>
          <p:nvSpPr>
            <p:cNvPr id="91" name="Text Box 211"/>
            <p:cNvSpPr txBox="1">
              <a:spLocks noChangeArrowheads="1"/>
            </p:cNvSpPr>
            <p:nvPr/>
          </p:nvSpPr>
          <p:spPr bwMode="auto">
            <a:xfrm>
              <a:off x="972242" y="2986316"/>
              <a:ext cx="352445" cy="154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0,25</a:t>
              </a:r>
            </a:p>
          </p:txBody>
        </p:sp>
      </p:grpSp>
      <p:sp>
        <p:nvSpPr>
          <p:cNvPr id="92" name="Line 180"/>
          <p:cNvSpPr>
            <a:spLocks noChangeShapeType="1"/>
          </p:cNvSpPr>
          <p:nvPr/>
        </p:nvSpPr>
        <p:spPr bwMode="auto">
          <a:xfrm>
            <a:off x="1012697" y="3092629"/>
            <a:ext cx="7513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6" name="Line 170"/>
          <p:cNvSpPr>
            <a:spLocks noChangeShapeType="1"/>
          </p:cNvSpPr>
          <p:nvPr/>
        </p:nvSpPr>
        <p:spPr bwMode="auto">
          <a:xfrm rot="16200000">
            <a:off x="2308267" y="3513521"/>
            <a:ext cx="86504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xtLst/>
        </p:spPr>
        <p:txBody>
          <a:bodyPr lIns="86795" tIns="43397" rIns="86795" bIns="43397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1" name="Text Box 242"/>
          <p:cNvSpPr txBox="1">
            <a:spLocks noChangeArrowheads="1"/>
          </p:cNvSpPr>
          <p:nvPr/>
        </p:nvSpPr>
        <p:spPr bwMode="auto">
          <a:xfrm>
            <a:off x="2004793" y="3671535"/>
            <a:ext cx="2055822" cy="18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ts val="1424"/>
              </a:lnSpc>
              <a:spcAft>
                <a:spcPct val="0"/>
              </a:spcAft>
            </a:pPr>
            <a:r>
              <a:rPr lang="en-GB" sz="1100" dirty="0" err="1">
                <a:solidFill>
                  <a:srgbClr val="7F7F7F"/>
                </a:solidFill>
                <a:latin typeface="Calibri" panose="020F0502020204030204" pitchFamily="34" charset="0"/>
              </a:rPr>
              <a:t>Jours</a:t>
            </a:r>
            <a:r>
              <a:rPr lang="en-GB" sz="1100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100" dirty="0" err="1">
                <a:solidFill>
                  <a:srgbClr val="7F7F7F"/>
                </a:solidFill>
                <a:latin typeface="Calibri" panose="020F0502020204030204" pitchFamily="34" charset="0"/>
              </a:rPr>
              <a:t>depuis</a:t>
            </a:r>
            <a:r>
              <a:rPr lang="en-GB" sz="1100" dirty="0">
                <a:solidFill>
                  <a:srgbClr val="7F7F7F"/>
                </a:solidFill>
                <a:latin typeface="Calibri" panose="020F0502020204030204" pitchFamily="34" charset="0"/>
              </a:rPr>
              <a:t> la randomisation</a:t>
            </a:r>
          </a:p>
        </p:txBody>
      </p:sp>
      <p:sp>
        <p:nvSpPr>
          <p:cNvPr id="56" name="Titre 55"/>
          <p:cNvSpPr>
            <a:spLocks noGrp="1"/>
          </p:cNvSpPr>
          <p:nvPr>
            <p:ph type="title"/>
          </p:nvPr>
        </p:nvSpPr>
        <p:spPr>
          <a:xfrm>
            <a:off x="2459038" y="365228"/>
            <a:ext cx="6227762" cy="4079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2300" dirty="0"/>
              <a:t>CONCUR : confirmation asiatique </a:t>
            </a:r>
            <a:br>
              <a:rPr lang="fr-FR" sz="2300" dirty="0"/>
            </a:br>
            <a:r>
              <a:rPr lang="fr-FR" sz="2300" dirty="0"/>
              <a:t>de l’étude CORRECT</a:t>
            </a:r>
            <a:endParaRPr lang="fr-FR" sz="1300" b="0" dirty="0">
              <a:solidFill>
                <a:schemeClr val="tx1"/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933964" y="3526419"/>
            <a:ext cx="4087440" cy="153888"/>
            <a:chOff x="1262706" y="3498951"/>
            <a:chExt cx="4426641" cy="154031"/>
          </a:xfrm>
        </p:grpSpPr>
        <p:sp>
          <p:nvSpPr>
            <p:cNvPr id="11" name="Text Box 193"/>
            <p:cNvSpPr txBox="1">
              <a:spLocks noChangeArrowheads="1"/>
            </p:cNvSpPr>
            <p:nvPr/>
          </p:nvSpPr>
          <p:spPr bwMode="auto">
            <a:xfrm>
              <a:off x="1968490" y="3498951"/>
              <a:ext cx="352444" cy="15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33" name="Text Box 191"/>
            <p:cNvSpPr txBox="1">
              <a:spLocks noChangeArrowheads="1"/>
            </p:cNvSpPr>
            <p:nvPr/>
          </p:nvSpPr>
          <p:spPr bwMode="auto">
            <a:xfrm>
              <a:off x="1262706" y="3498951"/>
              <a:ext cx="352445" cy="15403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52" name="Text Box 193"/>
            <p:cNvSpPr txBox="1">
              <a:spLocks noChangeArrowheads="1"/>
            </p:cNvSpPr>
            <p:nvPr/>
          </p:nvSpPr>
          <p:spPr bwMode="auto">
            <a:xfrm>
              <a:off x="2622450" y="3498951"/>
              <a:ext cx="352444" cy="15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200</a:t>
              </a:r>
            </a:p>
          </p:txBody>
        </p:sp>
        <p:sp>
          <p:nvSpPr>
            <p:cNvPr id="53" name="Text Box 193"/>
            <p:cNvSpPr txBox="1">
              <a:spLocks noChangeArrowheads="1"/>
            </p:cNvSpPr>
            <p:nvPr/>
          </p:nvSpPr>
          <p:spPr bwMode="auto">
            <a:xfrm>
              <a:off x="3312741" y="3498951"/>
              <a:ext cx="352444" cy="15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300</a:t>
              </a:r>
            </a:p>
          </p:txBody>
        </p:sp>
        <p:sp>
          <p:nvSpPr>
            <p:cNvPr id="55" name="Text Box 193"/>
            <p:cNvSpPr txBox="1">
              <a:spLocks noChangeArrowheads="1"/>
            </p:cNvSpPr>
            <p:nvPr/>
          </p:nvSpPr>
          <p:spPr bwMode="auto">
            <a:xfrm>
              <a:off x="3987462" y="3498951"/>
              <a:ext cx="352444" cy="15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400</a:t>
              </a:r>
            </a:p>
          </p:txBody>
        </p:sp>
        <p:sp>
          <p:nvSpPr>
            <p:cNvPr id="57" name="Text Box 193"/>
            <p:cNvSpPr txBox="1">
              <a:spLocks noChangeArrowheads="1"/>
            </p:cNvSpPr>
            <p:nvPr/>
          </p:nvSpPr>
          <p:spPr bwMode="auto">
            <a:xfrm>
              <a:off x="4651803" y="3498951"/>
              <a:ext cx="352444" cy="15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500</a:t>
              </a:r>
            </a:p>
          </p:txBody>
        </p:sp>
        <p:sp>
          <p:nvSpPr>
            <p:cNvPr id="58" name="Text Box 193"/>
            <p:cNvSpPr txBox="1">
              <a:spLocks noChangeArrowheads="1"/>
            </p:cNvSpPr>
            <p:nvPr/>
          </p:nvSpPr>
          <p:spPr bwMode="auto">
            <a:xfrm>
              <a:off x="5336903" y="3498951"/>
              <a:ext cx="352444" cy="154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</a:rPr>
                <a:t>600</a:t>
              </a:r>
            </a:p>
          </p:txBody>
        </p:sp>
      </p:grpSp>
      <p:sp>
        <p:nvSpPr>
          <p:cNvPr id="66" name="Text Box 242"/>
          <p:cNvSpPr txBox="1">
            <a:spLocks noChangeArrowheads="1"/>
          </p:cNvSpPr>
          <p:nvPr/>
        </p:nvSpPr>
        <p:spPr bwMode="auto">
          <a:xfrm rot="16200000">
            <a:off x="-32" y="2698876"/>
            <a:ext cx="1265102" cy="1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ts val="1424"/>
              </a:lnSpc>
              <a:spcAft>
                <a:spcPct val="0"/>
              </a:spcAft>
            </a:pP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% de SG</a:t>
            </a:r>
          </a:p>
        </p:txBody>
      </p:sp>
      <p:pic>
        <p:nvPicPr>
          <p:cNvPr id="2" name="Image 1" descr="courbe Abs500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91" y="1997889"/>
            <a:ext cx="3295530" cy="1384533"/>
          </a:xfrm>
          <a:prstGeom prst="rect">
            <a:avLst/>
          </a:prstGeom>
          <a:ln>
            <a:noFill/>
          </a:ln>
        </p:spPr>
      </p:pic>
      <p:sp>
        <p:nvSpPr>
          <p:cNvPr id="67" name="Text Box 242"/>
          <p:cNvSpPr txBox="1">
            <a:spLocks noChangeArrowheads="1"/>
          </p:cNvSpPr>
          <p:nvPr/>
        </p:nvSpPr>
        <p:spPr bwMode="auto">
          <a:xfrm>
            <a:off x="1148483" y="3106047"/>
            <a:ext cx="2126184" cy="27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Aft>
                <a:spcPct val="0"/>
              </a:spcAft>
            </a:pPr>
            <a:r>
              <a:rPr lang="en-GB" sz="1100" b="1" dirty="0">
                <a:solidFill>
                  <a:srgbClr val="7F7F7F"/>
                </a:solidFill>
                <a:latin typeface="Calibri" panose="020F0502020204030204" pitchFamily="34" charset="0"/>
              </a:rPr>
              <a:t>45% de diminution du </a:t>
            </a:r>
            <a:r>
              <a:rPr lang="en-GB" sz="11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risque</a:t>
            </a:r>
            <a:r>
              <a:rPr lang="en-GB" sz="1100" b="1" dirty="0">
                <a:solidFill>
                  <a:srgbClr val="7F7F7F"/>
                </a:solidFill>
                <a:latin typeface="Calibri" panose="020F0502020204030204" pitchFamily="34" charset="0"/>
              </a:rPr>
              <a:t> de </a:t>
            </a:r>
            <a:r>
              <a:rPr lang="en-GB" sz="11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décès</a:t>
            </a:r>
            <a:r>
              <a:rPr lang="en-GB" sz="11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dans</a:t>
            </a:r>
            <a:r>
              <a:rPr lang="en-GB" sz="1100" b="1" dirty="0">
                <a:solidFill>
                  <a:srgbClr val="7F7F7F"/>
                </a:solidFill>
                <a:latin typeface="Calibri" panose="020F0502020204030204" pitchFamily="34" charset="0"/>
              </a:rPr>
              <a:t> le </a:t>
            </a:r>
            <a:r>
              <a:rPr lang="en-GB" sz="11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groupe</a:t>
            </a:r>
            <a:r>
              <a:rPr lang="en-GB" sz="11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regorafenib</a:t>
            </a:r>
            <a:endParaRPr lang="en-GB" sz="1100" b="1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er 6"/>
          <p:cNvGrpSpPr>
            <a:grpSpLocks noChangeAspect="1"/>
          </p:cNvGrpSpPr>
          <p:nvPr/>
        </p:nvGrpSpPr>
        <p:grpSpPr>
          <a:xfrm>
            <a:off x="5384205" y="1136392"/>
            <a:ext cx="3559625" cy="1622811"/>
            <a:chOff x="5055560" y="1792262"/>
            <a:chExt cx="4641014" cy="2611771"/>
          </a:xfrm>
        </p:grpSpPr>
        <p:sp>
          <p:nvSpPr>
            <p:cNvPr id="70" name="Text Box 193"/>
            <p:cNvSpPr txBox="1">
              <a:spLocks noChangeArrowheads="1"/>
            </p:cNvSpPr>
            <p:nvPr/>
          </p:nvSpPr>
          <p:spPr bwMode="auto">
            <a:xfrm>
              <a:off x="6260837" y="3924354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71" name="Line 167"/>
            <p:cNvSpPr>
              <a:spLocks noChangeShapeType="1"/>
            </p:cNvSpPr>
            <p:nvPr/>
          </p:nvSpPr>
          <p:spPr bwMode="auto">
            <a:xfrm rot="16200000" flipH="1">
              <a:off x="7640093" y="1954408"/>
              <a:ext cx="0" cy="3790149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72" name="Line 170"/>
            <p:cNvSpPr>
              <a:spLocks noChangeShapeType="1"/>
            </p:cNvSpPr>
            <p:nvPr/>
          </p:nvSpPr>
          <p:spPr bwMode="auto">
            <a:xfrm rot="16200000">
              <a:off x="6346075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73" name="Line 172"/>
            <p:cNvSpPr>
              <a:spLocks noChangeShapeType="1"/>
            </p:cNvSpPr>
            <p:nvPr/>
          </p:nvSpPr>
          <p:spPr bwMode="auto">
            <a:xfrm rot="16200000">
              <a:off x="7609579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74" name="Line 173"/>
            <p:cNvSpPr>
              <a:spLocks noChangeShapeType="1"/>
            </p:cNvSpPr>
            <p:nvPr/>
          </p:nvSpPr>
          <p:spPr bwMode="auto">
            <a:xfrm rot="16200000">
              <a:off x="8232511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75" name="Text Box 191"/>
            <p:cNvSpPr txBox="1">
              <a:spLocks noChangeArrowheads="1"/>
            </p:cNvSpPr>
            <p:nvPr/>
          </p:nvSpPr>
          <p:spPr bwMode="auto">
            <a:xfrm>
              <a:off x="5609135" y="3924354"/>
              <a:ext cx="325438" cy="2229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900" dirty="0">
                  <a:solidFill>
                    <a:srgbClr val="7F7F7F"/>
                  </a:solidFill>
                </a:rPr>
                <a:t>0</a:t>
              </a:r>
            </a:p>
          </p:txBody>
        </p:sp>
        <p:sp>
          <p:nvSpPr>
            <p:cNvPr id="76" name="Text Box 201"/>
            <p:cNvSpPr txBox="1">
              <a:spLocks noChangeArrowheads="1"/>
            </p:cNvSpPr>
            <p:nvPr/>
          </p:nvSpPr>
          <p:spPr bwMode="auto">
            <a:xfrm>
              <a:off x="5340927" y="3750182"/>
              <a:ext cx="325438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0,0</a:t>
              </a:r>
            </a:p>
          </p:txBody>
        </p:sp>
        <p:sp>
          <p:nvSpPr>
            <p:cNvPr id="83" name="Line 179"/>
            <p:cNvSpPr>
              <a:spLocks noChangeShapeType="1"/>
            </p:cNvSpPr>
            <p:nvPr/>
          </p:nvSpPr>
          <p:spPr bwMode="auto">
            <a:xfrm>
              <a:off x="5763002" y="1889664"/>
              <a:ext cx="0" cy="2061457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97" name="Line 185"/>
            <p:cNvSpPr>
              <a:spLocks noChangeShapeType="1"/>
            </p:cNvSpPr>
            <p:nvPr/>
          </p:nvSpPr>
          <p:spPr bwMode="auto">
            <a:xfrm>
              <a:off x="5687868" y="2398184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98" name="Line 189"/>
            <p:cNvSpPr>
              <a:spLocks noChangeShapeType="1"/>
            </p:cNvSpPr>
            <p:nvPr/>
          </p:nvSpPr>
          <p:spPr bwMode="auto">
            <a:xfrm>
              <a:off x="5687868" y="3848743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99" name="Line 174"/>
            <p:cNvSpPr>
              <a:spLocks noChangeShapeType="1"/>
            </p:cNvSpPr>
            <p:nvPr/>
          </p:nvSpPr>
          <p:spPr bwMode="auto">
            <a:xfrm rot="16200000">
              <a:off x="9476847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1" name="Line 173"/>
            <p:cNvSpPr>
              <a:spLocks noChangeShapeType="1"/>
            </p:cNvSpPr>
            <p:nvPr/>
          </p:nvSpPr>
          <p:spPr bwMode="auto">
            <a:xfrm rot="16200000">
              <a:off x="8844470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2" name="Text Box 211"/>
            <p:cNvSpPr txBox="1">
              <a:spLocks noChangeArrowheads="1"/>
            </p:cNvSpPr>
            <p:nvPr/>
          </p:nvSpPr>
          <p:spPr bwMode="auto">
            <a:xfrm>
              <a:off x="5340927" y="1792262"/>
              <a:ext cx="325438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1,00</a:t>
              </a:r>
            </a:p>
          </p:txBody>
        </p:sp>
        <p:sp>
          <p:nvSpPr>
            <p:cNvPr id="103" name="Line 180"/>
            <p:cNvSpPr>
              <a:spLocks noChangeShapeType="1"/>
            </p:cNvSpPr>
            <p:nvPr/>
          </p:nvSpPr>
          <p:spPr bwMode="auto">
            <a:xfrm>
              <a:off x="5687868" y="1896753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4" name="Text Box 211"/>
            <p:cNvSpPr txBox="1">
              <a:spLocks noChangeArrowheads="1"/>
            </p:cNvSpPr>
            <p:nvPr/>
          </p:nvSpPr>
          <p:spPr bwMode="auto">
            <a:xfrm>
              <a:off x="5340927" y="2290463"/>
              <a:ext cx="325438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0,75</a:t>
              </a:r>
            </a:p>
          </p:txBody>
        </p:sp>
        <p:sp>
          <p:nvSpPr>
            <p:cNvPr id="105" name="Text Box 211"/>
            <p:cNvSpPr txBox="1">
              <a:spLocks noChangeArrowheads="1"/>
            </p:cNvSpPr>
            <p:nvPr/>
          </p:nvSpPr>
          <p:spPr bwMode="auto">
            <a:xfrm>
              <a:off x="5340927" y="2756628"/>
              <a:ext cx="325438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0,50</a:t>
              </a:r>
            </a:p>
          </p:txBody>
        </p:sp>
        <p:sp>
          <p:nvSpPr>
            <p:cNvPr id="106" name="Line 180"/>
            <p:cNvSpPr>
              <a:spLocks noChangeShapeType="1"/>
            </p:cNvSpPr>
            <p:nvPr/>
          </p:nvSpPr>
          <p:spPr bwMode="auto">
            <a:xfrm>
              <a:off x="5687868" y="2861120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7" name="Text Box 211"/>
            <p:cNvSpPr txBox="1">
              <a:spLocks noChangeArrowheads="1"/>
            </p:cNvSpPr>
            <p:nvPr/>
          </p:nvSpPr>
          <p:spPr bwMode="auto">
            <a:xfrm>
              <a:off x="5340927" y="3241470"/>
              <a:ext cx="325438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0,25</a:t>
              </a:r>
            </a:p>
          </p:txBody>
        </p:sp>
        <p:sp>
          <p:nvSpPr>
            <p:cNvPr id="108" name="Line 180"/>
            <p:cNvSpPr>
              <a:spLocks noChangeShapeType="1"/>
            </p:cNvSpPr>
            <p:nvPr/>
          </p:nvSpPr>
          <p:spPr bwMode="auto">
            <a:xfrm>
              <a:off x="5687868" y="3345962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09" name="Line 170"/>
            <p:cNvSpPr>
              <a:spLocks noChangeShapeType="1"/>
            </p:cNvSpPr>
            <p:nvPr/>
          </p:nvSpPr>
          <p:spPr bwMode="auto">
            <a:xfrm rot="16200000">
              <a:off x="6969020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10" name="Text Box 242"/>
            <p:cNvSpPr txBox="1">
              <a:spLocks noChangeArrowheads="1"/>
            </p:cNvSpPr>
            <p:nvPr/>
          </p:nvSpPr>
          <p:spPr bwMode="auto">
            <a:xfrm>
              <a:off x="6562826" y="4117838"/>
              <a:ext cx="2213108" cy="28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lnSpc>
                  <a:spcPts val="1424"/>
                </a:lnSpc>
                <a:spcAft>
                  <a:spcPct val="0"/>
                </a:spcAft>
              </a:pPr>
              <a:r>
                <a:rPr lang="en-GB" sz="1000" dirty="0" err="1">
                  <a:solidFill>
                    <a:srgbClr val="7F7F7F"/>
                  </a:solidFill>
                  <a:latin typeface="Calibri" panose="020F0502020204030204" pitchFamily="34" charset="0"/>
                </a:rPr>
                <a:t>Jours</a:t>
              </a:r>
              <a:r>
                <a:rPr lang="en-GB" sz="1000" dirty="0">
                  <a:solidFill>
                    <a:srgbClr val="7F7F7F"/>
                  </a:solidFill>
                  <a:latin typeface="Calibri" panose="020F0502020204030204" pitchFamily="34" charset="0"/>
                </a:rPr>
                <a:t> </a:t>
              </a:r>
              <a:r>
                <a:rPr lang="en-GB" sz="1000" dirty="0" err="1">
                  <a:solidFill>
                    <a:srgbClr val="7F7F7F"/>
                  </a:solidFill>
                  <a:latin typeface="Calibri" panose="020F0502020204030204" pitchFamily="34" charset="0"/>
                </a:rPr>
                <a:t>depuis</a:t>
              </a:r>
              <a:r>
                <a:rPr lang="en-GB" sz="1000" dirty="0">
                  <a:solidFill>
                    <a:srgbClr val="7F7F7F"/>
                  </a:solidFill>
                  <a:latin typeface="Calibri" panose="020F0502020204030204" pitchFamily="34" charset="0"/>
                </a:rPr>
                <a:t> la randomisation</a:t>
              </a:r>
            </a:p>
          </p:txBody>
        </p:sp>
        <p:sp>
          <p:nvSpPr>
            <p:cNvPr id="111" name="Text Box 193"/>
            <p:cNvSpPr txBox="1">
              <a:spLocks noChangeArrowheads="1"/>
            </p:cNvSpPr>
            <p:nvPr/>
          </p:nvSpPr>
          <p:spPr bwMode="auto">
            <a:xfrm>
              <a:off x="6864685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200</a:t>
              </a:r>
            </a:p>
          </p:txBody>
        </p:sp>
        <p:sp>
          <p:nvSpPr>
            <p:cNvPr id="112" name="Text Box 193"/>
            <p:cNvSpPr txBox="1">
              <a:spLocks noChangeArrowheads="1"/>
            </p:cNvSpPr>
            <p:nvPr/>
          </p:nvSpPr>
          <p:spPr bwMode="auto">
            <a:xfrm>
              <a:off x="7502082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300</a:t>
              </a:r>
            </a:p>
          </p:txBody>
        </p:sp>
        <p:sp>
          <p:nvSpPr>
            <p:cNvPr id="113" name="Text Box 193"/>
            <p:cNvSpPr txBox="1">
              <a:spLocks noChangeArrowheads="1"/>
            </p:cNvSpPr>
            <p:nvPr/>
          </p:nvSpPr>
          <p:spPr bwMode="auto">
            <a:xfrm>
              <a:off x="8125099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400</a:t>
              </a:r>
            </a:p>
          </p:txBody>
        </p:sp>
        <p:sp>
          <p:nvSpPr>
            <p:cNvPr id="114" name="Text Box 193"/>
            <p:cNvSpPr txBox="1">
              <a:spLocks noChangeArrowheads="1"/>
            </p:cNvSpPr>
            <p:nvPr/>
          </p:nvSpPr>
          <p:spPr bwMode="auto">
            <a:xfrm>
              <a:off x="8738535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500</a:t>
              </a:r>
            </a:p>
          </p:txBody>
        </p:sp>
        <p:sp>
          <p:nvSpPr>
            <p:cNvPr id="115" name="Text Box 193"/>
            <p:cNvSpPr txBox="1">
              <a:spLocks noChangeArrowheads="1"/>
            </p:cNvSpPr>
            <p:nvPr/>
          </p:nvSpPr>
          <p:spPr bwMode="auto">
            <a:xfrm>
              <a:off x="9371137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600</a:t>
              </a:r>
            </a:p>
          </p:txBody>
        </p:sp>
        <p:sp>
          <p:nvSpPr>
            <p:cNvPr id="116" name="Text Box 242"/>
            <p:cNvSpPr txBox="1">
              <a:spLocks noChangeArrowheads="1"/>
            </p:cNvSpPr>
            <p:nvPr/>
          </p:nvSpPr>
          <p:spPr bwMode="auto">
            <a:xfrm rot="16200000">
              <a:off x="4328082" y="2822661"/>
              <a:ext cx="1686803" cy="23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lnSpc>
                  <a:spcPts val="1424"/>
                </a:lnSpc>
                <a:spcAft>
                  <a:spcPct val="0"/>
                </a:spcAft>
              </a:pPr>
              <a:r>
                <a:rPr lang="en-GB" sz="1000" dirty="0">
                  <a:solidFill>
                    <a:srgbClr val="7F7F7F"/>
                  </a:solidFill>
                  <a:latin typeface="Calibri" panose="020F0502020204030204" pitchFamily="34" charset="0"/>
                </a:rPr>
                <a:t>% de SG</a:t>
              </a:r>
            </a:p>
          </p:txBody>
        </p:sp>
      </p:grpSp>
      <p:grpSp>
        <p:nvGrpSpPr>
          <p:cNvPr id="5" name="Grouper 116"/>
          <p:cNvGrpSpPr>
            <a:grpSpLocks noChangeAspect="1"/>
          </p:cNvGrpSpPr>
          <p:nvPr/>
        </p:nvGrpSpPr>
        <p:grpSpPr>
          <a:xfrm>
            <a:off x="5370836" y="3240551"/>
            <a:ext cx="3572992" cy="1622811"/>
            <a:chOff x="5038131" y="1792262"/>
            <a:chExt cx="4658443" cy="2611771"/>
          </a:xfrm>
        </p:grpSpPr>
        <p:sp>
          <p:nvSpPr>
            <p:cNvPr id="118" name="Text Box 193"/>
            <p:cNvSpPr txBox="1">
              <a:spLocks noChangeArrowheads="1"/>
            </p:cNvSpPr>
            <p:nvPr/>
          </p:nvSpPr>
          <p:spPr bwMode="auto">
            <a:xfrm>
              <a:off x="6260838" y="3924354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100</a:t>
              </a:r>
            </a:p>
          </p:txBody>
        </p:sp>
        <p:sp>
          <p:nvSpPr>
            <p:cNvPr id="119" name="Line 167"/>
            <p:cNvSpPr>
              <a:spLocks noChangeShapeType="1"/>
            </p:cNvSpPr>
            <p:nvPr/>
          </p:nvSpPr>
          <p:spPr bwMode="auto">
            <a:xfrm rot="16200000" flipH="1">
              <a:off x="7640093" y="1954408"/>
              <a:ext cx="0" cy="3790149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0" name="Line 170"/>
            <p:cNvSpPr>
              <a:spLocks noChangeShapeType="1"/>
            </p:cNvSpPr>
            <p:nvPr/>
          </p:nvSpPr>
          <p:spPr bwMode="auto">
            <a:xfrm rot="16200000">
              <a:off x="6346075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1" name="Line 172"/>
            <p:cNvSpPr>
              <a:spLocks noChangeShapeType="1"/>
            </p:cNvSpPr>
            <p:nvPr/>
          </p:nvSpPr>
          <p:spPr bwMode="auto">
            <a:xfrm rot="16200000">
              <a:off x="7609579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2" name="Line 173"/>
            <p:cNvSpPr>
              <a:spLocks noChangeShapeType="1"/>
            </p:cNvSpPr>
            <p:nvPr/>
          </p:nvSpPr>
          <p:spPr bwMode="auto">
            <a:xfrm rot="16200000">
              <a:off x="8232511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3" name="Text Box 191"/>
            <p:cNvSpPr txBox="1">
              <a:spLocks noChangeArrowheads="1"/>
            </p:cNvSpPr>
            <p:nvPr/>
          </p:nvSpPr>
          <p:spPr bwMode="auto">
            <a:xfrm>
              <a:off x="5609135" y="3924354"/>
              <a:ext cx="325439" cy="22290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900" dirty="0">
                  <a:solidFill>
                    <a:srgbClr val="7F7F7F"/>
                  </a:solidFill>
                </a:rPr>
                <a:t>0</a:t>
              </a:r>
            </a:p>
          </p:txBody>
        </p:sp>
        <p:sp>
          <p:nvSpPr>
            <p:cNvPr id="124" name="Text Box 201"/>
            <p:cNvSpPr txBox="1">
              <a:spLocks noChangeArrowheads="1"/>
            </p:cNvSpPr>
            <p:nvPr/>
          </p:nvSpPr>
          <p:spPr bwMode="auto">
            <a:xfrm>
              <a:off x="5340928" y="3750182"/>
              <a:ext cx="325439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0,0</a:t>
              </a:r>
            </a:p>
          </p:txBody>
        </p:sp>
        <p:sp>
          <p:nvSpPr>
            <p:cNvPr id="125" name="Line 179"/>
            <p:cNvSpPr>
              <a:spLocks noChangeShapeType="1"/>
            </p:cNvSpPr>
            <p:nvPr/>
          </p:nvSpPr>
          <p:spPr bwMode="auto">
            <a:xfrm>
              <a:off x="5763002" y="1889664"/>
              <a:ext cx="0" cy="2061457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6" name="Line 185"/>
            <p:cNvSpPr>
              <a:spLocks noChangeShapeType="1"/>
            </p:cNvSpPr>
            <p:nvPr/>
          </p:nvSpPr>
          <p:spPr bwMode="auto">
            <a:xfrm>
              <a:off x="5687868" y="2398184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7" name="Line 189"/>
            <p:cNvSpPr>
              <a:spLocks noChangeShapeType="1"/>
            </p:cNvSpPr>
            <p:nvPr/>
          </p:nvSpPr>
          <p:spPr bwMode="auto">
            <a:xfrm>
              <a:off x="5687868" y="3848743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8" name="Line 174"/>
            <p:cNvSpPr>
              <a:spLocks noChangeShapeType="1"/>
            </p:cNvSpPr>
            <p:nvPr/>
          </p:nvSpPr>
          <p:spPr bwMode="auto">
            <a:xfrm rot="16200000">
              <a:off x="9476847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29" name="Line 173"/>
            <p:cNvSpPr>
              <a:spLocks noChangeShapeType="1"/>
            </p:cNvSpPr>
            <p:nvPr/>
          </p:nvSpPr>
          <p:spPr bwMode="auto">
            <a:xfrm rot="16200000">
              <a:off x="8844470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0" name="Text Box 211"/>
            <p:cNvSpPr txBox="1">
              <a:spLocks noChangeArrowheads="1"/>
            </p:cNvSpPr>
            <p:nvPr/>
          </p:nvSpPr>
          <p:spPr bwMode="auto">
            <a:xfrm>
              <a:off x="5340928" y="1792262"/>
              <a:ext cx="325439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1,00</a:t>
              </a:r>
            </a:p>
          </p:txBody>
        </p:sp>
        <p:sp>
          <p:nvSpPr>
            <p:cNvPr id="131" name="Line 180"/>
            <p:cNvSpPr>
              <a:spLocks noChangeShapeType="1"/>
            </p:cNvSpPr>
            <p:nvPr/>
          </p:nvSpPr>
          <p:spPr bwMode="auto">
            <a:xfrm>
              <a:off x="5687868" y="1896753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2" name="Text Box 211"/>
            <p:cNvSpPr txBox="1">
              <a:spLocks noChangeArrowheads="1"/>
            </p:cNvSpPr>
            <p:nvPr/>
          </p:nvSpPr>
          <p:spPr bwMode="auto">
            <a:xfrm>
              <a:off x="5340928" y="2290463"/>
              <a:ext cx="325439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0,75</a:t>
              </a:r>
            </a:p>
          </p:txBody>
        </p:sp>
        <p:sp>
          <p:nvSpPr>
            <p:cNvPr id="133" name="Text Box 211"/>
            <p:cNvSpPr txBox="1">
              <a:spLocks noChangeArrowheads="1"/>
            </p:cNvSpPr>
            <p:nvPr/>
          </p:nvSpPr>
          <p:spPr bwMode="auto">
            <a:xfrm>
              <a:off x="5340928" y="2756628"/>
              <a:ext cx="325439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0,50</a:t>
              </a:r>
            </a:p>
          </p:txBody>
        </p:sp>
        <p:sp>
          <p:nvSpPr>
            <p:cNvPr id="134" name="Line 180"/>
            <p:cNvSpPr>
              <a:spLocks noChangeShapeType="1"/>
            </p:cNvSpPr>
            <p:nvPr/>
          </p:nvSpPr>
          <p:spPr bwMode="auto">
            <a:xfrm>
              <a:off x="5687868" y="2861120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5" name="Text Box 211"/>
            <p:cNvSpPr txBox="1">
              <a:spLocks noChangeArrowheads="1"/>
            </p:cNvSpPr>
            <p:nvPr/>
          </p:nvSpPr>
          <p:spPr bwMode="auto">
            <a:xfrm>
              <a:off x="5340928" y="3241470"/>
              <a:ext cx="325439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0,25</a:t>
              </a:r>
            </a:p>
          </p:txBody>
        </p:sp>
        <p:sp>
          <p:nvSpPr>
            <p:cNvPr id="136" name="Line 180"/>
            <p:cNvSpPr>
              <a:spLocks noChangeShapeType="1"/>
            </p:cNvSpPr>
            <p:nvPr/>
          </p:nvSpPr>
          <p:spPr bwMode="auto">
            <a:xfrm>
              <a:off x="5687868" y="3345962"/>
              <a:ext cx="75134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7" name="Line 170"/>
            <p:cNvSpPr>
              <a:spLocks noChangeShapeType="1"/>
            </p:cNvSpPr>
            <p:nvPr/>
          </p:nvSpPr>
          <p:spPr bwMode="auto">
            <a:xfrm rot="16200000">
              <a:off x="6969020" y="3907152"/>
              <a:ext cx="115339" cy="0"/>
            </a:xfrm>
            <a:prstGeom prst="line">
              <a:avLst/>
            </a:prstGeom>
            <a:noFill/>
            <a:ln w="12700">
              <a:solidFill>
                <a:srgbClr val="7F7F7F"/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>
                <a:solidFill>
                  <a:srgbClr val="7F7F7F"/>
                </a:solidFill>
              </a:endParaRPr>
            </a:p>
          </p:txBody>
        </p:sp>
        <p:sp>
          <p:nvSpPr>
            <p:cNvPr id="138" name="Text Box 242"/>
            <p:cNvSpPr txBox="1">
              <a:spLocks noChangeArrowheads="1"/>
            </p:cNvSpPr>
            <p:nvPr/>
          </p:nvSpPr>
          <p:spPr bwMode="auto">
            <a:xfrm>
              <a:off x="6562827" y="4117838"/>
              <a:ext cx="2213108" cy="286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lnSpc>
                  <a:spcPts val="1424"/>
                </a:lnSpc>
                <a:spcAft>
                  <a:spcPct val="0"/>
                </a:spcAft>
              </a:pPr>
              <a:r>
                <a:rPr lang="en-GB" sz="1000" dirty="0" err="1">
                  <a:solidFill>
                    <a:srgbClr val="7F7F7F"/>
                  </a:solidFill>
                  <a:latin typeface="Calibri" panose="020F0502020204030204" pitchFamily="34" charset="0"/>
                </a:rPr>
                <a:t>Jours</a:t>
              </a:r>
              <a:r>
                <a:rPr lang="en-GB" sz="1000" dirty="0">
                  <a:solidFill>
                    <a:srgbClr val="7F7F7F"/>
                  </a:solidFill>
                  <a:latin typeface="Calibri" panose="020F0502020204030204" pitchFamily="34" charset="0"/>
                </a:rPr>
                <a:t> </a:t>
              </a:r>
              <a:r>
                <a:rPr lang="en-GB" sz="1000" dirty="0" err="1">
                  <a:solidFill>
                    <a:srgbClr val="7F7F7F"/>
                  </a:solidFill>
                  <a:latin typeface="Calibri" panose="020F0502020204030204" pitchFamily="34" charset="0"/>
                </a:rPr>
                <a:t>depuis</a:t>
              </a:r>
              <a:r>
                <a:rPr lang="en-GB" sz="1000" dirty="0">
                  <a:solidFill>
                    <a:srgbClr val="7F7F7F"/>
                  </a:solidFill>
                  <a:latin typeface="Calibri" panose="020F0502020204030204" pitchFamily="34" charset="0"/>
                </a:rPr>
                <a:t> la randomisation</a:t>
              </a:r>
            </a:p>
          </p:txBody>
        </p:sp>
        <p:sp>
          <p:nvSpPr>
            <p:cNvPr id="139" name="Text Box 193"/>
            <p:cNvSpPr txBox="1">
              <a:spLocks noChangeArrowheads="1"/>
            </p:cNvSpPr>
            <p:nvPr/>
          </p:nvSpPr>
          <p:spPr bwMode="auto">
            <a:xfrm>
              <a:off x="6864684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200</a:t>
              </a:r>
            </a:p>
          </p:txBody>
        </p:sp>
        <p:sp>
          <p:nvSpPr>
            <p:cNvPr id="140" name="Text Box 193"/>
            <p:cNvSpPr txBox="1">
              <a:spLocks noChangeArrowheads="1"/>
            </p:cNvSpPr>
            <p:nvPr/>
          </p:nvSpPr>
          <p:spPr bwMode="auto">
            <a:xfrm>
              <a:off x="7502083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300</a:t>
              </a:r>
            </a:p>
          </p:txBody>
        </p:sp>
        <p:sp>
          <p:nvSpPr>
            <p:cNvPr id="141" name="Text Box 193"/>
            <p:cNvSpPr txBox="1">
              <a:spLocks noChangeArrowheads="1"/>
            </p:cNvSpPr>
            <p:nvPr/>
          </p:nvSpPr>
          <p:spPr bwMode="auto">
            <a:xfrm>
              <a:off x="8125100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400</a:t>
              </a:r>
            </a:p>
          </p:txBody>
        </p:sp>
        <p:sp>
          <p:nvSpPr>
            <p:cNvPr id="142" name="Text Box 193"/>
            <p:cNvSpPr txBox="1">
              <a:spLocks noChangeArrowheads="1"/>
            </p:cNvSpPr>
            <p:nvPr/>
          </p:nvSpPr>
          <p:spPr bwMode="auto">
            <a:xfrm>
              <a:off x="8738535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500</a:t>
              </a:r>
            </a:p>
          </p:txBody>
        </p:sp>
        <p:sp>
          <p:nvSpPr>
            <p:cNvPr id="143" name="Text Box 193"/>
            <p:cNvSpPr txBox="1">
              <a:spLocks noChangeArrowheads="1"/>
            </p:cNvSpPr>
            <p:nvPr/>
          </p:nvSpPr>
          <p:spPr bwMode="auto">
            <a:xfrm>
              <a:off x="9371137" y="3924353"/>
              <a:ext cx="325437" cy="22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900" dirty="0">
                  <a:solidFill>
                    <a:srgbClr val="7F7F7F"/>
                  </a:solidFill>
                  <a:latin typeface="Calibri" panose="020F0502020204030204" pitchFamily="34" charset="0"/>
                </a:rPr>
                <a:t>600</a:t>
              </a:r>
            </a:p>
          </p:txBody>
        </p:sp>
        <p:sp>
          <p:nvSpPr>
            <p:cNvPr id="144" name="Text Box 242"/>
            <p:cNvSpPr txBox="1">
              <a:spLocks noChangeArrowheads="1"/>
            </p:cNvSpPr>
            <p:nvPr/>
          </p:nvSpPr>
          <p:spPr bwMode="auto">
            <a:xfrm rot="16200000">
              <a:off x="4310653" y="2822661"/>
              <a:ext cx="1686803" cy="23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fontAlgn="base" hangingPunct="1">
                <a:lnSpc>
                  <a:spcPts val="1424"/>
                </a:lnSpc>
                <a:spcAft>
                  <a:spcPct val="0"/>
                </a:spcAft>
              </a:pPr>
              <a:r>
                <a:rPr lang="en-GB" sz="1000" dirty="0" smtClean="0">
                  <a:solidFill>
                    <a:srgbClr val="7F7F7F"/>
                  </a:solidFill>
                  <a:latin typeface="Calibri" panose="020F0502020204030204" pitchFamily="34" charset="0"/>
                </a:rPr>
                <a:t>% </a:t>
              </a:r>
              <a:r>
                <a:rPr lang="en-GB" sz="1000" dirty="0">
                  <a:solidFill>
                    <a:srgbClr val="7F7F7F"/>
                  </a:solidFill>
                  <a:latin typeface="Calibri" panose="020F0502020204030204" pitchFamily="34" charset="0"/>
                </a:rPr>
                <a:t>de SG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475019" y="1423126"/>
            <a:ext cx="878876" cy="426196"/>
          </a:xfrm>
          <a:prstGeom prst="rect">
            <a:avLst/>
          </a:prstGeom>
        </p:spPr>
        <p:txBody>
          <a:bodyPr wrap="none" lIns="86795" tIns="43397" rIns="86795" bIns="43397">
            <a:spAutoFit/>
          </a:bodyPr>
          <a:lstStyle/>
          <a:p>
            <a:pPr algn="ctr"/>
            <a:r>
              <a:rPr lang="fr-FR" sz="1100" b="1" kern="900" dirty="0" err="1">
                <a:solidFill>
                  <a:srgbClr val="FF9933"/>
                </a:solidFill>
              </a:rPr>
              <a:t>Regorafenib</a:t>
            </a:r>
            <a:endParaRPr lang="fr-FR" sz="1100" b="1" kern="900" dirty="0">
              <a:solidFill>
                <a:srgbClr val="FF9933"/>
              </a:solidFill>
            </a:endParaRPr>
          </a:p>
          <a:p>
            <a:pPr algn="ctr"/>
            <a:r>
              <a:rPr lang="fr-FR" sz="1100" b="1" kern="900" dirty="0">
                <a:solidFill>
                  <a:srgbClr val="FF9933"/>
                </a:solidFill>
              </a:rPr>
              <a:t>9,7 mois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6135362" y="1974573"/>
            <a:ext cx="670614" cy="426196"/>
          </a:xfrm>
          <a:prstGeom prst="rect">
            <a:avLst/>
          </a:prstGeom>
        </p:spPr>
        <p:txBody>
          <a:bodyPr wrap="none" lIns="86795" tIns="43397" rIns="86795" bIns="43397">
            <a:spAutoFit/>
          </a:bodyPr>
          <a:lstStyle/>
          <a:p>
            <a:pPr algn="ctr"/>
            <a:r>
              <a:rPr lang="fr-FR" sz="1100" b="1" kern="900" dirty="0">
                <a:solidFill>
                  <a:srgbClr val="93CDDD"/>
                </a:solidFill>
              </a:rPr>
              <a:t>Placebo</a:t>
            </a:r>
          </a:p>
          <a:p>
            <a:pPr algn="ctr"/>
            <a:r>
              <a:rPr lang="fr-FR" sz="1100" b="1" kern="900" dirty="0">
                <a:solidFill>
                  <a:srgbClr val="93CDDD"/>
                </a:solidFill>
              </a:rPr>
              <a:t>4,9 mois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7475019" y="3438416"/>
            <a:ext cx="878876" cy="426196"/>
          </a:xfrm>
          <a:prstGeom prst="rect">
            <a:avLst/>
          </a:prstGeom>
        </p:spPr>
        <p:txBody>
          <a:bodyPr wrap="none" lIns="86795" tIns="43397" rIns="86795" bIns="43397">
            <a:spAutoFit/>
          </a:bodyPr>
          <a:lstStyle/>
          <a:p>
            <a:pPr algn="ctr"/>
            <a:r>
              <a:rPr lang="fr-FR" sz="1100" b="1" kern="900" dirty="0" err="1">
                <a:solidFill>
                  <a:srgbClr val="FF9933"/>
                </a:solidFill>
              </a:rPr>
              <a:t>Regorafenib</a:t>
            </a:r>
            <a:endParaRPr lang="fr-FR" sz="1100" b="1" kern="900" dirty="0">
              <a:solidFill>
                <a:srgbClr val="FF9933"/>
              </a:solidFill>
            </a:endParaRPr>
          </a:p>
          <a:p>
            <a:pPr algn="ctr"/>
            <a:r>
              <a:rPr lang="fr-FR" sz="1100" b="1" kern="900" dirty="0">
                <a:solidFill>
                  <a:srgbClr val="FF9933"/>
                </a:solidFill>
              </a:rPr>
              <a:t>7,4 mois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6135362" y="3989863"/>
            <a:ext cx="670614" cy="426196"/>
          </a:xfrm>
          <a:prstGeom prst="rect">
            <a:avLst/>
          </a:prstGeom>
        </p:spPr>
        <p:txBody>
          <a:bodyPr wrap="none" lIns="86795" tIns="43397" rIns="86795" bIns="43397">
            <a:spAutoFit/>
          </a:bodyPr>
          <a:lstStyle/>
          <a:p>
            <a:pPr algn="ctr"/>
            <a:r>
              <a:rPr lang="fr-FR" sz="1100" b="1" kern="900" dirty="0">
                <a:solidFill>
                  <a:srgbClr val="93CDDD"/>
                </a:solidFill>
              </a:rPr>
              <a:t>Placebo</a:t>
            </a:r>
          </a:p>
          <a:p>
            <a:pPr algn="ctr"/>
            <a:r>
              <a:rPr lang="fr-FR" sz="1100" b="1" kern="900" dirty="0">
                <a:solidFill>
                  <a:srgbClr val="93CDDD"/>
                </a:solidFill>
              </a:rPr>
              <a:t>6,7 mois</a:t>
            </a:r>
          </a:p>
        </p:txBody>
      </p:sp>
      <p:sp>
        <p:nvSpPr>
          <p:cNvPr id="149" name="Text Box 242"/>
          <p:cNvSpPr txBox="1">
            <a:spLocks noChangeArrowheads="1"/>
          </p:cNvSpPr>
          <p:nvPr/>
        </p:nvSpPr>
        <p:spPr bwMode="auto">
          <a:xfrm>
            <a:off x="5765921" y="935921"/>
            <a:ext cx="3216339" cy="18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ts val="1424"/>
              </a:lnSpc>
              <a:spcAft>
                <a:spcPct val="0"/>
              </a:spcAft>
            </a:pP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Pas de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traitement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par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une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thérapie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ciblée</a:t>
            </a:r>
            <a:endParaRPr lang="en-GB" sz="1300" b="1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50" name="Text Box 242"/>
          <p:cNvSpPr txBox="1">
            <a:spLocks noChangeArrowheads="1"/>
          </p:cNvSpPr>
          <p:nvPr/>
        </p:nvSpPr>
        <p:spPr bwMode="auto">
          <a:xfrm>
            <a:off x="5861171" y="3029871"/>
            <a:ext cx="3216339" cy="18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ts val="1424"/>
              </a:lnSpc>
              <a:spcAft>
                <a:spcPct val="0"/>
              </a:spcAft>
            </a:pP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Antécédent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d’une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thérapie</a:t>
            </a:r>
            <a:r>
              <a:rPr lang="en-GB" sz="1300" b="1" dirty="0">
                <a:solidFill>
                  <a:srgbClr val="7F7F7F"/>
                </a:solidFill>
                <a:latin typeface="Calibri" panose="020F0502020204030204" pitchFamily="34" charset="0"/>
              </a:rPr>
              <a:t> </a:t>
            </a:r>
            <a:r>
              <a:rPr lang="en-GB" sz="1300" b="1" dirty="0" err="1">
                <a:solidFill>
                  <a:srgbClr val="7F7F7F"/>
                </a:solidFill>
                <a:latin typeface="Calibri" panose="020F0502020204030204" pitchFamily="34" charset="0"/>
              </a:rPr>
              <a:t>ciblée</a:t>
            </a:r>
            <a:endParaRPr lang="en-GB" sz="1300" b="1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49076" y="4096318"/>
            <a:ext cx="4514548" cy="705615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6795" tIns="43397" rIns="86795" bIns="43397" rtlCol="0" anchor="ctr"/>
          <a:lstStyle/>
          <a:p>
            <a:pPr algn="ctr"/>
            <a:r>
              <a:rPr lang="fr-FR" dirty="0" err="1" smtClean="0"/>
              <a:t>Regorafenib</a:t>
            </a:r>
            <a:r>
              <a:rPr lang="fr-FR" dirty="0" smtClean="0"/>
              <a:t> améliore significativement la survie globale des patients en </a:t>
            </a:r>
            <a:r>
              <a:rPr lang="fr-FR" dirty="0"/>
              <a:t>A</a:t>
            </a:r>
            <a:r>
              <a:rPr lang="fr-FR" dirty="0" smtClean="0"/>
              <a:t>sie</a:t>
            </a:r>
            <a:endParaRPr lang="fr-FR" dirty="0"/>
          </a:p>
        </p:txBody>
      </p:sp>
      <p:sp>
        <p:nvSpPr>
          <p:cNvPr id="151" name="ZoneTexte 150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fr-FR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T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. Kim </a:t>
            </a:r>
            <a:r>
              <a:rPr lang="fr-FR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</a:t>
            </a: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; 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5000PP_ESMO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MS PGothic" charset="0"/>
                <a:cs typeface="MS PGothic" charset="0"/>
              </a:rPr>
              <a:t>®</a:t>
            </a:r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2014</a:t>
            </a:r>
            <a:endParaRPr lang="fr-FR" sz="900" dirty="0">
              <a:solidFill>
                <a:schemeClr val="bg1">
                  <a:lumMod val="50000"/>
                </a:schemeClr>
              </a:solidFill>
              <a:latin typeface="+mj-lt"/>
              <a:ea typeface="MS PGothic" charset="0"/>
              <a:cs typeface="MS PGothic" charset="0"/>
            </a:endParaRPr>
          </a:p>
        </p:txBody>
      </p:sp>
      <p:sp>
        <p:nvSpPr>
          <p:cNvPr id="152" name="Espace réservé du contenu 2"/>
          <p:cNvSpPr txBox="1">
            <a:spLocks/>
          </p:cNvSpPr>
          <p:nvPr/>
        </p:nvSpPr>
        <p:spPr bwMode="auto">
          <a:xfrm>
            <a:off x="528530" y="946746"/>
            <a:ext cx="4447251" cy="69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>
            <a:lvl1pPr marL="361211" indent="-361211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b="1" kern="1200">
                <a:solidFill>
                  <a:srgbClr val="5ECFE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82624" indent="-30100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243255"/>
                </a:solidFill>
                <a:latin typeface="+mn-lt"/>
                <a:ea typeface="ＭＳ Ｐゴシック" charset="0"/>
                <a:cs typeface="+mn-cs"/>
              </a:defRPr>
            </a:lvl2pPr>
            <a:lvl3pPr marL="1204036" indent="-240807" algn="l" rtl="0" eaLnBrk="1" fontAlgn="base" hangingPunct="1">
              <a:spcBef>
                <a:spcPct val="20000"/>
              </a:spcBef>
              <a:spcAft>
                <a:spcPct val="0"/>
              </a:spcAft>
              <a:buFont typeface="Calibri Light" charset="0"/>
              <a:buChar char="₋"/>
              <a:defRPr sz="1800" kern="1200">
                <a:solidFill>
                  <a:srgbClr val="7F7F7F"/>
                </a:solidFill>
                <a:latin typeface="+mn-lt"/>
                <a:ea typeface="ＭＳ Ｐゴシック" charset="0"/>
                <a:cs typeface="+mn-cs"/>
              </a:defRPr>
            </a:lvl3pPr>
            <a:lvl4pPr marL="1685651" indent="-24080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+mn-lt"/>
                <a:ea typeface="ＭＳ Ｐゴシック" charset="0"/>
                <a:cs typeface="+mn-cs"/>
              </a:defRPr>
            </a:lvl4pPr>
            <a:lvl5pPr marL="2167265" indent="-24080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rgbClr val="7F7F7F"/>
                </a:solidFill>
                <a:latin typeface="+mn-lt"/>
                <a:ea typeface="ＭＳ Ｐゴシック" charset="0"/>
                <a:cs typeface="+mn-cs"/>
              </a:defRPr>
            </a:lvl5pPr>
            <a:lvl6pPr marL="2648880" indent="-240807" algn="l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30494" indent="-240807" algn="l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2109" indent="-240807" algn="l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93723" indent="-240807" algn="l" defTabSz="96322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dirty="0"/>
              <a:t>Randomisation 2 sur 1 idem </a:t>
            </a:r>
          </a:p>
          <a:p>
            <a:pPr marL="0" indent="0">
              <a:buNone/>
            </a:pPr>
            <a:endParaRPr lang="fr-FR" sz="1900" dirty="0"/>
          </a:p>
        </p:txBody>
      </p:sp>
      <p:graphicFrame>
        <p:nvGraphicFramePr>
          <p:cNvPr id="153" name="Tableau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780447"/>
              </p:ext>
            </p:extLst>
          </p:nvPr>
        </p:nvGraphicFramePr>
        <p:xfrm>
          <a:off x="2358076" y="1604776"/>
          <a:ext cx="2617705" cy="90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769"/>
                <a:gridCol w="806264"/>
                <a:gridCol w="682672"/>
              </a:tblGrid>
              <a:tr h="243614">
                <a:tc>
                  <a:txBody>
                    <a:bodyPr/>
                    <a:lstStyle/>
                    <a:p>
                      <a:endParaRPr lang="fr-FR" sz="10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b="1" dirty="0" err="1" smtClean="0">
                          <a:solidFill>
                            <a:schemeClr val="bg1"/>
                          </a:solidFill>
                        </a:rPr>
                        <a:t>Regorafenib</a:t>
                      </a:r>
                      <a:endParaRPr lang="fr-FR" sz="1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(n=136)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Placebo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fr-FR" sz="1000" b="1" dirty="0" smtClean="0">
                          <a:solidFill>
                            <a:schemeClr val="bg1"/>
                          </a:solidFill>
                        </a:rPr>
                        <a:t>(n=68)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chemeClr val="accent5"/>
                    </a:solidFill>
                  </a:tcPr>
                </a:tc>
              </a:tr>
              <a:tr h="163383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Evénements, n (%)</a:t>
                      </a:r>
                      <a:endParaRPr lang="fr-FR" sz="1000" dirty="0"/>
                    </a:p>
                  </a:txBody>
                  <a:tcPr marL="0" marR="0" marT="0" marB="0">
                    <a:solidFill>
                      <a:srgbClr val="C6D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rgbClr val="FF6600"/>
                          </a:solidFill>
                        </a:rPr>
                        <a:t>95 (69,9)</a:t>
                      </a:r>
                      <a:endParaRPr lang="fr-FR" sz="1050" b="1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solidFill>
                      <a:srgbClr val="C6D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chemeClr val="accent5"/>
                          </a:solidFill>
                        </a:rPr>
                        <a:t>60 (88,2)</a:t>
                      </a:r>
                      <a:endParaRPr lang="fr-FR" sz="105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>
                    <a:solidFill>
                      <a:srgbClr val="C6DDE5"/>
                    </a:solidFill>
                  </a:tcPr>
                </a:tc>
              </a:tr>
              <a:tr h="163383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Médiane, </a:t>
                      </a:r>
                      <a:r>
                        <a:rPr lang="fr-FR" sz="1000" dirty="0" smtClean="0"/>
                        <a:t>mois</a:t>
                      </a:r>
                      <a:endParaRPr lang="fr-FR" sz="1000" dirty="0"/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rgbClr val="FF6600"/>
                          </a:solidFill>
                        </a:rPr>
                        <a:t>8,8</a:t>
                      </a:r>
                      <a:endParaRPr lang="fr-FR" sz="1050" b="1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b="1" dirty="0" smtClean="0">
                          <a:solidFill>
                            <a:schemeClr val="accent5"/>
                          </a:solidFill>
                        </a:rPr>
                        <a:t>6,3</a:t>
                      </a:r>
                      <a:endParaRPr lang="fr-FR" sz="1050" b="1" dirty="0">
                        <a:solidFill>
                          <a:schemeClr val="accent5"/>
                        </a:solidFill>
                      </a:endParaRPr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</a:tr>
              <a:tr h="16338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HR (IC 95% )</a:t>
                      </a:r>
                      <a:endParaRPr lang="fr-FR" sz="1050" dirty="0"/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 smtClean="0"/>
                        <a:t>0,55 (0,40-0,77)</a:t>
                      </a:r>
                      <a:endParaRPr lang="fr-FR" sz="1000" dirty="0"/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100" dirty="0"/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</a:tr>
              <a:tr h="163383"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i="1" dirty="0" smtClean="0"/>
                        <a:t>p=0,0002 (1-sided)</a:t>
                      </a:r>
                      <a:endParaRPr lang="fr-FR" sz="1000" i="1" dirty="0"/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marL="0" marR="0" marT="0" marB="0">
                    <a:solidFill>
                      <a:srgbClr val="E4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" name="Arrondir un rectangle avec un coin diagonal 153"/>
          <p:cNvSpPr/>
          <p:nvPr/>
        </p:nvSpPr>
        <p:spPr>
          <a:xfrm>
            <a:off x="544301" y="1274891"/>
            <a:ext cx="4527106" cy="2659486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155" name="Arrondir un rectangle avec un coin diagonal 154"/>
          <p:cNvSpPr/>
          <p:nvPr/>
        </p:nvSpPr>
        <p:spPr>
          <a:xfrm>
            <a:off x="5369882" y="843558"/>
            <a:ext cx="3656963" cy="4174199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206799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Regorafenib</a:t>
            </a:r>
            <a:r>
              <a:rPr lang="fr-FR" dirty="0" smtClean="0"/>
              <a:t> </a:t>
            </a:r>
            <a:r>
              <a:rPr lang="fr-FR" sz="1900" dirty="0" smtClean="0"/>
              <a:t>: </a:t>
            </a:r>
            <a:r>
              <a:rPr lang="fr-FR" dirty="0"/>
              <a:t>AMM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Réseau d’Oncologie et d’Hématologie du Limousin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585" y="1924277"/>
            <a:ext cx="7845848" cy="2158241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86795" tIns="43397" rIns="86795" bIns="43397" rtlCol="0" anchor="ctr"/>
          <a:lstStyle/>
          <a:p>
            <a:pPr algn="ctr"/>
            <a:r>
              <a:rPr lang="fr-FR" sz="1900" b="1" dirty="0"/>
              <a:t>Le </a:t>
            </a:r>
            <a:r>
              <a:rPr lang="fr-FR" sz="1900" b="1" dirty="0" err="1"/>
              <a:t>Regorafenib</a:t>
            </a:r>
            <a:r>
              <a:rPr lang="fr-FR" sz="1900" b="1" dirty="0"/>
              <a:t> a </a:t>
            </a:r>
            <a:r>
              <a:rPr lang="fr-FR" sz="1900" b="1" dirty="0" smtClean="0"/>
              <a:t>l’Autorisation de Mise sur le Marché </a:t>
            </a:r>
            <a:r>
              <a:rPr lang="fr-FR" sz="1900" b="1" dirty="0"/>
              <a:t>en </a:t>
            </a:r>
            <a:r>
              <a:rPr lang="fr-FR" sz="1900" b="1" dirty="0" smtClean="0"/>
              <a:t>monothérapie</a:t>
            </a:r>
          </a:p>
          <a:p>
            <a:pPr algn="ctr"/>
            <a:r>
              <a:rPr lang="fr-FR" sz="1900" b="1" dirty="0" smtClean="0"/>
              <a:t> </a:t>
            </a:r>
            <a:r>
              <a:rPr lang="fr-FR" sz="1900" b="1" dirty="0"/>
              <a:t>dans le traitement des patients adultes atteints d’un cancer colorectal métastatique qui ont été traités antérieurement ou qui ne sont pas éligibles aux traitements disponibles, notamment une chimiothérapie à base de </a:t>
            </a:r>
            <a:r>
              <a:rPr lang="fr-FR" sz="1900" b="1" dirty="0" err="1"/>
              <a:t>fluoropyrimidine</a:t>
            </a:r>
            <a:r>
              <a:rPr lang="fr-FR" sz="1900" b="1" dirty="0"/>
              <a:t>, un traitement </a:t>
            </a:r>
            <a:r>
              <a:rPr lang="fr-FR" sz="1900" b="1" dirty="0" smtClean="0"/>
              <a:t>par </a:t>
            </a:r>
            <a:r>
              <a:rPr lang="fr-FR" sz="1900" b="1" dirty="0"/>
              <a:t>anti-VEGF </a:t>
            </a:r>
            <a:endParaRPr lang="fr-FR" sz="1900" b="1" dirty="0" smtClean="0"/>
          </a:p>
          <a:p>
            <a:pPr algn="ctr"/>
            <a:r>
              <a:rPr lang="fr-FR" sz="1900" b="1" dirty="0" smtClean="0"/>
              <a:t>et </a:t>
            </a:r>
            <a:r>
              <a:rPr lang="fr-FR" sz="1900" b="1" dirty="0"/>
              <a:t>un traitement par anti-EGFR</a:t>
            </a:r>
          </a:p>
        </p:txBody>
      </p:sp>
    </p:spTree>
    <p:extLst>
      <p:ext uri="{BB962C8B-B14F-4D97-AF65-F5344CB8AC3E}">
        <p14:creationId xmlns:p14="http://schemas.microsoft.com/office/powerpoint/2010/main" val="2208204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Regorafenib, en pratique :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fr-FR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Réseau d’Oncologie et d’Hématologie du Limousin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084264"/>
            <a:ext cx="8229600" cy="3717668"/>
          </a:xfrm>
        </p:spPr>
        <p:txBody>
          <a:bodyPr/>
          <a:lstStyle/>
          <a:p>
            <a:pPr>
              <a:lnSpc>
                <a:spcPts val="2734"/>
              </a:lnSpc>
              <a:spcBef>
                <a:spcPts val="1686"/>
              </a:spcBef>
            </a:pPr>
            <a:r>
              <a:rPr lang="fr-FR" dirty="0"/>
              <a:t>Dose théorique de 160 mg soit 4 comprimés/24h</a:t>
            </a:r>
          </a:p>
          <a:p>
            <a:pPr>
              <a:lnSpc>
                <a:spcPts val="2734"/>
              </a:lnSpc>
              <a:spcBef>
                <a:spcPts val="1686"/>
              </a:spcBef>
            </a:pPr>
            <a:r>
              <a:rPr lang="fr-FR" dirty="0"/>
              <a:t>En prise unique, toujours à la même heure, après le </a:t>
            </a:r>
            <a:r>
              <a:rPr lang="fr-FR" dirty="0" smtClean="0"/>
              <a:t>repas</a:t>
            </a:r>
            <a:endParaRPr lang="fr-FR" dirty="0"/>
          </a:p>
          <a:p>
            <a:pPr>
              <a:lnSpc>
                <a:spcPts val="2734"/>
              </a:lnSpc>
              <a:spcBef>
                <a:spcPts val="1686"/>
              </a:spcBef>
            </a:pPr>
            <a:r>
              <a:rPr lang="fr-FR" dirty="0"/>
              <a:t>Pendant 21 jours suivi de 7 jours d’arrêt</a:t>
            </a:r>
          </a:p>
          <a:p>
            <a:pPr>
              <a:lnSpc>
                <a:spcPts val="2734"/>
              </a:lnSpc>
              <a:spcBef>
                <a:spcPts val="1686"/>
              </a:spcBef>
            </a:pPr>
            <a:r>
              <a:rPr lang="fr-FR" dirty="0"/>
              <a:t>Conseils de prévention vis-à-vis de la photosensibilisation</a:t>
            </a:r>
          </a:p>
          <a:p>
            <a:pPr>
              <a:lnSpc>
                <a:spcPts val="2734"/>
              </a:lnSpc>
              <a:spcBef>
                <a:spcPts val="1686"/>
              </a:spcBef>
            </a:pPr>
            <a:r>
              <a:rPr lang="fr-FR" dirty="0"/>
              <a:t>Prise en charge rapide des diarrhées et des </a:t>
            </a:r>
            <a:r>
              <a:rPr lang="fr-FR" dirty="0" err="1"/>
              <a:t>mucites</a:t>
            </a:r>
            <a:endParaRPr lang="fr-FR" dirty="0"/>
          </a:p>
          <a:p>
            <a:pPr>
              <a:lnSpc>
                <a:spcPts val="2734"/>
              </a:lnSpc>
              <a:spcBef>
                <a:spcPts val="1686"/>
              </a:spcBef>
            </a:pPr>
            <a:r>
              <a:rPr lang="fr-FR" dirty="0"/>
              <a:t>Contrôle tensionnel et de l’hémogramme lors des visites spécialisées de </a:t>
            </a:r>
            <a:r>
              <a:rPr lang="fr-FR" dirty="0" smtClean="0"/>
              <a:t>renouvellement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16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459038" y="365228"/>
            <a:ext cx="6433442" cy="407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300" dirty="0" err="1"/>
              <a:t>CCRm</a:t>
            </a:r>
            <a:r>
              <a:rPr lang="fr-FR" sz="2300" dirty="0"/>
              <a:t> : quels traitements au-delà de la 2</a:t>
            </a:r>
            <a:r>
              <a:rPr lang="fr-FR" sz="2300" baseline="30000" dirty="0"/>
              <a:t>ème</a:t>
            </a:r>
            <a:r>
              <a:rPr lang="fr-FR" sz="2300" dirty="0"/>
              <a:t> ligne ?</a:t>
            </a:r>
            <a:br>
              <a:rPr lang="fr-FR" sz="2300" dirty="0"/>
            </a:br>
            <a:r>
              <a:rPr lang="fr-FR" sz="2300" dirty="0"/>
              <a:t>Conclusions :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084263"/>
            <a:ext cx="8229600" cy="3861552"/>
          </a:xfrm>
        </p:spPr>
        <p:txBody>
          <a:bodyPr/>
          <a:lstStyle/>
          <a:p>
            <a:pPr>
              <a:lnSpc>
                <a:spcPts val="2278"/>
              </a:lnSpc>
              <a:spcBef>
                <a:spcPts val="1595"/>
              </a:spcBef>
            </a:pPr>
            <a:r>
              <a:rPr lang="fr-FR" sz="1900" dirty="0"/>
              <a:t>Un besoin chez les patients encore en bon état général et en échec sous CT et biothérapies habituelles, mais peu de possibilités en pratique</a:t>
            </a:r>
          </a:p>
          <a:p>
            <a:pPr>
              <a:lnSpc>
                <a:spcPts val="2278"/>
              </a:lnSpc>
              <a:spcBef>
                <a:spcPts val="1595"/>
              </a:spcBef>
            </a:pPr>
            <a:r>
              <a:rPr lang="fr-FR" sz="1900" dirty="0"/>
              <a:t>CIAH, plus facile avec la mise des cathéters artériels par voie transcutanée, mais encore réservée aux centres spécialisés</a:t>
            </a:r>
          </a:p>
          <a:p>
            <a:pPr>
              <a:lnSpc>
                <a:spcPts val="2278"/>
              </a:lnSpc>
              <a:spcBef>
                <a:spcPts val="1595"/>
              </a:spcBef>
            </a:pPr>
            <a:r>
              <a:rPr lang="fr-FR" sz="1900" dirty="0"/>
              <a:t>TAS 102, non disponible en Europe</a:t>
            </a:r>
          </a:p>
          <a:p>
            <a:pPr>
              <a:lnSpc>
                <a:spcPts val="2278"/>
              </a:lnSpc>
              <a:spcBef>
                <a:spcPts val="1595"/>
              </a:spcBef>
            </a:pPr>
            <a:r>
              <a:rPr lang="fr-FR" sz="1900" dirty="0" err="1"/>
              <a:t>Regorafenib</a:t>
            </a:r>
            <a:r>
              <a:rPr lang="fr-FR" sz="1900" dirty="0"/>
              <a:t>, seule possibilité disponible en routine pour tous les patients à l’état général conservé </a:t>
            </a:r>
          </a:p>
          <a:p>
            <a:pPr>
              <a:lnSpc>
                <a:spcPts val="2278"/>
              </a:lnSpc>
              <a:spcBef>
                <a:spcPts val="1595"/>
              </a:spcBef>
            </a:pPr>
            <a:r>
              <a:rPr lang="fr-FR" sz="1900" dirty="0"/>
              <a:t>Le </a:t>
            </a:r>
            <a:r>
              <a:rPr lang="fr-FR" sz="1900" dirty="0" err="1"/>
              <a:t>regorafenib</a:t>
            </a:r>
            <a:r>
              <a:rPr lang="fr-FR" sz="1900" dirty="0"/>
              <a:t> nécessite une surveillance </a:t>
            </a:r>
            <a:r>
              <a:rPr lang="fr-FR" sz="1900" dirty="0" err="1"/>
              <a:t>clinicobiologique</a:t>
            </a:r>
            <a:r>
              <a:rPr lang="fr-FR" sz="1900" dirty="0"/>
              <a:t> et une gestion de la toxicité, comme pour tout TKI, une posologie adaptée à son dosage en cours de traitement serait idéale </a:t>
            </a:r>
          </a:p>
        </p:txBody>
      </p:sp>
    </p:spTree>
    <p:extLst>
      <p:ext uri="{BB962C8B-B14F-4D97-AF65-F5344CB8AC3E}">
        <p14:creationId xmlns:p14="http://schemas.microsoft.com/office/powerpoint/2010/main" val="228573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besoin clinique persistant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005544"/>
            <a:ext cx="8229307" cy="3555882"/>
          </a:xfrm>
        </p:spPr>
        <p:txBody>
          <a:bodyPr/>
          <a:lstStyle/>
          <a:p>
            <a:r>
              <a:rPr lang="fr-FR" dirty="0" smtClean="0"/>
              <a:t>Le traitement médical des cancers colorectaux métastasés a beaucoup progressé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Malgré ces progrès les patients finissent par devenir résistants aux traitements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56397"/>
              </p:ext>
            </p:extLst>
          </p:nvPr>
        </p:nvGraphicFramePr>
        <p:xfrm>
          <a:off x="827584" y="1742325"/>
          <a:ext cx="6912768" cy="2268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489637" y="3577729"/>
            <a:ext cx="599699" cy="349252"/>
          </a:xfrm>
          <a:prstGeom prst="rect">
            <a:avLst/>
          </a:prstGeom>
          <a:noFill/>
        </p:spPr>
        <p:txBody>
          <a:bodyPr wrap="none" lIns="86795" tIns="43397" rIns="86795" bIns="43397" rtlCol="0">
            <a:spAutoFit/>
          </a:bodyPr>
          <a:lstStyle/>
          <a:p>
            <a:r>
              <a:rPr lang="fr-FR" dirty="0" smtClean="0">
                <a:solidFill>
                  <a:srgbClr val="7F7F7F"/>
                </a:solidFill>
              </a:rPr>
              <a:t>mois</a:t>
            </a:r>
            <a:endParaRPr lang="fr-FR" dirty="0">
              <a:solidFill>
                <a:srgbClr val="7F7F7F"/>
              </a:solidFill>
            </a:endParaRPr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915037" y="1924277"/>
            <a:ext cx="7313926" cy="2086300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0684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59038" y="363563"/>
            <a:ext cx="6227762" cy="407987"/>
          </a:xfrm>
        </p:spPr>
        <p:txBody>
          <a:bodyPr/>
          <a:lstStyle/>
          <a:p>
            <a:r>
              <a:rPr lang="fr-FR" sz="2300" dirty="0"/>
              <a:t>La chimiothérapie intra-artérielle hépatique (CHIA)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4082518"/>
            <a:ext cx="8229600" cy="1060982"/>
          </a:xfrm>
        </p:spPr>
        <p:txBody>
          <a:bodyPr/>
          <a:lstStyle/>
          <a:p>
            <a:r>
              <a:rPr lang="fr-FR" dirty="0" smtClean="0"/>
              <a:t>Cathéters </a:t>
            </a:r>
            <a:r>
              <a:rPr lang="fr-FR" dirty="0"/>
              <a:t>posés par voie percutanée : une </a:t>
            </a:r>
            <a:r>
              <a:rPr lang="fr-FR" dirty="0" smtClean="0"/>
              <a:t>révolution particulièrement intéressante </a:t>
            </a:r>
            <a:r>
              <a:rPr lang="fr-FR" dirty="0"/>
              <a:t>dans l’indication « en recours »</a:t>
            </a:r>
          </a:p>
          <a:p>
            <a:endParaRPr lang="fr-FR" dirty="0"/>
          </a:p>
        </p:txBody>
      </p:sp>
      <p:pic>
        <p:nvPicPr>
          <p:cNvPr id="23555" name="Picture 3" descr="PSWebImageBitMap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989040"/>
            <a:ext cx="414903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 descr="cairo_FINAL_sub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989040"/>
            <a:ext cx="46640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675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CIAH palliative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2183" y="928292"/>
            <a:ext cx="8229600" cy="3394075"/>
          </a:xfrm>
        </p:spPr>
        <p:txBody>
          <a:bodyPr/>
          <a:lstStyle/>
          <a:p>
            <a:r>
              <a:rPr lang="fr-FR" dirty="0" err="1"/>
              <a:t>Oxaliplatine</a:t>
            </a:r>
            <a:r>
              <a:rPr lang="fr-FR" dirty="0"/>
              <a:t> IAH + LV5FU2 IV </a:t>
            </a:r>
            <a:r>
              <a:rPr lang="fr-FR" dirty="0">
                <a:solidFill>
                  <a:srgbClr val="F5B17C"/>
                </a:solidFill>
              </a:rPr>
              <a:t>≥ 2</a:t>
            </a:r>
            <a:r>
              <a:rPr lang="fr-FR" baseline="30000" dirty="0">
                <a:solidFill>
                  <a:srgbClr val="F5B17C"/>
                </a:solidFill>
              </a:rPr>
              <a:t>ème</a:t>
            </a:r>
            <a:r>
              <a:rPr lang="fr-FR" dirty="0">
                <a:solidFill>
                  <a:srgbClr val="F5B17C"/>
                </a:solidFill>
              </a:rPr>
              <a:t> ligne</a:t>
            </a:r>
          </a:p>
          <a:p>
            <a:pPr lvl="1"/>
            <a:r>
              <a:rPr lang="fr-FR" dirty="0"/>
              <a:t>Série rétrospective IGR (2000-04)</a:t>
            </a:r>
          </a:p>
          <a:p>
            <a:pPr lvl="1"/>
            <a:r>
              <a:rPr lang="fr-FR" dirty="0"/>
              <a:t>44 patients tous prétraités</a:t>
            </a:r>
          </a:p>
          <a:p>
            <a:pPr marL="914297" lvl="2" indent="0">
              <a:buNone/>
            </a:pP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21/28 </a:t>
            </a:r>
            <a:r>
              <a:rPr lang="fr-FR" dirty="0"/>
              <a:t>(66%) : ≥ 2 lignes au préalable</a:t>
            </a:r>
          </a:p>
          <a:p>
            <a:pPr lvl="3"/>
            <a:r>
              <a:rPr lang="fr-FR" dirty="0"/>
              <a:t>FOLFOX ou FOLFIRI : 43/44 (98%)</a:t>
            </a:r>
          </a:p>
          <a:p>
            <a:pPr lvl="3"/>
            <a:r>
              <a:rPr lang="fr-FR" dirty="0"/>
              <a:t>Les 2 : 28/44 (64%)</a:t>
            </a:r>
          </a:p>
          <a:p>
            <a:pPr lvl="1"/>
            <a:r>
              <a:rPr lang="fr-FR" dirty="0"/>
              <a:t>RO : 62% (RC : 0%)</a:t>
            </a:r>
          </a:p>
          <a:p>
            <a:pPr lvl="1"/>
            <a:r>
              <a:rPr lang="fr-FR" dirty="0"/>
              <a:t>Contrôle : 87</a:t>
            </a:r>
            <a:r>
              <a:rPr lang="fr-FR" dirty="0" smtClean="0"/>
              <a:t>%</a:t>
            </a:r>
            <a:endParaRPr lang="fr-FR" dirty="0"/>
          </a:p>
          <a:p>
            <a:pPr lvl="1"/>
            <a:r>
              <a:rPr lang="fr-FR" dirty="0"/>
              <a:t>Résection </a:t>
            </a:r>
            <a:r>
              <a:rPr lang="fr-FR" dirty="0" smtClean="0"/>
              <a:t>secondaire </a:t>
            </a:r>
            <a:r>
              <a:rPr lang="fr-FR" dirty="0"/>
              <a:t>: 18%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6603" y="493789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nb-NO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Boige</a:t>
            </a:r>
            <a:r>
              <a:rPr lang="nb-NO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V, </a:t>
            </a:r>
            <a:r>
              <a:rPr lang="nb-NO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 Ann </a:t>
            </a:r>
            <a:r>
              <a:rPr lang="nb-NO" sz="9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Surg</a:t>
            </a:r>
            <a:r>
              <a:rPr lang="nb-NO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</a:t>
            </a:r>
            <a:r>
              <a:rPr lang="nb-NO" sz="900" i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Oncol</a:t>
            </a:r>
            <a:r>
              <a:rPr lang="nb-NO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</a:t>
            </a:r>
            <a:r>
              <a:rPr lang="nb-NO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2008;15:219-26 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475655" y="4244039"/>
            <a:ext cx="6352879" cy="682206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6795" tIns="43397" rIns="86795" bIns="43397" anchor="ctr">
            <a:spAutoFit/>
          </a:bodyPr>
          <a:lstStyle/>
          <a:p>
            <a:pPr algn="ctr">
              <a:lnSpc>
                <a:spcPts val="2278"/>
              </a:lnSpc>
              <a:defRPr/>
            </a:pPr>
            <a:r>
              <a:rPr lang="fr-FR" sz="2000" b="1" dirty="0" err="1">
                <a:solidFill>
                  <a:schemeClr val="bg1"/>
                </a:solidFill>
                <a:latin typeface="Calibri" pitchFamily="34" charset="0"/>
              </a:rPr>
              <a:t>Oxaliplatine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 IAH :</a:t>
            </a:r>
            <a:br>
              <a:rPr lang="fr-FR" sz="20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efficace après échappement, y compris à l’</a:t>
            </a:r>
            <a:r>
              <a:rPr lang="fr-FR" sz="2000" b="1" dirty="0" err="1">
                <a:solidFill>
                  <a:schemeClr val="bg1"/>
                </a:solidFill>
                <a:latin typeface="Calibri" pitchFamily="34" charset="0"/>
              </a:rPr>
              <a:t>oxaliplatine</a:t>
            </a:r>
            <a:r>
              <a:rPr lang="fr-FR" sz="2000" b="1" dirty="0">
                <a:solidFill>
                  <a:schemeClr val="bg1"/>
                </a:solidFill>
                <a:latin typeface="Calibri" pitchFamily="34" charset="0"/>
              </a:rPr>
              <a:t> IV</a:t>
            </a:r>
          </a:p>
        </p:txBody>
      </p:sp>
      <p:grpSp>
        <p:nvGrpSpPr>
          <p:cNvPr id="68" name="Grouper 67"/>
          <p:cNvGrpSpPr/>
          <p:nvPr/>
        </p:nvGrpSpPr>
        <p:grpSpPr>
          <a:xfrm>
            <a:off x="4875413" y="1420688"/>
            <a:ext cx="4281857" cy="2622348"/>
            <a:chOff x="5095428" y="1422003"/>
            <a:chExt cx="4637192" cy="2624776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092556" y="2387030"/>
              <a:ext cx="619853" cy="35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b="1" dirty="0" smtClean="0">
                  <a:solidFill>
                    <a:srgbClr val="4BACC6"/>
                  </a:solidFill>
                  <a:latin typeface="Calibri" pitchFamily="34" charset="0"/>
                </a:rPr>
                <a:t>16,0</a:t>
              </a:r>
              <a:endParaRPr lang="fr-FR" b="1" dirty="0">
                <a:solidFill>
                  <a:srgbClr val="4BACC6"/>
                </a:solidFill>
                <a:latin typeface="Calibri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790402" y="2584857"/>
              <a:ext cx="500188" cy="354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b="1" dirty="0" smtClean="0">
                  <a:solidFill>
                    <a:srgbClr val="FF6600"/>
                  </a:solidFill>
                  <a:latin typeface="Calibri" pitchFamily="34" charset="0"/>
                </a:rPr>
                <a:t>7,0</a:t>
              </a:r>
              <a:endParaRPr lang="fr-FR" b="1" dirty="0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grpSp>
          <p:nvGrpSpPr>
            <p:cNvPr id="11" name="Groupe 89"/>
            <p:cNvGrpSpPr>
              <a:grpSpLocks/>
            </p:cNvGrpSpPr>
            <p:nvPr/>
          </p:nvGrpSpPr>
          <p:grpSpPr bwMode="auto">
            <a:xfrm>
              <a:off x="7119375" y="1637160"/>
              <a:ext cx="2613245" cy="447039"/>
              <a:chOff x="6061153" y="5645260"/>
              <a:chExt cx="2635624" cy="650263"/>
            </a:xfrm>
          </p:grpSpPr>
          <p:cxnSp>
            <p:nvCxnSpPr>
              <p:cNvPr id="12" name="Connecteur droit 11"/>
              <p:cNvCxnSpPr/>
              <p:nvPr/>
            </p:nvCxnSpPr>
            <p:spPr>
              <a:xfrm flipV="1">
                <a:off x="6061153" y="5890087"/>
                <a:ext cx="143918" cy="0"/>
              </a:xfrm>
              <a:prstGeom prst="line">
                <a:avLst/>
              </a:prstGeom>
              <a:noFill/>
              <a:ln w="28575" cmpd="sng"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ZoneTexte 66"/>
              <p:cNvSpPr txBox="1">
                <a:spLocks noChangeArrowheads="1"/>
              </p:cNvSpPr>
              <p:nvPr/>
            </p:nvSpPr>
            <p:spPr bwMode="auto">
              <a:xfrm>
                <a:off x="6196402" y="5645260"/>
                <a:ext cx="2500375" cy="425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fr-FR" sz="1300" b="1" dirty="0" smtClean="0">
                    <a:solidFill>
                      <a:srgbClr val="FF6600"/>
                    </a:solidFill>
                    <a:latin typeface="Calibri" pitchFamily="34" charset="0"/>
                  </a:rPr>
                  <a:t>Survie Sans Progression</a:t>
                </a:r>
                <a:endParaRPr lang="fr-FR" sz="1300" b="1" dirty="0">
                  <a:solidFill>
                    <a:srgbClr val="FF660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4" name="Connecteur droit 13"/>
              <p:cNvCxnSpPr/>
              <p:nvPr/>
            </p:nvCxnSpPr>
            <p:spPr>
              <a:xfrm flipV="1">
                <a:off x="6061153" y="6117173"/>
                <a:ext cx="143918" cy="0"/>
              </a:xfrm>
              <a:prstGeom prst="line">
                <a:avLst/>
              </a:prstGeom>
              <a:noFill/>
              <a:ln w="28575" cmpd="sng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ZoneTexte 68"/>
              <p:cNvSpPr txBox="1">
                <a:spLocks noChangeArrowheads="1"/>
              </p:cNvSpPr>
              <p:nvPr/>
            </p:nvSpPr>
            <p:spPr bwMode="auto">
              <a:xfrm>
                <a:off x="6196402" y="5869823"/>
                <a:ext cx="2500375" cy="425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fr-FR" sz="1300" b="1" dirty="0" smtClean="0">
                    <a:solidFill>
                      <a:schemeClr val="accent5"/>
                    </a:solidFill>
                    <a:latin typeface="Calibri" pitchFamily="34" charset="0"/>
                  </a:rPr>
                  <a:t>Survie Globale</a:t>
                </a:r>
                <a:endParaRPr lang="fr-FR" sz="1300" b="1" dirty="0">
                  <a:solidFill>
                    <a:schemeClr val="accent5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6" name="Connecteur droit 15"/>
            <p:cNvCxnSpPr/>
            <p:nvPr/>
          </p:nvCxnSpPr>
          <p:spPr>
            <a:xfrm flipV="1">
              <a:off x="5570339" y="1941325"/>
              <a:ext cx="0" cy="1341885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5568621" y="3282018"/>
              <a:ext cx="3818433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H="1">
              <a:off x="5510167" y="1937749"/>
              <a:ext cx="58454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ZoneTexte 25"/>
            <p:cNvSpPr txBox="1">
              <a:spLocks noChangeArrowheads="1"/>
            </p:cNvSpPr>
            <p:nvPr/>
          </p:nvSpPr>
          <p:spPr bwMode="auto">
            <a:xfrm>
              <a:off x="5095428" y="1822152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1,0</a:t>
              </a:r>
            </a:p>
          </p:txBody>
        </p:sp>
        <p:cxnSp>
          <p:nvCxnSpPr>
            <p:cNvPr id="20" name="Connecteur droit 19"/>
            <p:cNvCxnSpPr/>
            <p:nvPr/>
          </p:nvCxnSpPr>
          <p:spPr>
            <a:xfrm flipH="1">
              <a:off x="5510167" y="2210655"/>
              <a:ext cx="58454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7"/>
            <p:cNvSpPr txBox="1">
              <a:spLocks noChangeArrowheads="1"/>
            </p:cNvSpPr>
            <p:nvPr/>
          </p:nvSpPr>
          <p:spPr bwMode="auto">
            <a:xfrm>
              <a:off x="5095428" y="209505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0,8</a:t>
              </a:r>
            </a:p>
          </p:txBody>
        </p:sp>
        <p:cxnSp>
          <p:nvCxnSpPr>
            <p:cNvPr id="22" name="Connecteur droit 21"/>
            <p:cNvCxnSpPr/>
            <p:nvPr/>
          </p:nvCxnSpPr>
          <p:spPr>
            <a:xfrm flipH="1">
              <a:off x="5510167" y="2477602"/>
              <a:ext cx="58454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ZoneTexte 29"/>
            <p:cNvSpPr txBox="1">
              <a:spLocks noChangeArrowheads="1"/>
            </p:cNvSpPr>
            <p:nvPr/>
          </p:nvSpPr>
          <p:spPr bwMode="auto">
            <a:xfrm>
              <a:off x="5095428" y="2362004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0,6</a:t>
              </a:r>
            </a:p>
          </p:txBody>
        </p:sp>
        <p:cxnSp>
          <p:nvCxnSpPr>
            <p:cNvPr id="24" name="Connecteur droit 23"/>
            <p:cNvCxnSpPr/>
            <p:nvPr/>
          </p:nvCxnSpPr>
          <p:spPr>
            <a:xfrm flipH="1">
              <a:off x="5510167" y="2743357"/>
              <a:ext cx="58454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31"/>
            <p:cNvSpPr txBox="1">
              <a:spLocks noChangeArrowheads="1"/>
            </p:cNvSpPr>
            <p:nvPr/>
          </p:nvSpPr>
          <p:spPr bwMode="auto">
            <a:xfrm>
              <a:off x="5095428" y="2627760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0,4</a:t>
              </a:r>
            </a:p>
          </p:txBody>
        </p:sp>
        <p:cxnSp>
          <p:nvCxnSpPr>
            <p:cNvPr id="26" name="Connecteur droit 25"/>
            <p:cNvCxnSpPr/>
            <p:nvPr/>
          </p:nvCxnSpPr>
          <p:spPr>
            <a:xfrm flipH="1">
              <a:off x="5510167" y="3013879"/>
              <a:ext cx="58454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ZoneTexte 33"/>
            <p:cNvSpPr txBox="1">
              <a:spLocks noChangeArrowheads="1"/>
            </p:cNvSpPr>
            <p:nvPr/>
          </p:nvSpPr>
          <p:spPr bwMode="auto">
            <a:xfrm>
              <a:off x="5095428" y="2899474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0,2</a:t>
              </a:r>
            </a:p>
          </p:txBody>
        </p:sp>
        <p:cxnSp>
          <p:nvCxnSpPr>
            <p:cNvPr id="28" name="Connecteur droit 27"/>
            <p:cNvCxnSpPr/>
            <p:nvPr/>
          </p:nvCxnSpPr>
          <p:spPr>
            <a:xfrm rot="5400000" flipH="1">
              <a:off x="6101956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36"/>
            <p:cNvSpPr txBox="1">
              <a:spLocks noChangeArrowheads="1"/>
            </p:cNvSpPr>
            <p:nvPr/>
          </p:nvSpPr>
          <p:spPr bwMode="auto">
            <a:xfrm>
              <a:off x="5878084" y="3303469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>
                  <a:solidFill>
                    <a:srgbClr val="7F7F7F"/>
                  </a:solidFill>
                  <a:latin typeface="Calibri" pitchFamily="34" charset="0"/>
                </a:rPr>
                <a:t>6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 rot="5400000" flipH="1">
              <a:off x="6640078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8"/>
            <p:cNvSpPr txBox="1">
              <a:spLocks noChangeArrowheads="1"/>
            </p:cNvSpPr>
            <p:nvPr/>
          </p:nvSpPr>
          <p:spPr bwMode="auto">
            <a:xfrm>
              <a:off x="6414487" y="3303469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>
                  <a:solidFill>
                    <a:srgbClr val="7F7F7F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32" name="ZoneTexte 40"/>
            <p:cNvSpPr txBox="1">
              <a:spLocks noChangeArrowheads="1"/>
            </p:cNvSpPr>
            <p:nvPr/>
          </p:nvSpPr>
          <p:spPr bwMode="auto">
            <a:xfrm>
              <a:off x="6956047" y="3303469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>
                  <a:solidFill>
                    <a:srgbClr val="7F7F7F"/>
                  </a:solidFill>
                  <a:latin typeface="Calibri" pitchFamily="34" charset="0"/>
                </a:rPr>
                <a:t>18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 rot="5400000" flipH="1">
              <a:off x="7730076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Texte 43"/>
            <p:cNvSpPr txBox="1">
              <a:spLocks noChangeArrowheads="1"/>
            </p:cNvSpPr>
            <p:nvPr/>
          </p:nvSpPr>
          <p:spPr bwMode="auto">
            <a:xfrm>
              <a:off x="7497608" y="3303469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>
                  <a:solidFill>
                    <a:srgbClr val="7F7F7F"/>
                  </a:solidFill>
                  <a:latin typeface="Calibri" pitchFamily="34" charset="0"/>
                </a:rPr>
                <a:t>24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rot="5400000" flipH="1">
              <a:off x="8273356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ZoneTexte 45"/>
            <p:cNvSpPr txBox="1">
              <a:spLocks noChangeArrowheads="1"/>
            </p:cNvSpPr>
            <p:nvPr/>
          </p:nvSpPr>
          <p:spPr bwMode="auto">
            <a:xfrm>
              <a:off x="8042607" y="3303469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>
                  <a:solidFill>
                    <a:srgbClr val="7F7F7F"/>
                  </a:solidFill>
                  <a:latin typeface="Calibri" pitchFamily="34" charset="0"/>
                </a:rPr>
                <a:t>30</a:t>
              </a:r>
            </a:p>
          </p:txBody>
        </p:sp>
        <p:cxnSp>
          <p:nvCxnSpPr>
            <p:cNvPr id="37" name="Connecteur droit 36"/>
            <p:cNvCxnSpPr/>
            <p:nvPr/>
          </p:nvCxnSpPr>
          <p:spPr>
            <a:xfrm rot="5400000" flipH="1">
              <a:off x="8821795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ZoneTexte 47"/>
            <p:cNvSpPr txBox="1">
              <a:spLocks noChangeArrowheads="1"/>
            </p:cNvSpPr>
            <p:nvPr/>
          </p:nvSpPr>
          <p:spPr bwMode="auto">
            <a:xfrm>
              <a:off x="8596203" y="3303469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>
                  <a:solidFill>
                    <a:srgbClr val="7F7F7F"/>
                  </a:solidFill>
                  <a:latin typeface="Calibri" pitchFamily="34" charset="0"/>
                </a:rPr>
                <a:t>36</a:t>
              </a:r>
            </a:p>
          </p:txBody>
        </p:sp>
        <p:cxnSp>
          <p:nvCxnSpPr>
            <p:cNvPr id="39" name="Connecteur droit 38"/>
            <p:cNvCxnSpPr/>
            <p:nvPr/>
          </p:nvCxnSpPr>
          <p:spPr>
            <a:xfrm rot="5400000" flipH="1">
              <a:off x="7183358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ZoneTexte 55"/>
            <p:cNvSpPr txBox="1">
              <a:spLocks noChangeArrowheads="1"/>
            </p:cNvSpPr>
            <p:nvPr/>
          </p:nvSpPr>
          <p:spPr bwMode="auto">
            <a:xfrm>
              <a:off x="7000747" y="3440518"/>
              <a:ext cx="1005756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 dirty="0" smtClean="0">
                  <a:solidFill>
                    <a:srgbClr val="7F7F7F"/>
                  </a:solidFill>
                  <a:latin typeface="Calibri" pitchFamily="34" charset="0"/>
                </a:rPr>
                <a:t>Mois</a:t>
              </a:r>
              <a:endParaRPr lang="fr-FR" sz="1100" b="1" dirty="0">
                <a:solidFill>
                  <a:srgbClr val="7F7F7F"/>
                </a:solidFill>
                <a:latin typeface="Calibri" pitchFamily="34" charset="0"/>
              </a:endParaRPr>
            </a:p>
          </p:txBody>
        </p:sp>
        <p:sp>
          <p:nvSpPr>
            <p:cNvPr id="41" name="ZoneTexte 56"/>
            <p:cNvSpPr txBox="1">
              <a:spLocks noChangeArrowheads="1"/>
            </p:cNvSpPr>
            <p:nvPr/>
          </p:nvSpPr>
          <p:spPr bwMode="auto">
            <a:xfrm>
              <a:off x="5154283" y="1422003"/>
              <a:ext cx="998879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1100" b="1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Survie (%)</a:t>
              </a:r>
              <a:endParaRPr lang="fr-FR" sz="11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2" name="ZoneTexte 69"/>
            <p:cNvSpPr txBox="1">
              <a:spLocks noChangeArrowheads="1"/>
            </p:cNvSpPr>
            <p:nvPr/>
          </p:nvSpPr>
          <p:spPr bwMode="auto">
            <a:xfrm>
              <a:off x="5367469" y="3529897"/>
              <a:ext cx="1016072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fr-FR" sz="1100" dirty="0" smtClean="0">
                  <a:solidFill>
                    <a:srgbClr val="7F7F7F"/>
                  </a:solidFill>
                  <a:latin typeface="Calibri" pitchFamily="34" charset="0"/>
                </a:rPr>
                <a:t>N </a:t>
              </a:r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à</a:t>
              </a:r>
              <a:r>
                <a:rPr lang="fr-FR" sz="1100" dirty="0" smtClean="0">
                  <a:solidFill>
                    <a:srgbClr val="7F7F7F"/>
                  </a:solidFill>
                  <a:latin typeface="Calibri" pitchFamily="34" charset="0"/>
                </a:rPr>
                <a:t> risque</a:t>
              </a:r>
              <a:endParaRPr lang="fr-FR" sz="1100" dirty="0">
                <a:solidFill>
                  <a:srgbClr val="7F7F7F"/>
                </a:solidFill>
                <a:latin typeface="Calibri" pitchFamily="34" charset="0"/>
              </a:endParaRPr>
            </a:p>
          </p:txBody>
        </p:sp>
        <p:sp>
          <p:nvSpPr>
            <p:cNvPr id="43" name="ZoneTexte 70"/>
            <p:cNvSpPr txBox="1">
              <a:spLocks noChangeArrowheads="1"/>
            </p:cNvSpPr>
            <p:nvPr/>
          </p:nvSpPr>
          <p:spPr bwMode="auto">
            <a:xfrm>
              <a:off x="5324488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 dirty="0">
                  <a:solidFill>
                    <a:schemeClr val="accent5"/>
                  </a:solidFill>
                  <a:latin typeface="Calibri" pitchFamily="34" charset="0"/>
                </a:rPr>
                <a:t>44</a:t>
              </a:r>
            </a:p>
          </p:txBody>
        </p:sp>
        <p:sp>
          <p:nvSpPr>
            <p:cNvPr id="44" name="ZoneTexte 71"/>
            <p:cNvSpPr txBox="1">
              <a:spLocks noChangeArrowheads="1"/>
            </p:cNvSpPr>
            <p:nvPr/>
          </p:nvSpPr>
          <p:spPr bwMode="auto">
            <a:xfrm>
              <a:off x="5324488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44</a:t>
              </a:r>
            </a:p>
          </p:txBody>
        </p:sp>
        <p:sp>
          <p:nvSpPr>
            <p:cNvPr id="45" name="ZoneTexte 72"/>
            <p:cNvSpPr txBox="1">
              <a:spLocks noChangeArrowheads="1"/>
            </p:cNvSpPr>
            <p:nvPr/>
          </p:nvSpPr>
          <p:spPr bwMode="auto">
            <a:xfrm>
              <a:off x="5878084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5"/>
                  </a:solidFill>
                  <a:latin typeface="Calibri" pitchFamily="34" charset="0"/>
                </a:rPr>
                <a:t>35</a:t>
              </a:r>
            </a:p>
          </p:txBody>
        </p:sp>
        <p:sp>
          <p:nvSpPr>
            <p:cNvPr id="46" name="ZoneTexte 73"/>
            <p:cNvSpPr txBox="1">
              <a:spLocks noChangeArrowheads="1"/>
            </p:cNvSpPr>
            <p:nvPr/>
          </p:nvSpPr>
          <p:spPr bwMode="auto">
            <a:xfrm>
              <a:off x="5878084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26</a:t>
              </a:r>
            </a:p>
          </p:txBody>
        </p:sp>
        <p:sp>
          <p:nvSpPr>
            <p:cNvPr id="47" name="ZoneTexte 74"/>
            <p:cNvSpPr txBox="1">
              <a:spLocks noChangeArrowheads="1"/>
            </p:cNvSpPr>
            <p:nvPr/>
          </p:nvSpPr>
          <p:spPr bwMode="auto">
            <a:xfrm>
              <a:off x="6414487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5"/>
                  </a:solidFill>
                  <a:latin typeface="Calibri" pitchFamily="34" charset="0"/>
                </a:rPr>
                <a:t>29</a:t>
              </a:r>
            </a:p>
          </p:txBody>
        </p:sp>
        <p:sp>
          <p:nvSpPr>
            <p:cNvPr id="48" name="ZoneTexte 75"/>
            <p:cNvSpPr txBox="1">
              <a:spLocks noChangeArrowheads="1"/>
            </p:cNvSpPr>
            <p:nvPr/>
          </p:nvSpPr>
          <p:spPr bwMode="auto">
            <a:xfrm>
              <a:off x="6414487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49" name="ZoneTexte 76"/>
            <p:cNvSpPr txBox="1">
              <a:spLocks noChangeArrowheads="1"/>
            </p:cNvSpPr>
            <p:nvPr/>
          </p:nvSpPr>
          <p:spPr bwMode="auto">
            <a:xfrm>
              <a:off x="7497608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5"/>
                  </a:solidFill>
                  <a:latin typeface="Calibri" pitchFamily="34" charset="0"/>
                </a:rPr>
                <a:t>11</a:t>
              </a:r>
            </a:p>
          </p:txBody>
        </p:sp>
        <p:sp>
          <p:nvSpPr>
            <p:cNvPr id="50" name="ZoneTexte 77"/>
            <p:cNvSpPr txBox="1">
              <a:spLocks noChangeArrowheads="1"/>
            </p:cNvSpPr>
            <p:nvPr/>
          </p:nvSpPr>
          <p:spPr bwMode="auto">
            <a:xfrm>
              <a:off x="7497608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1" name="ZoneTexte 78"/>
            <p:cNvSpPr txBox="1">
              <a:spLocks noChangeArrowheads="1"/>
            </p:cNvSpPr>
            <p:nvPr/>
          </p:nvSpPr>
          <p:spPr bwMode="auto">
            <a:xfrm>
              <a:off x="8042607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5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52" name="ZoneTexte 79"/>
            <p:cNvSpPr txBox="1">
              <a:spLocks noChangeArrowheads="1"/>
            </p:cNvSpPr>
            <p:nvPr/>
          </p:nvSpPr>
          <p:spPr bwMode="auto">
            <a:xfrm>
              <a:off x="8042607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3" name="ZoneTexte 80"/>
            <p:cNvSpPr txBox="1">
              <a:spLocks noChangeArrowheads="1"/>
            </p:cNvSpPr>
            <p:nvPr/>
          </p:nvSpPr>
          <p:spPr bwMode="auto">
            <a:xfrm>
              <a:off x="8596203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5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54" name="ZoneTexte 81"/>
            <p:cNvSpPr txBox="1">
              <a:spLocks noChangeArrowheads="1"/>
            </p:cNvSpPr>
            <p:nvPr/>
          </p:nvSpPr>
          <p:spPr bwMode="auto">
            <a:xfrm>
              <a:off x="8596203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1</a:t>
              </a:r>
            </a:p>
          </p:txBody>
        </p:sp>
        <p:cxnSp>
          <p:nvCxnSpPr>
            <p:cNvPr id="55" name="Connecteur droit 54"/>
            <p:cNvCxnSpPr/>
            <p:nvPr/>
          </p:nvCxnSpPr>
          <p:spPr>
            <a:xfrm rot="5400000" flipH="1">
              <a:off x="9368513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ZoneTexte 90"/>
            <p:cNvSpPr txBox="1">
              <a:spLocks noChangeArrowheads="1"/>
            </p:cNvSpPr>
            <p:nvPr/>
          </p:nvSpPr>
          <p:spPr bwMode="auto">
            <a:xfrm>
              <a:off x="9139481" y="3303469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>
                  <a:solidFill>
                    <a:srgbClr val="7F7F7F"/>
                  </a:solidFill>
                  <a:latin typeface="Calibri" pitchFamily="34" charset="0"/>
                </a:rPr>
                <a:t>42</a:t>
              </a:r>
            </a:p>
          </p:txBody>
        </p:sp>
        <p:cxnSp>
          <p:nvCxnSpPr>
            <p:cNvPr id="57" name="Connecteur droit 56"/>
            <p:cNvCxnSpPr/>
            <p:nvPr/>
          </p:nvCxnSpPr>
          <p:spPr>
            <a:xfrm rot="5400000" flipH="1">
              <a:off x="5550080" y="3301086"/>
              <a:ext cx="40519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ZoneTexte 95"/>
            <p:cNvSpPr txBox="1">
              <a:spLocks noChangeArrowheads="1"/>
            </p:cNvSpPr>
            <p:nvPr/>
          </p:nvSpPr>
          <p:spPr bwMode="auto">
            <a:xfrm>
              <a:off x="5324488" y="3305244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0</a:t>
              </a:r>
            </a:p>
          </p:txBody>
        </p:sp>
        <p:cxnSp>
          <p:nvCxnSpPr>
            <p:cNvPr id="59" name="Connecteur droit 58"/>
            <p:cNvCxnSpPr/>
            <p:nvPr/>
          </p:nvCxnSpPr>
          <p:spPr>
            <a:xfrm flipH="1">
              <a:off x="5510167" y="3283210"/>
              <a:ext cx="58454" cy="0"/>
            </a:xfrm>
            <a:prstGeom prst="line">
              <a:avLst/>
            </a:prstGeom>
            <a:ln>
              <a:solidFill>
                <a:srgbClr val="7F7F7F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ZoneTexte 97"/>
            <p:cNvSpPr txBox="1">
              <a:spLocks noChangeArrowheads="1"/>
            </p:cNvSpPr>
            <p:nvPr/>
          </p:nvSpPr>
          <p:spPr bwMode="auto">
            <a:xfrm>
              <a:off x="5095428" y="3167612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100" dirty="0">
                  <a:solidFill>
                    <a:srgbClr val="7F7F7F"/>
                  </a:solidFill>
                  <a:latin typeface="Calibri" pitchFamily="34" charset="0"/>
                </a:rPr>
                <a:t>0,0</a:t>
              </a:r>
            </a:p>
          </p:txBody>
        </p:sp>
        <p:sp>
          <p:nvSpPr>
            <p:cNvPr id="61" name="ZoneTexte 149"/>
            <p:cNvSpPr txBox="1">
              <a:spLocks noChangeArrowheads="1"/>
            </p:cNvSpPr>
            <p:nvPr/>
          </p:nvSpPr>
          <p:spPr bwMode="auto">
            <a:xfrm>
              <a:off x="6956047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5"/>
                  </a:solidFill>
                  <a:latin typeface="Calibri" pitchFamily="34" charset="0"/>
                </a:rPr>
                <a:t>17</a:t>
              </a:r>
            </a:p>
          </p:txBody>
        </p:sp>
        <p:sp>
          <p:nvSpPr>
            <p:cNvPr id="62" name="ZoneTexte 150"/>
            <p:cNvSpPr txBox="1">
              <a:spLocks noChangeArrowheads="1"/>
            </p:cNvSpPr>
            <p:nvPr/>
          </p:nvSpPr>
          <p:spPr bwMode="auto">
            <a:xfrm>
              <a:off x="6956047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63" name="ZoneTexte 151"/>
            <p:cNvSpPr txBox="1">
              <a:spLocks noChangeArrowheads="1"/>
            </p:cNvSpPr>
            <p:nvPr/>
          </p:nvSpPr>
          <p:spPr bwMode="auto">
            <a:xfrm>
              <a:off x="9139481" y="3670521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chemeClr val="accent5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64" name="ZoneTexte 152"/>
            <p:cNvSpPr txBox="1">
              <a:spLocks noChangeArrowheads="1"/>
            </p:cNvSpPr>
            <p:nvPr/>
          </p:nvSpPr>
          <p:spPr bwMode="auto">
            <a:xfrm>
              <a:off x="9139481" y="3784927"/>
              <a:ext cx="495141" cy="26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100" b="1">
                  <a:solidFill>
                    <a:srgbClr val="FF66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5561744" y="1935366"/>
              <a:ext cx="3852817" cy="1095198"/>
            </a:xfrm>
            <a:custGeom>
              <a:avLst/>
              <a:gdLst>
                <a:gd name="connsiteX0" fmla="*/ 0 w 3963779"/>
                <a:gd name="connsiteY0" fmla="*/ 0 h 1501933"/>
                <a:gd name="connsiteX1" fmla="*/ 177915 w 3963779"/>
                <a:gd name="connsiteY1" fmla="*/ 4137 h 1501933"/>
                <a:gd name="connsiteX2" fmla="*/ 177915 w 3963779"/>
                <a:gd name="connsiteY2" fmla="*/ 62063 h 1501933"/>
                <a:gd name="connsiteX3" fmla="*/ 231703 w 3963779"/>
                <a:gd name="connsiteY3" fmla="*/ 62063 h 1501933"/>
                <a:gd name="connsiteX4" fmla="*/ 235841 w 3963779"/>
                <a:gd name="connsiteY4" fmla="*/ 115851 h 1501933"/>
                <a:gd name="connsiteX5" fmla="*/ 339280 w 3963779"/>
                <a:gd name="connsiteY5" fmla="*/ 111714 h 1501933"/>
                <a:gd name="connsiteX6" fmla="*/ 339280 w 3963779"/>
                <a:gd name="connsiteY6" fmla="*/ 153089 h 1501933"/>
                <a:gd name="connsiteX7" fmla="*/ 339280 w 3963779"/>
                <a:gd name="connsiteY7" fmla="*/ 153089 h 1501933"/>
                <a:gd name="connsiteX8" fmla="*/ 364105 w 3963779"/>
                <a:gd name="connsiteY8" fmla="*/ 153089 h 1501933"/>
                <a:gd name="connsiteX9" fmla="*/ 359967 w 3963779"/>
                <a:gd name="connsiteY9" fmla="*/ 190327 h 1501933"/>
                <a:gd name="connsiteX10" fmla="*/ 426168 w 3963779"/>
                <a:gd name="connsiteY10" fmla="*/ 190327 h 1501933"/>
                <a:gd name="connsiteX11" fmla="*/ 426168 w 3963779"/>
                <a:gd name="connsiteY11" fmla="*/ 244115 h 1501933"/>
                <a:gd name="connsiteX12" fmla="*/ 426168 w 3963779"/>
                <a:gd name="connsiteY12" fmla="*/ 244115 h 1501933"/>
                <a:gd name="connsiteX13" fmla="*/ 455131 w 3963779"/>
                <a:gd name="connsiteY13" fmla="*/ 244115 h 1501933"/>
                <a:gd name="connsiteX14" fmla="*/ 455131 w 3963779"/>
                <a:gd name="connsiteY14" fmla="*/ 335142 h 1501933"/>
                <a:gd name="connsiteX15" fmla="*/ 475819 w 3963779"/>
                <a:gd name="connsiteY15" fmla="*/ 331004 h 1501933"/>
                <a:gd name="connsiteX16" fmla="*/ 475819 w 3963779"/>
                <a:gd name="connsiteY16" fmla="*/ 372380 h 1501933"/>
                <a:gd name="connsiteX17" fmla="*/ 554433 w 3963779"/>
                <a:gd name="connsiteY17" fmla="*/ 372380 h 1501933"/>
                <a:gd name="connsiteX18" fmla="*/ 554433 w 3963779"/>
                <a:gd name="connsiteY18" fmla="*/ 413755 h 1501933"/>
                <a:gd name="connsiteX19" fmla="*/ 765448 w 3963779"/>
                <a:gd name="connsiteY19" fmla="*/ 413755 h 1501933"/>
                <a:gd name="connsiteX20" fmla="*/ 761310 w 3963779"/>
                <a:gd name="connsiteY20" fmla="*/ 459268 h 1501933"/>
                <a:gd name="connsiteX21" fmla="*/ 831649 w 3963779"/>
                <a:gd name="connsiteY21" fmla="*/ 459268 h 1501933"/>
                <a:gd name="connsiteX22" fmla="*/ 831649 w 3963779"/>
                <a:gd name="connsiteY22" fmla="*/ 500644 h 1501933"/>
                <a:gd name="connsiteX23" fmla="*/ 856474 w 3963779"/>
                <a:gd name="connsiteY23" fmla="*/ 500644 h 1501933"/>
                <a:gd name="connsiteX24" fmla="*/ 856474 w 3963779"/>
                <a:gd name="connsiteY24" fmla="*/ 550295 h 1501933"/>
                <a:gd name="connsiteX25" fmla="*/ 943363 w 3963779"/>
                <a:gd name="connsiteY25" fmla="*/ 550295 h 1501933"/>
                <a:gd name="connsiteX26" fmla="*/ 943363 w 3963779"/>
                <a:gd name="connsiteY26" fmla="*/ 587533 h 1501933"/>
                <a:gd name="connsiteX27" fmla="*/ 1005426 w 3963779"/>
                <a:gd name="connsiteY27" fmla="*/ 587533 h 1501933"/>
                <a:gd name="connsiteX28" fmla="*/ 1005426 w 3963779"/>
                <a:gd name="connsiteY28" fmla="*/ 637183 h 1501933"/>
                <a:gd name="connsiteX29" fmla="*/ 1104728 w 3963779"/>
                <a:gd name="connsiteY29" fmla="*/ 637183 h 1501933"/>
                <a:gd name="connsiteX30" fmla="*/ 1104728 w 3963779"/>
                <a:gd name="connsiteY30" fmla="*/ 682696 h 1501933"/>
                <a:gd name="connsiteX31" fmla="*/ 1104728 w 3963779"/>
                <a:gd name="connsiteY31" fmla="*/ 682696 h 1501933"/>
                <a:gd name="connsiteX32" fmla="*/ 1125415 w 3963779"/>
                <a:gd name="connsiteY32" fmla="*/ 682696 h 1501933"/>
                <a:gd name="connsiteX33" fmla="*/ 1129553 w 3963779"/>
                <a:gd name="connsiteY33" fmla="*/ 810961 h 1501933"/>
                <a:gd name="connsiteX34" fmla="*/ 1299193 w 3963779"/>
                <a:gd name="connsiteY34" fmla="*/ 806823 h 1501933"/>
                <a:gd name="connsiteX35" fmla="*/ 1299193 w 3963779"/>
                <a:gd name="connsiteY35" fmla="*/ 848199 h 1501933"/>
                <a:gd name="connsiteX36" fmla="*/ 1328156 w 3963779"/>
                <a:gd name="connsiteY36" fmla="*/ 848199 h 1501933"/>
                <a:gd name="connsiteX37" fmla="*/ 1328156 w 3963779"/>
                <a:gd name="connsiteY37" fmla="*/ 893712 h 1501933"/>
                <a:gd name="connsiteX38" fmla="*/ 1464695 w 3963779"/>
                <a:gd name="connsiteY38" fmla="*/ 897849 h 1501933"/>
                <a:gd name="connsiteX39" fmla="*/ 1464695 w 3963779"/>
                <a:gd name="connsiteY39" fmla="*/ 951638 h 1501933"/>
                <a:gd name="connsiteX40" fmla="*/ 1506071 w 3963779"/>
                <a:gd name="connsiteY40" fmla="*/ 951638 h 1501933"/>
                <a:gd name="connsiteX41" fmla="*/ 1506071 w 3963779"/>
                <a:gd name="connsiteY41" fmla="*/ 988876 h 1501933"/>
                <a:gd name="connsiteX42" fmla="*/ 1576409 w 3963779"/>
                <a:gd name="connsiteY42" fmla="*/ 988876 h 1501933"/>
                <a:gd name="connsiteX43" fmla="*/ 1580547 w 3963779"/>
                <a:gd name="connsiteY43" fmla="*/ 1034389 h 1501933"/>
                <a:gd name="connsiteX44" fmla="*/ 1580547 w 3963779"/>
                <a:gd name="connsiteY44" fmla="*/ 1034389 h 1501933"/>
                <a:gd name="connsiteX45" fmla="*/ 1621922 w 3963779"/>
                <a:gd name="connsiteY45" fmla="*/ 1034389 h 1501933"/>
                <a:gd name="connsiteX46" fmla="*/ 1621922 w 3963779"/>
                <a:gd name="connsiteY46" fmla="*/ 1166791 h 1501933"/>
                <a:gd name="connsiteX47" fmla="*/ 1837075 w 3963779"/>
                <a:gd name="connsiteY47" fmla="*/ 1166791 h 1501933"/>
                <a:gd name="connsiteX48" fmla="*/ 1837075 w 3963779"/>
                <a:gd name="connsiteY48" fmla="*/ 1220579 h 1501933"/>
                <a:gd name="connsiteX49" fmla="*/ 1882588 w 3963779"/>
                <a:gd name="connsiteY49" fmla="*/ 1220579 h 1501933"/>
                <a:gd name="connsiteX50" fmla="*/ 1886726 w 3963779"/>
                <a:gd name="connsiteY50" fmla="*/ 1274367 h 1501933"/>
                <a:gd name="connsiteX51" fmla="*/ 1969477 w 3963779"/>
                <a:gd name="connsiteY51" fmla="*/ 1274367 h 1501933"/>
                <a:gd name="connsiteX52" fmla="*/ 1965339 w 3963779"/>
                <a:gd name="connsiteY52" fmla="*/ 1307468 h 1501933"/>
                <a:gd name="connsiteX53" fmla="*/ 2081191 w 3963779"/>
                <a:gd name="connsiteY53" fmla="*/ 1311605 h 1501933"/>
                <a:gd name="connsiteX54" fmla="*/ 2089466 w 3963779"/>
                <a:gd name="connsiteY54" fmla="*/ 1361256 h 1501933"/>
                <a:gd name="connsiteX55" fmla="*/ 2213593 w 3963779"/>
                <a:gd name="connsiteY55" fmla="*/ 1357118 h 1501933"/>
                <a:gd name="connsiteX56" fmla="*/ 2209455 w 3963779"/>
                <a:gd name="connsiteY56" fmla="*/ 1415044 h 1501933"/>
                <a:gd name="connsiteX57" fmla="*/ 2676999 w 3963779"/>
                <a:gd name="connsiteY57" fmla="*/ 1415044 h 1501933"/>
                <a:gd name="connsiteX58" fmla="*/ 2681137 w 3963779"/>
                <a:gd name="connsiteY58" fmla="*/ 1501933 h 1501933"/>
                <a:gd name="connsiteX59" fmla="*/ 3053517 w 3963779"/>
                <a:gd name="connsiteY59" fmla="*/ 1501933 h 1501933"/>
                <a:gd name="connsiteX60" fmla="*/ 3570711 w 3963779"/>
                <a:gd name="connsiteY60" fmla="*/ 1435732 h 1501933"/>
                <a:gd name="connsiteX61" fmla="*/ 3541748 w 3963779"/>
                <a:gd name="connsiteY61" fmla="*/ 988876 h 1501933"/>
                <a:gd name="connsiteX62" fmla="*/ 2379095 w 3963779"/>
                <a:gd name="connsiteY62" fmla="*/ 686834 h 1501933"/>
                <a:gd name="connsiteX63" fmla="*/ 2457709 w 3963779"/>
                <a:gd name="connsiteY63" fmla="*/ 686834 h 1501933"/>
                <a:gd name="connsiteX64" fmla="*/ 3645187 w 3963779"/>
                <a:gd name="connsiteY64" fmla="*/ 529607 h 1501933"/>
                <a:gd name="connsiteX65" fmla="*/ 3963779 w 3963779"/>
                <a:gd name="connsiteY65" fmla="*/ 835786 h 1501933"/>
                <a:gd name="connsiteX0" fmla="*/ 0 w 3955504"/>
                <a:gd name="connsiteY0" fmla="*/ 0 h 1501933"/>
                <a:gd name="connsiteX1" fmla="*/ 177915 w 3955504"/>
                <a:gd name="connsiteY1" fmla="*/ 4137 h 1501933"/>
                <a:gd name="connsiteX2" fmla="*/ 177915 w 3955504"/>
                <a:gd name="connsiteY2" fmla="*/ 62063 h 1501933"/>
                <a:gd name="connsiteX3" fmla="*/ 231703 w 3955504"/>
                <a:gd name="connsiteY3" fmla="*/ 62063 h 1501933"/>
                <a:gd name="connsiteX4" fmla="*/ 235841 w 3955504"/>
                <a:gd name="connsiteY4" fmla="*/ 115851 h 1501933"/>
                <a:gd name="connsiteX5" fmla="*/ 339280 w 3955504"/>
                <a:gd name="connsiteY5" fmla="*/ 111714 h 1501933"/>
                <a:gd name="connsiteX6" fmla="*/ 339280 w 3955504"/>
                <a:gd name="connsiteY6" fmla="*/ 153089 h 1501933"/>
                <a:gd name="connsiteX7" fmla="*/ 339280 w 3955504"/>
                <a:gd name="connsiteY7" fmla="*/ 153089 h 1501933"/>
                <a:gd name="connsiteX8" fmla="*/ 364105 w 3955504"/>
                <a:gd name="connsiteY8" fmla="*/ 153089 h 1501933"/>
                <a:gd name="connsiteX9" fmla="*/ 359967 w 3955504"/>
                <a:gd name="connsiteY9" fmla="*/ 190327 h 1501933"/>
                <a:gd name="connsiteX10" fmla="*/ 426168 w 3955504"/>
                <a:gd name="connsiteY10" fmla="*/ 190327 h 1501933"/>
                <a:gd name="connsiteX11" fmla="*/ 426168 w 3955504"/>
                <a:gd name="connsiteY11" fmla="*/ 244115 h 1501933"/>
                <a:gd name="connsiteX12" fmla="*/ 426168 w 3955504"/>
                <a:gd name="connsiteY12" fmla="*/ 244115 h 1501933"/>
                <a:gd name="connsiteX13" fmla="*/ 455131 w 3955504"/>
                <a:gd name="connsiteY13" fmla="*/ 244115 h 1501933"/>
                <a:gd name="connsiteX14" fmla="*/ 455131 w 3955504"/>
                <a:gd name="connsiteY14" fmla="*/ 335142 h 1501933"/>
                <a:gd name="connsiteX15" fmla="*/ 475819 w 3955504"/>
                <a:gd name="connsiteY15" fmla="*/ 331004 h 1501933"/>
                <a:gd name="connsiteX16" fmla="*/ 475819 w 3955504"/>
                <a:gd name="connsiteY16" fmla="*/ 372380 h 1501933"/>
                <a:gd name="connsiteX17" fmla="*/ 554433 w 3955504"/>
                <a:gd name="connsiteY17" fmla="*/ 372380 h 1501933"/>
                <a:gd name="connsiteX18" fmla="*/ 554433 w 3955504"/>
                <a:gd name="connsiteY18" fmla="*/ 413755 h 1501933"/>
                <a:gd name="connsiteX19" fmla="*/ 765448 w 3955504"/>
                <a:gd name="connsiteY19" fmla="*/ 413755 h 1501933"/>
                <a:gd name="connsiteX20" fmla="*/ 761310 w 3955504"/>
                <a:gd name="connsiteY20" fmla="*/ 459268 h 1501933"/>
                <a:gd name="connsiteX21" fmla="*/ 831649 w 3955504"/>
                <a:gd name="connsiteY21" fmla="*/ 459268 h 1501933"/>
                <a:gd name="connsiteX22" fmla="*/ 831649 w 3955504"/>
                <a:gd name="connsiteY22" fmla="*/ 500644 h 1501933"/>
                <a:gd name="connsiteX23" fmla="*/ 856474 w 3955504"/>
                <a:gd name="connsiteY23" fmla="*/ 500644 h 1501933"/>
                <a:gd name="connsiteX24" fmla="*/ 856474 w 3955504"/>
                <a:gd name="connsiteY24" fmla="*/ 550295 h 1501933"/>
                <a:gd name="connsiteX25" fmla="*/ 943363 w 3955504"/>
                <a:gd name="connsiteY25" fmla="*/ 550295 h 1501933"/>
                <a:gd name="connsiteX26" fmla="*/ 943363 w 3955504"/>
                <a:gd name="connsiteY26" fmla="*/ 587533 h 1501933"/>
                <a:gd name="connsiteX27" fmla="*/ 1005426 w 3955504"/>
                <a:gd name="connsiteY27" fmla="*/ 587533 h 1501933"/>
                <a:gd name="connsiteX28" fmla="*/ 1005426 w 3955504"/>
                <a:gd name="connsiteY28" fmla="*/ 637183 h 1501933"/>
                <a:gd name="connsiteX29" fmla="*/ 1104728 w 3955504"/>
                <a:gd name="connsiteY29" fmla="*/ 637183 h 1501933"/>
                <a:gd name="connsiteX30" fmla="*/ 1104728 w 3955504"/>
                <a:gd name="connsiteY30" fmla="*/ 682696 h 1501933"/>
                <a:gd name="connsiteX31" fmla="*/ 1104728 w 3955504"/>
                <a:gd name="connsiteY31" fmla="*/ 682696 h 1501933"/>
                <a:gd name="connsiteX32" fmla="*/ 1125415 w 3955504"/>
                <a:gd name="connsiteY32" fmla="*/ 682696 h 1501933"/>
                <a:gd name="connsiteX33" fmla="*/ 1129553 w 3955504"/>
                <a:gd name="connsiteY33" fmla="*/ 810961 h 1501933"/>
                <a:gd name="connsiteX34" fmla="*/ 1299193 w 3955504"/>
                <a:gd name="connsiteY34" fmla="*/ 806823 h 1501933"/>
                <a:gd name="connsiteX35" fmla="*/ 1299193 w 3955504"/>
                <a:gd name="connsiteY35" fmla="*/ 848199 h 1501933"/>
                <a:gd name="connsiteX36" fmla="*/ 1328156 w 3955504"/>
                <a:gd name="connsiteY36" fmla="*/ 848199 h 1501933"/>
                <a:gd name="connsiteX37" fmla="*/ 1328156 w 3955504"/>
                <a:gd name="connsiteY37" fmla="*/ 893712 h 1501933"/>
                <a:gd name="connsiteX38" fmla="*/ 1464695 w 3955504"/>
                <a:gd name="connsiteY38" fmla="*/ 897849 h 1501933"/>
                <a:gd name="connsiteX39" fmla="*/ 1464695 w 3955504"/>
                <a:gd name="connsiteY39" fmla="*/ 951638 h 1501933"/>
                <a:gd name="connsiteX40" fmla="*/ 1506071 w 3955504"/>
                <a:gd name="connsiteY40" fmla="*/ 951638 h 1501933"/>
                <a:gd name="connsiteX41" fmla="*/ 1506071 w 3955504"/>
                <a:gd name="connsiteY41" fmla="*/ 988876 h 1501933"/>
                <a:gd name="connsiteX42" fmla="*/ 1576409 w 3955504"/>
                <a:gd name="connsiteY42" fmla="*/ 988876 h 1501933"/>
                <a:gd name="connsiteX43" fmla="*/ 1580547 w 3955504"/>
                <a:gd name="connsiteY43" fmla="*/ 1034389 h 1501933"/>
                <a:gd name="connsiteX44" fmla="*/ 1580547 w 3955504"/>
                <a:gd name="connsiteY44" fmla="*/ 1034389 h 1501933"/>
                <a:gd name="connsiteX45" fmla="*/ 1621922 w 3955504"/>
                <a:gd name="connsiteY45" fmla="*/ 1034389 h 1501933"/>
                <a:gd name="connsiteX46" fmla="*/ 1621922 w 3955504"/>
                <a:gd name="connsiteY46" fmla="*/ 1166791 h 1501933"/>
                <a:gd name="connsiteX47" fmla="*/ 1837075 w 3955504"/>
                <a:gd name="connsiteY47" fmla="*/ 1166791 h 1501933"/>
                <a:gd name="connsiteX48" fmla="*/ 1837075 w 3955504"/>
                <a:gd name="connsiteY48" fmla="*/ 1220579 h 1501933"/>
                <a:gd name="connsiteX49" fmla="*/ 1882588 w 3955504"/>
                <a:gd name="connsiteY49" fmla="*/ 1220579 h 1501933"/>
                <a:gd name="connsiteX50" fmla="*/ 1886726 w 3955504"/>
                <a:gd name="connsiteY50" fmla="*/ 1274367 h 1501933"/>
                <a:gd name="connsiteX51" fmla="*/ 1969477 w 3955504"/>
                <a:gd name="connsiteY51" fmla="*/ 1274367 h 1501933"/>
                <a:gd name="connsiteX52" fmla="*/ 1965339 w 3955504"/>
                <a:gd name="connsiteY52" fmla="*/ 1307468 h 1501933"/>
                <a:gd name="connsiteX53" fmla="*/ 2081191 w 3955504"/>
                <a:gd name="connsiteY53" fmla="*/ 1311605 h 1501933"/>
                <a:gd name="connsiteX54" fmla="*/ 2089466 w 3955504"/>
                <a:gd name="connsiteY54" fmla="*/ 1361256 h 1501933"/>
                <a:gd name="connsiteX55" fmla="*/ 2213593 w 3955504"/>
                <a:gd name="connsiteY55" fmla="*/ 1357118 h 1501933"/>
                <a:gd name="connsiteX56" fmla="*/ 2209455 w 3955504"/>
                <a:gd name="connsiteY56" fmla="*/ 1415044 h 1501933"/>
                <a:gd name="connsiteX57" fmla="*/ 2676999 w 3955504"/>
                <a:gd name="connsiteY57" fmla="*/ 1415044 h 1501933"/>
                <a:gd name="connsiteX58" fmla="*/ 2681137 w 3955504"/>
                <a:gd name="connsiteY58" fmla="*/ 1501933 h 1501933"/>
                <a:gd name="connsiteX59" fmla="*/ 3053517 w 3955504"/>
                <a:gd name="connsiteY59" fmla="*/ 1501933 h 1501933"/>
                <a:gd name="connsiteX60" fmla="*/ 3570711 w 3955504"/>
                <a:gd name="connsiteY60" fmla="*/ 1435732 h 1501933"/>
                <a:gd name="connsiteX61" fmla="*/ 3541748 w 3955504"/>
                <a:gd name="connsiteY61" fmla="*/ 988876 h 1501933"/>
                <a:gd name="connsiteX62" fmla="*/ 2379095 w 3955504"/>
                <a:gd name="connsiteY62" fmla="*/ 686834 h 1501933"/>
                <a:gd name="connsiteX63" fmla="*/ 2457709 w 3955504"/>
                <a:gd name="connsiteY63" fmla="*/ 686834 h 1501933"/>
                <a:gd name="connsiteX64" fmla="*/ 3645187 w 3955504"/>
                <a:gd name="connsiteY64" fmla="*/ 529607 h 1501933"/>
                <a:gd name="connsiteX65" fmla="*/ 3955504 w 3955504"/>
                <a:gd name="connsiteY65" fmla="*/ 835786 h 1501933"/>
                <a:gd name="connsiteX0" fmla="*/ 0 w 3645187"/>
                <a:gd name="connsiteY0" fmla="*/ 0 h 1501933"/>
                <a:gd name="connsiteX1" fmla="*/ 177915 w 3645187"/>
                <a:gd name="connsiteY1" fmla="*/ 4137 h 1501933"/>
                <a:gd name="connsiteX2" fmla="*/ 177915 w 3645187"/>
                <a:gd name="connsiteY2" fmla="*/ 62063 h 1501933"/>
                <a:gd name="connsiteX3" fmla="*/ 231703 w 3645187"/>
                <a:gd name="connsiteY3" fmla="*/ 62063 h 1501933"/>
                <a:gd name="connsiteX4" fmla="*/ 235841 w 3645187"/>
                <a:gd name="connsiteY4" fmla="*/ 115851 h 1501933"/>
                <a:gd name="connsiteX5" fmla="*/ 339280 w 3645187"/>
                <a:gd name="connsiteY5" fmla="*/ 111714 h 1501933"/>
                <a:gd name="connsiteX6" fmla="*/ 339280 w 3645187"/>
                <a:gd name="connsiteY6" fmla="*/ 153089 h 1501933"/>
                <a:gd name="connsiteX7" fmla="*/ 339280 w 3645187"/>
                <a:gd name="connsiteY7" fmla="*/ 153089 h 1501933"/>
                <a:gd name="connsiteX8" fmla="*/ 364105 w 3645187"/>
                <a:gd name="connsiteY8" fmla="*/ 153089 h 1501933"/>
                <a:gd name="connsiteX9" fmla="*/ 359967 w 3645187"/>
                <a:gd name="connsiteY9" fmla="*/ 190327 h 1501933"/>
                <a:gd name="connsiteX10" fmla="*/ 426168 w 3645187"/>
                <a:gd name="connsiteY10" fmla="*/ 190327 h 1501933"/>
                <a:gd name="connsiteX11" fmla="*/ 426168 w 3645187"/>
                <a:gd name="connsiteY11" fmla="*/ 244115 h 1501933"/>
                <a:gd name="connsiteX12" fmla="*/ 426168 w 3645187"/>
                <a:gd name="connsiteY12" fmla="*/ 244115 h 1501933"/>
                <a:gd name="connsiteX13" fmla="*/ 455131 w 3645187"/>
                <a:gd name="connsiteY13" fmla="*/ 244115 h 1501933"/>
                <a:gd name="connsiteX14" fmla="*/ 455131 w 3645187"/>
                <a:gd name="connsiteY14" fmla="*/ 335142 h 1501933"/>
                <a:gd name="connsiteX15" fmla="*/ 475819 w 3645187"/>
                <a:gd name="connsiteY15" fmla="*/ 331004 h 1501933"/>
                <a:gd name="connsiteX16" fmla="*/ 475819 w 3645187"/>
                <a:gd name="connsiteY16" fmla="*/ 372380 h 1501933"/>
                <a:gd name="connsiteX17" fmla="*/ 554433 w 3645187"/>
                <a:gd name="connsiteY17" fmla="*/ 372380 h 1501933"/>
                <a:gd name="connsiteX18" fmla="*/ 554433 w 3645187"/>
                <a:gd name="connsiteY18" fmla="*/ 413755 h 1501933"/>
                <a:gd name="connsiteX19" fmla="*/ 765448 w 3645187"/>
                <a:gd name="connsiteY19" fmla="*/ 413755 h 1501933"/>
                <a:gd name="connsiteX20" fmla="*/ 761310 w 3645187"/>
                <a:gd name="connsiteY20" fmla="*/ 459268 h 1501933"/>
                <a:gd name="connsiteX21" fmla="*/ 831649 w 3645187"/>
                <a:gd name="connsiteY21" fmla="*/ 459268 h 1501933"/>
                <a:gd name="connsiteX22" fmla="*/ 831649 w 3645187"/>
                <a:gd name="connsiteY22" fmla="*/ 500644 h 1501933"/>
                <a:gd name="connsiteX23" fmla="*/ 856474 w 3645187"/>
                <a:gd name="connsiteY23" fmla="*/ 500644 h 1501933"/>
                <a:gd name="connsiteX24" fmla="*/ 856474 w 3645187"/>
                <a:gd name="connsiteY24" fmla="*/ 550295 h 1501933"/>
                <a:gd name="connsiteX25" fmla="*/ 943363 w 3645187"/>
                <a:gd name="connsiteY25" fmla="*/ 550295 h 1501933"/>
                <a:gd name="connsiteX26" fmla="*/ 943363 w 3645187"/>
                <a:gd name="connsiteY26" fmla="*/ 587533 h 1501933"/>
                <a:gd name="connsiteX27" fmla="*/ 1005426 w 3645187"/>
                <a:gd name="connsiteY27" fmla="*/ 587533 h 1501933"/>
                <a:gd name="connsiteX28" fmla="*/ 1005426 w 3645187"/>
                <a:gd name="connsiteY28" fmla="*/ 637183 h 1501933"/>
                <a:gd name="connsiteX29" fmla="*/ 1104728 w 3645187"/>
                <a:gd name="connsiteY29" fmla="*/ 637183 h 1501933"/>
                <a:gd name="connsiteX30" fmla="*/ 1104728 w 3645187"/>
                <a:gd name="connsiteY30" fmla="*/ 682696 h 1501933"/>
                <a:gd name="connsiteX31" fmla="*/ 1104728 w 3645187"/>
                <a:gd name="connsiteY31" fmla="*/ 682696 h 1501933"/>
                <a:gd name="connsiteX32" fmla="*/ 1125415 w 3645187"/>
                <a:gd name="connsiteY32" fmla="*/ 682696 h 1501933"/>
                <a:gd name="connsiteX33" fmla="*/ 1129553 w 3645187"/>
                <a:gd name="connsiteY33" fmla="*/ 810961 h 1501933"/>
                <a:gd name="connsiteX34" fmla="*/ 1299193 w 3645187"/>
                <a:gd name="connsiteY34" fmla="*/ 806823 h 1501933"/>
                <a:gd name="connsiteX35" fmla="*/ 1299193 w 3645187"/>
                <a:gd name="connsiteY35" fmla="*/ 848199 h 1501933"/>
                <a:gd name="connsiteX36" fmla="*/ 1328156 w 3645187"/>
                <a:gd name="connsiteY36" fmla="*/ 848199 h 1501933"/>
                <a:gd name="connsiteX37" fmla="*/ 1328156 w 3645187"/>
                <a:gd name="connsiteY37" fmla="*/ 893712 h 1501933"/>
                <a:gd name="connsiteX38" fmla="*/ 1464695 w 3645187"/>
                <a:gd name="connsiteY38" fmla="*/ 897849 h 1501933"/>
                <a:gd name="connsiteX39" fmla="*/ 1464695 w 3645187"/>
                <a:gd name="connsiteY39" fmla="*/ 951638 h 1501933"/>
                <a:gd name="connsiteX40" fmla="*/ 1506071 w 3645187"/>
                <a:gd name="connsiteY40" fmla="*/ 951638 h 1501933"/>
                <a:gd name="connsiteX41" fmla="*/ 1506071 w 3645187"/>
                <a:gd name="connsiteY41" fmla="*/ 988876 h 1501933"/>
                <a:gd name="connsiteX42" fmla="*/ 1576409 w 3645187"/>
                <a:gd name="connsiteY42" fmla="*/ 988876 h 1501933"/>
                <a:gd name="connsiteX43" fmla="*/ 1580547 w 3645187"/>
                <a:gd name="connsiteY43" fmla="*/ 1034389 h 1501933"/>
                <a:gd name="connsiteX44" fmla="*/ 1580547 w 3645187"/>
                <a:gd name="connsiteY44" fmla="*/ 1034389 h 1501933"/>
                <a:gd name="connsiteX45" fmla="*/ 1621922 w 3645187"/>
                <a:gd name="connsiteY45" fmla="*/ 1034389 h 1501933"/>
                <a:gd name="connsiteX46" fmla="*/ 1621922 w 3645187"/>
                <a:gd name="connsiteY46" fmla="*/ 1166791 h 1501933"/>
                <a:gd name="connsiteX47" fmla="*/ 1837075 w 3645187"/>
                <a:gd name="connsiteY47" fmla="*/ 1166791 h 1501933"/>
                <a:gd name="connsiteX48" fmla="*/ 1837075 w 3645187"/>
                <a:gd name="connsiteY48" fmla="*/ 1220579 h 1501933"/>
                <a:gd name="connsiteX49" fmla="*/ 1882588 w 3645187"/>
                <a:gd name="connsiteY49" fmla="*/ 1220579 h 1501933"/>
                <a:gd name="connsiteX50" fmla="*/ 1886726 w 3645187"/>
                <a:gd name="connsiteY50" fmla="*/ 1274367 h 1501933"/>
                <a:gd name="connsiteX51" fmla="*/ 1969477 w 3645187"/>
                <a:gd name="connsiteY51" fmla="*/ 1274367 h 1501933"/>
                <a:gd name="connsiteX52" fmla="*/ 1965339 w 3645187"/>
                <a:gd name="connsiteY52" fmla="*/ 1307468 h 1501933"/>
                <a:gd name="connsiteX53" fmla="*/ 2081191 w 3645187"/>
                <a:gd name="connsiteY53" fmla="*/ 1311605 h 1501933"/>
                <a:gd name="connsiteX54" fmla="*/ 2089466 w 3645187"/>
                <a:gd name="connsiteY54" fmla="*/ 1361256 h 1501933"/>
                <a:gd name="connsiteX55" fmla="*/ 2213593 w 3645187"/>
                <a:gd name="connsiteY55" fmla="*/ 1357118 h 1501933"/>
                <a:gd name="connsiteX56" fmla="*/ 2209455 w 3645187"/>
                <a:gd name="connsiteY56" fmla="*/ 1415044 h 1501933"/>
                <a:gd name="connsiteX57" fmla="*/ 2676999 w 3645187"/>
                <a:gd name="connsiteY57" fmla="*/ 1415044 h 1501933"/>
                <a:gd name="connsiteX58" fmla="*/ 2681137 w 3645187"/>
                <a:gd name="connsiteY58" fmla="*/ 1501933 h 1501933"/>
                <a:gd name="connsiteX59" fmla="*/ 3053517 w 3645187"/>
                <a:gd name="connsiteY59" fmla="*/ 1501933 h 1501933"/>
                <a:gd name="connsiteX60" fmla="*/ 3570711 w 3645187"/>
                <a:gd name="connsiteY60" fmla="*/ 1435732 h 1501933"/>
                <a:gd name="connsiteX61" fmla="*/ 3541748 w 3645187"/>
                <a:gd name="connsiteY61" fmla="*/ 988876 h 1501933"/>
                <a:gd name="connsiteX62" fmla="*/ 2379095 w 3645187"/>
                <a:gd name="connsiteY62" fmla="*/ 686834 h 1501933"/>
                <a:gd name="connsiteX63" fmla="*/ 2457709 w 3645187"/>
                <a:gd name="connsiteY63" fmla="*/ 686834 h 1501933"/>
                <a:gd name="connsiteX64" fmla="*/ 3645187 w 3645187"/>
                <a:gd name="connsiteY64" fmla="*/ 529607 h 1501933"/>
                <a:gd name="connsiteX0" fmla="*/ 0 w 3570711"/>
                <a:gd name="connsiteY0" fmla="*/ 0 h 1501933"/>
                <a:gd name="connsiteX1" fmla="*/ 177915 w 3570711"/>
                <a:gd name="connsiteY1" fmla="*/ 4137 h 1501933"/>
                <a:gd name="connsiteX2" fmla="*/ 177915 w 3570711"/>
                <a:gd name="connsiteY2" fmla="*/ 62063 h 1501933"/>
                <a:gd name="connsiteX3" fmla="*/ 231703 w 3570711"/>
                <a:gd name="connsiteY3" fmla="*/ 62063 h 1501933"/>
                <a:gd name="connsiteX4" fmla="*/ 235841 w 3570711"/>
                <a:gd name="connsiteY4" fmla="*/ 115851 h 1501933"/>
                <a:gd name="connsiteX5" fmla="*/ 339280 w 3570711"/>
                <a:gd name="connsiteY5" fmla="*/ 111714 h 1501933"/>
                <a:gd name="connsiteX6" fmla="*/ 339280 w 3570711"/>
                <a:gd name="connsiteY6" fmla="*/ 153089 h 1501933"/>
                <a:gd name="connsiteX7" fmla="*/ 339280 w 3570711"/>
                <a:gd name="connsiteY7" fmla="*/ 153089 h 1501933"/>
                <a:gd name="connsiteX8" fmla="*/ 364105 w 3570711"/>
                <a:gd name="connsiteY8" fmla="*/ 153089 h 1501933"/>
                <a:gd name="connsiteX9" fmla="*/ 359967 w 3570711"/>
                <a:gd name="connsiteY9" fmla="*/ 190327 h 1501933"/>
                <a:gd name="connsiteX10" fmla="*/ 426168 w 3570711"/>
                <a:gd name="connsiteY10" fmla="*/ 190327 h 1501933"/>
                <a:gd name="connsiteX11" fmla="*/ 426168 w 3570711"/>
                <a:gd name="connsiteY11" fmla="*/ 244115 h 1501933"/>
                <a:gd name="connsiteX12" fmla="*/ 426168 w 3570711"/>
                <a:gd name="connsiteY12" fmla="*/ 244115 h 1501933"/>
                <a:gd name="connsiteX13" fmla="*/ 455131 w 3570711"/>
                <a:gd name="connsiteY13" fmla="*/ 244115 h 1501933"/>
                <a:gd name="connsiteX14" fmla="*/ 455131 w 3570711"/>
                <a:gd name="connsiteY14" fmla="*/ 335142 h 1501933"/>
                <a:gd name="connsiteX15" fmla="*/ 475819 w 3570711"/>
                <a:gd name="connsiteY15" fmla="*/ 331004 h 1501933"/>
                <a:gd name="connsiteX16" fmla="*/ 475819 w 3570711"/>
                <a:gd name="connsiteY16" fmla="*/ 372380 h 1501933"/>
                <a:gd name="connsiteX17" fmla="*/ 554433 w 3570711"/>
                <a:gd name="connsiteY17" fmla="*/ 372380 h 1501933"/>
                <a:gd name="connsiteX18" fmla="*/ 554433 w 3570711"/>
                <a:gd name="connsiteY18" fmla="*/ 413755 h 1501933"/>
                <a:gd name="connsiteX19" fmla="*/ 765448 w 3570711"/>
                <a:gd name="connsiteY19" fmla="*/ 413755 h 1501933"/>
                <a:gd name="connsiteX20" fmla="*/ 761310 w 3570711"/>
                <a:gd name="connsiteY20" fmla="*/ 459268 h 1501933"/>
                <a:gd name="connsiteX21" fmla="*/ 831649 w 3570711"/>
                <a:gd name="connsiteY21" fmla="*/ 459268 h 1501933"/>
                <a:gd name="connsiteX22" fmla="*/ 831649 w 3570711"/>
                <a:gd name="connsiteY22" fmla="*/ 500644 h 1501933"/>
                <a:gd name="connsiteX23" fmla="*/ 856474 w 3570711"/>
                <a:gd name="connsiteY23" fmla="*/ 500644 h 1501933"/>
                <a:gd name="connsiteX24" fmla="*/ 856474 w 3570711"/>
                <a:gd name="connsiteY24" fmla="*/ 550295 h 1501933"/>
                <a:gd name="connsiteX25" fmla="*/ 943363 w 3570711"/>
                <a:gd name="connsiteY25" fmla="*/ 550295 h 1501933"/>
                <a:gd name="connsiteX26" fmla="*/ 943363 w 3570711"/>
                <a:gd name="connsiteY26" fmla="*/ 587533 h 1501933"/>
                <a:gd name="connsiteX27" fmla="*/ 1005426 w 3570711"/>
                <a:gd name="connsiteY27" fmla="*/ 587533 h 1501933"/>
                <a:gd name="connsiteX28" fmla="*/ 1005426 w 3570711"/>
                <a:gd name="connsiteY28" fmla="*/ 637183 h 1501933"/>
                <a:gd name="connsiteX29" fmla="*/ 1104728 w 3570711"/>
                <a:gd name="connsiteY29" fmla="*/ 637183 h 1501933"/>
                <a:gd name="connsiteX30" fmla="*/ 1104728 w 3570711"/>
                <a:gd name="connsiteY30" fmla="*/ 682696 h 1501933"/>
                <a:gd name="connsiteX31" fmla="*/ 1104728 w 3570711"/>
                <a:gd name="connsiteY31" fmla="*/ 682696 h 1501933"/>
                <a:gd name="connsiteX32" fmla="*/ 1125415 w 3570711"/>
                <a:gd name="connsiteY32" fmla="*/ 682696 h 1501933"/>
                <a:gd name="connsiteX33" fmla="*/ 1129553 w 3570711"/>
                <a:gd name="connsiteY33" fmla="*/ 810961 h 1501933"/>
                <a:gd name="connsiteX34" fmla="*/ 1299193 w 3570711"/>
                <a:gd name="connsiteY34" fmla="*/ 806823 h 1501933"/>
                <a:gd name="connsiteX35" fmla="*/ 1299193 w 3570711"/>
                <a:gd name="connsiteY35" fmla="*/ 848199 h 1501933"/>
                <a:gd name="connsiteX36" fmla="*/ 1328156 w 3570711"/>
                <a:gd name="connsiteY36" fmla="*/ 848199 h 1501933"/>
                <a:gd name="connsiteX37" fmla="*/ 1328156 w 3570711"/>
                <a:gd name="connsiteY37" fmla="*/ 893712 h 1501933"/>
                <a:gd name="connsiteX38" fmla="*/ 1464695 w 3570711"/>
                <a:gd name="connsiteY38" fmla="*/ 897849 h 1501933"/>
                <a:gd name="connsiteX39" fmla="*/ 1464695 w 3570711"/>
                <a:gd name="connsiteY39" fmla="*/ 951638 h 1501933"/>
                <a:gd name="connsiteX40" fmla="*/ 1506071 w 3570711"/>
                <a:gd name="connsiteY40" fmla="*/ 951638 h 1501933"/>
                <a:gd name="connsiteX41" fmla="*/ 1506071 w 3570711"/>
                <a:gd name="connsiteY41" fmla="*/ 988876 h 1501933"/>
                <a:gd name="connsiteX42" fmla="*/ 1576409 w 3570711"/>
                <a:gd name="connsiteY42" fmla="*/ 988876 h 1501933"/>
                <a:gd name="connsiteX43" fmla="*/ 1580547 w 3570711"/>
                <a:gd name="connsiteY43" fmla="*/ 1034389 h 1501933"/>
                <a:gd name="connsiteX44" fmla="*/ 1580547 w 3570711"/>
                <a:gd name="connsiteY44" fmla="*/ 1034389 h 1501933"/>
                <a:gd name="connsiteX45" fmla="*/ 1621922 w 3570711"/>
                <a:gd name="connsiteY45" fmla="*/ 1034389 h 1501933"/>
                <a:gd name="connsiteX46" fmla="*/ 1621922 w 3570711"/>
                <a:gd name="connsiteY46" fmla="*/ 1166791 h 1501933"/>
                <a:gd name="connsiteX47" fmla="*/ 1837075 w 3570711"/>
                <a:gd name="connsiteY47" fmla="*/ 1166791 h 1501933"/>
                <a:gd name="connsiteX48" fmla="*/ 1837075 w 3570711"/>
                <a:gd name="connsiteY48" fmla="*/ 1220579 h 1501933"/>
                <a:gd name="connsiteX49" fmla="*/ 1882588 w 3570711"/>
                <a:gd name="connsiteY49" fmla="*/ 1220579 h 1501933"/>
                <a:gd name="connsiteX50" fmla="*/ 1886726 w 3570711"/>
                <a:gd name="connsiteY50" fmla="*/ 1274367 h 1501933"/>
                <a:gd name="connsiteX51" fmla="*/ 1969477 w 3570711"/>
                <a:gd name="connsiteY51" fmla="*/ 1274367 h 1501933"/>
                <a:gd name="connsiteX52" fmla="*/ 1965339 w 3570711"/>
                <a:gd name="connsiteY52" fmla="*/ 1307468 h 1501933"/>
                <a:gd name="connsiteX53" fmla="*/ 2081191 w 3570711"/>
                <a:gd name="connsiteY53" fmla="*/ 1311605 h 1501933"/>
                <a:gd name="connsiteX54" fmla="*/ 2089466 w 3570711"/>
                <a:gd name="connsiteY54" fmla="*/ 1361256 h 1501933"/>
                <a:gd name="connsiteX55" fmla="*/ 2213593 w 3570711"/>
                <a:gd name="connsiteY55" fmla="*/ 1357118 h 1501933"/>
                <a:gd name="connsiteX56" fmla="*/ 2209455 w 3570711"/>
                <a:gd name="connsiteY56" fmla="*/ 1415044 h 1501933"/>
                <a:gd name="connsiteX57" fmla="*/ 2676999 w 3570711"/>
                <a:gd name="connsiteY57" fmla="*/ 1415044 h 1501933"/>
                <a:gd name="connsiteX58" fmla="*/ 2681137 w 3570711"/>
                <a:gd name="connsiteY58" fmla="*/ 1501933 h 1501933"/>
                <a:gd name="connsiteX59" fmla="*/ 3053517 w 3570711"/>
                <a:gd name="connsiteY59" fmla="*/ 1501933 h 1501933"/>
                <a:gd name="connsiteX60" fmla="*/ 3570711 w 3570711"/>
                <a:gd name="connsiteY60" fmla="*/ 1435732 h 1501933"/>
                <a:gd name="connsiteX61" fmla="*/ 3541748 w 3570711"/>
                <a:gd name="connsiteY61" fmla="*/ 988876 h 1501933"/>
                <a:gd name="connsiteX62" fmla="*/ 2379095 w 3570711"/>
                <a:gd name="connsiteY62" fmla="*/ 686834 h 1501933"/>
                <a:gd name="connsiteX63" fmla="*/ 2457709 w 3570711"/>
                <a:gd name="connsiteY63" fmla="*/ 686834 h 1501933"/>
                <a:gd name="connsiteX0" fmla="*/ 0 w 3570711"/>
                <a:gd name="connsiteY0" fmla="*/ 0 h 1501933"/>
                <a:gd name="connsiteX1" fmla="*/ 177915 w 3570711"/>
                <a:gd name="connsiteY1" fmla="*/ 4137 h 1501933"/>
                <a:gd name="connsiteX2" fmla="*/ 177915 w 3570711"/>
                <a:gd name="connsiteY2" fmla="*/ 62063 h 1501933"/>
                <a:gd name="connsiteX3" fmla="*/ 231703 w 3570711"/>
                <a:gd name="connsiteY3" fmla="*/ 62063 h 1501933"/>
                <a:gd name="connsiteX4" fmla="*/ 235841 w 3570711"/>
                <a:gd name="connsiteY4" fmla="*/ 115851 h 1501933"/>
                <a:gd name="connsiteX5" fmla="*/ 339280 w 3570711"/>
                <a:gd name="connsiteY5" fmla="*/ 111714 h 1501933"/>
                <a:gd name="connsiteX6" fmla="*/ 339280 w 3570711"/>
                <a:gd name="connsiteY6" fmla="*/ 153089 h 1501933"/>
                <a:gd name="connsiteX7" fmla="*/ 339280 w 3570711"/>
                <a:gd name="connsiteY7" fmla="*/ 153089 h 1501933"/>
                <a:gd name="connsiteX8" fmla="*/ 364105 w 3570711"/>
                <a:gd name="connsiteY8" fmla="*/ 153089 h 1501933"/>
                <a:gd name="connsiteX9" fmla="*/ 359967 w 3570711"/>
                <a:gd name="connsiteY9" fmla="*/ 190327 h 1501933"/>
                <a:gd name="connsiteX10" fmla="*/ 426168 w 3570711"/>
                <a:gd name="connsiteY10" fmla="*/ 190327 h 1501933"/>
                <a:gd name="connsiteX11" fmla="*/ 426168 w 3570711"/>
                <a:gd name="connsiteY11" fmla="*/ 244115 h 1501933"/>
                <a:gd name="connsiteX12" fmla="*/ 426168 w 3570711"/>
                <a:gd name="connsiteY12" fmla="*/ 244115 h 1501933"/>
                <a:gd name="connsiteX13" fmla="*/ 455131 w 3570711"/>
                <a:gd name="connsiteY13" fmla="*/ 244115 h 1501933"/>
                <a:gd name="connsiteX14" fmla="*/ 455131 w 3570711"/>
                <a:gd name="connsiteY14" fmla="*/ 335142 h 1501933"/>
                <a:gd name="connsiteX15" fmla="*/ 475819 w 3570711"/>
                <a:gd name="connsiteY15" fmla="*/ 331004 h 1501933"/>
                <a:gd name="connsiteX16" fmla="*/ 475819 w 3570711"/>
                <a:gd name="connsiteY16" fmla="*/ 372380 h 1501933"/>
                <a:gd name="connsiteX17" fmla="*/ 554433 w 3570711"/>
                <a:gd name="connsiteY17" fmla="*/ 372380 h 1501933"/>
                <a:gd name="connsiteX18" fmla="*/ 554433 w 3570711"/>
                <a:gd name="connsiteY18" fmla="*/ 413755 h 1501933"/>
                <a:gd name="connsiteX19" fmla="*/ 765448 w 3570711"/>
                <a:gd name="connsiteY19" fmla="*/ 413755 h 1501933"/>
                <a:gd name="connsiteX20" fmla="*/ 761310 w 3570711"/>
                <a:gd name="connsiteY20" fmla="*/ 459268 h 1501933"/>
                <a:gd name="connsiteX21" fmla="*/ 831649 w 3570711"/>
                <a:gd name="connsiteY21" fmla="*/ 459268 h 1501933"/>
                <a:gd name="connsiteX22" fmla="*/ 831649 w 3570711"/>
                <a:gd name="connsiteY22" fmla="*/ 500644 h 1501933"/>
                <a:gd name="connsiteX23" fmla="*/ 856474 w 3570711"/>
                <a:gd name="connsiteY23" fmla="*/ 500644 h 1501933"/>
                <a:gd name="connsiteX24" fmla="*/ 856474 w 3570711"/>
                <a:gd name="connsiteY24" fmla="*/ 550295 h 1501933"/>
                <a:gd name="connsiteX25" fmla="*/ 943363 w 3570711"/>
                <a:gd name="connsiteY25" fmla="*/ 550295 h 1501933"/>
                <a:gd name="connsiteX26" fmla="*/ 943363 w 3570711"/>
                <a:gd name="connsiteY26" fmla="*/ 587533 h 1501933"/>
                <a:gd name="connsiteX27" fmla="*/ 1005426 w 3570711"/>
                <a:gd name="connsiteY27" fmla="*/ 587533 h 1501933"/>
                <a:gd name="connsiteX28" fmla="*/ 1005426 w 3570711"/>
                <a:gd name="connsiteY28" fmla="*/ 637183 h 1501933"/>
                <a:gd name="connsiteX29" fmla="*/ 1104728 w 3570711"/>
                <a:gd name="connsiteY29" fmla="*/ 637183 h 1501933"/>
                <a:gd name="connsiteX30" fmla="*/ 1104728 w 3570711"/>
                <a:gd name="connsiteY30" fmla="*/ 682696 h 1501933"/>
                <a:gd name="connsiteX31" fmla="*/ 1104728 w 3570711"/>
                <a:gd name="connsiteY31" fmla="*/ 682696 h 1501933"/>
                <a:gd name="connsiteX32" fmla="*/ 1125415 w 3570711"/>
                <a:gd name="connsiteY32" fmla="*/ 682696 h 1501933"/>
                <a:gd name="connsiteX33" fmla="*/ 1129553 w 3570711"/>
                <a:gd name="connsiteY33" fmla="*/ 810961 h 1501933"/>
                <a:gd name="connsiteX34" fmla="*/ 1299193 w 3570711"/>
                <a:gd name="connsiteY34" fmla="*/ 806823 h 1501933"/>
                <a:gd name="connsiteX35" fmla="*/ 1299193 w 3570711"/>
                <a:gd name="connsiteY35" fmla="*/ 848199 h 1501933"/>
                <a:gd name="connsiteX36" fmla="*/ 1328156 w 3570711"/>
                <a:gd name="connsiteY36" fmla="*/ 848199 h 1501933"/>
                <a:gd name="connsiteX37" fmla="*/ 1328156 w 3570711"/>
                <a:gd name="connsiteY37" fmla="*/ 893712 h 1501933"/>
                <a:gd name="connsiteX38" fmla="*/ 1464695 w 3570711"/>
                <a:gd name="connsiteY38" fmla="*/ 897849 h 1501933"/>
                <a:gd name="connsiteX39" fmla="*/ 1464695 w 3570711"/>
                <a:gd name="connsiteY39" fmla="*/ 951638 h 1501933"/>
                <a:gd name="connsiteX40" fmla="*/ 1506071 w 3570711"/>
                <a:gd name="connsiteY40" fmla="*/ 951638 h 1501933"/>
                <a:gd name="connsiteX41" fmla="*/ 1506071 w 3570711"/>
                <a:gd name="connsiteY41" fmla="*/ 988876 h 1501933"/>
                <a:gd name="connsiteX42" fmla="*/ 1576409 w 3570711"/>
                <a:gd name="connsiteY42" fmla="*/ 988876 h 1501933"/>
                <a:gd name="connsiteX43" fmla="*/ 1580547 w 3570711"/>
                <a:gd name="connsiteY43" fmla="*/ 1034389 h 1501933"/>
                <a:gd name="connsiteX44" fmla="*/ 1580547 w 3570711"/>
                <a:gd name="connsiteY44" fmla="*/ 1034389 h 1501933"/>
                <a:gd name="connsiteX45" fmla="*/ 1621922 w 3570711"/>
                <a:gd name="connsiteY45" fmla="*/ 1034389 h 1501933"/>
                <a:gd name="connsiteX46" fmla="*/ 1621922 w 3570711"/>
                <a:gd name="connsiteY46" fmla="*/ 1166791 h 1501933"/>
                <a:gd name="connsiteX47" fmla="*/ 1837075 w 3570711"/>
                <a:gd name="connsiteY47" fmla="*/ 1166791 h 1501933"/>
                <a:gd name="connsiteX48" fmla="*/ 1837075 w 3570711"/>
                <a:gd name="connsiteY48" fmla="*/ 1220579 h 1501933"/>
                <a:gd name="connsiteX49" fmla="*/ 1882588 w 3570711"/>
                <a:gd name="connsiteY49" fmla="*/ 1220579 h 1501933"/>
                <a:gd name="connsiteX50" fmla="*/ 1886726 w 3570711"/>
                <a:gd name="connsiteY50" fmla="*/ 1274367 h 1501933"/>
                <a:gd name="connsiteX51" fmla="*/ 1969477 w 3570711"/>
                <a:gd name="connsiteY51" fmla="*/ 1274367 h 1501933"/>
                <a:gd name="connsiteX52" fmla="*/ 1965339 w 3570711"/>
                <a:gd name="connsiteY52" fmla="*/ 1307468 h 1501933"/>
                <a:gd name="connsiteX53" fmla="*/ 2081191 w 3570711"/>
                <a:gd name="connsiteY53" fmla="*/ 1311605 h 1501933"/>
                <a:gd name="connsiteX54" fmla="*/ 2089466 w 3570711"/>
                <a:gd name="connsiteY54" fmla="*/ 1361256 h 1501933"/>
                <a:gd name="connsiteX55" fmla="*/ 2213593 w 3570711"/>
                <a:gd name="connsiteY55" fmla="*/ 1357118 h 1501933"/>
                <a:gd name="connsiteX56" fmla="*/ 2209455 w 3570711"/>
                <a:gd name="connsiteY56" fmla="*/ 1415044 h 1501933"/>
                <a:gd name="connsiteX57" fmla="*/ 2676999 w 3570711"/>
                <a:gd name="connsiteY57" fmla="*/ 1415044 h 1501933"/>
                <a:gd name="connsiteX58" fmla="*/ 2681137 w 3570711"/>
                <a:gd name="connsiteY58" fmla="*/ 1501933 h 1501933"/>
                <a:gd name="connsiteX59" fmla="*/ 3053517 w 3570711"/>
                <a:gd name="connsiteY59" fmla="*/ 1501933 h 1501933"/>
                <a:gd name="connsiteX60" fmla="*/ 3570711 w 3570711"/>
                <a:gd name="connsiteY60" fmla="*/ 1435732 h 1501933"/>
                <a:gd name="connsiteX61" fmla="*/ 3541748 w 3570711"/>
                <a:gd name="connsiteY61" fmla="*/ 988876 h 1501933"/>
                <a:gd name="connsiteX62" fmla="*/ 2379095 w 3570711"/>
                <a:gd name="connsiteY62" fmla="*/ 686834 h 1501933"/>
                <a:gd name="connsiteX0" fmla="*/ 0 w 3570711"/>
                <a:gd name="connsiteY0" fmla="*/ 0 h 1501933"/>
                <a:gd name="connsiteX1" fmla="*/ 177915 w 3570711"/>
                <a:gd name="connsiteY1" fmla="*/ 4137 h 1501933"/>
                <a:gd name="connsiteX2" fmla="*/ 177915 w 3570711"/>
                <a:gd name="connsiteY2" fmla="*/ 62063 h 1501933"/>
                <a:gd name="connsiteX3" fmla="*/ 231703 w 3570711"/>
                <a:gd name="connsiteY3" fmla="*/ 62063 h 1501933"/>
                <a:gd name="connsiteX4" fmla="*/ 235841 w 3570711"/>
                <a:gd name="connsiteY4" fmla="*/ 115851 h 1501933"/>
                <a:gd name="connsiteX5" fmla="*/ 339280 w 3570711"/>
                <a:gd name="connsiteY5" fmla="*/ 111714 h 1501933"/>
                <a:gd name="connsiteX6" fmla="*/ 339280 w 3570711"/>
                <a:gd name="connsiteY6" fmla="*/ 153089 h 1501933"/>
                <a:gd name="connsiteX7" fmla="*/ 339280 w 3570711"/>
                <a:gd name="connsiteY7" fmla="*/ 153089 h 1501933"/>
                <a:gd name="connsiteX8" fmla="*/ 364105 w 3570711"/>
                <a:gd name="connsiteY8" fmla="*/ 153089 h 1501933"/>
                <a:gd name="connsiteX9" fmla="*/ 359967 w 3570711"/>
                <a:gd name="connsiteY9" fmla="*/ 190327 h 1501933"/>
                <a:gd name="connsiteX10" fmla="*/ 426168 w 3570711"/>
                <a:gd name="connsiteY10" fmla="*/ 190327 h 1501933"/>
                <a:gd name="connsiteX11" fmla="*/ 426168 w 3570711"/>
                <a:gd name="connsiteY11" fmla="*/ 244115 h 1501933"/>
                <a:gd name="connsiteX12" fmla="*/ 426168 w 3570711"/>
                <a:gd name="connsiteY12" fmla="*/ 244115 h 1501933"/>
                <a:gd name="connsiteX13" fmla="*/ 455131 w 3570711"/>
                <a:gd name="connsiteY13" fmla="*/ 244115 h 1501933"/>
                <a:gd name="connsiteX14" fmla="*/ 455131 w 3570711"/>
                <a:gd name="connsiteY14" fmla="*/ 335142 h 1501933"/>
                <a:gd name="connsiteX15" fmla="*/ 475819 w 3570711"/>
                <a:gd name="connsiteY15" fmla="*/ 331004 h 1501933"/>
                <a:gd name="connsiteX16" fmla="*/ 475819 w 3570711"/>
                <a:gd name="connsiteY16" fmla="*/ 372380 h 1501933"/>
                <a:gd name="connsiteX17" fmla="*/ 554433 w 3570711"/>
                <a:gd name="connsiteY17" fmla="*/ 372380 h 1501933"/>
                <a:gd name="connsiteX18" fmla="*/ 554433 w 3570711"/>
                <a:gd name="connsiteY18" fmla="*/ 413755 h 1501933"/>
                <a:gd name="connsiteX19" fmla="*/ 765448 w 3570711"/>
                <a:gd name="connsiteY19" fmla="*/ 413755 h 1501933"/>
                <a:gd name="connsiteX20" fmla="*/ 761310 w 3570711"/>
                <a:gd name="connsiteY20" fmla="*/ 459268 h 1501933"/>
                <a:gd name="connsiteX21" fmla="*/ 831649 w 3570711"/>
                <a:gd name="connsiteY21" fmla="*/ 459268 h 1501933"/>
                <a:gd name="connsiteX22" fmla="*/ 831649 w 3570711"/>
                <a:gd name="connsiteY22" fmla="*/ 500644 h 1501933"/>
                <a:gd name="connsiteX23" fmla="*/ 856474 w 3570711"/>
                <a:gd name="connsiteY23" fmla="*/ 500644 h 1501933"/>
                <a:gd name="connsiteX24" fmla="*/ 856474 w 3570711"/>
                <a:gd name="connsiteY24" fmla="*/ 550295 h 1501933"/>
                <a:gd name="connsiteX25" fmla="*/ 943363 w 3570711"/>
                <a:gd name="connsiteY25" fmla="*/ 550295 h 1501933"/>
                <a:gd name="connsiteX26" fmla="*/ 943363 w 3570711"/>
                <a:gd name="connsiteY26" fmla="*/ 587533 h 1501933"/>
                <a:gd name="connsiteX27" fmla="*/ 1005426 w 3570711"/>
                <a:gd name="connsiteY27" fmla="*/ 587533 h 1501933"/>
                <a:gd name="connsiteX28" fmla="*/ 1005426 w 3570711"/>
                <a:gd name="connsiteY28" fmla="*/ 637183 h 1501933"/>
                <a:gd name="connsiteX29" fmla="*/ 1104728 w 3570711"/>
                <a:gd name="connsiteY29" fmla="*/ 637183 h 1501933"/>
                <a:gd name="connsiteX30" fmla="*/ 1104728 w 3570711"/>
                <a:gd name="connsiteY30" fmla="*/ 682696 h 1501933"/>
                <a:gd name="connsiteX31" fmla="*/ 1104728 w 3570711"/>
                <a:gd name="connsiteY31" fmla="*/ 682696 h 1501933"/>
                <a:gd name="connsiteX32" fmla="*/ 1125415 w 3570711"/>
                <a:gd name="connsiteY32" fmla="*/ 682696 h 1501933"/>
                <a:gd name="connsiteX33" fmla="*/ 1129553 w 3570711"/>
                <a:gd name="connsiteY33" fmla="*/ 810961 h 1501933"/>
                <a:gd name="connsiteX34" fmla="*/ 1299193 w 3570711"/>
                <a:gd name="connsiteY34" fmla="*/ 806823 h 1501933"/>
                <a:gd name="connsiteX35" fmla="*/ 1299193 w 3570711"/>
                <a:gd name="connsiteY35" fmla="*/ 848199 h 1501933"/>
                <a:gd name="connsiteX36" fmla="*/ 1328156 w 3570711"/>
                <a:gd name="connsiteY36" fmla="*/ 848199 h 1501933"/>
                <a:gd name="connsiteX37" fmla="*/ 1328156 w 3570711"/>
                <a:gd name="connsiteY37" fmla="*/ 893712 h 1501933"/>
                <a:gd name="connsiteX38" fmla="*/ 1464695 w 3570711"/>
                <a:gd name="connsiteY38" fmla="*/ 897849 h 1501933"/>
                <a:gd name="connsiteX39" fmla="*/ 1464695 w 3570711"/>
                <a:gd name="connsiteY39" fmla="*/ 951638 h 1501933"/>
                <a:gd name="connsiteX40" fmla="*/ 1506071 w 3570711"/>
                <a:gd name="connsiteY40" fmla="*/ 951638 h 1501933"/>
                <a:gd name="connsiteX41" fmla="*/ 1506071 w 3570711"/>
                <a:gd name="connsiteY41" fmla="*/ 988876 h 1501933"/>
                <a:gd name="connsiteX42" fmla="*/ 1576409 w 3570711"/>
                <a:gd name="connsiteY42" fmla="*/ 988876 h 1501933"/>
                <a:gd name="connsiteX43" fmla="*/ 1580547 w 3570711"/>
                <a:gd name="connsiteY43" fmla="*/ 1034389 h 1501933"/>
                <a:gd name="connsiteX44" fmla="*/ 1580547 w 3570711"/>
                <a:gd name="connsiteY44" fmla="*/ 1034389 h 1501933"/>
                <a:gd name="connsiteX45" fmla="*/ 1621922 w 3570711"/>
                <a:gd name="connsiteY45" fmla="*/ 1034389 h 1501933"/>
                <a:gd name="connsiteX46" fmla="*/ 1621922 w 3570711"/>
                <a:gd name="connsiteY46" fmla="*/ 1166791 h 1501933"/>
                <a:gd name="connsiteX47" fmla="*/ 1837075 w 3570711"/>
                <a:gd name="connsiteY47" fmla="*/ 1166791 h 1501933"/>
                <a:gd name="connsiteX48" fmla="*/ 1837075 w 3570711"/>
                <a:gd name="connsiteY48" fmla="*/ 1220579 h 1501933"/>
                <a:gd name="connsiteX49" fmla="*/ 1882588 w 3570711"/>
                <a:gd name="connsiteY49" fmla="*/ 1220579 h 1501933"/>
                <a:gd name="connsiteX50" fmla="*/ 1886726 w 3570711"/>
                <a:gd name="connsiteY50" fmla="*/ 1274367 h 1501933"/>
                <a:gd name="connsiteX51" fmla="*/ 1969477 w 3570711"/>
                <a:gd name="connsiteY51" fmla="*/ 1274367 h 1501933"/>
                <a:gd name="connsiteX52" fmla="*/ 1965339 w 3570711"/>
                <a:gd name="connsiteY52" fmla="*/ 1307468 h 1501933"/>
                <a:gd name="connsiteX53" fmla="*/ 2081191 w 3570711"/>
                <a:gd name="connsiteY53" fmla="*/ 1311605 h 1501933"/>
                <a:gd name="connsiteX54" fmla="*/ 2089466 w 3570711"/>
                <a:gd name="connsiteY54" fmla="*/ 1361256 h 1501933"/>
                <a:gd name="connsiteX55" fmla="*/ 2213593 w 3570711"/>
                <a:gd name="connsiteY55" fmla="*/ 1357118 h 1501933"/>
                <a:gd name="connsiteX56" fmla="*/ 2209455 w 3570711"/>
                <a:gd name="connsiteY56" fmla="*/ 1415044 h 1501933"/>
                <a:gd name="connsiteX57" fmla="*/ 2676999 w 3570711"/>
                <a:gd name="connsiteY57" fmla="*/ 1415044 h 1501933"/>
                <a:gd name="connsiteX58" fmla="*/ 2681137 w 3570711"/>
                <a:gd name="connsiteY58" fmla="*/ 1501933 h 1501933"/>
                <a:gd name="connsiteX59" fmla="*/ 3053517 w 3570711"/>
                <a:gd name="connsiteY59" fmla="*/ 1501933 h 1501933"/>
                <a:gd name="connsiteX60" fmla="*/ 3570711 w 3570711"/>
                <a:gd name="connsiteY60" fmla="*/ 1435732 h 1501933"/>
                <a:gd name="connsiteX61" fmla="*/ 3541748 w 3570711"/>
                <a:gd name="connsiteY61" fmla="*/ 988876 h 1501933"/>
                <a:gd name="connsiteX0" fmla="*/ 0 w 3541748"/>
                <a:gd name="connsiteY0" fmla="*/ 0 h 1597097"/>
                <a:gd name="connsiteX1" fmla="*/ 177915 w 3541748"/>
                <a:gd name="connsiteY1" fmla="*/ 4137 h 1597097"/>
                <a:gd name="connsiteX2" fmla="*/ 177915 w 3541748"/>
                <a:gd name="connsiteY2" fmla="*/ 62063 h 1597097"/>
                <a:gd name="connsiteX3" fmla="*/ 231703 w 3541748"/>
                <a:gd name="connsiteY3" fmla="*/ 62063 h 1597097"/>
                <a:gd name="connsiteX4" fmla="*/ 235841 w 3541748"/>
                <a:gd name="connsiteY4" fmla="*/ 115851 h 1597097"/>
                <a:gd name="connsiteX5" fmla="*/ 339280 w 3541748"/>
                <a:gd name="connsiteY5" fmla="*/ 111714 h 1597097"/>
                <a:gd name="connsiteX6" fmla="*/ 339280 w 3541748"/>
                <a:gd name="connsiteY6" fmla="*/ 153089 h 1597097"/>
                <a:gd name="connsiteX7" fmla="*/ 339280 w 3541748"/>
                <a:gd name="connsiteY7" fmla="*/ 153089 h 1597097"/>
                <a:gd name="connsiteX8" fmla="*/ 364105 w 3541748"/>
                <a:gd name="connsiteY8" fmla="*/ 153089 h 1597097"/>
                <a:gd name="connsiteX9" fmla="*/ 359967 w 3541748"/>
                <a:gd name="connsiteY9" fmla="*/ 190327 h 1597097"/>
                <a:gd name="connsiteX10" fmla="*/ 426168 w 3541748"/>
                <a:gd name="connsiteY10" fmla="*/ 190327 h 1597097"/>
                <a:gd name="connsiteX11" fmla="*/ 426168 w 3541748"/>
                <a:gd name="connsiteY11" fmla="*/ 244115 h 1597097"/>
                <a:gd name="connsiteX12" fmla="*/ 426168 w 3541748"/>
                <a:gd name="connsiteY12" fmla="*/ 244115 h 1597097"/>
                <a:gd name="connsiteX13" fmla="*/ 455131 w 3541748"/>
                <a:gd name="connsiteY13" fmla="*/ 244115 h 1597097"/>
                <a:gd name="connsiteX14" fmla="*/ 455131 w 3541748"/>
                <a:gd name="connsiteY14" fmla="*/ 335142 h 1597097"/>
                <a:gd name="connsiteX15" fmla="*/ 475819 w 3541748"/>
                <a:gd name="connsiteY15" fmla="*/ 331004 h 1597097"/>
                <a:gd name="connsiteX16" fmla="*/ 475819 w 3541748"/>
                <a:gd name="connsiteY16" fmla="*/ 372380 h 1597097"/>
                <a:gd name="connsiteX17" fmla="*/ 554433 w 3541748"/>
                <a:gd name="connsiteY17" fmla="*/ 372380 h 1597097"/>
                <a:gd name="connsiteX18" fmla="*/ 554433 w 3541748"/>
                <a:gd name="connsiteY18" fmla="*/ 413755 h 1597097"/>
                <a:gd name="connsiteX19" fmla="*/ 765448 w 3541748"/>
                <a:gd name="connsiteY19" fmla="*/ 413755 h 1597097"/>
                <a:gd name="connsiteX20" fmla="*/ 761310 w 3541748"/>
                <a:gd name="connsiteY20" fmla="*/ 459268 h 1597097"/>
                <a:gd name="connsiteX21" fmla="*/ 831649 w 3541748"/>
                <a:gd name="connsiteY21" fmla="*/ 459268 h 1597097"/>
                <a:gd name="connsiteX22" fmla="*/ 831649 w 3541748"/>
                <a:gd name="connsiteY22" fmla="*/ 500644 h 1597097"/>
                <a:gd name="connsiteX23" fmla="*/ 856474 w 3541748"/>
                <a:gd name="connsiteY23" fmla="*/ 500644 h 1597097"/>
                <a:gd name="connsiteX24" fmla="*/ 856474 w 3541748"/>
                <a:gd name="connsiteY24" fmla="*/ 550295 h 1597097"/>
                <a:gd name="connsiteX25" fmla="*/ 943363 w 3541748"/>
                <a:gd name="connsiteY25" fmla="*/ 550295 h 1597097"/>
                <a:gd name="connsiteX26" fmla="*/ 943363 w 3541748"/>
                <a:gd name="connsiteY26" fmla="*/ 587533 h 1597097"/>
                <a:gd name="connsiteX27" fmla="*/ 1005426 w 3541748"/>
                <a:gd name="connsiteY27" fmla="*/ 587533 h 1597097"/>
                <a:gd name="connsiteX28" fmla="*/ 1005426 w 3541748"/>
                <a:gd name="connsiteY28" fmla="*/ 637183 h 1597097"/>
                <a:gd name="connsiteX29" fmla="*/ 1104728 w 3541748"/>
                <a:gd name="connsiteY29" fmla="*/ 637183 h 1597097"/>
                <a:gd name="connsiteX30" fmla="*/ 1104728 w 3541748"/>
                <a:gd name="connsiteY30" fmla="*/ 682696 h 1597097"/>
                <a:gd name="connsiteX31" fmla="*/ 1104728 w 3541748"/>
                <a:gd name="connsiteY31" fmla="*/ 682696 h 1597097"/>
                <a:gd name="connsiteX32" fmla="*/ 1125415 w 3541748"/>
                <a:gd name="connsiteY32" fmla="*/ 682696 h 1597097"/>
                <a:gd name="connsiteX33" fmla="*/ 1129553 w 3541748"/>
                <a:gd name="connsiteY33" fmla="*/ 810961 h 1597097"/>
                <a:gd name="connsiteX34" fmla="*/ 1299193 w 3541748"/>
                <a:gd name="connsiteY34" fmla="*/ 806823 h 1597097"/>
                <a:gd name="connsiteX35" fmla="*/ 1299193 w 3541748"/>
                <a:gd name="connsiteY35" fmla="*/ 848199 h 1597097"/>
                <a:gd name="connsiteX36" fmla="*/ 1328156 w 3541748"/>
                <a:gd name="connsiteY36" fmla="*/ 848199 h 1597097"/>
                <a:gd name="connsiteX37" fmla="*/ 1328156 w 3541748"/>
                <a:gd name="connsiteY37" fmla="*/ 893712 h 1597097"/>
                <a:gd name="connsiteX38" fmla="*/ 1464695 w 3541748"/>
                <a:gd name="connsiteY38" fmla="*/ 897849 h 1597097"/>
                <a:gd name="connsiteX39" fmla="*/ 1464695 w 3541748"/>
                <a:gd name="connsiteY39" fmla="*/ 951638 h 1597097"/>
                <a:gd name="connsiteX40" fmla="*/ 1506071 w 3541748"/>
                <a:gd name="connsiteY40" fmla="*/ 951638 h 1597097"/>
                <a:gd name="connsiteX41" fmla="*/ 1506071 w 3541748"/>
                <a:gd name="connsiteY41" fmla="*/ 988876 h 1597097"/>
                <a:gd name="connsiteX42" fmla="*/ 1576409 w 3541748"/>
                <a:gd name="connsiteY42" fmla="*/ 988876 h 1597097"/>
                <a:gd name="connsiteX43" fmla="*/ 1580547 w 3541748"/>
                <a:gd name="connsiteY43" fmla="*/ 1034389 h 1597097"/>
                <a:gd name="connsiteX44" fmla="*/ 1580547 w 3541748"/>
                <a:gd name="connsiteY44" fmla="*/ 1034389 h 1597097"/>
                <a:gd name="connsiteX45" fmla="*/ 1621922 w 3541748"/>
                <a:gd name="connsiteY45" fmla="*/ 1034389 h 1597097"/>
                <a:gd name="connsiteX46" fmla="*/ 1621922 w 3541748"/>
                <a:gd name="connsiteY46" fmla="*/ 1166791 h 1597097"/>
                <a:gd name="connsiteX47" fmla="*/ 1837075 w 3541748"/>
                <a:gd name="connsiteY47" fmla="*/ 1166791 h 1597097"/>
                <a:gd name="connsiteX48" fmla="*/ 1837075 w 3541748"/>
                <a:gd name="connsiteY48" fmla="*/ 1220579 h 1597097"/>
                <a:gd name="connsiteX49" fmla="*/ 1882588 w 3541748"/>
                <a:gd name="connsiteY49" fmla="*/ 1220579 h 1597097"/>
                <a:gd name="connsiteX50" fmla="*/ 1886726 w 3541748"/>
                <a:gd name="connsiteY50" fmla="*/ 1274367 h 1597097"/>
                <a:gd name="connsiteX51" fmla="*/ 1969477 w 3541748"/>
                <a:gd name="connsiteY51" fmla="*/ 1274367 h 1597097"/>
                <a:gd name="connsiteX52" fmla="*/ 1965339 w 3541748"/>
                <a:gd name="connsiteY52" fmla="*/ 1307468 h 1597097"/>
                <a:gd name="connsiteX53" fmla="*/ 2081191 w 3541748"/>
                <a:gd name="connsiteY53" fmla="*/ 1311605 h 1597097"/>
                <a:gd name="connsiteX54" fmla="*/ 2089466 w 3541748"/>
                <a:gd name="connsiteY54" fmla="*/ 1361256 h 1597097"/>
                <a:gd name="connsiteX55" fmla="*/ 2213593 w 3541748"/>
                <a:gd name="connsiteY55" fmla="*/ 1357118 h 1597097"/>
                <a:gd name="connsiteX56" fmla="*/ 2209455 w 3541748"/>
                <a:gd name="connsiteY56" fmla="*/ 1415044 h 1597097"/>
                <a:gd name="connsiteX57" fmla="*/ 2676999 w 3541748"/>
                <a:gd name="connsiteY57" fmla="*/ 1415044 h 1597097"/>
                <a:gd name="connsiteX58" fmla="*/ 2681137 w 3541748"/>
                <a:gd name="connsiteY58" fmla="*/ 1501933 h 1597097"/>
                <a:gd name="connsiteX59" fmla="*/ 3053517 w 3541748"/>
                <a:gd name="connsiteY59" fmla="*/ 1501933 h 1597097"/>
                <a:gd name="connsiteX60" fmla="*/ 3065929 w 3541748"/>
                <a:gd name="connsiteY60" fmla="*/ 1597097 h 1597097"/>
                <a:gd name="connsiteX61" fmla="*/ 3541748 w 3541748"/>
                <a:gd name="connsiteY61" fmla="*/ 988876 h 1597097"/>
                <a:gd name="connsiteX0" fmla="*/ 0 w 3541748"/>
                <a:gd name="connsiteY0" fmla="*/ 0 h 1592960"/>
                <a:gd name="connsiteX1" fmla="*/ 177915 w 3541748"/>
                <a:gd name="connsiteY1" fmla="*/ 4137 h 1592960"/>
                <a:gd name="connsiteX2" fmla="*/ 177915 w 3541748"/>
                <a:gd name="connsiteY2" fmla="*/ 62063 h 1592960"/>
                <a:gd name="connsiteX3" fmla="*/ 231703 w 3541748"/>
                <a:gd name="connsiteY3" fmla="*/ 62063 h 1592960"/>
                <a:gd name="connsiteX4" fmla="*/ 235841 w 3541748"/>
                <a:gd name="connsiteY4" fmla="*/ 115851 h 1592960"/>
                <a:gd name="connsiteX5" fmla="*/ 339280 w 3541748"/>
                <a:gd name="connsiteY5" fmla="*/ 111714 h 1592960"/>
                <a:gd name="connsiteX6" fmla="*/ 339280 w 3541748"/>
                <a:gd name="connsiteY6" fmla="*/ 153089 h 1592960"/>
                <a:gd name="connsiteX7" fmla="*/ 339280 w 3541748"/>
                <a:gd name="connsiteY7" fmla="*/ 153089 h 1592960"/>
                <a:gd name="connsiteX8" fmla="*/ 364105 w 3541748"/>
                <a:gd name="connsiteY8" fmla="*/ 153089 h 1592960"/>
                <a:gd name="connsiteX9" fmla="*/ 359967 w 3541748"/>
                <a:gd name="connsiteY9" fmla="*/ 190327 h 1592960"/>
                <a:gd name="connsiteX10" fmla="*/ 426168 w 3541748"/>
                <a:gd name="connsiteY10" fmla="*/ 190327 h 1592960"/>
                <a:gd name="connsiteX11" fmla="*/ 426168 w 3541748"/>
                <a:gd name="connsiteY11" fmla="*/ 244115 h 1592960"/>
                <a:gd name="connsiteX12" fmla="*/ 426168 w 3541748"/>
                <a:gd name="connsiteY12" fmla="*/ 244115 h 1592960"/>
                <a:gd name="connsiteX13" fmla="*/ 455131 w 3541748"/>
                <a:gd name="connsiteY13" fmla="*/ 244115 h 1592960"/>
                <a:gd name="connsiteX14" fmla="*/ 455131 w 3541748"/>
                <a:gd name="connsiteY14" fmla="*/ 335142 h 1592960"/>
                <a:gd name="connsiteX15" fmla="*/ 475819 w 3541748"/>
                <a:gd name="connsiteY15" fmla="*/ 331004 h 1592960"/>
                <a:gd name="connsiteX16" fmla="*/ 475819 w 3541748"/>
                <a:gd name="connsiteY16" fmla="*/ 372380 h 1592960"/>
                <a:gd name="connsiteX17" fmla="*/ 554433 w 3541748"/>
                <a:gd name="connsiteY17" fmla="*/ 372380 h 1592960"/>
                <a:gd name="connsiteX18" fmla="*/ 554433 w 3541748"/>
                <a:gd name="connsiteY18" fmla="*/ 413755 h 1592960"/>
                <a:gd name="connsiteX19" fmla="*/ 765448 w 3541748"/>
                <a:gd name="connsiteY19" fmla="*/ 413755 h 1592960"/>
                <a:gd name="connsiteX20" fmla="*/ 761310 w 3541748"/>
                <a:gd name="connsiteY20" fmla="*/ 459268 h 1592960"/>
                <a:gd name="connsiteX21" fmla="*/ 831649 w 3541748"/>
                <a:gd name="connsiteY21" fmla="*/ 459268 h 1592960"/>
                <a:gd name="connsiteX22" fmla="*/ 831649 w 3541748"/>
                <a:gd name="connsiteY22" fmla="*/ 500644 h 1592960"/>
                <a:gd name="connsiteX23" fmla="*/ 856474 w 3541748"/>
                <a:gd name="connsiteY23" fmla="*/ 500644 h 1592960"/>
                <a:gd name="connsiteX24" fmla="*/ 856474 w 3541748"/>
                <a:gd name="connsiteY24" fmla="*/ 550295 h 1592960"/>
                <a:gd name="connsiteX25" fmla="*/ 943363 w 3541748"/>
                <a:gd name="connsiteY25" fmla="*/ 550295 h 1592960"/>
                <a:gd name="connsiteX26" fmla="*/ 943363 w 3541748"/>
                <a:gd name="connsiteY26" fmla="*/ 587533 h 1592960"/>
                <a:gd name="connsiteX27" fmla="*/ 1005426 w 3541748"/>
                <a:gd name="connsiteY27" fmla="*/ 587533 h 1592960"/>
                <a:gd name="connsiteX28" fmla="*/ 1005426 w 3541748"/>
                <a:gd name="connsiteY28" fmla="*/ 637183 h 1592960"/>
                <a:gd name="connsiteX29" fmla="*/ 1104728 w 3541748"/>
                <a:gd name="connsiteY29" fmla="*/ 637183 h 1592960"/>
                <a:gd name="connsiteX30" fmla="*/ 1104728 w 3541748"/>
                <a:gd name="connsiteY30" fmla="*/ 682696 h 1592960"/>
                <a:gd name="connsiteX31" fmla="*/ 1104728 w 3541748"/>
                <a:gd name="connsiteY31" fmla="*/ 682696 h 1592960"/>
                <a:gd name="connsiteX32" fmla="*/ 1125415 w 3541748"/>
                <a:gd name="connsiteY32" fmla="*/ 682696 h 1592960"/>
                <a:gd name="connsiteX33" fmla="*/ 1129553 w 3541748"/>
                <a:gd name="connsiteY33" fmla="*/ 810961 h 1592960"/>
                <a:gd name="connsiteX34" fmla="*/ 1299193 w 3541748"/>
                <a:gd name="connsiteY34" fmla="*/ 806823 h 1592960"/>
                <a:gd name="connsiteX35" fmla="*/ 1299193 w 3541748"/>
                <a:gd name="connsiteY35" fmla="*/ 848199 h 1592960"/>
                <a:gd name="connsiteX36" fmla="*/ 1328156 w 3541748"/>
                <a:gd name="connsiteY36" fmla="*/ 848199 h 1592960"/>
                <a:gd name="connsiteX37" fmla="*/ 1328156 w 3541748"/>
                <a:gd name="connsiteY37" fmla="*/ 893712 h 1592960"/>
                <a:gd name="connsiteX38" fmla="*/ 1464695 w 3541748"/>
                <a:gd name="connsiteY38" fmla="*/ 897849 h 1592960"/>
                <a:gd name="connsiteX39" fmla="*/ 1464695 w 3541748"/>
                <a:gd name="connsiteY39" fmla="*/ 951638 h 1592960"/>
                <a:gd name="connsiteX40" fmla="*/ 1506071 w 3541748"/>
                <a:gd name="connsiteY40" fmla="*/ 951638 h 1592960"/>
                <a:gd name="connsiteX41" fmla="*/ 1506071 w 3541748"/>
                <a:gd name="connsiteY41" fmla="*/ 988876 h 1592960"/>
                <a:gd name="connsiteX42" fmla="*/ 1576409 w 3541748"/>
                <a:gd name="connsiteY42" fmla="*/ 988876 h 1592960"/>
                <a:gd name="connsiteX43" fmla="*/ 1580547 w 3541748"/>
                <a:gd name="connsiteY43" fmla="*/ 1034389 h 1592960"/>
                <a:gd name="connsiteX44" fmla="*/ 1580547 w 3541748"/>
                <a:gd name="connsiteY44" fmla="*/ 1034389 h 1592960"/>
                <a:gd name="connsiteX45" fmla="*/ 1621922 w 3541748"/>
                <a:gd name="connsiteY45" fmla="*/ 1034389 h 1592960"/>
                <a:gd name="connsiteX46" fmla="*/ 1621922 w 3541748"/>
                <a:gd name="connsiteY46" fmla="*/ 1166791 h 1592960"/>
                <a:gd name="connsiteX47" fmla="*/ 1837075 w 3541748"/>
                <a:gd name="connsiteY47" fmla="*/ 1166791 h 1592960"/>
                <a:gd name="connsiteX48" fmla="*/ 1837075 w 3541748"/>
                <a:gd name="connsiteY48" fmla="*/ 1220579 h 1592960"/>
                <a:gd name="connsiteX49" fmla="*/ 1882588 w 3541748"/>
                <a:gd name="connsiteY49" fmla="*/ 1220579 h 1592960"/>
                <a:gd name="connsiteX50" fmla="*/ 1886726 w 3541748"/>
                <a:gd name="connsiteY50" fmla="*/ 1274367 h 1592960"/>
                <a:gd name="connsiteX51" fmla="*/ 1969477 w 3541748"/>
                <a:gd name="connsiteY51" fmla="*/ 1274367 h 1592960"/>
                <a:gd name="connsiteX52" fmla="*/ 1965339 w 3541748"/>
                <a:gd name="connsiteY52" fmla="*/ 1307468 h 1592960"/>
                <a:gd name="connsiteX53" fmla="*/ 2081191 w 3541748"/>
                <a:gd name="connsiteY53" fmla="*/ 1311605 h 1592960"/>
                <a:gd name="connsiteX54" fmla="*/ 2089466 w 3541748"/>
                <a:gd name="connsiteY54" fmla="*/ 1361256 h 1592960"/>
                <a:gd name="connsiteX55" fmla="*/ 2213593 w 3541748"/>
                <a:gd name="connsiteY55" fmla="*/ 1357118 h 1592960"/>
                <a:gd name="connsiteX56" fmla="*/ 2209455 w 3541748"/>
                <a:gd name="connsiteY56" fmla="*/ 1415044 h 1592960"/>
                <a:gd name="connsiteX57" fmla="*/ 2676999 w 3541748"/>
                <a:gd name="connsiteY57" fmla="*/ 1415044 h 1592960"/>
                <a:gd name="connsiteX58" fmla="*/ 2681137 w 3541748"/>
                <a:gd name="connsiteY58" fmla="*/ 1501933 h 1592960"/>
                <a:gd name="connsiteX59" fmla="*/ 3053517 w 3541748"/>
                <a:gd name="connsiteY59" fmla="*/ 1501933 h 1592960"/>
                <a:gd name="connsiteX60" fmla="*/ 3057654 w 3541748"/>
                <a:gd name="connsiteY60" fmla="*/ 1592960 h 1592960"/>
                <a:gd name="connsiteX61" fmla="*/ 3541748 w 3541748"/>
                <a:gd name="connsiteY61" fmla="*/ 988876 h 1592960"/>
                <a:gd name="connsiteX0" fmla="*/ 0 w 3885166"/>
                <a:gd name="connsiteY0" fmla="*/ 0 h 1592960"/>
                <a:gd name="connsiteX1" fmla="*/ 177915 w 3885166"/>
                <a:gd name="connsiteY1" fmla="*/ 4137 h 1592960"/>
                <a:gd name="connsiteX2" fmla="*/ 177915 w 3885166"/>
                <a:gd name="connsiteY2" fmla="*/ 62063 h 1592960"/>
                <a:gd name="connsiteX3" fmla="*/ 231703 w 3885166"/>
                <a:gd name="connsiteY3" fmla="*/ 62063 h 1592960"/>
                <a:gd name="connsiteX4" fmla="*/ 235841 w 3885166"/>
                <a:gd name="connsiteY4" fmla="*/ 115851 h 1592960"/>
                <a:gd name="connsiteX5" fmla="*/ 339280 w 3885166"/>
                <a:gd name="connsiteY5" fmla="*/ 111714 h 1592960"/>
                <a:gd name="connsiteX6" fmla="*/ 339280 w 3885166"/>
                <a:gd name="connsiteY6" fmla="*/ 153089 h 1592960"/>
                <a:gd name="connsiteX7" fmla="*/ 339280 w 3885166"/>
                <a:gd name="connsiteY7" fmla="*/ 153089 h 1592960"/>
                <a:gd name="connsiteX8" fmla="*/ 364105 w 3885166"/>
                <a:gd name="connsiteY8" fmla="*/ 153089 h 1592960"/>
                <a:gd name="connsiteX9" fmla="*/ 359967 w 3885166"/>
                <a:gd name="connsiteY9" fmla="*/ 190327 h 1592960"/>
                <a:gd name="connsiteX10" fmla="*/ 426168 w 3885166"/>
                <a:gd name="connsiteY10" fmla="*/ 190327 h 1592960"/>
                <a:gd name="connsiteX11" fmla="*/ 426168 w 3885166"/>
                <a:gd name="connsiteY11" fmla="*/ 244115 h 1592960"/>
                <a:gd name="connsiteX12" fmla="*/ 426168 w 3885166"/>
                <a:gd name="connsiteY12" fmla="*/ 244115 h 1592960"/>
                <a:gd name="connsiteX13" fmla="*/ 455131 w 3885166"/>
                <a:gd name="connsiteY13" fmla="*/ 244115 h 1592960"/>
                <a:gd name="connsiteX14" fmla="*/ 455131 w 3885166"/>
                <a:gd name="connsiteY14" fmla="*/ 335142 h 1592960"/>
                <a:gd name="connsiteX15" fmla="*/ 475819 w 3885166"/>
                <a:gd name="connsiteY15" fmla="*/ 331004 h 1592960"/>
                <a:gd name="connsiteX16" fmla="*/ 475819 w 3885166"/>
                <a:gd name="connsiteY16" fmla="*/ 372380 h 1592960"/>
                <a:gd name="connsiteX17" fmla="*/ 554433 w 3885166"/>
                <a:gd name="connsiteY17" fmla="*/ 372380 h 1592960"/>
                <a:gd name="connsiteX18" fmla="*/ 554433 w 3885166"/>
                <a:gd name="connsiteY18" fmla="*/ 413755 h 1592960"/>
                <a:gd name="connsiteX19" fmla="*/ 765448 w 3885166"/>
                <a:gd name="connsiteY19" fmla="*/ 413755 h 1592960"/>
                <a:gd name="connsiteX20" fmla="*/ 761310 w 3885166"/>
                <a:gd name="connsiteY20" fmla="*/ 459268 h 1592960"/>
                <a:gd name="connsiteX21" fmla="*/ 831649 w 3885166"/>
                <a:gd name="connsiteY21" fmla="*/ 459268 h 1592960"/>
                <a:gd name="connsiteX22" fmla="*/ 831649 w 3885166"/>
                <a:gd name="connsiteY22" fmla="*/ 500644 h 1592960"/>
                <a:gd name="connsiteX23" fmla="*/ 856474 w 3885166"/>
                <a:gd name="connsiteY23" fmla="*/ 500644 h 1592960"/>
                <a:gd name="connsiteX24" fmla="*/ 856474 w 3885166"/>
                <a:gd name="connsiteY24" fmla="*/ 550295 h 1592960"/>
                <a:gd name="connsiteX25" fmla="*/ 943363 w 3885166"/>
                <a:gd name="connsiteY25" fmla="*/ 550295 h 1592960"/>
                <a:gd name="connsiteX26" fmla="*/ 943363 w 3885166"/>
                <a:gd name="connsiteY26" fmla="*/ 587533 h 1592960"/>
                <a:gd name="connsiteX27" fmla="*/ 1005426 w 3885166"/>
                <a:gd name="connsiteY27" fmla="*/ 587533 h 1592960"/>
                <a:gd name="connsiteX28" fmla="*/ 1005426 w 3885166"/>
                <a:gd name="connsiteY28" fmla="*/ 637183 h 1592960"/>
                <a:gd name="connsiteX29" fmla="*/ 1104728 w 3885166"/>
                <a:gd name="connsiteY29" fmla="*/ 637183 h 1592960"/>
                <a:gd name="connsiteX30" fmla="*/ 1104728 w 3885166"/>
                <a:gd name="connsiteY30" fmla="*/ 682696 h 1592960"/>
                <a:gd name="connsiteX31" fmla="*/ 1104728 w 3885166"/>
                <a:gd name="connsiteY31" fmla="*/ 682696 h 1592960"/>
                <a:gd name="connsiteX32" fmla="*/ 1125415 w 3885166"/>
                <a:gd name="connsiteY32" fmla="*/ 682696 h 1592960"/>
                <a:gd name="connsiteX33" fmla="*/ 1129553 w 3885166"/>
                <a:gd name="connsiteY33" fmla="*/ 810961 h 1592960"/>
                <a:gd name="connsiteX34" fmla="*/ 1299193 w 3885166"/>
                <a:gd name="connsiteY34" fmla="*/ 806823 h 1592960"/>
                <a:gd name="connsiteX35" fmla="*/ 1299193 w 3885166"/>
                <a:gd name="connsiteY35" fmla="*/ 848199 h 1592960"/>
                <a:gd name="connsiteX36" fmla="*/ 1328156 w 3885166"/>
                <a:gd name="connsiteY36" fmla="*/ 848199 h 1592960"/>
                <a:gd name="connsiteX37" fmla="*/ 1328156 w 3885166"/>
                <a:gd name="connsiteY37" fmla="*/ 893712 h 1592960"/>
                <a:gd name="connsiteX38" fmla="*/ 1464695 w 3885166"/>
                <a:gd name="connsiteY38" fmla="*/ 897849 h 1592960"/>
                <a:gd name="connsiteX39" fmla="*/ 1464695 w 3885166"/>
                <a:gd name="connsiteY39" fmla="*/ 951638 h 1592960"/>
                <a:gd name="connsiteX40" fmla="*/ 1506071 w 3885166"/>
                <a:gd name="connsiteY40" fmla="*/ 951638 h 1592960"/>
                <a:gd name="connsiteX41" fmla="*/ 1506071 w 3885166"/>
                <a:gd name="connsiteY41" fmla="*/ 988876 h 1592960"/>
                <a:gd name="connsiteX42" fmla="*/ 1576409 w 3885166"/>
                <a:gd name="connsiteY42" fmla="*/ 988876 h 1592960"/>
                <a:gd name="connsiteX43" fmla="*/ 1580547 w 3885166"/>
                <a:gd name="connsiteY43" fmla="*/ 1034389 h 1592960"/>
                <a:gd name="connsiteX44" fmla="*/ 1580547 w 3885166"/>
                <a:gd name="connsiteY44" fmla="*/ 1034389 h 1592960"/>
                <a:gd name="connsiteX45" fmla="*/ 1621922 w 3885166"/>
                <a:gd name="connsiteY45" fmla="*/ 1034389 h 1592960"/>
                <a:gd name="connsiteX46" fmla="*/ 1621922 w 3885166"/>
                <a:gd name="connsiteY46" fmla="*/ 1166791 h 1592960"/>
                <a:gd name="connsiteX47" fmla="*/ 1837075 w 3885166"/>
                <a:gd name="connsiteY47" fmla="*/ 1166791 h 1592960"/>
                <a:gd name="connsiteX48" fmla="*/ 1837075 w 3885166"/>
                <a:gd name="connsiteY48" fmla="*/ 1220579 h 1592960"/>
                <a:gd name="connsiteX49" fmla="*/ 1882588 w 3885166"/>
                <a:gd name="connsiteY49" fmla="*/ 1220579 h 1592960"/>
                <a:gd name="connsiteX50" fmla="*/ 1886726 w 3885166"/>
                <a:gd name="connsiteY50" fmla="*/ 1274367 h 1592960"/>
                <a:gd name="connsiteX51" fmla="*/ 1969477 w 3885166"/>
                <a:gd name="connsiteY51" fmla="*/ 1274367 h 1592960"/>
                <a:gd name="connsiteX52" fmla="*/ 1965339 w 3885166"/>
                <a:gd name="connsiteY52" fmla="*/ 1307468 h 1592960"/>
                <a:gd name="connsiteX53" fmla="*/ 2081191 w 3885166"/>
                <a:gd name="connsiteY53" fmla="*/ 1311605 h 1592960"/>
                <a:gd name="connsiteX54" fmla="*/ 2089466 w 3885166"/>
                <a:gd name="connsiteY54" fmla="*/ 1361256 h 1592960"/>
                <a:gd name="connsiteX55" fmla="*/ 2213593 w 3885166"/>
                <a:gd name="connsiteY55" fmla="*/ 1357118 h 1592960"/>
                <a:gd name="connsiteX56" fmla="*/ 2209455 w 3885166"/>
                <a:gd name="connsiteY56" fmla="*/ 1415044 h 1592960"/>
                <a:gd name="connsiteX57" fmla="*/ 2676999 w 3885166"/>
                <a:gd name="connsiteY57" fmla="*/ 1415044 h 1592960"/>
                <a:gd name="connsiteX58" fmla="*/ 2681137 w 3885166"/>
                <a:gd name="connsiteY58" fmla="*/ 1501933 h 1592960"/>
                <a:gd name="connsiteX59" fmla="*/ 3053517 w 3885166"/>
                <a:gd name="connsiteY59" fmla="*/ 1501933 h 1592960"/>
                <a:gd name="connsiteX60" fmla="*/ 3057654 w 3885166"/>
                <a:gd name="connsiteY60" fmla="*/ 1592960 h 1592960"/>
                <a:gd name="connsiteX61" fmla="*/ 3885166 w 3885166"/>
                <a:gd name="connsiteY61" fmla="*/ 1588822 h 1592960"/>
                <a:gd name="connsiteX0" fmla="*/ 0 w 3885166"/>
                <a:gd name="connsiteY0" fmla="*/ 0 h 1592960"/>
                <a:gd name="connsiteX1" fmla="*/ 177915 w 3885166"/>
                <a:gd name="connsiteY1" fmla="*/ 4137 h 1592960"/>
                <a:gd name="connsiteX2" fmla="*/ 177915 w 3885166"/>
                <a:gd name="connsiteY2" fmla="*/ 62063 h 1592960"/>
                <a:gd name="connsiteX3" fmla="*/ 231703 w 3885166"/>
                <a:gd name="connsiteY3" fmla="*/ 62063 h 1592960"/>
                <a:gd name="connsiteX4" fmla="*/ 235841 w 3885166"/>
                <a:gd name="connsiteY4" fmla="*/ 115851 h 1592960"/>
                <a:gd name="connsiteX5" fmla="*/ 339280 w 3885166"/>
                <a:gd name="connsiteY5" fmla="*/ 111714 h 1592960"/>
                <a:gd name="connsiteX6" fmla="*/ 339280 w 3885166"/>
                <a:gd name="connsiteY6" fmla="*/ 153089 h 1592960"/>
                <a:gd name="connsiteX7" fmla="*/ 339280 w 3885166"/>
                <a:gd name="connsiteY7" fmla="*/ 153089 h 1592960"/>
                <a:gd name="connsiteX8" fmla="*/ 364105 w 3885166"/>
                <a:gd name="connsiteY8" fmla="*/ 153089 h 1592960"/>
                <a:gd name="connsiteX9" fmla="*/ 359967 w 3885166"/>
                <a:gd name="connsiteY9" fmla="*/ 190327 h 1592960"/>
                <a:gd name="connsiteX10" fmla="*/ 426168 w 3885166"/>
                <a:gd name="connsiteY10" fmla="*/ 190327 h 1592960"/>
                <a:gd name="connsiteX11" fmla="*/ 426168 w 3885166"/>
                <a:gd name="connsiteY11" fmla="*/ 244115 h 1592960"/>
                <a:gd name="connsiteX12" fmla="*/ 426168 w 3885166"/>
                <a:gd name="connsiteY12" fmla="*/ 244115 h 1592960"/>
                <a:gd name="connsiteX13" fmla="*/ 455131 w 3885166"/>
                <a:gd name="connsiteY13" fmla="*/ 244115 h 1592960"/>
                <a:gd name="connsiteX14" fmla="*/ 455131 w 3885166"/>
                <a:gd name="connsiteY14" fmla="*/ 335142 h 1592960"/>
                <a:gd name="connsiteX15" fmla="*/ 475819 w 3885166"/>
                <a:gd name="connsiteY15" fmla="*/ 331004 h 1592960"/>
                <a:gd name="connsiteX16" fmla="*/ 475819 w 3885166"/>
                <a:gd name="connsiteY16" fmla="*/ 372380 h 1592960"/>
                <a:gd name="connsiteX17" fmla="*/ 554433 w 3885166"/>
                <a:gd name="connsiteY17" fmla="*/ 372380 h 1592960"/>
                <a:gd name="connsiteX18" fmla="*/ 554433 w 3885166"/>
                <a:gd name="connsiteY18" fmla="*/ 413755 h 1592960"/>
                <a:gd name="connsiteX19" fmla="*/ 765448 w 3885166"/>
                <a:gd name="connsiteY19" fmla="*/ 413755 h 1592960"/>
                <a:gd name="connsiteX20" fmla="*/ 761310 w 3885166"/>
                <a:gd name="connsiteY20" fmla="*/ 459268 h 1592960"/>
                <a:gd name="connsiteX21" fmla="*/ 831649 w 3885166"/>
                <a:gd name="connsiteY21" fmla="*/ 459268 h 1592960"/>
                <a:gd name="connsiteX22" fmla="*/ 831649 w 3885166"/>
                <a:gd name="connsiteY22" fmla="*/ 500644 h 1592960"/>
                <a:gd name="connsiteX23" fmla="*/ 856474 w 3885166"/>
                <a:gd name="connsiteY23" fmla="*/ 500644 h 1592960"/>
                <a:gd name="connsiteX24" fmla="*/ 856474 w 3885166"/>
                <a:gd name="connsiteY24" fmla="*/ 550295 h 1592960"/>
                <a:gd name="connsiteX25" fmla="*/ 943363 w 3885166"/>
                <a:gd name="connsiteY25" fmla="*/ 550295 h 1592960"/>
                <a:gd name="connsiteX26" fmla="*/ 943363 w 3885166"/>
                <a:gd name="connsiteY26" fmla="*/ 587533 h 1592960"/>
                <a:gd name="connsiteX27" fmla="*/ 1005426 w 3885166"/>
                <a:gd name="connsiteY27" fmla="*/ 587533 h 1592960"/>
                <a:gd name="connsiteX28" fmla="*/ 1005426 w 3885166"/>
                <a:gd name="connsiteY28" fmla="*/ 637183 h 1592960"/>
                <a:gd name="connsiteX29" fmla="*/ 1104728 w 3885166"/>
                <a:gd name="connsiteY29" fmla="*/ 637183 h 1592960"/>
                <a:gd name="connsiteX30" fmla="*/ 1104728 w 3885166"/>
                <a:gd name="connsiteY30" fmla="*/ 682696 h 1592960"/>
                <a:gd name="connsiteX31" fmla="*/ 1104728 w 3885166"/>
                <a:gd name="connsiteY31" fmla="*/ 682696 h 1592960"/>
                <a:gd name="connsiteX32" fmla="*/ 1125415 w 3885166"/>
                <a:gd name="connsiteY32" fmla="*/ 682696 h 1592960"/>
                <a:gd name="connsiteX33" fmla="*/ 1129553 w 3885166"/>
                <a:gd name="connsiteY33" fmla="*/ 810961 h 1592960"/>
                <a:gd name="connsiteX34" fmla="*/ 1299193 w 3885166"/>
                <a:gd name="connsiteY34" fmla="*/ 806823 h 1592960"/>
                <a:gd name="connsiteX35" fmla="*/ 1299193 w 3885166"/>
                <a:gd name="connsiteY35" fmla="*/ 848199 h 1592960"/>
                <a:gd name="connsiteX36" fmla="*/ 1328156 w 3885166"/>
                <a:gd name="connsiteY36" fmla="*/ 848199 h 1592960"/>
                <a:gd name="connsiteX37" fmla="*/ 1328156 w 3885166"/>
                <a:gd name="connsiteY37" fmla="*/ 893712 h 1592960"/>
                <a:gd name="connsiteX38" fmla="*/ 1464695 w 3885166"/>
                <a:gd name="connsiteY38" fmla="*/ 897849 h 1592960"/>
                <a:gd name="connsiteX39" fmla="*/ 1464695 w 3885166"/>
                <a:gd name="connsiteY39" fmla="*/ 951638 h 1592960"/>
                <a:gd name="connsiteX40" fmla="*/ 1506071 w 3885166"/>
                <a:gd name="connsiteY40" fmla="*/ 951638 h 1592960"/>
                <a:gd name="connsiteX41" fmla="*/ 1506071 w 3885166"/>
                <a:gd name="connsiteY41" fmla="*/ 988876 h 1592960"/>
                <a:gd name="connsiteX42" fmla="*/ 1576409 w 3885166"/>
                <a:gd name="connsiteY42" fmla="*/ 988876 h 1592960"/>
                <a:gd name="connsiteX43" fmla="*/ 1580547 w 3885166"/>
                <a:gd name="connsiteY43" fmla="*/ 1034389 h 1592960"/>
                <a:gd name="connsiteX44" fmla="*/ 1580547 w 3885166"/>
                <a:gd name="connsiteY44" fmla="*/ 1034389 h 1592960"/>
                <a:gd name="connsiteX45" fmla="*/ 1621922 w 3885166"/>
                <a:gd name="connsiteY45" fmla="*/ 1034389 h 1592960"/>
                <a:gd name="connsiteX46" fmla="*/ 1621922 w 3885166"/>
                <a:gd name="connsiteY46" fmla="*/ 1166791 h 1592960"/>
                <a:gd name="connsiteX47" fmla="*/ 1837075 w 3885166"/>
                <a:gd name="connsiteY47" fmla="*/ 1166791 h 1592960"/>
                <a:gd name="connsiteX48" fmla="*/ 1837075 w 3885166"/>
                <a:gd name="connsiteY48" fmla="*/ 1220579 h 1592960"/>
                <a:gd name="connsiteX49" fmla="*/ 1882588 w 3885166"/>
                <a:gd name="connsiteY49" fmla="*/ 1220579 h 1592960"/>
                <a:gd name="connsiteX50" fmla="*/ 1886726 w 3885166"/>
                <a:gd name="connsiteY50" fmla="*/ 1274367 h 1592960"/>
                <a:gd name="connsiteX51" fmla="*/ 1969477 w 3885166"/>
                <a:gd name="connsiteY51" fmla="*/ 1274367 h 1592960"/>
                <a:gd name="connsiteX52" fmla="*/ 1965339 w 3885166"/>
                <a:gd name="connsiteY52" fmla="*/ 1307468 h 1592960"/>
                <a:gd name="connsiteX53" fmla="*/ 2081191 w 3885166"/>
                <a:gd name="connsiteY53" fmla="*/ 1311605 h 1592960"/>
                <a:gd name="connsiteX54" fmla="*/ 2077053 w 3885166"/>
                <a:gd name="connsiteY54" fmla="*/ 1352981 h 1592960"/>
                <a:gd name="connsiteX55" fmla="*/ 2213593 w 3885166"/>
                <a:gd name="connsiteY55" fmla="*/ 1357118 h 1592960"/>
                <a:gd name="connsiteX56" fmla="*/ 2209455 w 3885166"/>
                <a:gd name="connsiteY56" fmla="*/ 1415044 h 1592960"/>
                <a:gd name="connsiteX57" fmla="*/ 2676999 w 3885166"/>
                <a:gd name="connsiteY57" fmla="*/ 1415044 h 1592960"/>
                <a:gd name="connsiteX58" fmla="*/ 2681137 w 3885166"/>
                <a:gd name="connsiteY58" fmla="*/ 1501933 h 1592960"/>
                <a:gd name="connsiteX59" fmla="*/ 3053517 w 3885166"/>
                <a:gd name="connsiteY59" fmla="*/ 1501933 h 1592960"/>
                <a:gd name="connsiteX60" fmla="*/ 3057654 w 3885166"/>
                <a:gd name="connsiteY60" fmla="*/ 1592960 h 1592960"/>
                <a:gd name="connsiteX61" fmla="*/ 3885166 w 3885166"/>
                <a:gd name="connsiteY61" fmla="*/ 1588822 h 1592960"/>
                <a:gd name="connsiteX0" fmla="*/ 0 w 3885166"/>
                <a:gd name="connsiteY0" fmla="*/ 0 h 1592960"/>
                <a:gd name="connsiteX1" fmla="*/ 177915 w 3885166"/>
                <a:gd name="connsiteY1" fmla="*/ 4137 h 1592960"/>
                <a:gd name="connsiteX2" fmla="*/ 177915 w 3885166"/>
                <a:gd name="connsiteY2" fmla="*/ 62063 h 1592960"/>
                <a:gd name="connsiteX3" fmla="*/ 231703 w 3885166"/>
                <a:gd name="connsiteY3" fmla="*/ 62063 h 1592960"/>
                <a:gd name="connsiteX4" fmla="*/ 235841 w 3885166"/>
                <a:gd name="connsiteY4" fmla="*/ 115851 h 1592960"/>
                <a:gd name="connsiteX5" fmla="*/ 339280 w 3885166"/>
                <a:gd name="connsiteY5" fmla="*/ 111714 h 1592960"/>
                <a:gd name="connsiteX6" fmla="*/ 339280 w 3885166"/>
                <a:gd name="connsiteY6" fmla="*/ 153089 h 1592960"/>
                <a:gd name="connsiteX7" fmla="*/ 339280 w 3885166"/>
                <a:gd name="connsiteY7" fmla="*/ 153089 h 1592960"/>
                <a:gd name="connsiteX8" fmla="*/ 364105 w 3885166"/>
                <a:gd name="connsiteY8" fmla="*/ 153089 h 1592960"/>
                <a:gd name="connsiteX9" fmla="*/ 359967 w 3885166"/>
                <a:gd name="connsiteY9" fmla="*/ 190327 h 1592960"/>
                <a:gd name="connsiteX10" fmla="*/ 426168 w 3885166"/>
                <a:gd name="connsiteY10" fmla="*/ 190327 h 1592960"/>
                <a:gd name="connsiteX11" fmla="*/ 426168 w 3885166"/>
                <a:gd name="connsiteY11" fmla="*/ 244115 h 1592960"/>
                <a:gd name="connsiteX12" fmla="*/ 426168 w 3885166"/>
                <a:gd name="connsiteY12" fmla="*/ 244115 h 1592960"/>
                <a:gd name="connsiteX13" fmla="*/ 455131 w 3885166"/>
                <a:gd name="connsiteY13" fmla="*/ 244115 h 1592960"/>
                <a:gd name="connsiteX14" fmla="*/ 455131 w 3885166"/>
                <a:gd name="connsiteY14" fmla="*/ 335142 h 1592960"/>
                <a:gd name="connsiteX15" fmla="*/ 475819 w 3885166"/>
                <a:gd name="connsiteY15" fmla="*/ 331004 h 1592960"/>
                <a:gd name="connsiteX16" fmla="*/ 475819 w 3885166"/>
                <a:gd name="connsiteY16" fmla="*/ 372380 h 1592960"/>
                <a:gd name="connsiteX17" fmla="*/ 554433 w 3885166"/>
                <a:gd name="connsiteY17" fmla="*/ 372380 h 1592960"/>
                <a:gd name="connsiteX18" fmla="*/ 554433 w 3885166"/>
                <a:gd name="connsiteY18" fmla="*/ 413755 h 1592960"/>
                <a:gd name="connsiteX19" fmla="*/ 765448 w 3885166"/>
                <a:gd name="connsiteY19" fmla="*/ 413755 h 1592960"/>
                <a:gd name="connsiteX20" fmla="*/ 761310 w 3885166"/>
                <a:gd name="connsiteY20" fmla="*/ 459268 h 1592960"/>
                <a:gd name="connsiteX21" fmla="*/ 831649 w 3885166"/>
                <a:gd name="connsiteY21" fmla="*/ 459268 h 1592960"/>
                <a:gd name="connsiteX22" fmla="*/ 831649 w 3885166"/>
                <a:gd name="connsiteY22" fmla="*/ 500644 h 1592960"/>
                <a:gd name="connsiteX23" fmla="*/ 856474 w 3885166"/>
                <a:gd name="connsiteY23" fmla="*/ 500644 h 1592960"/>
                <a:gd name="connsiteX24" fmla="*/ 856474 w 3885166"/>
                <a:gd name="connsiteY24" fmla="*/ 550295 h 1592960"/>
                <a:gd name="connsiteX25" fmla="*/ 943363 w 3885166"/>
                <a:gd name="connsiteY25" fmla="*/ 550295 h 1592960"/>
                <a:gd name="connsiteX26" fmla="*/ 943363 w 3885166"/>
                <a:gd name="connsiteY26" fmla="*/ 587533 h 1592960"/>
                <a:gd name="connsiteX27" fmla="*/ 1005426 w 3885166"/>
                <a:gd name="connsiteY27" fmla="*/ 587533 h 1592960"/>
                <a:gd name="connsiteX28" fmla="*/ 1005426 w 3885166"/>
                <a:gd name="connsiteY28" fmla="*/ 637183 h 1592960"/>
                <a:gd name="connsiteX29" fmla="*/ 1104728 w 3885166"/>
                <a:gd name="connsiteY29" fmla="*/ 637183 h 1592960"/>
                <a:gd name="connsiteX30" fmla="*/ 1104728 w 3885166"/>
                <a:gd name="connsiteY30" fmla="*/ 682696 h 1592960"/>
                <a:gd name="connsiteX31" fmla="*/ 1104728 w 3885166"/>
                <a:gd name="connsiteY31" fmla="*/ 682696 h 1592960"/>
                <a:gd name="connsiteX32" fmla="*/ 1125415 w 3885166"/>
                <a:gd name="connsiteY32" fmla="*/ 682696 h 1592960"/>
                <a:gd name="connsiteX33" fmla="*/ 1129553 w 3885166"/>
                <a:gd name="connsiteY33" fmla="*/ 810961 h 1592960"/>
                <a:gd name="connsiteX34" fmla="*/ 1299193 w 3885166"/>
                <a:gd name="connsiteY34" fmla="*/ 806823 h 1592960"/>
                <a:gd name="connsiteX35" fmla="*/ 1299193 w 3885166"/>
                <a:gd name="connsiteY35" fmla="*/ 848199 h 1592960"/>
                <a:gd name="connsiteX36" fmla="*/ 1328156 w 3885166"/>
                <a:gd name="connsiteY36" fmla="*/ 848199 h 1592960"/>
                <a:gd name="connsiteX37" fmla="*/ 1328156 w 3885166"/>
                <a:gd name="connsiteY37" fmla="*/ 893712 h 1592960"/>
                <a:gd name="connsiteX38" fmla="*/ 1464695 w 3885166"/>
                <a:gd name="connsiteY38" fmla="*/ 897849 h 1592960"/>
                <a:gd name="connsiteX39" fmla="*/ 1464695 w 3885166"/>
                <a:gd name="connsiteY39" fmla="*/ 951638 h 1592960"/>
                <a:gd name="connsiteX40" fmla="*/ 1506071 w 3885166"/>
                <a:gd name="connsiteY40" fmla="*/ 951638 h 1592960"/>
                <a:gd name="connsiteX41" fmla="*/ 1506071 w 3885166"/>
                <a:gd name="connsiteY41" fmla="*/ 988876 h 1592960"/>
                <a:gd name="connsiteX42" fmla="*/ 1576409 w 3885166"/>
                <a:gd name="connsiteY42" fmla="*/ 988876 h 1592960"/>
                <a:gd name="connsiteX43" fmla="*/ 1580547 w 3885166"/>
                <a:gd name="connsiteY43" fmla="*/ 1034389 h 1592960"/>
                <a:gd name="connsiteX44" fmla="*/ 1580547 w 3885166"/>
                <a:gd name="connsiteY44" fmla="*/ 1034389 h 1592960"/>
                <a:gd name="connsiteX45" fmla="*/ 1621922 w 3885166"/>
                <a:gd name="connsiteY45" fmla="*/ 1034389 h 1592960"/>
                <a:gd name="connsiteX46" fmla="*/ 1621922 w 3885166"/>
                <a:gd name="connsiteY46" fmla="*/ 1166791 h 1592960"/>
                <a:gd name="connsiteX47" fmla="*/ 1837075 w 3885166"/>
                <a:gd name="connsiteY47" fmla="*/ 1166791 h 1592960"/>
                <a:gd name="connsiteX48" fmla="*/ 1837075 w 3885166"/>
                <a:gd name="connsiteY48" fmla="*/ 1220579 h 1592960"/>
                <a:gd name="connsiteX49" fmla="*/ 1882588 w 3885166"/>
                <a:gd name="connsiteY49" fmla="*/ 1220579 h 1592960"/>
                <a:gd name="connsiteX50" fmla="*/ 1886726 w 3885166"/>
                <a:gd name="connsiteY50" fmla="*/ 1274367 h 1592960"/>
                <a:gd name="connsiteX51" fmla="*/ 1969477 w 3885166"/>
                <a:gd name="connsiteY51" fmla="*/ 1274367 h 1592960"/>
                <a:gd name="connsiteX52" fmla="*/ 1965339 w 3885166"/>
                <a:gd name="connsiteY52" fmla="*/ 1307468 h 1592960"/>
                <a:gd name="connsiteX53" fmla="*/ 2081191 w 3885166"/>
                <a:gd name="connsiteY53" fmla="*/ 1311605 h 1592960"/>
                <a:gd name="connsiteX54" fmla="*/ 2085328 w 3885166"/>
                <a:gd name="connsiteY54" fmla="*/ 1357119 h 1592960"/>
                <a:gd name="connsiteX55" fmla="*/ 2213593 w 3885166"/>
                <a:gd name="connsiteY55" fmla="*/ 1357118 h 1592960"/>
                <a:gd name="connsiteX56" fmla="*/ 2209455 w 3885166"/>
                <a:gd name="connsiteY56" fmla="*/ 1415044 h 1592960"/>
                <a:gd name="connsiteX57" fmla="*/ 2676999 w 3885166"/>
                <a:gd name="connsiteY57" fmla="*/ 1415044 h 1592960"/>
                <a:gd name="connsiteX58" fmla="*/ 2681137 w 3885166"/>
                <a:gd name="connsiteY58" fmla="*/ 1501933 h 1592960"/>
                <a:gd name="connsiteX59" fmla="*/ 3053517 w 3885166"/>
                <a:gd name="connsiteY59" fmla="*/ 1501933 h 1592960"/>
                <a:gd name="connsiteX60" fmla="*/ 3057654 w 3885166"/>
                <a:gd name="connsiteY60" fmla="*/ 1592960 h 1592960"/>
                <a:gd name="connsiteX61" fmla="*/ 3885166 w 3885166"/>
                <a:gd name="connsiteY61" fmla="*/ 1588822 h 15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885166" h="1592960">
                  <a:moveTo>
                    <a:pt x="0" y="0"/>
                  </a:moveTo>
                  <a:lnTo>
                    <a:pt x="177915" y="4137"/>
                  </a:lnTo>
                  <a:lnTo>
                    <a:pt x="177915" y="62063"/>
                  </a:lnTo>
                  <a:lnTo>
                    <a:pt x="231703" y="62063"/>
                  </a:lnTo>
                  <a:lnTo>
                    <a:pt x="235841" y="115851"/>
                  </a:lnTo>
                  <a:lnTo>
                    <a:pt x="339280" y="111714"/>
                  </a:lnTo>
                  <a:lnTo>
                    <a:pt x="339280" y="153089"/>
                  </a:lnTo>
                  <a:lnTo>
                    <a:pt x="339280" y="153089"/>
                  </a:lnTo>
                  <a:lnTo>
                    <a:pt x="364105" y="153089"/>
                  </a:lnTo>
                  <a:lnTo>
                    <a:pt x="359967" y="190327"/>
                  </a:lnTo>
                  <a:lnTo>
                    <a:pt x="426168" y="190327"/>
                  </a:lnTo>
                  <a:lnTo>
                    <a:pt x="426168" y="244115"/>
                  </a:lnTo>
                  <a:lnTo>
                    <a:pt x="426168" y="244115"/>
                  </a:lnTo>
                  <a:lnTo>
                    <a:pt x="455131" y="244115"/>
                  </a:lnTo>
                  <a:lnTo>
                    <a:pt x="455131" y="335142"/>
                  </a:lnTo>
                  <a:lnTo>
                    <a:pt x="475819" y="331004"/>
                  </a:lnTo>
                  <a:lnTo>
                    <a:pt x="475819" y="372380"/>
                  </a:lnTo>
                  <a:lnTo>
                    <a:pt x="554433" y="372380"/>
                  </a:lnTo>
                  <a:lnTo>
                    <a:pt x="554433" y="413755"/>
                  </a:lnTo>
                  <a:lnTo>
                    <a:pt x="765448" y="413755"/>
                  </a:lnTo>
                  <a:lnTo>
                    <a:pt x="761310" y="459268"/>
                  </a:lnTo>
                  <a:lnTo>
                    <a:pt x="831649" y="459268"/>
                  </a:lnTo>
                  <a:lnTo>
                    <a:pt x="831649" y="500644"/>
                  </a:lnTo>
                  <a:lnTo>
                    <a:pt x="856474" y="500644"/>
                  </a:lnTo>
                  <a:lnTo>
                    <a:pt x="856474" y="550295"/>
                  </a:lnTo>
                  <a:lnTo>
                    <a:pt x="943363" y="550295"/>
                  </a:lnTo>
                  <a:lnTo>
                    <a:pt x="943363" y="587533"/>
                  </a:lnTo>
                  <a:lnTo>
                    <a:pt x="1005426" y="587533"/>
                  </a:lnTo>
                  <a:lnTo>
                    <a:pt x="1005426" y="637183"/>
                  </a:lnTo>
                  <a:lnTo>
                    <a:pt x="1104728" y="637183"/>
                  </a:lnTo>
                  <a:lnTo>
                    <a:pt x="1104728" y="682696"/>
                  </a:lnTo>
                  <a:lnTo>
                    <a:pt x="1104728" y="682696"/>
                  </a:lnTo>
                  <a:lnTo>
                    <a:pt x="1125415" y="682696"/>
                  </a:lnTo>
                  <a:lnTo>
                    <a:pt x="1129553" y="810961"/>
                  </a:lnTo>
                  <a:lnTo>
                    <a:pt x="1299193" y="806823"/>
                  </a:lnTo>
                  <a:lnTo>
                    <a:pt x="1299193" y="848199"/>
                  </a:lnTo>
                  <a:lnTo>
                    <a:pt x="1328156" y="848199"/>
                  </a:lnTo>
                  <a:lnTo>
                    <a:pt x="1328156" y="893712"/>
                  </a:lnTo>
                  <a:lnTo>
                    <a:pt x="1464695" y="897849"/>
                  </a:lnTo>
                  <a:lnTo>
                    <a:pt x="1464695" y="951638"/>
                  </a:lnTo>
                  <a:lnTo>
                    <a:pt x="1506071" y="951638"/>
                  </a:lnTo>
                  <a:lnTo>
                    <a:pt x="1506071" y="988876"/>
                  </a:lnTo>
                  <a:lnTo>
                    <a:pt x="1576409" y="988876"/>
                  </a:lnTo>
                  <a:lnTo>
                    <a:pt x="1580547" y="1034389"/>
                  </a:lnTo>
                  <a:lnTo>
                    <a:pt x="1580547" y="1034389"/>
                  </a:lnTo>
                  <a:lnTo>
                    <a:pt x="1621922" y="1034389"/>
                  </a:lnTo>
                  <a:lnTo>
                    <a:pt x="1621922" y="1166791"/>
                  </a:lnTo>
                  <a:lnTo>
                    <a:pt x="1837075" y="1166791"/>
                  </a:lnTo>
                  <a:lnTo>
                    <a:pt x="1837075" y="1220579"/>
                  </a:lnTo>
                  <a:lnTo>
                    <a:pt x="1882588" y="1220579"/>
                  </a:lnTo>
                  <a:lnTo>
                    <a:pt x="1886726" y="1274367"/>
                  </a:lnTo>
                  <a:lnTo>
                    <a:pt x="1969477" y="1274367"/>
                  </a:lnTo>
                  <a:lnTo>
                    <a:pt x="1965339" y="1307468"/>
                  </a:lnTo>
                  <a:lnTo>
                    <a:pt x="2081191" y="1311605"/>
                  </a:lnTo>
                  <a:lnTo>
                    <a:pt x="2085328" y="1357119"/>
                  </a:lnTo>
                  <a:lnTo>
                    <a:pt x="2213593" y="1357118"/>
                  </a:lnTo>
                  <a:lnTo>
                    <a:pt x="2209455" y="1415044"/>
                  </a:lnTo>
                  <a:lnTo>
                    <a:pt x="2676999" y="1415044"/>
                  </a:lnTo>
                  <a:lnTo>
                    <a:pt x="2681137" y="1501933"/>
                  </a:lnTo>
                  <a:lnTo>
                    <a:pt x="3053517" y="1501933"/>
                  </a:lnTo>
                  <a:lnTo>
                    <a:pt x="3057654" y="1592960"/>
                  </a:lnTo>
                  <a:lnTo>
                    <a:pt x="3885166" y="1588822"/>
                  </a:lnTo>
                </a:path>
              </a:pathLst>
            </a:custGeom>
            <a:noFill/>
            <a:ln w="381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6" name="Forme libre 65"/>
            <p:cNvSpPr/>
            <p:nvPr/>
          </p:nvSpPr>
          <p:spPr>
            <a:xfrm>
              <a:off x="5573778" y="1938941"/>
              <a:ext cx="3835626" cy="1310900"/>
            </a:xfrm>
            <a:custGeom>
              <a:avLst/>
              <a:gdLst>
                <a:gd name="connsiteX0" fmla="*/ 0 w 3665875"/>
                <a:gd name="connsiteY0" fmla="*/ 0 h 1779150"/>
                <a:gd name="connsiteX1" fmla="*/ 4137 w 3665875"/>
                <a:gd name="connsiteY1" fmla="*/ 53788 h 1779150"/>
                <a:gd name="connsiteX2" fmla="*/ 53788 w 3665875"/>
                <a:gd name="connsiteY2" fmla="*/ 53788 h 1779150"/>
                <a:gd name="connsiteX3" fmla="*/ 45513 w 3665875"/>
                <a:gd name="connsiteY3" fmla="*/ 95164 h 1779150"/>
                <a:gd name="connsiteX4" fmla="*/ 119989 w 3665875"/>
                <a:gd name="connsiteY4" fmla="*/ 91026 h 1779150"/>
                <a:gd name="connsiteX5" fmla="*/ 115851 w 3665875"/>
                <a:gd name="connsiteY5" fmla="*/ 148952 h 1779150"/>
                <a:gd name="connsiteX6" fmla="*/ 190327 w 3665875"/>
                <a:gd name="connsiteY6" fmla="*/ 148952 h 1779150"/>
                <a:gd name="connsiteX7" fmla="*/ 202740 w 3665875"/>
                <a:gd name="connsiteY7" fmla="*/ 268941 h 1779150"/>
                <a:gd name="connsiteX8" fmla="*/ 202740 w 3665875"/>
                <a:gd name="connsiteY8" fmla="*/ 268941 h 1779150"/>
                <a:gd name="connsiteX9" fmla="*/ 215153 w 3665875"/>
                <a:gd name="connsiteY9" fmla="*/ 368243 h 1779150"/>
                <a:gd name="connsiteX10" fmla="*/ 239978 w 3665875"/>
                <a:gd name="connsiteY10" fmla="*/ 359968 h 1779150"/>
                <a:gd name="connsiteX11" fmla="*/ 227565 w 3665875"/>
                <a:gd name="connsiteY11" fmla="*/ 405481 h 1779150"/>
                <a:gd name="connsiteX12" fmla="*/ 256528 w 3665875"/>
                <a:gd name="connsiteY12" fmla="*/ 409618 h 1779150"/>
                <a:gd name="connsiteX13" fmla="*/ 252391 w 3665875"/>
                <a:gd name="connsiteY13" fmla="*/ 459269 h 1779150"/>
                <a:gd name="connsiteX14" fmla="*/ 273078 w 3665875"/>
                <a:gd name="connsiteY14" fmla="*/ 459269 h 1779150"/>
                <a:gd name="connsiteX15" fmla="*/ 264803 w 3665875"/>
                <a:gd name="connsiteY15" fmla="*/ 587533 h 1779150"/>
                <a:gd name="connsiteX16" fmla="*/ 318591 w 3665875"/>
                <a:gd name="connsiteY16" fmla="*/ 575121 h 1779150"/>
                <a:gd name="connsiteX17" fmla="*/ 326867 w 3665875"/>
                <a:gd name="connsiteY17" fmla="*/ 682697 h 1779150"/>
                <a:gd name="connsiteX18" fmla="*/ 450993 w 3665875"/>
                <a:gd name="connsiteY18" fmla="*/ 682697 h 1779150"/>
                <a:gd name="connsiteX19" fmla="*/ 450993 w 3665875"/>
                <a:gd name="connsiteY19" fmla="*/ 761311 h 1779150"/>
                <a:gd name="connsiteX20" fmla="*/ 488231 w 3665875"/>
                <a:gd name="connsiteY20" fmla="*/ 761311 h 1779150"/>
                <a:gd name="connsiteX21" fmla="*/ 479956 w 3665875"/>
                <a:gd name="connsiteY21" fmla="*/ 802686 h 1779150"/>
                <a:gd name="connsiteX22" fmla="*/ 583395 w 3665875"/>
                <a:gd name="connsiteY22" fmla="*/ 798549 h 1779150"/>
                <a:gd name="connsiteX23" fmla="*/ 608220 w 3665875"/>
                <a:gd name="connsiteY23" fmla="*/ 976464 h 1779150"/>
                <a:gd name="connsiteX24" fmla="*/ 670284 w 3665875"/>
                <a:gd name="connsiteY24" fmla="*/ 972326 h 1779150"/>
                <a:gd name="connsiteX25" fmla="*/ 666146 w 3665875"/>
                <a:gd name="connsiteY25" fmla="*/ 1030252 h 1779150"/>
                <a:gd name="connsiteX26" fmla="*/ 724072 w 3665875"/>
                <a:gd name="connsiteY26" fmla="*/ 1021977 h 1779150"/>
                <a:gd name="connsiteX27" fmla="*/ 715797 w 3665875"/>
                <a:gd name="connsiteY27" fmla="*/ 1063352 h 1779150"/>
                <a:gd name="connsiteX28" fmla="*/ 753035 w 3665875"/>
                <a:gd name="connsiteY28" fmla="*/ 1059215 h 1779150"/>
                <a:gd name="connsiteX29" fmla="*/ 761310 w 3665875"/>
                <a:gd name="connsiteY29" fmla="*/ 1129553 h 1779150"/>
                <a:gd name="connsiteX30" fmla="*/ 790273 w 3665875"/>
                <a:gd name="connsiteY30" fmla="*/ 1121278 h 1779150"/>
                <a:gd name="connsiteX31" fmla="*/ 798548 w 3665875"/>
                <a:gd name="connsiteY31" fmla="*/ 1245405 h 1779150"/>
                <a:gd name="connsiteX32" fmla="*/ 864749 w 3665875"/>
                <a:gd name="connsiteY32" fmla="*/ 1241267 h 1779150"/>
                <a:gd name="connsiteX33" fmla="*/ 881299 w 3665875"/>
                <a:gd name="connsiteY33" fmla="*/ 1328156 h 1779150"/>
                <a:gd name="connsiteX34" fmla="*/ 918537 w 3665875"/>
                <a:gd name="connsiteY34" fmla="*/ 1328156 h 1779150"/>
                <a:gd name="connsiteX35" fmla="*/ 914400 w 3665875"/>
                <a:gd name="connsiteY35" fmla="*/ 1377807 h 1779150"/>
                <a:gd name="connsiteX36" fmla="*/ 955775 w 3665875"/>
                <a:gd name="connsiteY36" fmla="*/ 1390219 h 1779150"/>
                <a:gd name="connsiteX37" fmla="*/ 947500 w 3665875"/>
                <a:gd name="connsiteY37" fmla="*/ 1431595 h 1779150"/>
                <a:gd name="connsiteX38" fmla="*/ 1059214 w 3665875"/>
                <a:gd name="connsiteY38" fmla="*/ 1431595 h 1779150"/>
                <a:gd name="connsiteX39" fmla="*/ 1063352 w 3665875"/>
                <a:gd name="connsiteY39" fmla="*/ 1510208 h 1779150"/>
                <a:gd name="connsiteX40" fmla="*/ 1158515 w 3665875"/>
                <a:gd name="connsiteY40" fmla="*/ 1518483 h 1779150"/>
                <a:gd name="connsiteX41" fmla="*/ 1158515 w 3665875"/>
                <a:gd name="connsiteY41" fmla="*/ 1555721 h 1779150"/>
                <a:gd name="connsiteX42" fmla="*/ 1410906 w 3665875"/>
                <a:gd name="connsiteY42" fmla="*/ 1547446 h 1779150"/>
                <a:gd name="connsiteX43" fmla="*/ 1419181 w 3665875"/>
                <a:gd name="connsiteY43" fmla="*/ 1646748 h 1779150"/>
                <a:gd name="connsiteX44" fmla="*/ 1468832 w 3665875"/>
                <a:gd name="connsiteY44" fmla="*/ 1638473 h 1779150"/>
                <a:gd name="connsiteX45" fmla="*/ 1472970 w 3665875"/>
                <a:gd name="connsiteY45" fmla="*/ 1696398 h 1779150"/>
                <a:gd name="connsiteX46" fmla="*/ 1522620 w 3665875"/>
                <a:gd name="connsiteY46" fmla="*/ 1696398 h 1779150"/>
                <a:gd name="connsiteX47" fmla="*/ 1518483 w 3665875"/>
                <a:gd name="connsiteY47" fmla="*/ 1733636 h 1779150"/>
                <a:gd name="connsiteX48" fmla="*/ 1634334 w 3665875"/>
                <a:gd name="connsiteY48" fmla="*/ 1733636 h 1779150"/>
                <a:gd name="connsiteX49" fmla="*/ 1634334 w 3665875"/>
                <a:gd name="connsiteY49" fmla="*/ 1775012 h 1779150"/>
                <a:gd name="connsiteX50" fmla="*/ 1812249 w 3665875"/>
                <a:gd name="connsiteY50" fmla="*/ 1779150 h 1779150"/>
                <a:gd name="connsiteX51" fmla="*/ 2151529 w 3665875"/>
                <a:gd name="connsiteY51" fmla="*/ 1638473 h 1779150"/>
                <a:gd name="connsiteX52" fmla="*/ 2130841 w 3665875"/>
                <a:gd name="connsiteY52" fmla="*/ 943363 h 1779150"/>
                <a:gd name="connsiteX53" fmla="*/ 2929390 w 3665875"/>
                <a:gd name="connsiteY53" fmla="*/ 662009 h 1779150"/>
                <a:gd name="connsiteX54" fmla="*/ 3107305 w 3665875"/>
                <a:gd name="connsiteY54" fmla="*/ 1125416 h 1779150"/>
                <a:gd name="connsiteX55" fmla="*/ 3665875 w 3665875"/>
                <a:gd name="connsiteY55" fmla="*/ 633046 h 1779150"/>
                <a:gd name="connsiteX56" fmla="*/ 3185918 w 3665875"/>
                <a:gd name="connsiteY56" fmla="*/ 339280 h 1779150"/>
                <a:gd name="connsiteX57" fmla="*/ 3115580 w 3665875"/>
                <a:gd name="connsiteY57" fmla="*/ 331005 h 1779150"/>
                <a:gd name="connsiteX58" fmla="*/ 3024553 w 3665875"/>
                <a:gd name="connsiteY58" fmla="*/ 314454 h 1779150"/>
                <a:gd name="connsiteX59" fmla="*/ 2362544 w 3665875"/>
                <a:gd name="connsiteY59" fmla="*/ 426169 h 1779150"/>
                <a:gd name="connsiteX60" fmla="*/ 1849487 w 3665875"/>
                <a:gd name="connsiteY60" fmla="*/ 732348 h 1779150"/>
                <a:gd name="connsiteX0" fmla="*/ 0 w 3665875"/>
                <a:gd name="connsiteY0" fmla="*/ 0 h 1832938"/>
                <a:gd name="connsiteX1" fmla="*/ 4137 w 3665875"/>
                <a:gd name="connsiteY1" fmla="*/ 53788 h 1832938"/>
                <a:gd name="connsiteX2" fmla="*/ 53788 w 3665875"/>
                <a:gd name="connsiteY2" fmla="*/ 53788 h 1832938"/>
                <a:gd name="connsiteX3" fmla="*/ 45513 w 3665875"/>
                <a:gd name="connsiteY3" fmla="*/ 95164 h 1832938"/>
                <a:gd name="connsiteX4" fmla="*/ 119989 w 3665875"/>
                <a:gd name="connsiteY4" fmla="*/ 91026 h 1832938"/>
                <a:gd name="connsiteX5" fmla="*/ 115851 w 3665875"/>
                <a:gd name="connsiteY5" fmla="*/ 148952 h 1832938"/>
                <a:gd name="connsiteX6" fmla="*/ 190327 w 3665875"/>
                <a:gd name="connsiteY6" fmla="*/ 148952 h 1832938"/>
                <a:gd name="connsiteX7" fmla="*/ 202740 w 3665875"/>
                <a:gd name="connsiteY7" fmla="*/ 268941 h 1832938"/>
                <a:gd name="connsiteX8" fmla="*/ 202740 w 3665875"/>
                <a:gd name="connsiteY8" fmla="*/ 268941 h 1832938"/>
                <a:gd name="connsiteX9" fmla="*/ 215153 w 3665875"/>
                <a:gd name="connsiteY9" fmla="*/ 368243 h 1832938"/>
                <a:gd name="connsiteX10" fmla="*/ 239978 w 3665875"/>
                <a:gd name="connsiteY10" fmla="*/ 359968 h 1832938"/>
                <a:gd name="connsiteX11" fmla="*/ 227565 w 3665875"/>
                <a:gd name="connsiteY11" fmla="*/ 405481 h 1832938"/>
                <a:gd name="connsiteX12" fmla="*/ 256528 w 3665875"/>
                <a:gd name="connsiteY12" fmla="*/ 409618 h 1832938"/>
                <a:gd name="connsiteX13" fmla="*/ 252391 w 3665875"/>
                <a:gd name="connsiteY13" fmla="*/ 459269 h 1832938"/>
                <a:gd name="connsiteX14" fmla="*/ 273078 w 3665875"/>
                <a:gd name="connsiteY14" fmla="*/ 459269 h 1832938"/>
                <a:gd name="connsiteX15" fmla="*/ 264803 w 3665875"/>
                <a:gd name="connsiteY15" fmla="*/ 587533 h 1832938"/>
                <a:gd name="connsiteX16" fmla="*/ 318591 w 3665875"/>
                <a:gd name="connsiteY16" fmla="*/ 575121 h 1832938"/>
                <a:gd name="connsiteX17" fmla="*/ 326867 w 3665875"/>
                <a:gd name="connsiteY17" fmla="*/ 682697 h 1832938"/>
                <a:gd name="connsiteX18" fmla="*/ 450993 w 3665875"/>
                <a:gd name="connsiteY18" fmla="*/ 682697 h 1832938"/>
                <a:gd name="connsiteX19" fmla="*/ 450993 w 3665875"/>
                <a:gd name="connsiteY19" fmla="*/ 761311 h 1832938"/>
                <a:gd name="connsiteX20" fmla="*/ 488231 w 3665875"/>
                <a:gd name="connsiteY20" fmla="*/ 761311 h 1832938"/>
                <a:gd name="connsiteX21" fmla="*/ 479956 w 3665875"/>
                <a:gd name="connsiteY21" fmla="*/ 802686 h 1832938"/>
                <a:gd name="connsiteX22" fmla="*/ 583395 w 3665875"/>
                <a:gd name="connsiteY22" fmla="*/ 798549 h 1832938"/>
                <a:gd name="connsiteX23" fmla="*/ 608220 w 3665875"/>
                <a:gd name="connsiteY23" fmla="*/ 976464 h 1832938"/>
                <a:gd name="connsiteX24" fmla="*/ 670284 w 3665875"/>
                <a:gd name="connsiteY24" fmla="*/ 972326 h 1832938"/>
                <a:gd name="connsiteX25" fmla="*/ 666146 w 3665875"/>
                <a:gd name="connsiteY25" fmla="*/ 1030252 h 1832938"/>
                <a:gd name="connsiteX26" fmla="*/ 724072 w 3665875"/>
                <a:gd name="connsiteY26" fmla="*/ 1021977 h 1832938"/>
                <a:gd name="connsiteX27" fmla="*/ 715797 w 3665875"/>
                <a:gd name="connsiteY27" fmla="*/ 1063352 h 1832938"/>
                <a:gd name="connsiteX28" fmla="*/ 753035 w 3665875"/>
                <a:gd name="connsiteY28" fmla="*/ 1059215 h 1832938"/>
                <a:gd name="connsiteX29" fmla="*/ 761310 w 3665875"/>
                <a:gd name="connsiteY29" fmla="*/ 1129553 h 1832938"/>
                <a:gd name="connsiteX30" fmla="*/ 790273 w 3665875"/>
                <a:gd name="connsiteY30" fmla="*/ 1121278 h 1832938"/>
                <a:gd name="connsiteX31" fmla="*/ 798548 w 3665875"/>
                <a:gd name="connsiteY31" fmla="*/ 1245405 h 1832938"/>
                <a:gd name="connsiteX32" fmla="*/ 864749 w 3665875"/>
                <a:gd name="connsiteY32" fmla="*/ 1241267 h 1832938"/>
                <a:gd name="connsiteX33" fmla="*/ 881299 w 3665875"/>
                <a:gd name="connsiteY33" fmla="*/ 1328156 h 1832938"/>
                <a:gd name="connsiteX34" fmla="*/ 918537 w 3665875"/>
                <a:gd name="connsiteY34" fmla="*/ 1328156 h 1832938"/>
                <a:gd name="connsiteX35" fmla="*/ 914400 w 3665875"/>
                <a:gd name="connsiteY35" fmla="*/ 1377807 h 1832938"/>
                <a:gd name="connsiteX36" fmla="*/ 955775 w 3665875"/>
                <a:gd name="connsiteY36" fmla="*/ 1390219 h 1832938"/>
                <a:gd name="connsiteX37" fmla="*/ 947500 w 3665875"/>
                <a:gd name="connsiteY37" fmla="*/ 1431595 h 1832938"/>
                <a:gd name="connsiteX38" fmla="*/ 1059214 w 3665875"/>
                <a:gd name="connsiteY38" fmla="*/ 1431595 h 1832938"/>
                <a:gd name="connsiteX39" fmla="*/ 1063352 w 3665875"/>
                <a:gd name="connsiteY39" fmla="*/ 1510208 h 1832938"/>
                <a:gd name="connsiteX40" fmla="*/ 1158515 w 3665875"/>
                <a:gd name="connsiteY40" fmla="*/ 1518483 h 1832938"/>
                <a:gd name="connsiteX41" fmla="*/ 1158515 w 3665875"/>
                <a:gd name="connsiteY41" fmla="*/ 1555721 h 1832938"/>
                <a:gd name="connsiteX42" fmla="*/ 1410906 w 3665875"/>
                <a:gd name="connsiteY42" fmla="*/ 1547446 h 1832938"/>
                <a:gd name="connsiteX43" fmla="*/ 1419181 w 3665875"/>
                <a:gd name="connsiteY43" fmla="*/ 1646748 h 1832938"/>
                <a:gd name="connsiteX44" fmla="*/ 1468832 w 3665875"/>
                <a:gd name="connsiteY44" fmla="*/ 1638473 h 1832938"/>
                <a:gd name="connsiteX45" fmla="*/ 1472970 w 3665875"/>
                <a:gd name="connsiteY45" fmla="*/ 1696398 h 1832938"/>
                <a:gd name="connsiteX46" fmla="*/ 1522620 w 3665875"/>
                <a:gd name="connsiteY46" fmla="*/ 1696398 h 1832938"/>
                <a:gd name="connsiteX47" fmla="*/ 1518483 w 3665875"/>
                <a:gd name="connsiteY47" fmla="*/ 1733636 h 1832938"/>
                <a:gd name="connsiteX48" fmla="*/ 1634334 w 3665875"/>
                <a:gd name="connsiteY48" fmla="*/ 1733636 h 1832938"/>
                <a:gd name="connsiteX49" fmla="*/ 1634334 w 3665875"/>
                <a:gd name="connsiteY49" fmla="*/ 1775012 h 1832938"/>
                <a:gd name="connsiteX50" fmla="*/ 1812249 w 3665875"/>
                <a:gd name="connsiteY50" fmla="*/ 1779150 h 1832938"/>
                <a:gd name="connsiteX51" fmla="*/ 1799837 w 3665875"/>
                <a:gd name="connsiteY51" fmla="*/ 1832938 h 1832938"/>
                <a:gd name="connsiteX52" fmla="*/ 2130841 w 3665875"/>
                <a:gd name="connsiteY52" fmla="*/ 943363 h 1832938"/>
                <a:gd name="connsiteX53" fmla="*/ 2929390 w 3665875"/>
                <a:gd name="connsiteY53" fmla="*/ 662009 h 1832938"/>
                <a:gd name="connsiteX54" fmla="*/ 3107305 w 3665875"/>
                <a:gd name="connsiteY54" fmla="*/ 1125416 h 1832938"/>
                <a:gd name="connsiteX55" fmla="*/ 3665875 w 3665875"/>
                <a:gd name="connsiteY55" fmla="*/ 633046 h 1832938"/>
                <a:gd name="connsiteX56" fmla="*/ 3185918 w 3665875"/>
                <a:gd name="connsiteY56" fmla="*/ 339280 h 1832938"/>
                <a:gd name="connsiteX57" fmla="*/ 3115580 w 3665875"/>
                <a:gd name="connsiteY57" fmla="*/ 331005 h 1832938"/>
                <a:gd name="connsiteX58" fmla="*/ 3024553 w 3665875"/>
                <a:gd name="connsiteY58" fmla="*/ 314454 h 1832938"/>
                <a:gd name="connsiteX59" fmla="*/ 2362544 w 3665875"/>
                <a:gd name="connsiteY59" fmla="*/ 426169 h 1832938"/>
                <a:gd name="connsiteX60" fmla="*/ 1849487 w 3665875"/>
                <a:gd name="connsiteY60" fmla="*/ 732348 h 1832938"/>
                <a:gd name="connsiteX0" fmla="*/ 0 w 3665875"/>
                <a:gd name="connsiteY0" fmla="*/ 0 h 1832938"/>
                <a:gd name="connsiteX1" fmla="*/ 4137 w 3665875"/>
                <a:gd name="connsiteY1" fmla="*/ 53788 h 1832938"/>
                <a:gd name="connsiteX2" fmla="*/ 53788 w 3665875"/>
                <a:gd name="connsiteY2" fmla="*/ 53788 h 1832938"/>
                <a:gd name="connsiteX3" fmla="*/ 45513 w 3665875"/>
                <a:gd name="connsiteY3" fmla="*/ 95164 h 1832938"/>
                <a:gd name="connsiteX4" fmla="*/ 119989 w 3665875"/>
                <a:gd name="connsiteY4" fmla="*/ 91026 h 1832938"/>
                <a:gd name="connsiteX5" fmla="*/ 115851 w 3665875"/>
                <a:gd name="connsiteY5" fmla="*/ 148952 h 1832938"/>
                <a:gd name="connsiteX6" fmla="*/ 190327 w 3665875"/>
                <a:gd name="connsiteY6" fmla="*/ 148952 h 1832938"/>
                <a:gd name="connsiteX7" fmla="*/ 202740 w 3665875"/>
                <a:gd name="connsiteY7" fmla="*/ 268941 h 1832938"/>
                <a:gd name="connsiteX8" fmla="*/ 202740 w 3665875"/>
                <a:gd name="connsiteY8" fmla="*/ 268941 h 1832938"/>
                <a:gd name="connsiteX9" fmla="*/ 215153 w 3665875"/>
                <a:gd name="connsiteY9" fmla="*/ 368243 h 1832938"/>
                <a:gd name="connsiteX10" fmla="*/ 239978 w 3665875"/>
                <a:gd name="connsiteY10" fmla="*/ 359968 h 1832938"/>
                <a:gd name="connsiteX11" fmla="*/ 227565 w 3665875"/>
                <a:gd name="connsiteY11" fmla="*/ 405481 h 1832938"/>
                <a:gd name="connsiteX12" fmla="*/ 256528 w 3665875"/>
                <a:gd name="connsiteY12" fmla="*/ 409618 h 1832938"/>
                <a:gd name="connsiteX13" fmla="*/ 252391 w 3665875"/>
                <a:gd name="connsiteY13" fmla="*/ 459269 h 1832938"/>
                <a:gd name="connsiteX14" fmla="*/ 273078 w 3665875"/>
                <a:gd name="connsiteY14" fmla="*/ 459269 h 1832938"/>
                <a:gd name="connsiteX15" fmla="*/ 264803 w 3665875"/>
                <a:gd name="connsiteY15" fmla="*/ 587533 h 1832938"/>
                <a:gd name="connsiteX16" fmla="*/ 318591 w 3665875"/>
                <a:gd name="connsiteY16" fmla="*/ 575121 h 1832938"/>
                <a:gd name="connsiteX17" fmla="*/ 326867 w 3665875"/>
                <a:gd name="connsiteY17" fmla="*/ 682697 h 1832938"/>
                <a:gd name="connsiteX18" fmla="*/ 450993 w 3665875"/>
                <a:gd name="connsiteY18" fmla="*/ 682697 h 1832938"/>
                <a:gd name="connsiteX19" fmla="*/ 450993 w 3665875"/>
                <a:gd name="connsiteY19" fmla="*/ 761311 h 1832938"/>
                <a:gd name="connsiteX20" fmla="*/ 488231 w 3665875"/>
                <a:gd name="connsiteY20" fmla="*/ 761311 h 1832938"/>
                <a:gd name="connsiteX21" fmla="*/ 479956 w 3665875"/>
                <a:gd name="connsiteY21" fmla="*/ 802686 h 1832938"/>
                <a:gd name="connsiteX22" fmla="*/ 583395 w 3665875"/>
                <a:gd name="connsiteY22" fmla="*/ 798549 h 1832938"/>
                <a:gd name="connsiteX23" fmla="*/ 608220 w 3665875"/>
                <a:gd name="connsiteY23" fmla="*/ 976464 h 1832938"/>
                <a:gd name="connsiteX24" fmla="*/ 670284 w 3665875"/>
                <a:gd name="connsiteY24" fmla="*/ 972326 h 1832938"/>
                <a:gd name="connsiteX25" fmla="*/ 666146 w 3665875"/>
                <a:gd name="connsiteY25" fmla="*/ 1030252 h 1832938"/>
                <a:gd name="connsiteX26" fmla="*/ 724072 w 3665875"/>
                <a:gd name="connsiteY26" fmla="*/ 1021977 h 1832938"/>
                <a:gd name="connsiteX27" fmla="*/ 715797 w 3665875"/>
                <a:gd name="connsiteY27" fmla="*/ 1063352 h 1832938"/>
                <a:gd name="connsiteX28" fmla="*/ 753035 w 3665875"/>
                <a:gd name="connsiteY28" fmla="*/ 1059215 h 1832938"/>
                <a:gd name="connsiteX29" fmla="*/ 761310 w 3665875"/>
                <a:gd name="connsiteY29" fmla="*/ 1129553 h 1832938"/>
                <a:gd name="connsiteX30" fmla="*/ 790273 w 3665875"/>
                <a:gd name="connsiteY30" fmla="*/ 1121278 h 1832938"/>
                <a:gd name="connsiteX31" fmla="*/ 798548 w 3665875"/>
                <a:gd name="connsiteY31" fmla="*/ 1245405 h 1832938"/>
                <a:gd name="connsiteX32" fmla="*/ 864749 w 3665875"/>
                <a:gd name="connsiteY32" fmla="*/ 1241267 h 1832938"/>
                <a:gd name="connsiteX33" fmla="*/ 881299 w 3665875"/>
                <a:gd name="connsiteY33" fmla="*/ 1328156 h 1832938"/>
                <a:gd name="connsiteX34" fmla="*/ 918537 w 3665875"/>
                <a:gd name="connsiteY34" fmla="*/ 1328156 h 1832938"/>
                <a:gd name="connsiteX35" fmla="*/ 914400 w 3665875"/>
                <a:gd name="connsiteY35" fmla="*/ 1377807 h 1832938"/>
                <a:gd name="connsiteX36" fmla="*/ 955775 w 3665875"/>
                <a:gd name="connsiteY36" fmla="*/ 1390219 h 1832938"/>
                <a:gd name="connsiteX37" fmla="*/ 947500 w 3665875"/>
                <a:gd name="connsiteY37" fmla="*/ 1431595 h 1832938"/>
                <a:gd name="connsiteX38" fmla="*/ 1059214 w 3665875"/>
                <a:gd name="connsiteY38" fmla="*/ 1431595 h 1832938"/>
                <a:gd name="connsiteX39" fmla="*/ 1063352 w 3665875"/>
                <a:gd name="connsiteY39" fmla="*/ 1510208 h 1832938"/>
                <a:gd name="connsiteX40" fmla="*/ 1158515 w 3665875"/>
                <a:gd name="connsiteY40" fmla="*/ 1518483 h 1832938"/>
                <a:gd name="connsiteX41" fmla="*/ 1158515 w 3665875"/>
                <a:gd name="connsiteY41" fmla="*/ 1555721 h 1832938"/>
                <a:gd name="connsiteX42" fmla="*/ 1410906 w 3665875"/>
                <a:gd name="connsiteY42" fmla="*/ 1547446 h 1832938"/>
                <a:gd name="connsiteX43" fmla="*/ 1419181 w 3665875"/>
                <a:gd name="connsiteY43" fmla="*/ 1646748 h 1832938"/>
                <a:gd name="connsiteX44" fmla="*/ 1468832 w 3665875"/>
                <a:gd name="connsiteY44" fmla="*/ 1638473 h 1832938"/>
                <a:gd name="connsiteX45" fmla="*/ 1472970 w 3665875"/>
                <a:gd name="connsiteY45" fmla="*/ 1696398 h 1832938"/>
                <a:gd name="connsiteX46" fmla="*/ 1522620 w 3665875"/>
                <a:gd name="connsiteY46" fmla="*/ 1696398 h 1832938"/>
                <a:gd name="connsiteX47" fmla="*/ 1518483 w 3665875"/>
                <a:gd name="connsiteY47" fmla="*/ 1733636 h 1832938"/>
                <a:gd name="connsiteX48" fmla="*/ 1634334 w 3665875"/>
                <a:gd name="connsiteY48" fmla="*/ 1733636 h 1832938"/>
                <a:gd name="connsiteX49" fmla="*/ 1634334 w 3665875"/>
                <a:gd name="connsiteY49" fmla="*/ 1775012 h 1832938"/>
                <a:gd name="connsiteX50" fmla="*/ 1812249 w 3665875"/>
                <a:gd name="connsiteY50" fmla="*/ 1779150 h 1832938"/>
                <a:gd name="connsiteX51" fmla="*/ 1799837 w 3665875"/>
                <a:gd name="connsiteY51" fmla="*/ 1832938 h 1832938"/>
                <a:gd name="connsiteX52" fmla="*/ 1919825 w 3665875"/>
                <a:gd name="connsiteY52" fmla="*/ 1812250 h 1832938"/>
                <a:gd name="connsiteX53" fmla="*/ 2929390 w 3665875"/>
                <a:gd name="connsiteY53" fmla="*/ 662009 h 1832938"/>
                <a:gd name="connsiteX54" fmla="*/ 3107305 w 3665875"/>
                <a:gd name="connsiteY54" fmla="*/ 1125416 h 1832938"/>
                <a:gd name="connsiteX55" fmla="*/ 3665875 w 3665875"/>
                <a:gd name="connsiteY55" fmla="*/ 633046 h 1832938"/>
                <a:gd name="connsiteX56" fmla="*/ 3185918 w 3665875"/>
                <a:gd name="connsiteY56" fmla="*/ 339280 h 1832938"/>
                <a:gd name="connsiteX57" fmla="*/ 3115580 w 3665875"/>
                <a:gd name="connsiteY57" fmla="*/ 331005 h 1832938"/>
                <a:gd name="connsiteX58" fmla="*/ 3024553 w 3665875"/>
                <a:gd name="connsiteY58" fmla="*/ 314454 h 1832938"/>
                <a:gd name="connsiteX59" fmla="*/ 2362544 w 3665875"/>
                <a:gd name="connsiteY59" fmla="*/ 426169 h 1832938"/>
                <a:gd name="connsiteX60" fmla="*/ 1849487 w 3665875"/>
                <a:gd name="connsiteY60" fmla="*/ 732348 h 1832938"/>
                <a:gd name="connsiteX0" fmla="*/ 0 w 3665875"/>
                <a:gd name="connsiteY0" fmla="*/ 0 h 1857763"/>
                <a:gd name="connsiteX1" fmla="*/ 4137 w 3665875"/>
                <a:gd name="connsiteY1" fmla="*/ 53788 h 1857763"/>
                <a:gd name="connsiteX2" fmla="*/ 53788 w 3665875"/>
                <a:gd name="connsiteY2" fmla="*/ 53788 h 1857763"/>
                <a:gd name="connsiteX3" fmla="*/ 45513 w 3665875"/>
                <a:gd name="connsiteY3" fmla="*/ 95164 h 1857763"/>
                <a:gd name="connsiteX4" fmla="*/ 119989 w 3665875"/>
                <a:gd name="connsiteY4" fmla="*/ 91026 h 1857763"/>
                <a:gd name="connsiteX5" fmla="*/ 115851 w 3665875"/>
                <a:gd name="connsiteY5" fmla="*/ 148952 h 1857763"/>
                <a:gd name="connsiteX6" fmla="*/ 190327 w 3665875"/>
                <a:gd name="connsiteY6" fmla="*/ 148952 h 1857763"/>
                <a:gd name="connsiteX7" fmla="*/ 202740 w 3665875"/>
                <a:gd name="connsiteY7" fmla="*/ 268941 h 1857763"/>
                <a:gd name="connsiteX8" fmla="*/ 202740 w 3665875"/>
                <a:gd name="connsiteY8" fmla="*/ 268941 h 1857763"/>
                <a:gd name="connsiteX9" fmla="*/ 215153 w 3665875"/>
                <a:gd name="connsiteY9" fmla="*/ 368243 h 1857763"/>
                <a:gd name="connsiteX10" fmla="*/ 239978 w 3665875"/>
                <a:gd name="connsiteY10" fmla="*/ 359968 h 1857763"/>
                <a:gd name="connsiteX11" fmla="*/ 227565 w 3665875"/>
                <a:gd name="connsiteY11" fmla="*/ 405481 h 1857763"/>
                <a:gd name="connsiteX12" fmla="*/ 256528 w 3665875"/>
                <a:gd name="connsiteY12" fmla="*/ 409618 h 1857763"/>
                <a:gd name="connsiteX13" fmla="*/ 252391 w 3665875"/>
                <a:gd name="connsiteY13" fmla="*/ 459269 h 1857763"/>
                <a:gd name="connsiteX14" fmla="*/ 273078 w 3665875"/>
                <a:gd name="connsiteY14" fmla="*/ 459269 h 1857763"/>
                <a:gd name="connsiteX15" fmla="*/ 264803 w 3665875"/>
                <a:gd name="connsiteY15" fmla="*/ 587533 h 1857763"/>
                <a:gd name="connsiteX16" fmla="*/ 318591 w 3665875"/>
                <a:gd name="connsiteY16" fmla="*/ 575121 h 1857763"/>
                <a:gd name="connsiteX17" fmla="*/ 326867 w 3665875"/>
                <a:gd name="connsiteY17" fmla="*/ 682697 h 1857763"/>
                <a:gd name="connsiteX18" fmla="*/ 450993 w 3665875"/>
                <a:gd name="connsiteY18" fmla="*/ 682697 h 1857763"/>
                <a:gd name="connsiteX19" fmla="*/ 450993 w 3665875"/>
                <a:gd name="connsiteY19" fmla="*/ 761311 h 1857763"/>
                <a:gd name="connsiteX20" fmla="*/ 488231 w 3665875"/>
                <a:gd name="connsiteY20" fmla="*/ 761311 h 1857763"/>
                <a:gd name="connsiteX21" fmla="*/ 479956 w 3665875"/>
                <a:gd name="connsiteY21" fmla="*/ 802686 h 1857763"/>
                <a:gd name="connsiteX22" fmla="*/ 583395 w 3665875"/>
                <a:gd name="connsiteY22" fmla="*/ 798549 h 1857763"/>
                <a:gd name="connsiteX23" fmla="*/ 608220 w 3665875"/>
                <a:gd name="connsiteY23" fmla="*/ 976464 h 1857763"/>
                <a:gd name="connsiteX24" fmla="*/ 670284 w 3665875"/>
                <a:gd name="connsiteY24" fmla="*/ 972326 h 1857763"/>
                <a:gd name="connsiteX25" fmla="*/ 666146 w 3665875"/>
                <a:gd name="connsiteY25" fmla="*/ 1030252 h 1857763"/>
                <a:gd name="connsiteX26" fmla="*/ 724072 w 3665875"/>
                <a:gd name="connsiteY26" fmla="*/ 1021977 h 1857763"/>
                <a:gd name="connsiteX27" fmla="*/ 715797 w 3665875"/>
                <a:gd name="connsiteY27" fmla="*/ 1063352 h 1857763"/>
                <a:gd name="connsiteX28" fmla="*/ 753035 w 3665875"/>
                <a:gd name="connsiteY28" fmla="*/ 1059215 h 1857763"/>
                <a:gd name="connsiteX29" fmla="*/ 761310 w 3665875"/>
                <a:gd name="connsiteY29" fmla="*/ 1129553 h 1857763"/>
                <a:gd name="connsiteX30" fmla="*/ 790273 w 3665875"/>
                <a:gd name="connsiteY30" fmla="*/ 1121278 h 1857763"/>
                <a:gd name="connsiteX31" fmla="*/ 798548 w 3665875"/>
                <a:gd name="connsiteY31" fmla="*/ 1245405 h 1857763"/>
                <a:gd name="connsiteX32" fmla="*/ 864749 w 3665875"/>
                <a:gd name="connsiteY32" fmla="*/ 1241267 h 1857763"/>
                <a:gd name="connsiteX33" fmla="*/ 881299 w 3665875"/>
                <a:gd name="connsiteY33" fmla="*/ 1328156 h 1857763"/>
                <a:gd name="connsiteX34" fmla="*/ 918537 w 3665875"/>
                <a:gd name="connsiteY34" fmla="*/ 1328156 h 1857763"/>
                <a:gd name="connsiteX35" fmla="*/ 914400 w 3665875"/>
                <a:gd name="connsiteY35" fmla="*/ 1377807 h 1857763"/>
                <a:gd name="connsiteX36" fmla="*/ 955775 w 3665875"/>
                <a:gd name="connsiteY36" fmla="*/ 1390219 h 1857763"/>
                <a:gd name="connsiteX37" fmla="*/ 947500 w 3665875"/>
                <a:gd name="connsiteY37" fmla="*/ 1431595 h 1857763"/>
                <a:gd name="connsiteX38" fmla="*/ 1059214 w 3665875"/>
                <a:gd name="connsiteY38" fmla="*/ 1431595 h 1857763"/>
                <a:gd name="connsiteX39" fmla="*/ 1063352 w 3665875"/>
                <a:gd name="connsiteY39" fmla="*/ 1510208 h 1857763"/>
                <a:gd name="connsiteX40" fmla="*/ 1158515 w 3665875"/>
                <a:gd name="connsiteY40" fmla="*/ 1518483 h 1857763"/>
                <a:gd name="connsiteX41" fmla="*/ 1158515 w 3665875"/>
                <a:gd name="connsiteY41" fmla="*/ 1555721 h 1857763"/>
                <a:gd name="connsiteX42" fmla="*/ 1410906 w 3665875"/>
                <a:gd name="connsiteY42" fmla="*/ 1547446 h 1857763"/>
                <a:gd name="connsiteX43" fmla="*/ 1419181 w 3665875"/>
                <a:gd name="connsiteY43" fmla="*/ 1646748 h 1857763"/>
                <a:gd name="connsiteX44" fmla="*/ 1468832 w 3665875"/>
                <a:gd name="connsiteY44" fmla="*/ 1638473 h 1857763"/>
                <a:gd name="connsiteX45" fmla="*/ 1472970 w 3665875"/>
                <a:gd name="connsiteY45" fmla="*/ 1696398 h 1857763"/>
                <a:gd name="connsiteX46" fmla="*/ 1522620 w 3665875"/>
                <a:gd name="connsiteY46" fmla="*/ 1696398 h 1857763"/>
                <a:gd name="connsiteX47" fmla="*/ 1518483 w 3665875"/>
                <a:gd name="connsiteY47" fmla="*/ 1733636 h 1857763"/>
                <a:gd name="connsiteX48" fmla="*/ 1634334 w 3665875"/>
                <a:gd name="connsiteY48" fmla="*/ 1733636 h 1857763"/>
                <a:gd name="connsiteX49" fmla="*/ 1634334 w 3665875"/>
                <a:gd name="connsiteY49" fmla="*/ 1775012 h 1857763"/>
                <a:gd name="connsiteX50" fmla="*/ 1812249 w 3665875"/>
                <a:gd name="connsiteY50" fmla="*/ 1779150 h 1857763"/>
                <a:gd name="connsiteX51" fmla="*/ 1799837 w 3665875"/>
                <a:gd name="connsiteY51" fmla="*/ 1832938 h 1857763"/>
                <a:gd name="connsiteX52" fmla="*/ 1919825 w 3665875"/>
                <a:gd name="connsiteY52" fmla="*/ 1812250 h 1857763"/>
                <a:gd name="connsiteX53" fmla="*/ 1907413 w 3665875"/>
                <a:gd name="connsiteY53" fmla="*/ 1857763 h 1857763"/>
                <a:gd name="connsiteX54" fmla="*/ 3107305 w 3665875"/>
                <a:gd name="connsiteY54" fmla="*/ 1125416 h 1857763"/>
                <a:gd name="connsiteX55" fmla="*/ 3665875 w 3665875"/>
                <a:gd name="connsiteY55" fmla="*/ 633046 h 1857763"/>
                <a:gd name="connsiteX56" fmla="*/ 3185918 w 3665875"/>
                <a:gd name="connsiteY56" fmla="*/ 339280 h 1857763"/>
                <a:gd name="connsiteX57" fmla="*/ 3115580 w 3665875"/>
                <a:gd name="connsiteY57" fmla="*/ 331005 h 1857763"/>
                <a:gd name="connsiteX58" fmla="*/ 3024553 w 3665875"/>
                <a:gd name="connsiteY58" fmla="*/ 314454 h 1857763"/>
                <a:gd name="connsiteX59" fmla="*/ 2362544 w 3665875"/>
                <a:gd name="connsiteY59" fmla="*/ 426169 h 1857763"/>
                <a:gd name="connsiteX60" fmla="*/ 1849487 w 3665875"/>
                <a:gd name="connsiteY60" fmla="*/ 732348 h 1857763"/>
                <a:gd name="connsiteX0" fmla="*/ 0 w 3665875"/>
                <a:gd name="connsiteY0" fmla="*/ 0 h 1861901"/>
                <a:gd name="connsiteX1" fmla="*/ 4137 w 3665875"/>
                <a:gd name="connsiteY1" fmla="*/ 53788 h 1861901"/>
                <a:gd name="connsiteX2" fmla="*/ 53788 w 3665875"/>
                <a:gd name="connsiteY2" fmla="*/ 53788 h 1861901"/>
                <a:gd name="connsiteX3" fmla="*/ 45513 w 3665875"/>
                <a:gd name="connsiteY3" fmla="*/ 95164 h 1861901"/>
                <a:gd name="connsiteX4" fmla="*/ 119989 w 3665875"/>
                <a:gd name="connsiteY4" fmla="*/ 91026 h 1861901"/>
                <a:gd name="connsiteX5" fmla="*/ 115851 w 3665875"/>
                <a:gd name="connsiteY5" fmla="*/ 148952 h 1861901"/>
                <a:gd name="connsiteX6" fmla="*/ 190327 w 3665875"/>
                <a:gd name="connsiteY6" fmla="*/ 148952 h 1861901"/>
                <a:gd name="connsiteX7" fmla="*/ 202740 w 3665875"/>
                <a:gd name="connsiteY7" fmla="*/ 268941 h 1861901"/>
                <a:gd name="connsiteX8" fmla="*/ 202740 w 3665875"/>
                <a:gd name="connsiteY8" fmla="*/ 268941 h 1861901"/>
                <a:gd name="connsiteX9" fmla="*/ 215153 w 3665875"/>
                <a:gd name="connsiteY9" fmla="*/ 368243 h 1861901"/>
                <a:gd name="connsiteX10" fmla="*/ 239978 w 3665875"/>
                <a:gd name="connsiteY10" fmla="*/ 359968 h 1861901"/>
                <a:gd name="connsiteX11" fmla="*/ 227565 w 3665875"/>
                <a:gd name="connsiteY11" fmla="*/ 405481 h 1861901"/>
                <a:gd name="connsiteX12" fmla="*/ 256528 w 3665875"/>
                <a:gd name="connsiteY12" fmla="*/ 409618 h 1861901"/>
                <a:gd name="connsiteX13" fmla="*/ 252391 w 3665875"/>
                <a:gd name="connsiteY13" fmla="*/ 459269 h 1861901"/>
                <a:gd name="connsiteX14" fmla="*/ 273078 w 3665875"/>
                <a:gd name="connsiteY14" fmla="*/ 459269 h 1861901"/>
                <a:gd name="connsiteX15" fmla="*/ 264803 w 3665875"/>
                <a:gd name="connsiteY15" fmla="*/ 587533 h 1861901"/>
                <a:gd name="connsiteX16" fmla="*/ 318591 w 3665875"/>
                <a:gd name="connsiteY16" fmla="*/ 575121 h 1861901"/>
                <a:gd name="connsiteX17" fmla="*/ 326867 w 3665875"/>
                <a:gd name="connsiteY17" fmla="*/ 682697 h 1861901"/>
                <a:gd name="connsiteX18" fmla="*/ 450993 w 3665875"/>
                <a:gd name="connsiteY18" fmla="*/ 682697 h 1861901"/>
                <a:gd name="connsiteX19" fmla="*/ 450993 w 3665875"/>
                <a:gd name="connsiteY19" fmla="*/ 761311 h 1861901"/>
                <a:gd name="connsiteX20" fmla="*/ 488231 w 3665875"/>
                <a:gd name="connsiteY20" fmla="*/ 761311 h 1861901"/>
                <a:gd name="connsiteX21" fmla="*/ 479956 w 3665875"/>
                <a:gd name="connsiteY21" fmla="*/ 802686 h 1861901"/>
                <a:gd name="connsiteX22" fmla="*/ 583395 w 3665875"/>
                <a:gd name="connsiteY22" fmla="*/ 798549 h 1861901"/>
                <a:gd name="connsiteX23" fmla="*/ 608220 w 3665875"/>
                <a:gd name="connsiteY23" fmla="*/ 976464 h 1861901"/>
                <a:gd name="connsiteX24" fmla="*/ 670284 w 3665875"/>
                <a:gd name="connsiteY24" fmla="*/ 972326 h 1861901"/>
                <a:gd name="connsiteX25" fmla="*/ 666146 w 3665875"/>
                <a:gd name="connsiteY25" fmla="*/ 1030252 h 1861901"/>
                <a:gd name="connsiteX26" fmla="*/ 724072 w 3665875"/>
                <a:gd name="connsiteY26" fmla="*/ 1021977 h 1861901"/>
                <a:gd name="connsiteX27" fmla="*/ 715797 w 3665875"/>
                <a:gd name="connsiteY27" fmla="*/ 1063352 h 1861901"/>
                <a:gd name="connsiteX28" fmla="*/ 753035 w 3665875"/>
                <a:gd name="connsiteY28" fmla="*/ 1059215 h 1861901"/>
                <a:gd name="connsiteX29" fmla="*/ 761310 w 3665875"/>
                <a:gd name="connsiteY29" fmla="*/ 1129553 h 1861901"/>
                <a:gd name="connsiteX30" fmla="*/ 790273 w 3665875"/>
                <a:gd name="connsiteY30" fmla="*/ 1121278 h 1861901"/>
                <a:gd name="connsiteX31" fmla="*/ 798548 w 3665875"/>
                <a:gd name="connsiteY31" fmla="*/ 1245405 h 1861901"/>
                <a:gd name="connsiteX32" fmla="*/ 864749 w 3665875"/>
                <a:gd name="connsiteY32" fmla="*/ 1241267 h 1861901"/>
                <a:gd name="connsiteX33" fmla="*/ 881299 w 3665875"/>
                <a:gd name="connsiteY33" fmla="*/ 1328156 h 1861901"/>
                <a:gd name="connsiteX34" fmla="*/ 918537 w 3665875"/>
                <a:gd name="connsiteY34" fmla="*/ 1328156 h 1861901"/>
                <a:gd name="connsiteX35" fmla="*/ 914400 w 3665875"/>
                <a:gd name="connsiteY35" fmla="*/ 1377807 h 1861901"/>
                <a:gd name="connsiteX36" fmla="*/ 955775 w 3665875"/>
                <a:gd name="connsiteY36" fmla="*/ 1390219 h 1861901"/>
                <a:gd name="connsiteX37" fmla="*/ 947500 w 3665875"/>
                <a:gd name="connsiteY37" fmla="*/ 1431595 h 1861901"/>
                <a:gd name="connsiteX38" fmla="*/ 1059214 w 3665875"/>
                <a:gd name="connsiteY38" fmla="*/ 1431595 h 1861901"/>
                <a:gd name="connsiteX39" fmla="*/ 1063352 w 3665875"/>
                <a:gd name="connsiteY39" fmla="*/ 1510208 h 1861901"/>
                <a:gd name="connsiteX40" fmla="*/ 1158515 w 3665875"/>
                <a:gd name="connsiteY40" fmla="*/ 1518483 h 1861901"/>
                <a:gd name="connsiteX41" fmla="*/ 1158515 w 3665875"/>
                <a:gd name="connsiteY41" fmla="*/ 1555721 h 1861901"/>
                <a:gd name="connsiteX42" fmla="*/ 1410906 w 3665875"/>
                <a:gd name="connsiteY42" fmla="*/ 1547446 h 1861901"/>
                <a:gd name="connsiteX43" fmla="*/ 1419181 w 3665875"/>
                <a:gd name="connsiteY43" fmla="*/ 1646748 h 1861901"/>
                <a:gd name="connsiteX44" fmla="*/ 1468832 w 3665875"/>
                <a:gd name="connsiteY44" fmla="*/ 1638473 h 1861901"/>
                <a:gd name="connsiteX45" fmla="*/ 1472970 w 3665875"/>
                <a:gd name="connsiteY45" fmla="*/ 1696398 h 1861901"/>
                <a:gd name="connsiteX46" fmla="*/ 1522620 w 3665875"/>
                <a:gd name="connsiteY46" fmla="*/ 1696398 h 1861901"/>
                <a:gd name="connsiteX47" fmla="*/ 1518483 w 3665875"/>
                <a:gd name="connsiteY47" fmla="*/ 1733636 h 1861901"/>
                <a:gd name="connsiteX48" fmla="*/ 1634334 w 3665875"/>
                <a:gd name="connsiteY48" fmla="*/ 1733636 h 1861901"/>
                <a:gd name="connsiteX49" fmla="*/ 1634334 w 3665875"/>
                <a:gd name="connsiteY49" fmla="*/ 1775012 h 1861901"/>
                <a:gd name="connsiteX50" fmla="*/ 1812249 w 3665875"/>
                <a:gd name="connsiteY50" fmla="*/ 1779150 h 1861901"/>
                <a:gd name="connsiteX51" fmla="*/ 1799837 w 3665875"/>
                <a:gd name="connsiteY51" fmla="*/ 1832938 h 1861901"/>
                <a:gd name="connsiteX52" fmla="*/ 1919825 w 3665875"/>
                <a:gd name="connsiteY52" fmla="*/ 1812250 h 1861901"/>
                <a:gd name="connsiteX53" fmla="*/ 1907413 w 3665875"/>
                <a:gd name="connsiteY53" fmla="*/ 1857763 h 1861901"/>
                <a:gd name="connsiteX54" fmla="*/ 2813539 w 3665875"/>
                <a:gd name="connsiteY54" fmla="*/ 1861901 h 1861901"/>
                <a:gd name="connsiteX55" fmla="*/ 3665875 w 3665875"/>
                <a:gd name="connsiteY55" fmla="*/ 633046 h 1861901"/>
                <a:gd name="connsiteX56" fmla="*/ 3185918 w 3665875"/>
                <a:gd name="connsiteY56" fmla="*/ 339280 h 1861901"/>
                <a:gd name="connsiteX57" fmla="*/ 3115580 w 3665875"/>
                <a:gd name="connsiteY57" fmla="*/ 331005 h 1861901"/>
                <a:gd name="connsiteX58" fmla="*/ 3024553 w 3665875"/>
                <a:gd name="connsiteY58" fmla="*/ 314454 h 1861901"/>
                <a:gd name="connsiteX59" fmla="*/ 2362544 w 3665875"/>
                <a:gd name="connsiteY59" fmla="*/ 426169 h 1861901"/>
                <a:gd name="connsiteX60" fmla="*/ 1849487 w 3665875"/>
                <a:gd name="connsiteY60" fmla="*/ 732348 h 1861901"/>
                <a:gd name="connsiteX0" fmla="*/ 0 w 3665875"/>
                <a:gd name="connsiteY0" fmla="*/ 0 h 1857763"/>
                <a:gd name="connsiteX1" fmla="*/ 4137 w 3665875"/>
                <a:gd name="connsiteY1" fmla="*/ 53788 h 1857763"/>
                <a:gd name="connsiteX2" fmla="*/ 53788 w 3665875"/>
                <a:gd name="connsiteY2" fmla="*/ 53788 h 1857763"/>
                <a:gd name="connsiteX3" fmla="*/ 45513 w 3665875"/>
                <a:gd name="connsiteY3" fmla="*/ 95164 h 1857763"/>
                <a:gd name="connsiteX4" fmla="*/ 119989 w 3665875"/>
                <a:gd name="connsiteY4" fmla="*/ 91026 h 1857763"/>
                <a:gd name="connsiteX5" fmla="*/ 115851 w 3665875"/>
                <a:gd name="connsiteY5" fmla="*/ 148952 h 1857763"/>
                <a:gd name="connsiteX6" fmla="*/ 190327 w 3665875"/>
                <a:gd name="connsiteY6" fmla="*/ 148952 h 1857763"/>
                <a:gd name="connsiteX7" fmla="*/ 202740 w 3665875"/>
                <a:gd name="connsiteY7" fmla="*/ 268941 h 1857763"/>
                <a:gd name="connsiteX8" fmla="*/ 202740 w 3665875"/>
                <a:gd name="connsiteY8" fmla="*/ 268941 h 1857763"/>
                <a:gd name="connsiteX9" fmla="*/ 215153 w 3665875"/>
                <a:gd name="connsiteY9" fmla="*/ 368243 h 1857763"/>
                <a:gd name="connsiteX10" fmla="*/ 239978 w 3665875"/>
                <a:gd name="connsiteY10" fmla="*/ 359968 h 1857763"/>
                <a:gd name="connsiteX11" fmla="*/ 227565 w 3665875"/>
                <a:gd name="connsiteY11" fmla="*/ 405481 h 1857763"/>
                <a:gd name="connsiteX12" fmla="*/ 256528 w 3665875"/>
                <a:gd name="connsiteY12" fmla="*/ 409618 h 1857763"/>
                <a:gd name="connsiteX13" fmla="*/ 252391 w 3665875"/>
                <a:gd name="connsiteY13" fmla="*/ 459269 h 1857763"/>
                <a:gd name="connsiteX14" fmla="*/ 273078 w 3665875"/>
                <a:gd name="connsiteY14" fmla="*/ 459269 h 1857763"/>
                <a:gd name="connsiteX15" fmla="*/ 264803 w 3665875"/>
                <a:gd name="connsiteY15" fmla="*/ 587533 h 1857763"/>
                <a:gd name="connsiteX16" fmla="*/ 318591 w 3665875"/>
                <a:gd name="connsiteY16" fmla="*/ 575121 h 1857763"/>
                <a:gd name="connsiteX17" fmla="*/ 326867 w 3665875"/>
                <a:gd name="connsiteY17" fmla="*/ 682697 h 1857763"/>
                <a:gd name="connsiteX18" fmla="*/ 450993 w 3665875"/>
                <a:gd name="connsiteY18" fmla="*/ 682697 h 1857763"/>
                <a:gd name="connsiteX19" fmla="*/ 450993 w 3665875"/>
                <a:gd name="connsiteY19" fmla="*/ 761311 h 1857763"/>
                <a:gd name="connsiteX20" fmla="*/ 488231 w 3665875"/>
                <a:gd name="connsiteY20" fmla="*/ 761311 h 1857763"/>
                <a:gd name="connsiteX21" fmla="*/ 479956 w 3665875"/>
                <a:gd name="connsiteY21" fmla="*/ 802686 h 1857763"/>
                <a:gd name="connsiteX22" fmla="*/ 583395 w 3665875"/>
                <a:gd name="connsiteY22" fmla="*/ 798549 h 1857763"/>
                <a:gd name="connsiteX23" fmla="*/ 608220 w 3665875"/>
                <a:gd name="connsiteY23" fmla="*/ 976464 h 1857763"/>
                <a:gd name="connsiteX24" fmla="*/ 670284 w 3665875"/>
                <a:gd name="connsiteY24" fmla="*/ 972326 h 1857763"/>
                <a:gd name="connsiteX25" fmla="*/ 666146 w 3665875"/>
                <a:gd name="connsiteY25" fmla="*/ 1030252 h 1857763"/>
                <a:gd name="connsiteX26" fmla="*/ 724072 w 3665875"/>
                <a:gd name="connsiteY26" fmla="*/ 1021977 h 1857763"/>
                <a:gd name="connsiteX27" fmla="*/ 715797 w 3665875"/>
                <a:gd name="connsiteY27" fmla="*/ 1063352 h 1857763"/>
                <a:gd name="connsiteX28" fmla="*/ 753035 w 3665875"/>
                <a:gd name="connsiteY28" fmla="*/ 1059215 h 1857763"/>
                <a:gd name="connsiteX29" fmla="*/ 761310 w 3665875"/>
                <a:gd name="connsiteY29" fmla="*/ 1129553 h 1857763"/>
                <a:gd name="connsiteX30" fmla="*/ 790273 w 3665875"/>
                <a:gd name="connsiteY30" fmla="*/ 1121278 h 1857763"/>
                <a:gd name="connsiteX31" fmla="*/ 798548 w 3665875"/>
                <a:gd name="connsiteY31" fmla="*/ 1245405 h 1857763"/>
                <a:gd name="connsiteX32" fmla="*/ 864749 w 3665875"/>
                <a:gd name="connsiteY32" fmla="*/ 1241267 h 1857763"/>
                <a:gd name="connsiteX33" fmla="*/ 881299 w 3665875"/>
                <a:gd name="connsiteY33" fmla="*/ 1328156 h 1857763"/>
                <a:gd name="connsiteX34" fmla="*/ 918537 w 3665875"/>
                <a:gd name="connsiteY34" fmla="*/ 1328156 h 1857763"/>
                <a:gd name="connsiteX35" fmla="*/ 914400 w 3665875"/>
                <a:gd name="connsiteY35" fmla="*/ 1377807 h 1857763"/>
                <a:gd name="connsiteX36" fmla="*/ 955775 w 3665875"/>
                <a:gd name="connsiteY36" fmla="*/ 1390219 h 1857763"/>
                <a:gd name="connsiteX37" fmla="*/ 947500 w 3665875"/>
                <a:gd name="connsiteY37" fmla="*/ 1431595 h 1857763"/>
                <a:gd name="connsiteX38" fmla="*/ 1059214 w 3665875"/>
                <a:gd name="connsiteY38" fmla="*/ 1431595 h 1857763"/>
                <a:gd name="connsiteX39" fmla="*/ 1063352 w 3665875"/>
                <a:gd name="connsiteY39" fmla="*/ 1510208 h 1857763"/>
                <a:gd name="connsiteX40" fmla="*/ 1158515 w 3665875"/>
                <a:gd name="connsiteY40" fmla="*/ 1518483 h 1857763"/>
                <a:gd name="connsiteX41" fmla="*/ 1158515 w 3665875"/>
                <a:gd name="connsiteY41" fmla="*/ 1555721 h 1857763"/>
                <a:gd name="connsiteX42" fmla="*/ 1410906 w 3665875"/>
                <a:gd name="connsiteY42" fmla="*/ 1547446 h 1857763"/>
                <a:gd name="connsiteX43" fmla="*/ 1419181 w 3665875"/>
                <a:gd name="connsiteY43" fmla="*/ 1646748 h 1857763"/>
                <a:gd name="connsiteX44" fmla="*/ 1468832 w 3665875"/>
                <a:gd name="connsiteY44" fmla="*/ 1638473 h 1857763"/>
                <a:gd name="connsiteX45" fmla="*/ 1472970 w 3665875"/>
                <a:gd name="connsiteY45" fmla="*/ 1696398 h 1857763"/>
                <a:gd name="connsiteX46" fmla="*/ 1522620 w 3665875"/>
                <a:gd name="connsiteY46" fmla="*/ 1696398 h 1857763"/>
                <a:gd name="connsiteX47" fmla="*/ 1518483 w 3665875"/>
                <a:gd name="connsiteY47" fmla="*/ 1733636 h 1857763"/>
                <a:gd name="connsiteX48" fmla="*/ 1634334 w 3665875"/>
                <a:gd name="connsiteY48" fmla="*/ 1733636 h 1857763"/>
                <a:gd name="connsiteX49" fmla="*/ 1634334 w 3665875"/>
                <a:gd name="connsiteY49" fmla="*/ 1775012 h 1857763"/>
                <a:gd name="connsiteX50" fmla="*/ 1812249 w 3665875"/>
                <a:gd name="connsiteY50" fmla="*/ 1779150 h 1857763"/>
                <a:gd name="connsiteX51" fmla="*/ 1799837 w 3665875"/>
                <a:gd name="connsiteY51" fmla="*/ 1832938 h 1857763"/>
                <a:gd name="connsiteX52" fmla="*/ 1919825 w 3665875"/>
                <a:gd name="connsiteY52" fmla="*/ 1812250 h 1857763"/>
                <a:gd name="connsiteX53" fmla="*/ 1907413 w 3665875"/>
                <a:gd name="connsiteY53" fmla="*/ 1857763 h 1857763"/>
                <a:gd name="connsiteX54" fmla="*/ 2801127 w 3665875"/>
                <a:gd name="connsiteY54" fmla="*/ 1857763 h 1857763"/>
                <a:gd name="connsiteX55" fmla="*/ 3665875 w 3665875"/>
                <a:gd name="connsiteY55" fmla="*/ 633046 h 1857763"/>
                <a:gd name="connsiteX56" fmla="*/ 3185918 w 3665875"/>
                <a:gd name="connsiteY56" fmla="*/ 339280 h 1857763"/>
                <a:gd name="connsiteX57" fmla="*/ 3115580 w 3665875"/>
                <a:gd name="connsiteY57" fmla="*/ 331005 h 1857763"/>
                <a:gd name="connsiteX58" fmla="*/ 3024553 w 3665875"/>
                <a:gd name="connsiteY58" fmla="*/ 314454 h 1857763"/>
                <a:gd name="connsiteX59" fmla="*/ 2362544 w 3665875"/>
                <a:gd name="connsiteY59" fmla="*/ 426169 h 1857763"/>
                <a:gd name="connsiteX60" fmla="*/ 1849487 w 3665875"/>
                <a:gd name="connsiteY60" fmla="*/ 732348 h 1857763"/>
                <a:gd name="connsiteX0" fmla="*/ 0 w 3185918"/>
                <a:gd name="connsiteY0" fmla="*/ 0 h 1907414"/>
                <a:gd name="connsiteX1" fmla="*/ 4137 w 3185918"/>
                <a:gd name="connsiteY1" fmla="*/ 53788 h 1907414"/>
                <a:gd name="connsiteX2" fmla="*/ 53788 w 3185918"/>
                <a:gd name="connsiteY2" fmla="*/ 53788 h 1907414"/>
                <a:gd name="connsiteX3" fmla="*/ 45513 w 3185918"/>
                <a:gd name="connsiteY3" fmla="*/ 95164 h 1907414"/>
                <a:gd name="connsiteX4" fmla="*/ 119989 w 3185918"/>
                <a:gd name="connsiteY4" fmla="*/ 91026 h 1907414"/>
                <a:gd name="connsiteX5" fmla="*/ 115851 w 3185918"/>
                <a:gd name="connsiteY5" fmla="*/ 148952 h 1907414"/>
                <a:gd name="connsiteX6" fmla="*/ 190327 w 3185918"/>
                <a:gd name="connsiteY6" fmla="*/ 148952 h 1907414"/>
                <a:gd name="connsiteX7" fmla="*/ 202740 w 3185918"/>
                <a:gd name="connsiteY7" fmla="*/ 268941 h 1907414"/>
                <a:gd name="connsiteX8" fmla="*/ 202740 w 3185918"/>
                <a:gd name="connsiteY8" fmla="*/ 268941 h 1907414"/>
                <a:gd name="connsiteX9" fmla="*/ 215153 w 3185918"/>
                <a:gd name="connsiteY9" fmla="*/ 368243 h 1907414"/>
                <a:gd name="connsiteX10" fmla="*/ 239978 w 3185918"/>
                <a:gd name="connsiteY10" fmla="*/ 359968 h 1907414"/>
                <a:gd name="connsiteX11" fmla="*/ 227565 w 3185918"/>
                <a:gd name="connsiteY11" fmla="*/ 405481 h 1907414"/>
                <a:gd name="connsiteX12" fmla="*/ 256528 w 3185918"/>
                <a:gd name="connsiteY12" fmla="*/ 409618 h 1907414"/>
                <a:gd name="connsiteX13" fmla="*/ 252391 w 3185918"/>
                <a:gd name="connsiteY13" fmla="*/ 459269 h 1907414"/>
                <a:gd name="connsiteX14" fmla="*/ 273078 w 3185918"/>
                <a:gd name="connsiteY14" fmla="*/ 459269 h 1907414"/>
                <a:gd name="connsiteX15" fmla="*/ 264803 w 3185918"/>
                <a:gd name="connsiteY15" fmla="*/ 587533 h 1907414"/>
                <a:gd name="connsiteX16" fmla="*/ 318591 w 3185918"/>
                <a:gd name="connsiteY16" fmla="*/ 575121 h 1907414"/>
                <a:gd name="connsiteX17" fmla="*/ 326867 w 3185918"/>
                <a:gd name="connsiteY17" fmla="*/ 682697 h 1907414"/>
                <a:gd name="connsiteX18" fmla="*/ 450993 w 3185918"/>
                <a:gd name="connsiteY18" fmla="*/ 682697 h 1907414"/>
                <a:gd name="connsiteX19" fmla="*/ 450993 w 3185918"/>
                <a:gd name="connsiteY19" fmla="*/ 761311 h 1907414"/>
                <a:gd name="connsiteX20" fmla="*/ 488231 w 3185918"/>
                <a:gd name="connsiteY20" fmla="*/ 761311 h 1907414"/>
                <a:gd name="connsiteX21" fmla="*/ 479956 w 3185918"/>
                <a:gd name="connsiteY21" fmla="*/ 802686 h 1907414"/>
                <a:gd name="connsiteX22" fmla="*/ 583395 w 3185918"/>
                <a:gd name="connsiteY22" fmla="*/ 798549 h 1907414"/>
                <a:gd name="connsiteX23" fmla="*/ 608220 w 3185918"/>
                <a:gd name="connsiteY23" fmla="*/ 976464 h 1907414"/>
                <a:gd name="connsiteX24" fmla="*/ 670284 w 3185918"/>
                <a:gd name="connsiteY24" fmla="*/ 972326 h 1907414"/>
                <a:gd name="connsiteX25" fmla="*/ 666146 w 3185918"/>
                <a:gd name="connsiteY25" fmla="*/ 1030252 h 1907414"/>
                <a:gd name="connsiteX26" fmla="*/ 724072 w 3185918"/>
                <a:gd name="connsiteY26" fmla="*/ 1021977 h 1907414"/>
                <a:gd name="connsiteX27" fmla="*/ 715797 w 3185918"/>
                <a:gd name="connsiteY27" fmla="*/ 1063352 h 1907414"/>
                <a:gd name="connsiteX28" fmla="*/ 753035 w 3185918"/>
                <a:gd name="connsiteY28" fmla="*/ 1059215 h 1907414"/>
                <a:gd name="connsiteX29" fmla="*/ 761310 w 3185918"/>
                <a:gd name="connsiteY29" fmla="*/ 1129553 h 1907414"/>
                <a:gd name="connsiteX30" fmla="*/ 790273 w 3185918"/>
                <a:gd name="connsiteY30" fmla="*/ 1121278 h 1907414"/>
                <a:gd name="connsiteX31" fmla="*/ 798548 w 3185918"/>
                <a:gd name="connsiteY31" fmla="*/ 1245405 h 1907414"/>
                <a:gd name="connsiteX32" fmla="*/ 864749 w 3185918"/>
                <a:gd name="connsiteY32" fmla="*/ 1241267 h 1907414"/>
                <a:gd name="connsiteX33" fmla="*/ 881299 w 3185918"/>
                <a:gd name="connsiteY33" fmla="*/ 1328156 h 1907414"/>
                <a:gd name="connsiteX34" fmla="*/ 918537 w 3185918"/>
                <a:gd name="connsiteY34" fmla="*/ 1328156 h 1907414"/>
                <a:gd name="connsiteX35" fmla="*/ 914400 w 3185918"/>
                <a:gd name="connsiteY35" fmla="*/ 1377807 h 1907414"/>
                <a:gd name="connsiteX36" fmla="*/ 955775 w 3185918"/>
                <a:gd name="connsiteY36" fmla="*/ 1390219 h 1907414"/>
                <a:gd name="connsiteX37" fmla="*/ 947500 w 3185918"/>
                <a:gd name="connsiteY37" fmla="*/ 1431595 h 1907414"/>
                <a:gd name="connsiteX38" fmla="*/ 1059214 w 3185918"/>
                <a:gd name="connsiteY38" fmla="*/ 1431595 h 1907414"/>
                <a:gd name="connsiteX39" fmla="*/ 1063352 w 3185918"/>
                <a:gd name="connsiteY39" fmla="*/ 1510208 h 1907414"/>
                <a:gd name="connsiteX40" fmla="*/ 1158515 w 3185918"/>
                <a:gd name="connsiteY40" fmla="*/ 1518483 h 1907414"/>
                <a:gd name="connsiteX41" fmla="*/ 1158515 w 3185918"/>
                <a:gd name="connsiteY41" fmla="*/ 1555721 h 1907414"/>
                <a:gd name="connsiteX42" fmla="*/ 1410906 w 3185918"/>
                <a:gd name="connsiteY42" fmla="*/ 1547446 h 1907414"/>
                <a:gd name="connsiteX43" fmla="*/ 1419181 w 3185918"/>
                <a:gd name="connsiteY43" fmla="*/ 1646748 h 1907414"/>
                <a:gd name="connsiteX44" fmla="*/ 1468832 w 3185918"/>
                <a:gd name="connsiteY44" fmla="*/ 1638473 h 1907414"/>
                <a:gd name="connsiteX45" fmla="*/ 1472970 w 3185918"/>
                <a:gd name="connsiteY45" fmla="*/ 1696398 h 1907414"/>
                <a:gd name="connsiteX46" fmla="*/ 1522620 w 3185918"/>
                <a:gd name="connsiteY46" fmla="*/ 1696398 h 1907414"/>
                <a:gd name="connsiteX47" fmla="*/ 1518483 w 3185918"/>
                <a:gd name="connsiteY47" fmla="*/ 1733636 h 1907414"/>
                <a:gd name="connsiteX48" fmla="*/ 1634334 w 3185918"/>
                <a:gd name="connsiteY48" fmla="*/ 1733636 h 1907414"/>
                <a:gd name="connsiteX49" fmla="*/ 1634334 w 3185918"/>
                <a:gd name="connsiteY49" fmla="*/ 1775012 h 1907414"/>
                <a:gd name="connsiteX50" fmla="*/ 1812249 w 3185918"/>
                <a:gd name="connsiteY50" fmla="*/ 1779150 h 1907414"/>
                <a:gd name="connsiteX51" fmla="*/ 1799837 w 3185918"/>
                <a:gd name="connsiteY51" fmla="*/ 1832938 h 1907414"/>
                <a:gd name="connsiteX52" fmla="*/ 1919825 w 3185918"/>
                <a:gd name="connsiteY52" fmla="*/ 1812250 h 1907414"/>
                <a:gd name="connsiteX53" fmla="*/ 1907413 w 3185918"/>
                <a:gd name="connsiteY53" fmla="*/ 1857763 h 1907414"/>
                <a:gd name="connsiteX54" fmla="*/ 2801127 w 3185918"/>
                <a:gd name="connsiteY54" fmla="*/ 1857763 h 1907414"/>
                <a:gd name="connsiteX55" fmla="*/ 2813538 w 3185918"/>
                <a:gd name="connsiteY55" fmla="*/ 1907414 h 1907414"/>
                <a:gd name="connsiteX56" fmla="*/ 3185918 w 3185918"/>
                <a:gd name="connsiteY56" fmla="*/ 339280 h 1907414"/>
                <a:gd name="connsiteX57" fmla="*/ 3115580 w 3185918"/>
                <a:gd name="connsiteY57" fmla="*/ 331005 h 1907414"/>
                <a:gd name="connsiteX58" fmla="*/ 3024553 w 3185918"/>
                <a:gd name="connsiteY58" fmla="*/ 314454 h 1907414"/>
                <a:gd name="connsiteX59" fmla="*/ 2362544 w 3185918"/>
                <a:gd name="connsiteY59" fmla="*/ 426169 h 1907414"/>
                <a:gd name="connsiteX60" fmla="*/ 1849487 w 3185918"/>
                <a:gd name="connsiteY60" fmla="*/ 732348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799837 w 3868614"/>
                <a:gd name="connsiteY51" fmla="*/ 1832938 h 1907414"/>
                <a:gd name="connsiteX52" fmla="*/ 1919825 w 3868614"/>
                <a:gd name="connsiteY52" fmla="*/ 1812250 h 1907414"/>
                <a:gd name="connsiteX53" fmla="*/ 1907413 w 3868614"/>
                <a:gd name="connsiteY53" fmla="*/ 1857763 h 1907414"/>
                <a:gd name="connsiteX54" fmla="*/ 2801127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57" fmla="*/ 3115580 w 3868614"/>
                <a:gd name="connsiteY57" fmla="*/ 331005 h 1907414"/>
                <a:gd name="connsiteX58" fmla="*/ 3024553 w 3868614"/>
                <a:gd name="connsiteY58" fmla="*/ 314454 h 1907414"/>
                <a:gd name="connsiteX59" fmla="*/ 2362544 w 3868614"/>
                <a:gd name="connsiteY59" fmla="*/ 426169 h 1907414"/>
                <a:gd name="connsiteX60" fmla="*/ 1849487 w 3868614"/>
                <a:gd name="connsiteY60" fmla="*/ 732348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799837 w 3868614"/>
                <a:gd name="connsiteY51" fmla="*/ 1832938 h 1907414"/>
                <a:gd name="connsiteX52" fmla="*/ 1919825 w 3868614"/>
                <a:gd name="connsiteY52" fmla="*/ 1812250 h 1907414"/>
                <a:gd name="connsiteX53" fmla="*/ 1907413 w 3868614"/>
                <a:gd name="connsiteY53" fmla="*/ 1857763 h 1907414"/>
                <a:gd name="connsiteX54" fmla="*/ 2801127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57" fmla="*/ 3115580 w 3868614"/>
                <a:gd name="connsiteY57" fmla="*/ 331005 h 1907414"/>
                <a:gd name="connsiteX58" fmla="*/ 3024553 w 3868614"/>
                <a:gd name="connsiteY58" fmla="*/ 314454 h 1907414"/>
                <a:gd name="connsiteX59" fmla="*/ 2362544 w 3868614"/>
                <a:gd name="connsiteY59" fmla="*/ 426169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799837 w 3868614"/>
                <a:gd name="connsiteY51" fmla="*/ 1832938 h 1907414"/>
                <a:gd name="connsiteX52" fmla="*/ 1919825 w 3868614"/>
                <a:gd name="connsiteY52" fmla="*/ 1812250 h 1907414"/>
                <a:gd name="connsiteX53" fmla="*/ 1907413 w 3868614"/>
                <a:gd name="connsiteY53" fmla="*/ 1857763 h 1907414"/>
                <a:gd name="connsiteX54" fmla="*/ 2801127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57" fmla="*/ 3115580 w 3868614"/>
                <a:gd name="connsiteY57" fmla="*/ 331005 h 1907414"/>
                <a:gd name="connsiteX58" fmla="*/ 3024553 w 3868614"/>
                <a:gd name="connsiteY58" fmla="*/ 31445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799837 w 3868614"/>
                <a:gd name="connsiteY51" fmla="*/ 1832938 h 1907414"/>
                <a:gd name="connsiteX52" fmla="*/ 1919825 w 3868614"/>
                <a:gd name="connsiteY52" fmla="*/ 1812250 h 1907414"/>
                <a:gd name="connsiteX53" fmla="*/ 1907413 w 3868614"/>
                <a:gd name="connsiteY53" fmla="*/ 1857763 h 1907414"/>
                <a:gd name="connsiteX54" fmla="*/ 2801127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57" fmla="*/ 3115580 w 3868614"/>
                <a:gd name="connsiteY57" fmla="*/ 331005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799837 w 3868614"/>
                <a:gd name="connsiteY51" fmla="*/ 1832938 h 1907414"/>
                <a:gd name="connsiteX52" fmla="*/ 1919825 w 3868614"/>
                <a:gd name="connsiteY52" fmla="*/ 1812250 h 1907414"/>
                <a:gd name="connsiteX53" fmla="*/ 1907413 w 3868614"/>
                <a:gd name="connsiteY53" fmla="*/ 1857763 h 1907414"/>
                <a:gd name="connsiteX54" fmla="*/ 2801127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07413 w 3868614"/>
                <a:gd name="connsiteY53" fmla="*/ 1857763 h 1907414"/>
                <a:gd name="connsiteX54" fmla="*/ 2801127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15688 w 3868614"/>
                <a:gd name="connsiteY53" fmla="*/ 1866038 h 1907414"/>
                <a:gd name="connsiteX54" fmla="*/ 2801127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1310 w 3868614"/>
                <a:gd name="connsiteY29" fmla="*/ 1129553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15688 w 3868614"/>
                <a:gd name="connsiteY53" fmla="*/ 1866038 h 1907414"/>
                <a:gd name="connsiteX54" fmla="*/ 2813539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65447 w 3868614"/>
                <a:gd name="connsiteY29" fmla="*/ 1125416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15688 w 3868614"/>
                <a:gd name="connsiteY53" fmla="*/ 1866038 h 1907414"/>
                <a:gd name="connsiteX54" fmla="*/ 2813539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5797 w 3868614"/>
                <a:gd name="connsiteY27" fmla="*/ 1063352 h 1907414"/>
                <a:gd name="connsiteX28" fmla="*/ 753035 w 3868614"/>
                <a:gd name="connsiteY28" fmla="*/ 1059215 h 1907414"/>
                <a:gd name="connsiteX29" fmla="*/ 753034 w 3868614"/>
                <a:gd name="connsiteY29" fmla="*/ 1121278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15688 w 3868614"/>
                <a:gd name="connsiteY53" fmla="*/ 1866038 h 1907414"/>
                <a:gd name="connsiteX54" fmla="*/ 2813539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8753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9934 w 3868614"/>
                <a:gd name="connsiteY27" fmla="*/ 1063352 h 1907414"/>
                <a:gd name="connsiteX28" fmla="*/ 753035 w 3868614"/>
                <a:gd name="connsiteY28" fmla="*/ 1059215 h 1907414"/>
                <a:gd name="connsiteX29" fmla="*/ 753034 w 3868614"/>
                <a:gd name="connsiteY29" fmla="*/ 1121278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15688 w 3868614"/>
                <a:gd name="connsiteY53" fmla="*/ 1866038 h 1907414"/>
                <a:gd name="connsiteX54" fmla="*/ 2813539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7098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79854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9934 w 3868614"/>
                <a:gd name="connsiteY27" fmla="*/ 1063352 h 1907414"/>
                <a:gd name="connsiteX28" fmla="*/ 753035 w 3868614"/>
                <a:gd name="connsiteY28" fmla="*/ 1059215 h 1907414"/>
                <a:gd name="connsiteX29" fmla="*/ 753034 w 3868614"/>
                <a:gd name="connsiteY29" fmla="*/ 1121278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15688 w 3868614"/>
                <a:gd name="connsiteY53" fmla="*/ 1866038 h 1907414"/>
                <a:gd name="connsiteX54" fmla="*/ 2813539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  <a:gd name="connsiteX0" fmla="*/ 0 w 3868614"/>
                <a:gd name="connsiteY0" fmla="*/ 0 h 1907414"/>
                <a:gd name="connsiteX1" fmla="*/ 4137 w 3868614"/>
                <a:gd name="connsiteY1" fmla="*/ 53788 h 1907414"/>
                <a:gd name="connsiteX2" fmla="*/ 53788 w 3868614"/>
                <a:gd name="connsiteY2" fmla="*/ 53788 h 1907414"/>
                <a:gd name="connsiteX3" fmla="*/ 45513 w 3868614"/>
                <a:gd name="connsiteY3" fmla="*/ 95164 h 1907414"/>
                <a:gd name="connsiteX4" fmla="*/ 119989 w 3868614"/>
                <a:gd name="connsiteY4" fmla="*/ 91026 h 1907414"/>
                <a:gd name="connsiteX5" fmla="*/ 115851 w 3868614"/>
                <a:gd name="connsiteY5" fmla="*/ 148952 h 1907414"/>
                <a:gd name="connsiteX6" fmla="*/ 190327 w 3868614"/>
                <a:gd name="connsiteY6" fmla="*/ 148952 h 1907414"/>
                <a:gd name="connsiteX7" fmla="*/ 202740 w 3868614"/>
                <a:gd name="connsiteY7" fmla="*/ 268941 h 1907414"/>
                <a:gd name="connsiteX8" fmla="*/ 202740 w 3868614"/>
                <a:gd name="connsiteY8" fmla="*/ 268941 h 1907414"/>
                <a:gd name="connsiteX9" fmla="*/ 215153 w 3868614"/>
                <a:gd name="connsiteY9" fmla="*/ 368243 h 1907414"/>
                <a:gd name="connsiteX10" fmla="*/ 239978 w 3868614"/>
                <a:gd name="connsiteY10" fmla="*/ 359968 h 1907414"/>
                <a:gd name="connsiteX11" fmla="*/ 227565 w 3868614"/>
                <a:gd name="connsiteY11" fmla="*/ 405481 h 1907414"/>
                <a:gd name="connsiteX12" fmla="*/ 256528 w 3868614"/>
                <a:gd name="connsiteY12" fmla="*/ 409618 h 1907414"/>
                <a:gd name="connsiteX13" fmla="*/ 252391 w 3868614"/>
                <a:gd name="connsiteY13" fmla="*/ 459269 h 1907414"/>
                <a:gd name="connsiteX14" fmla="*/ 273078 w 3868614"/>
                <a:gd name="connsiteY14" fmla="*/ 459269 h 1907414"/>
                <a:gd name="connsiteX15" fmla="*/ 264803 w 3868614"/>
                <a:gd name="connsiteY15" fmla="*/ 570983 h 1907414"/>
                <a:gd name="connsiteX16" fmla="*/ 318591 w 3868614"/>
                <a:gd name="connsiteY16" fmla="*/ 575121 h 1907414"/>
                <a:gd name="connsiteX17" fmla="*/ 326867 w 3868614"/>
                <a:gd name="connsiteY17" fmla="*/ 682697 h 1907414"/>
                <a:gd name="connsiteX18" fmla="*/ 450993 w 3868614"/>
                <a:gd name="connsiteY18" fmla="*/ 682697 h 1907414"/>
                <a:gd name="connsiteX19" fmla="*/ 450993 w 3868614"/>
                <a:gd name="connsiteY19" fmla="*/ 761311 h 1907414"/>
                <a:gd name="connsiteX20" fmla="*/ 488231 w 3868614"/>
                <a:gd name="connsiteY20" fmla="*/ 761311 h 1907414"/>
                <a:gd name="connsiteX21" fmla="*/ 479956 w 3868614"/>
                <a:gd name="connsiteY21" fmla="*/ 802686 h 1907414"/>
                <a:gd name="connsiteX22" fmla="*/ 583395 w 3868614"/>
                <a:gd name="connsiteY22" fmla="*/ 815099 h 1907414"/>
                <a:gd name="connsiteX23" fmla="*/ 608220 w 3868614"/>
                <a:gd name="connsiteY23" fmla="*/ 976464 h 1907414"/>
                <a:gd name="connsiteX24" fmla="*/ 670284 w 3868614"/>
                <a:gd name="connsiteY24" fmla="*/ 972326 h 1907414"/>
                <a:gd name="connsiteX25" fmla="*/ 666146 w 3868614"/>
                <a:gd name="connsiteY25" fmla="*/ 1030252 h 1907414"/>
                <a:gd name="connsiteX26" fmla="*/ 724072 w 3868614"/>
                <a:gd name="connsiteY26" fmla="*/ 1021977 h 1907414"/>
                <a:gd name="connsiteX27" fmla="*/ 719934 w 3868614"/>
                <a:gd name="connsiteY27" fmla="*/ 1063352 h 1907414"/>
                <a:gd name="connsiteX28" fmla="*/ 753035 w 3868614"/>
                <a:gd name="connsiteY28" fmla="*/ 1059215 h 1907414"/>
                <a:gd name="connsiteX29" fmla="*/ 753034 w 3868614"/>
                <a:gd name="connsiteY29" fmla="*/ 1121278 h 1907414"/>
                <a:gd name="connsiteX30" fmla="*/ 790273 w 3868614"/>
                <a:gd name="connsiteY30" fmla="*/ 1121278 h 1907414"/>
                <a:gd name="connsiteX31" fmla="*/ 798548 w 3868614"/>
                <a:gd name="connsiteY31" fmla="*/ 1245405 h 1907414"/>
                <a:gd name="connsiteX32" fmla="*/ 864749 w 3868614"/>
                <a:gd name="connsiteY32" fmla="*/ 1241267 h 1907414"/>
                <a:gd name="connsiteX33" fmla="*/ 881299 w 3868614"/>
                <a:gd name="connsiteY33" fmla="*/ 1328156 h 1907414"/>
                <a:gd name="connsiteX34" fmla="*/ 918537 w 3868614"/>
                <a:gd name="connsiteY34" fmla="*/ 1328156 h 1907414"/>
                <a:gd name="connsiteX35" fmla="*/ 914400 w 3868614"/>
                <a:gd name="connsiteY35" fmla="*/ 1377807 h 1907414"/>
                <a:gd name="connsiteX36" fmla="*/ 955775 w 3868614"/>
                <a:gd name="connsiteY36" fmla="*/ 1390219 h 1907414"/>
                <a:gd name="connsiteX37" fmla="*/ 947500 w 3868614"/>
                <a:gd name="connsiteY37" fmla="*/ 1431595 h 1907414"/>
                <a:gd name="connsiteX38" fmla="*/ 1059214 w 3868614"/>
                <a:gd name="connsiteY38" fmla="*/ 1431595 h 1907414"/>
                <a:gd name="connsiteX39" fmla="*/ 1063352 w 3868614"/>
                <a:gd name="connsiteY39" fmla="*/ 1510208 h 1907414"/>
                <a:gd name="connsiteX40" fmla="*/ 1158515 w 3868614"/>
                <a:gd name="connsiteY40" fmla="*/ 1518483 h 1907414"/>
                <a:gd name="connsiteX41" fmla="*/ 1158515 w 3868614"/>
                <a:gd name="connsiteY41" fmla="*/ 1555721 h 1907414"/>
                <a:gd name="connsiteX42" fmla="*/ 1410906 w 3868614"/>
                <a:gd name="connsiteY42" fmla="*/ 1547446 h 1907414"/>
                <a:gd name="connsiteX43" fmla="*/ 1419181 w 3868614"/>
                <a:gd name="connsiteY43" fmla="*/ 1646748 h 1907414"/>
                <a:gd name="connsiteX44" fmla="*/ 1468832 w 3868614"/>
                <a:gd name="connsiteY44" fmla="*/ 1638473 h 1907414"/>
                <a:gd name="connsiteX45" fmla="*/ 1472970 w 3868614"/>
                <a:gd name="connsiteY45" fmla="*/ 1696398 h 1907414"/>
                <a:gd name="connsiteX46" fmla="*/ 1522620 w 3868614"/>
                <a:gd name="connsiteY46" fmla="*/ 1696398 h 1907414"/>
                <a:gd name="connsiteX47" fmla="*/ 1518483 w 3868614"/>
                <a:gd name="connsiteY47" fmla="*/ 1733636 h 1907414"/>
                <a:gd name="connsiteX48" fmla="*/ 1634334 w 3868614"/>
                <a:gd name="connsiteY48" fmla="*/ 1733636 h 1907414"/>
                <a:gd name="connsiteX49" fmla="*/ 1634334 w 3868614"/>
                <a:gd name="connsiteY49" fmla="*/ 1775012 h 1907414"/>
                <a:gd name="connsiteX50" fmla="*/ 1812249 w 3868614"/>
                <a:gd name="connsiteY50" fmla="*/ 1779150 h 1907414"/>
                <a:gd name="connsiteX51" fmla="*/ 1812250 w 3868614"/>
                <a:gd name="connsiteY51" fmla="*/ 1816388 h 1907414"/>
                <a:gd name="connsiteX52" fmla="*/ 1919825 w 3868614"/>
                <a:gd name="connsiteY52" fmla="*/ 1812250 h 1907414"/>
                <a:gd name="connsiteX53" fmla="*/ 1915688 w 3868614"/>
                <a:gd name="connsiteY53" fmla="*/ 1866038 h 1907414"/>
                <a:gd name="connsiteX54" fmla="*/ 2813539 w 3868614"/>
                <a:gd name="connsiteY54" fmla="*/ 1857763 h 1907414"/>
                <a:gd name="connsiteX55" fmla="*/ 2813538 w 3868614"/>
                <a:gd name="connsiteY55" fmla="*/ 1907414 h 1907414"/>
                <a:gd name="connsiteX56" fmla="*/ 3868614 w 3868614"/>
                <a:gd name="connsiteY56" fmla="*/ 1907414 h 190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868614" h="1907414">
                  <a:moveTo>
                    <a:pt x="0" y="0"/>
                  </a:moveTo>
                  <a:lnTo>
                    <a:pt x="4137" y="53788"/>
                  </a:lnTo>
                  <a:lnTo>
                    <a:pt x="53788" y="53788"/>
                  </a:lnTo>
                  <a:lnTo>
                    <a:pt x="45513" y="95164"/>
                  </a:lnTo>
                  <a:lnTo>
                    <a:pt x="119989" y="91026"/>
                  </a:lnTo>
                  <a:lnTo>
                    <a:pt x="115851" y="148952"/>
                  </a:lnTo>
                  <a:lnTo>
                    <a:pt x="190327" y="148952"/>
                  </a:lnTo>
                  <a:lnTo>
                    <a:pt x="202740" y="268941"/>
                  </a:lnTo>
                  <a:lnTo>
                    <a:pt x="202740" y="268941"/>
                  </a:lnTo>
                  <a:lnTo>
                    <a:pt x="215153" y="368243"/>
                  </a:lnTo>
                  <a:lnTo>
                    <a:pt x="239978" y="359968"/>
                  </a:lnTo>
                  <a:lnTo>
                    <a:pt x="227565" y="405481"/>
                  </a:lnTo>
                  <a:lnTo>
                    <a:pt x="256528" y="409618"/>
                  </a:lnTo>
                  <a:lnTo>
                    <a:pt x="252391" y="459269"/>
                  </a:lnTo>
                  <a:lnTo>
                    <a:pt x="273078" y="459269"/>
                  </a:lnTo>
                  <a:lnTo>
                    <a:pt x="264803" y="570983"/>
                  </a:lnTo>
                  <a:lnTo>
                    <a:pt x="318591" y="575121"/>
                  </a:lnTo>
                  <a:lnTo>
                    <a:pt x="326867" y="682697"/>
                  </a:lnTo>
                  <a:lnTo>
                    <a:pt x="450993" y="682697"/>
                  </a:lnTo>
                  <a:lnTo>
                    <a:pt x="450993" y="761311"/>
                  </a:lnTo>
                  <a:lnTo>
                    <a:pt x="488231" y="761311"/>
                  </a:lnTo>
                  <a:lnTo>
                    <a:pt x="479956" y="802686"/>
                  </a:lnTo>
                  <a:lnTo>
                    <a:pt x="583395" y="815099"/>
                  </a:lnTo>
                  <a:lnTo>
                    <a:pt x="608220" y="976464"/>
                  </a:lnTo>
                  <a:lnTo>
                    <a:pt x="670284" y="972326"/>
                  </a:lnTo>
                  <a:lnTo>
                    <a:pt x="666146" y="1030252"/>
                  </a:lnTo>
                  <a:lnTo>
                    <a:pt x="724072" y="1021977"/>
                  </a:lnTo>
                  <a:lnTo>
                    <a:pt x="719934" y="1063352"/>
                  </a:lnTo>
                  <a:lnTo>
                    <a:pt x="753035" y="1059215"/>
                  </a:lnTo>
                  <a:cubicBezTo>
                    <a:pt x="753035" y="1079903"/>
                    <a:pt x="753034" y="1100590"/>
                    <a:pt x="753034" y="1121278"/>
                  </a:cubicBezTo>
                  <a:lnTo>
                    <a:pt x="790273" y="1121278"/>
                  </a:lnTo>
                  <a:lnTo>
                    <a:pt x="798548" y="1245405"/>
                  </a:lnTo>
                  <a:lnTo>
                    <a:pt x="864749" y="1241267"/>
                  </a:lnTo>
                  <a:lnTo>
                    <a:pt x="881299" y="1328156"/>
                  </a:lnTo>
                  <a:lnTo>
                    <a:pt x="918537" y="1328156"/>
                  </a:lnTo>
                  <a:lnTo>
                    <a:pt x="914400" y="1377807"/>
                  </a:lnTo>
                  <a:lnTo>
                    <a:pt x="955775" y="1390219"/>
                  </a:lnTo>
                  <a:lnTo>
                    <a:pt x="947500" y="1431595"/>
                  </a:lnTo>
                  <a:lnTo>
                    <a:pt x="1059214" y="1431595"/>
                  </a:lnTo>
                  <a:lnTo>
                    <a:pt x="1063352" y="1510208"/>
                  </a:lnTo>
                  <a:lnTo>
                    <a:pt x="1158515" y="1518483"/>
                  </a:lnTo>
                  <a:lnTo>
                    <a:pt x="1158515" y="1555721"/>
                  </a:lnTo>
                  <a:lnTo>
                    <a:pt x="1410906" y="1547446"/>
                  </a:lnTo>
                  <a:lnTo>
                    <a:pt x="1419181" y="1646748"/>
                  </a:lnTo>
                  <a:lnTo>
                    <a:pt x="1468832" y="1638473"/>
                  </a:lnTo>
                  <a:lnTo>
                    <a:pt x="1472970" y="1696398"/>
                  </a:lnTo>
                  <a:lnTo>
                    <a:pt x="1522620" y="1696398"/>
                  </a:lnTo>
                  <a:lnTo>
                    <a:pt x="1518483" y="1733636"/>
                  </a:lnTo>
                  <a:lnTo>
                    <a:pt x="1634334" y="1733636"/>
                  </a:lnTo>
                  <a:lnTo>
                    <a:pt x="1634334" y="1775012"/>
                  </a:lnTo>
                  <a:lnTo>
                    <a:pt x="1812249" y="1779150"/>
                  </a:lnTo>
                  <a:cubicBezTo>
                    <a:pt x="1812249" y="1791563"/>
                    <a:pt x="1812250" y="1803975"/>
                    <a:pt x="1812250" y="1816388"/>
                  </a:cubicBezTo>
                  <a:lnTo>
                    <a:pt x="1919825" y="1812250"/>
                  </a:lnTo>
                  <a:lnTo>
                    <a:pt x="1915688" y="1866038"/>
                  </a:lnTo>
                  <a:lnTo>
                    <a:pt x="2813539" y="1857763"/>
                  </a:lnTo>
                  <a:cubicBezTo>
                    <a:pt x="2813539" y="1874313"/>
                    <a:pt x="2813538" y="1890864"/>
                    <a:pt x="2813538" y="1907414"/>
                  </a:cubicBezTo>
                  <a:lnTo>
                    <a:pt x="3868614" y="1907414"/>
                  </a:lnTo>
                </a:path>
              </a:pathLst>
            </a:custGeom>
            <a:noFill/>
            <a:ln w="38100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>
              <a:off x="5594409" y="2602733"/>
              <a:ext cx="1507774" cy="0"/>
            </a:xfrm>
            <a:prstGeom prst="lin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9" name="Arrondir un rectangle avec un coin diagonal 68"/>
          <p:cNvSpPr/>
          <p:nvPr/>
        </p:nvSpPr>
        <p:spPr>
          <a:xfrm>
            <a:off x="4788024" y="1347615"/>
            <a:ext cx="4305767" cy="273490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72052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4059236"/>
          </a:xfrm>
        </p:spPr>
        <p:txBody>
          <a:bodyPr/>
          <a:lstStyle/>
          <a:p>
            <a:r>
              <a:rPr lang="fr-FR" sz="1900" dirty="0"/>
              <a:t>TAS 102 :  </a:t>
            </a:r>
            <a:r>
              <a:rPr lang="fr-FR" sz="1900" dirty="0" err="1"/>
              <a:t>fluoropyrimidine</a:t>
            </a:r>
            <a:r>
              <a:rPr lang="fr-FR" sz="1900" dirty="0"/>
              <a:t> orale et inhibiteur TP (</a:t>
            </a:r>
            <a:r>
              <a:rPr lang="fr-FR" sz="1900" dirty="0" err="1"/>
              <a:t>Taiho</a:t>
            </a:r>
            <a:r>
              <a:rPr lang="fr-FR" sz="1900" dirty="0"/>
              <a:t>)</a:t>
            </a:r>
          </a:p>
          <a:p>
            <a:r>
              <a:rPr lang="fr-FR" sz="1900" dirty="0"/>
              <a:t>Phase II randomisée positive </a:t>
            </a:r>
            <a:r>
              <a:rPr lang="fr-FR" sz="1900" b="0" dirty="0"/>
              <a:t>(Yoshino </a:t>
            </a:r>
            <a:r>
              <a:rPr lang="fr-FR" sz="1900" b="0" dirty="0" err="1"/>
              <a:t>T</a:t>
            </a:r>
            <a:r>
              <a:rPr lang="fr-FR" sz="1900" b="0" dirty="0"/>
              <a:t> </a:t>
            </a:r>
            <a:r>
              <a:rPr lang="fr-FR" sz="1900" b="0" i="1" dirty="0"/>
              <a:t>et al., Lancet </a:t>
            </a:r>
            <a:r>
              <a:rPr lang="fr-FR" sz="1900" b="0" i="1" dirty="0" err="1"/>
              <a:t>Oncol</a:t>
            </a:r>
            <a:r>
              <a:rPr lang="fr-FR" sz="1900" b="0" dirty="0"/>
              <a:t> 2012)</a:t>
            </a:r>
          </a:p>
          <a:p>
            <a:endParaRPr lang="fr-FR" sz="1900" dirty="0"/>
          </a:p>
          <a:p>
            <a:endParaRPr lang="fr-FR" sz="1900" dirty="0"/>
          </a:p>
          <a:p>
            <a:endParaRPr lang="fr-FR" sz="1900" dirty="0"/>
          </a:p>
          <a:p>
            <a:endParaRPr lang="fr-FR" sz="1900" dirty="0"/>
          </a:p>
          <a:p>
            <a:endParaRPr lang="fr-FR" sz="1900" dirty="0"/>
          </a:p>
          <a:p>
            <a:r>
              <a:rPr lang="fr-FR" sz="1900" dirty="0"/>
              <a:t> Patients OMS 0-1 exposés à  toutes CT, </a:t>
            </a:r>
            <a:r>
              <a:rPr lang="fr-FR" sz="1900" dirty="0" err="1" smtClean="0"/>
              <a:t>bevacizumab</a:t>
            </a:r>
            <a:r>
              <a:rPr lang="fr-FR" sz="1900" dirty="0" smtClean="0"/>
              <a:t> </a:t>
            </a:r>
            <a:r>
              <a:rPr lang="fr-FR" sz="1900" dirty="0"/>
              <a:t>et anti-EGFR </a:t>
            </a:r>
          </a:p>
          <a:p>
            <a:r>
              <a:rPr lang="fr-FR" sz="1900" dirty="0"/>
              <a:t> ≥ L4 dans 60% des cas</a:t>
            </a:r>
          </a:p>
          <a:p>
            <a:r>
              <a:rPr lang="fr-FR" sz="1900" dirty="0"/>
              <a:t> 13 pays, 114 centres, 2/3 en Occident</a:t>
            </a:r>
          </a:p>
          <a:p>
            <a:r>
              <a:rPr lang="fr-FR" sz="1900" dirty="0"/>
              <a:t>Prise </a:t>
            </a:r>
            <a:r>
              <a:rPr lang="fr-FR" sz="1900" i="1" dirty="0"/>
              <a:t>per os </a:t>
            </a:r>
            <a:r>
              <a:rPr lang="fr-FR" sz="1900" dirty="0"/>
              <a:t>35 mg/m² </a:t>
            </a:r>
            <a:r>
              <a:rPr lang="fr-FR" sz="1900" dirty="0" smtClean="0"/>
              <a:t>x 2/j </a:t>
            </a:r>
            <a:r>
              <a:rPr lang="fr-FR" sz="1900" dirty="0"/>
              <a:t>J1-5 et J8-12, J1=J28 </a:t>
            </a:r>
          </a:p>
          <a:p>
            <a:endParaRPr lang="fr-FR" sz="1900" dirty="0"/>
          </a:p>
          <a:p>
            <a:endParaRPr lang="fr-FR" sz="1900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620057" y="4815191"/>
            <a:ext cx="8523943" cy="406024"/>
          </a:xfrm>
        </p:spPr>
        <p:txBody>
          <a:bodyPr rtlCol="0" anchor="ctr"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a-DK" sz="1100" dirty="0">
                <a:solidFill>
                  <a:schemeClr val="bg1"/>
                </a:solidFill>
              </a:rPr>
              <a:t>E Van Cutsem </a:t>
            </a:r>
            <a:r>
              <a:rPr lang="da-DK" sz="1100" i="1" dirty="0">
                <a:solidFill>
                  <a:schemeClr val="bg1"/>
                </a:solidFill>
              </a:rPr>
              <a:t>et al.</a:t>
            </a:r>
            <a:r>
              <a:rPr lang="da-DK" sz="1100" dirty="0">
                <a:solidFill>
                  <a:schemeClr val="bg1"/>
                </a:solidFill>
              </a:rPr>
              <a:t>; LBA13_ESMO 2014</a:t>
            </a:r>
          </a:p>
          <a:p>
            <a:pPr fontAlgn="auto">
              <a:spcAft>
                <a:spcPts val="0"/>
              </a:spcAft>
              <a:defRPr/>
            </a:pPr>
            <a:endParaRPr lang="es-ES_tradnl" sz="11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926" name="ZoneTexte 15"/>
          <p:cNvSpPr txBox="1">
            <a:spLocks noChangeArrowheads="1"/>
          </p:cNvSpPr>
          <p:nvPr/>
        </p:nvSpPr>
        <p:spPr bwMode="auto">
          <a:xfrm>
            <a:off x="1347540" y="2251968"/>
            <a:ext cx="732335" cy="87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95" tIns="43397" rIns="86795" bIns="43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b="1" dirty="0" err="1">
                <a:solidFill>
                  <a:schemeClr val="bg1">
                    <a:lumMod val="50000"/>
                  </a:schemeClr>
                </a:solidFill>
              </a:rPr>
              <a:t>CCRm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  <a:p>
            <a:pPr algn="ctr" eaLnBrk="1" hangingPunct="1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≥ L3</a:t>
            </a:r>
          </a:p>
          <a:p>
            <a:pPr algn="ctr" eaLnBrk="1" hangingPunct="1"/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n=800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28" name="ZoneTexte 20"/>
          <p:cNvSpPr txBox="1">
            <a:spLocks noChangeArrowheads="1"/>
          </p:cNvSpPr>
          <p:nvPr/>
        </p:nvSpPr>
        <p:spPr bwMode="auto">
          <a:xfrm>
            <a:off x="5776266" y="2288877"/>
            <a:ext cx="1839622" cy="6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95" tIns="43397" rIns="86795" bIns="43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Objectif principal :</a:t>
            </a:r>
          </a:p>
          <a:p>
            <a:pPr algn="ctr" eaLnBrk="1" hangingPunct="1"/>
            <a:r>
              <a:rPr lang="fr-FR" b="1" u="sng" dirty="0">
                <a:solidFill>
                  <a:schemeClr val="bg1">
                    <a:lumMod val="50000"/>
                  </a:schemeClr>
                </a:solidFill>
              </a:rPr>
              <a:t>Survie Globale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109688" y="2071470"/>
            <a:ext cx="2287119" cy="454499"/>
          </a:xfrm>
          <a:prstGeom prst="roundRect">
            <a:avLst>
              <a:gd name="adj" fmla="val 24018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86795" tIns="43397" rIns="86795" bIns="43397" anchor="ctr"/>
          <a:lstStyle/>
          <a:p>
            <a:pPr algn="ctr">
              <a:lnSpc>
                <a:spcPct val="80000"/>
              </a:lnSpc>
              <a:buClr>
                <a:srgbClr val="FFCC00"/>
              </a:buClr>
              <a:defRPr/>
            </a:pPr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TAS 102</a:t>
            </a:r>
          </a:p>
          <a:p>
            <a:pPr algn="ctr">
              <a:lnSpc>
                <a:spcPct val="80000"/>
              </a:lnSpc>
              <a:buClr>
                <a:srgbClr val="FFCC00"/>
              </a:buClr>
              <a:defRPr/>
            </a:pPr>
            <a:r>
              <a:rPr lang="fr-FR" sz="1300" b="1" dirty="0">
                <a:solidFill>
                  <a:schemeClr val="bg1">
                    <a:lumMod val="95000"/>
                  </a:schemeClr>
                </a:solidFill>
              </a:rPr>
              <a:t>n=534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109688" y="2662364"/>
            <a:ext cx="2287119" cy="425377"/>
          </a:xfrm>
          <a:prstGeom prst="roundRect">
            <a:avLst>
              <a:gd name="adj" fmla="val 16668"/>
            </a:avLst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86795" tIns="43397" rIns="86795" bIns="43397" anchor="ctr"/>
          <a:lstStyle/>
          <a:p>
            <a:pPr algn="ctr">
              <a:lnSpc>
                <a:spcPct val="80000"/>
              </a:lnSpc>
              <a:buClr>
                <a:srgbClr val="FFCC00"/>
              </a:buClr>
              <a:defRPr/>
            </a:pPr>
            <a:r>
              <a:rPr lang="fr-FR" b="1" dirty="0">
                <a:solidFill>
                  <a:schemeClr val="bg1"/>
                </a:solidFill>
              </a:rPr>
              <a:t>Placebo</a:t>
            </a:r>
          </a:p>
          <a:p>
            <a:pPr algn="ctr">
              <a:lnSpc>
                <a:spcPct val="80000"/>
              </a:lnSpc>
              <a:buClr>
                <a:srgbClr val="FFCC00"/>
              </a:buClr>
              <a:defRPr/>
            </a:pPr>
            <a:r>
              <a:rPr lang="fr-FR" sz="1300" b="1" dirty="0">
                <a:solidFill>
                  <a:schemeClr val="bg1"/>
                </a:solidFill>
              </a:rPr>
              <a:t>n=266</a:t>
            </a: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2493964" y="2260302"/>
            <a:ext cx="530225" cy="685800"/>
          </a:xfrm>
          <a:custGeom>
            <a:avLst/>
            <a:gdLst>
              <a:gd name="T0" fmla="*/ 2147483647 w 133"/>
              <a:gd name="T1" fmla="*/ 0 h 904"/>
              <a:gd name="T2" fmla="*/ 0 w 133"/>
              <a:gd name="T3" fmla="*/ 0 h 904"/>
              <a:gd name="T4" fmla="*/ 0 w 133"/>
              <a:gd name="T5" fmla="*/ 2147483647 h 904"/>
              <a:gd name="T6" fmla="*/ 2147483647 w 133"/>
              <a:gd name="T7" fmla="*/ 2147483647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904"/>
              <a:gd name="T14" fmla="*/ 133 w 133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904">
                <a:moveTo>
                  <a:pt x="133" y="0"/>
                </a:moveTo>
                <a:lnTo>
                  <a:pt x="0" y="0"/>
                </a:lnTo>
                <a:lnTo>
                  <a:pt x="0" y="904"/>
                </a:lnTo>
                <a:lnTo>
                  <a:pt x="133" y="904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 w="lg" len="med"/>
            <a:tailEnd type="arrow" w="lg" len="med"/>
          </a:ln>
        </p:spPr>
        <p:txBody>
          <a:bodyPr lIns="86795" tIns="43397" rIns="86795" bIns="43397"/>
          <a:lstStyle/>
          <a:p>
            <a:pPr>
              <a:defRPr/>
            </a:pPr>
            <a:endParaRPr lang="fr-FR" sz="1500" ker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168526" y="2360891"/>
            <a:ext cx="747291" cy="487247"/>
          </a:xfrm>
          <a:prstGeom prst="ellipse">
            <a:avLst/>
          </a:prstGeom>
          <a:solidFill>
            <a:schemeClr val="accent5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86795" tIns="43397" rIns="86795" bIns="43397" anchor="ctr"/>
          <a:lstStyle/>
          <a:p>
            <a:pPr algn="ctr">
              <a:buClr>
                <a:srgbClr val="FFCC00"/>
              </a:buClr>
              <a:defRPr/>
            </a:pPr>
            <a:r>
              <a:rPr lang="fr-FR" sz="1300" b="1" dirty="0">
                <a:solidFill>
                  <a:schemeClr val="bg1"/>
                </a:solidFill>
                <a:cs typeface="Calibri"/>
              </a:rPr>
              <a:t>R 2/11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RECOURSE : TAS 102 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1313978" y="1923678"/>
            <a:ext cx="6354366" cy="1366886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6603" y="493789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nb-NO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 Van Cutsem </a:t>
            </a:r>
            <a:r>
              <a:rPr lang="nb-NO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al.; 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LBA13_ESMO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MS PGothic" charset="0"/>
                <a:cs typeface="MS PGothic" charset="0"/>
              </a:rPr>
              <a:t>®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2014</a:t>
            </a:r>
            <a:endParaRPr lang="nb-NO" sz="900" dirty="0">
              <a:solidFill>
                <a:schemeClr val="bg1">
                  <a:lumMod val="50000"/>
                </a:schemeClr>
              </a:solidFill>
              <a:latin typeface="+mj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1610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re 55"/>
          <p:cNvSpPr>
            <a:spLocks noGrp="1"/>
          </p:cNvSpPr>
          <p:nvPr>
            <p:ph type="title"/>
          </p:nvPr>
        </p:nvSpPr>
        <p:spPr>
          <a:xfrm>
            <a:off x="2459038" y="363563"/>
            <a:ext cx="6227762" cy="4079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fr-FR" sz="2500" dirty="0"/>
              <a:t>RECOURSE : </a:t>
            </a:r>
            <a:br>
              <a:rPr lang="fr-FR" sz="2500" dirty="0"/>
            </a:br>
            <a:r>
              <a:rPr lang="fr-FR" dirty="0" smtClean="0"/>
              <a:t>Objectif </a:t>
            </a:r>
            <a:r>
              <a:rPr lang="fr-FR" dirty="0"/>
              <a:t>principal = Survie Globale </a:t>
            </a:r>
            <a:endParaRPr lang="fr-FR" sz="1500" b="0" dirty="0"/>
          </a:p>
        </p:txBody>
      </p:sp>
      <p:sp>
        <p:nvSpPr>
          <p:cNvPr id="7" name="Forme libre 6"/>
          <p:cNvSpPr/>
          <p:nvPr/>
        </p:nvSpPr>
        <p:spPr>
          <a:xfrm>
            <a:off x="2251075" y="1654970"/>
            <a:ext cx="5272088" cy="2193131"/>
          </a:xfrm>
          <a:custGeom>
            <a:avLst/>
            <a:gdLst>
              <a:gd name="connsiteX0" fmla="*/ 0 w 5343525"/>
              <a:gd name="connsiteY0" fmla="*/ 0 h 2971800"/>
              <a:gd name="connsiteX1" fmla="*/ 0 w 5343525"/>
              <a:gd name="connsiteY1" fmla="*/ 2971800 h 2971800"/>
              <a:gd name="connsiteX2" fmla="*/ 5343525 w 5343525"/>
              <a:gd name="connsiteY2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43525" h="2971800">
                <a:moveTo>
                  <a:pt x="0" y="0"/>
                </a:moveTo>
                <a:lnTo>
                  <a:pt x="0" y="2971800"/>
                </a:lnTo>
                <a:lnTo>
                  <a:pt x="5343525" y="2971800"/>
                </a:ln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241551" y="2725341"/>
            <a:ext cx="1897063" cy="1128713"/>
          </a:xfrm>
          <a:custGeom>
            <a:avLst/>
            <a:gdLst>
              <a:gd name="connsiteX0" fmla="*/ 0 w 1914258"/>
              <a:gd name="connsiteY0" fmla="*/ 0 h 1512606"/>
              <a:gd name="connsiteX1" fmla="*/ 1914258 w 1914258"/>
              <a:gd name="connsiteY1" fmla="*/ 0 h 1512606"/>
              <a:gd name="connsiteX2" fmla="*/ 1914258 w 1914258"/>
              <a:gd name="connsiteY2" fmla="*/ 1512606 h 151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4258" h="1512606">
                <a:moveTo>
                  <a:pt x="0" y="0"/>
                </a:moveTo>
                <a:lnTo>
                  <a:pt x="1914258" y="0"/>
                </a:lnTo>
                <a:lnTo>
                  <a:pt x="1914258" y="1512606"/>
                </a:lnTo>
              </a:path>
            </a:pathLst>
          </a:custGeom>
          <a:noFill/>
          <a:ln w="19050">
            <a:solidFill>
              <a:srgbClr val="7F7F7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2151063" y="3796904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151063" y="3582591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151063" y="3368279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151063" y="3153966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151063" y="2939654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151063" y="2725341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151063" y="2512219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151063" y="2297906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151063" y="2083594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151063" y="1869281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151063" y="1654968"/>
            <a:ext cx="100012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5400000">
            <a:off x="2291954" y="3893345"/>
            <a:ext cx="7381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rot="5400000">
            <a:off x="3063479" y="3893345"/>
            <a:ext cx="7381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rot="5400000">
            <a:off x="3835004" y="3893345"/>
            <a:ext cx="7381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rot="5400000">
            <a:off x="4606529" y="3893345"/>
            <a:ext cx="7381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5400000">
            <a:off x="5378054" y="3893345"/>
            <a:ext cx="7381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rot="5400000">
            <a:off x="6149579" y="3893345"/>
            <a:ext cx="7381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rot="5400000">
            <a:off x="6921104" y="3893345"/>
            <a:ext cx="73819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r 2"/>
          <p:cNvGrpSpPr/>
          <p:nvPr/>
        </p:nvGrpSpPr>
        <p:grpSpPr>
          <a:xfrm>
            <a:off x="1722436" y="1526381"/>
            <a:ext cx="438153" cy="2456945"/>
            <a:chOff x="1865373" y="1527795"/>
            <a:chExt cx="474514" cy="2459220"/>
          </a:xfrm>
        </p:grpSpPr>
        <p:sp>
          <p:nvSpPr>
            <p:cNvPr id="82969" name="ZoneTexte 27"/>
            <p:cNvSpPr txBox="1">
              <a:spLocks noChangeArrowheads="1"/>
            </p:cNvSpPr>
            <p:nvPr/>
          </p:nvSpPr>
          <p:spPr bwMode="auto">
            <a:xfrm>
              <a:off x="2048388" y="3694356"/>
              <a:ext cx="291499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0</a:t>
              </a:r>
            </a:p>
          </p:txBody>
        </p:sp>
        <p:sp>
          <p:nvSpPr>
            <p:cNvPr id="82970" name="ZoneTexte 28"/>
            <p:cNvSpPr txBox="1">
              <a:spLocks noChangeArrowheads="1"/>
            </p:cNvSpPr>
            <p:nvPr/>
          </p:nvSpPr>
          <p:spPr bwMode="auto">
            <a:xfrm>
              <a:off x="1956880" y="3458394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10</a:t>
              </a:r>
            </a:p>
          </p:txBody>
        </p:sp>
        <p:sp>
          <p:nvSpPr>
            <p:cNvPr id="82971" name="ZoneTexte 29"/>
            <p:cNvSpPr txBox="1">
              <a:spLocks noChangeArrowheads="1"/>
            </p:cNvSpPr>
            <p:nvPr/>
          </p:nvSpPr>
          <p:spPr bwMode="auto">
            <a:xfrm>
              <a:off x="1956880" y="3243883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20</a:t>
              </a:r>
            </a:p>
          </p:txBody>
        </p:sp>
        <p:sp>
          <p:nvSpPr>
            <p:cNvPr id="82972" name="ZoneTexte 30"/>
            <p:cNvSpPr txBox="1">
              <a:spLocks noChangeArrowheads="1"/>
            </p:cNvSpPr>
            <p:nvPr/>
          </p:nvSpPr>
          <p:spPr bwMode="auto">
            <a:xfrm>
              <a:off x="1956880" y="3029372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30</a:t>
              </a:r>
            </a:p>
          </p:txBody>
        </p:sp>
        <p:sp>
          <p:nvSpPr>
            <p:cNvPr id="82973" name="ZoneTexte 31"/>
            <p:cNvSpPr txBox="1">
              <a:spLocks noChangeArrowheads="1"/>
            </p:cNvSpPr>
            <p:nvPr/>
          </p:nvSpPr>
          <p:spPr bwMode="auto">
            <a:xfrm>
              <a:off x="1956880" y="2814861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40</a:t>
              </a:r>
            </a:p>
          </p:txBody>
        </p:sp>
        <p:sp>
          <p:nvSpPr>
            <p:cNvPr id="82974" name="ZoneTexte 32"/>
            <p:cNvSpPr txBox="1">
              <a:spLocks noChangeArrowheads="1"/>
            </p:cNvSpPr>
            <p:nvPr/>
          </p:nvSpPr>
          <p:spPr bwMode="auto">
            <a:xfrm>
              <a:off x="1956880" y="2600350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50</a:t>
              </a:r>
            </a:p>
          </p:txBody>
        </p:sp>
        <p:sp>
          <p:nvSpPr>
            <p:cNvPr id="82975" name="ZoneTexte 33"/>
            <p:cNvSpPr txBox="1">
              <a:spLocks noChangeArrowheads="1"/>
            </p:cNvSpPr>
            <p:nvPr/>
          </p:nvSpPr>
          <p:spPr bwMode="auto">
            <a:xfrm>
              <a:off x="1956880" y="2385839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60</a:t>
              </a:r>
            </a:p>
          </p:txBody>
        </p:sp>
        <p:sp>
          <p:nvSpPr>
            <p:cNvPr id="82976" name="ZoneTexte 34"/>
            <p:cNvSpPr txBox="1">
              <a:spLocks noChangeArrowheads="1"/>
            </p:cNvSpPr>
            <p:nvPr/>
          </p:nvSpPr>
          <p:spPr bwMode="auto">
            <a:xfrm>
              <a:off x="1956880" y="2182054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70</a:t>
              </a:r>
            </a:p>
          </p:txBody>
        </p:sp>
        <p:sp>
          <p:nvSpPr>
            <p:cNvPr id="82977" name="ZoneTexte 35"/>
            <p:cNvSpPr txBox="1">
              <a:spLocks noChangeArrowheads="1"/>
            </p:cNvSpPr>
            <p:nvPr/>
          </p:nvSpPr>
          <p:spPr bwMode="auto">
            <a:xfrm>
              <a:off x="1956880" y="1946092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80</a:t>
              </a:r>
            </a:p>
          </p:txBody>
        </p:sp>
        <p:sp>
          <p:nvSpPr>
            <p:cNvPr id="82978" name="ZoneTexte 36"/>
            <p:cNvSpPr txBox="1">
              <a:spLocks noChangeArrowheads="1"/>
            </p:cNvSpPr>
            <p:nvPr/>
          </p:nvSpPr>
          <p:spPr bwMode="auto">
            <a:xfrm>
              <a:off x="1956880" y="1753032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90</a:t>
              </a:r>
            </a:p>
          </p:txBody>
        </p:sp>
        <p:sp>
          <p:nvSpPr>
            <p:cNvPr id="82979" name="ZoneTexte 37"/>
            <p:cNvSpPr txBox="1">
              <a:spLocks noChangeArrowheads="1"/>
            </p:cNvSpPr>
            <p:nvPr/>
          </p:nvSpPr>
          <p:spPr bwMode="auto">
            <a:xfrm>
              <a:off x="1865373" y="1527795"/>
              <a:ext cx="474514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fr-FR" sz="1300">
                  <a:solidFill>
                    <a:srgbClr val="7F7F7F"/>
                  </a:solidFill>
                </a:rPr>
                <a:t>100</a:t>
              </a:r>
            </a:p>
          </p:txBody>
        </p:sp>
      </p:grpSp>
      <p:grpSp>
        <p:nvGrpSpPr>
          <p:cNvPr id="4" name="Grouper 3"/>
          <p:cNvGrpSpPr/>
          <p:nvPr/>
        </p:nvGrpSpPr>
        <p:grpSpPr>
          <a:xfrm>
            <a:off x="2202220" y="3905251"/>
            <a:ext cx="4974406" cy="292388"/>
            <a:chOff x="2384973" y="3908867"/>
            <a:chExt cx="5387213" cy="292659"/>
          </a:xfrm>
        </p:grpSpPr>
        <p:sp>
          <p:nvSpPr>
            <p:cNvPr id="82980" name="ZoneTexte 38"/>
            <p:cNvSpPr txBox="1">
              <a:spLocks noChangeArrowheads="1"/>
            </p:cNvSpPr>
            <p:nvPr/>
          </p:nvSpPr>
          <p:spPr bwMode="auto">
            <a:xfrm>
              <a:off x="2384973" y="3908867"/>
              <a:ext cx="291499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300" dirty="0">
                  <a:solidFill>
                    <a:srgbClr val="7F7F7F"/>
                  </a:solidFill>
                </a:rPr>
                <a:t>0</a:t>
              </a:r>
            </a:p>
          </p:txBody>
        </p:sp>
        <p:sp>
          <p:nvSpPr>
            <p:cNvPr id="82981" name="ZoneTexte 39"/>
            <p:cNvSpPr txBox="1">
              <a:spLocks noChangeArrowheads="1"/>
            </p:cNvSpPr>
            <p:nvPr/>
          </p:nvSpPr>
          <p:spPr bwMode="auto">
            <a:xfrm>
              <a:off x="3220524" y="3908867"/>
              <a:ext cx="291499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300">
                  <a:solidFill>
                    <a:srgbClr val="7F7F7F"/>
                  </a:solidFill>
                </a:rPr>
                <a:t>3</a:t>
              </a:r>
            </a:p>
          </p:txBody>
        </p:sp>
        <p:sp>
          <p:nvSpPr>
            <p:cNvPr id="82982" name="ZoneTexte 40"/>
            <p:cNvSpPr txBox="1">
              <a:spLocks noChangeArrowheads="1"/>
            </p:cNvSpPr>
            <p:nvPr/>
          </p:nvSpPr>
          <p:spPr bwMode="auto">
            <a:xfrm>
              <a:off x="4056075" y="3908867"/>
              <a:ext cx="291499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300">
                  <a:solidFill>
                    <a:srgbClr val="7F7F7F"/>
                  </a:solidFill>
                </a:rPr>
                <a:t>6</a:t>
              </a:r>
            </a:p>
          </p:txBody>
        </p:sp>
        <p:sp>
          <p:nvSpPr>
            <p:cNvPr id="82983" name="ZoneTexte 41"/>
            <p:cNvSpPr txBox="1">
              <a:spLocks noChangeArrowheads="1"/>
            </p:cNvSpPr>
            <p:nvPr/>
          </p:nvSpPr>
          <p:spPr bwMode="auto">
            <a:xfrm>
              <a:off x="4876152" y="3908867"/>
              <a:ext cx="291499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300">
                  <a:solidFill>
                    <a:srgbClr val="7F7F7F"/>
                  </a:solidFill>
                </a:rPr>
                <a:t>9</a:t>
              </a:r>
            </a:p>
          </p:txBody>
        </p:sp>
        <p:sp>
          <p:nvSpPr>
            <p:cNvPr id="82984" name="ZoneTexte 42"/>
            <p:cNvSpPr txBox="1">
              <a:spLocks noChangeArrowheads="1"/>
            </p:cNvSpPr>
            <p:nvPr/>
          </p:nvSpPr>
          <p:spPr bwMode="auto">
            <a:xfrm>
              <a:off x="5665950" y="3908867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300">
                  <a:solidFill>
                    <a:srgbClr val="7F7F7F"/>
                  </a:solidFill>
                </a:rPr>
                <a:t>12</a:t>
              </a:r>
            </a:p>
          </p:txBody>
        </p:sp>
        <p:sp>
          <p:nvSpPr>
            <p:cNvPr id="82985" name="ZoneTexte 43"/>
            <p:cNvSpPr txBox="1">
              <a:spLocks noChangeArrowheads="1"/>
            </p:cNvSpPr>
            <p:nvPr/>
          </p:nvSpPr>
          <p:spPr bwMode="auto">
            <a:xfrm>
              <a:off x="6547920" y="3908867"/>
              <a:ext cx="383007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300">
                  <a:solidFill>
                    <a:srgbClr val="7F7F7F"/>
                  </a:solidFill>
                </a:rPr>
                <a:t>15</a:t>
              </a:r>
            </a:p>
          </p:txBody>
        </p:sp>
        <p:sp>
          <p:nvSpPr>
            <p:cNvPr id="82986" name="ZoneTexte 44"/>
            <p:cNvSpPr txBox="1">
              <a:spLocks noChangeArrowheads="1"/>
            </p:cNvSpPr>
            <p:nvPr/>
          </p:nvSpPr>
          <p:spPr bwMode="auto">
            <a:xfrm>
              <a:off x="7377760" y="3908867"/>
              <a:ext cx="394426" cy="29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fr-FR" sz="1300" dirty="0">
                  <a:solidFill>
                    <a:srgbClr val="7F7F7F"/>
                  </a:solidFill>
                </a:rPr>
                <a:t>18</a:t>
              </a:r>
            </a:p>
          </p:txBody>
        </p:sp>
      </p:grpSp>
      <p:sp>
        <p:nvSpPr>
          <p:cNvPr id="82987" name="ZoneTexte 45"/>
          <p:cNvSpPr txBox="1">
            <a:spLocks noChangeArrowheads="1"/>
          </p:cNvSpPr>
          <p:nvPr/>
        </p:nvSpPr>
        <p:spPr bwMode="auto">
          <a:xfrm>
            <a:off x="3560317" y="4087417"/>
            <a:ext cx="2182118" cy="2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95" tIns="43397" rIns="86795" bIns="43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1300" dirty="0" smtClean="0">
                <a:solidFill>
                  <a:srgbClr val="7F7F7F"/>
                </a:solidFill>
              </a:rPr>
              <a:t>Mois depuis la randomisation</a:t>
            </a:r>
            <a:endParaRPr lang="fr-FR" sz="1300" dirty="0">
              <a:solidFill>
                <a:srgbClr val="7F7F7F"/>
              </a:solidFill>
            </a:endParaRPr>
          </a:p>
        </p:txBody>
      </p:sp>
      <p:sp>
        <p:nvSpPr>
          <p:cNvPr id="82988" name="ZoneTexte 46"/>
          <p:cNvSpPr txBox="1">
            <a:spLocks noChangeArrowheads="1"/>
          </p:cNvSpPr>
          <p:nvPr/>
        </p:nvSpPr>
        <p:spPr bwMode="auto">
          <a:xfrm rot="-5400000">
            <a:off x="297122" y="2570055"/>
            <a:ext cx="2622045" cy="2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95" tIns="43397" rIns="86795" bIns="43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1300" dirty="0" smtClean="0">
                <a:solidFill>
                  <a:srgbClr val="7F7F7F"/>
                </a:solidFill>
              </a:rPr>
              <a:t>Fonction de distribution de la survie</a:t>
            </a:r>
            <a:endParaRPr lang="fr-FR" sz="1300" dirty="0">
              <a:solidFill>
                <a:srgbClr val="7F7F7F"/>
              </a:solidFill>
            </a:endParaRPr>
          </a:p>
        </p:txBody>
      </p:sp>
      <p:sp>
        <p:nvSpPr>
          <p:cNvPr id="48" name="Forme libre 47"/>
          <p:cNvSpPr/>
          <p:nvPr/>
        </p:nvSpPr>
        <p:spPr>
          <a:xfrm>
            <a:off x="2284413" y="1662113"/>
            <a:ext cx="4948237" cy="2006203"/>
          </a:xfrm>
          <a:custGeom>
            <a:avLst/>
            <a:gdLst>
              <a:gd name="connsiteX0" fmla="*/ 0 w 4948015"/>
              <a:gd name="connsiteY0" fmla="*/ 0 h 2674834"/>
              <a:gd name="connsiteX1" fmla="*/ 128187 w 4948015"/>
              <a:gd name="connsiteY1" fmla="*/ 25638 h 2674834"/>
              <a:gd name="connsiteX2" fmla="*/ 247828 w 4948015"/>
              <a:gd name="connsiteY2" fmla="*/ 68366 h 2674834"/>
              <a:gd name="connsiteX3" fmla="*/ 316194 w 4948015"/>
              <a:gd name="connsiteY3" fmla="*/ 153824 h 2674834"/>
              <a:gd name="connsiteX4" fmla="*/ 384560 w 4948015"/>
              <a:gd name="connsiteY4" fmla="*/ 222191 h 2674834"/>
              <a:gd name="connsiteX5" fmla="*/ 461473 w 4948015"/>
              <a:gd name="connsiteY5" fmla="*/ 290557 h 2674834"/>
              <a:gd name="connsiteX6" fmla="*/ 521293 w 4948015"/>
              <a:gd name="connsiteY6" fmla="*/ 341832 h 2674834"/>
              <a:gd name="connsiteX7" fmla="*/ 598205 w 4948015"/>
              <a:gd name="connsiteY7" fmla="*/ 418744 h 2674834"/>
              <a:gd name="connsiteX8" fmla="*/ 623843 w 4948015"/>
              <a:gd name="connsiteY8" fmla="*/ 495656 h 2674834"/>
              <a:gd name="connsiteX9" fmla="*/ 658026 w 4948015"/>
              <a:gd name="connsiteY9" fmla="*/ 521294 h 2674834"/>
              <a:gd name="connsiteX10" fmla="*/ 683663 w 4948015"/>
              <a:gd name="connsiteY10" fmla="*/ 564023 h 2674834"/>
              <a:gd name="connsiteX11" fmla="*/ 743484 w 4948015"/>
              <a:gd name="connsiteY11" fmla="*/ 598206 h 2674834"/>
              <a:gd name="connsiteX12" fmla="*/ 743484 w 4948015"/>
              <a:gd name="connsiteY12" fmla="*/ 649481 h 2674834"/>
              <a:gd name="connsiteX13" fmla="*/ 811850 w 4948015"/>
              <a:gd name="connsiteY13" fmla="*/ 726393 h 2674834"/>
              <a:gd name="connsiteX14" fmla="*/ 828942 w 4948015"/>
              <a:gd name="connsiteY14" fmla="*/ 811851 h 2674834"/>
              <a:gd name="connsiteX15" fmla="*/ 897308 w 4948015"/>
              <a:gd name="connsiteY15" fmla="*/ 905854 h 2674834"/>
              <a:gd name="connsiteX16" fmla="*/ 914400 w 4948015"/>
              <a:gd name="connsiteY16" fmla="*/ 965675 h 2674834"/>
              <a:gd name="connsiteX17" fmla="*/ 965675 w 4948015"/>
              <a:gd name="connsiteY17" fmla="*/ 965675 h 2674834"/>
              <a:gd name="connsiteX18" fmla="*/ 982766 w 4948015"/>
              <a:gd name="connsiteY18" fmla="*/ 1025495 h 2674834"/>
              <a:gd name="connsiteX19" fmla="*/ 1025495 w 4948015"/>
              <a:gd name="connsiteY19" fmla="*/ 1051133 h 2674834"/>
              <a:gd name="connsiteX20" fmla="*/ 1051132 w 4948015"/>
              <a:gd name="connsiteY20" fmla="*/ 1085316 h 2674834"/>
              <a:gd name="connsiteX21" fmla="*/ 1102407 w 4948015"/>
              <a:gd name="connsiteY21" fmla="*/ 1136591 h 2674834"/>
              <a:gd name="connsiteX22" fmla="*/ 1136590 w 4948015"/>
              <a:gd name="connsiteY22" fmla="*/ 1170774 h 2674834"/>
              <a:gd name="connsiteX23" fmla="*/ 1196411 w 4948015"/>
              <a:gd name="connsiteY23" fmla="*/ 1281869 h 2674834"/>
              <a:gd name="connsiteX24" fmla="*/ 1298960 w 4948015"/>
              <a:gd name="connsiteY24" fmla="*/ 1375873 h 2674834"/>
              <a:gd name="connsiteX25" fmla="*/ 1418602 w 4948015"/>
              <a:gd name="connsiteY25" fmla="*/ 1478423 h 2674834"/>
              <a:gd name="connsiteX26" fmla="*/ 1529697 w 4948015"/>
              <a:gd name="connsiteY26" fmla="*/ 1563881 h 2674834"/>
              <a:gd name="connsiteX27" fmla="*/ 1649338 w 4948015"/>
              <a:gd name="connsiteY27" fmla="*/ 1666430 h 2674834"/>
              <a:gd name="connsiteX28" fmla="*/ 1760433 w 4948015"/>
              <a:gd name="connsiteY28" fmla="*/ 1777525 h 2674834"/>
              <a:gd name="connsiteX29" fmla="*/ 1854437 w 4948015"/>
              <a:gd name="connsiteY29" fmla="*/ 1905712 h 2674834"/>
              <a:gd name="connsiteX30" fmla="*/ 1956987 w 4948015"/>
              <a:gd name="connsiteY30" fmla="*/ 1982624 h 2674834"/>
              <a:gd name="connsiteX31" fmla="*/ 1956987 w 4948015"/>
              <a:gd name="connsiteY31" fmla="*/ 1982624 h 2674834"/>
              <a:gd name="connsiteX32" fmla="*/ 2059536 w 4948015"/>
              <a:gd name="connsiteY32" fmla="*/ 2050991 h 2674834"/>
              <a:gd name="connsiteX33" fmla="*/ 2247544 w 4948015"/>
              <a:gd name="connsiteY33" fmla="*/ 2127903 h 2674834"/>
              <a:gd name="connsiteX34" fmla="*/ 2401368 w 4948015"/>
              <a:gd name="connsiteY34" fmla="*/ 2162086 h 2674834"/>
              <a:gd name="connsiteX35" fmla="*/ 2461189 w 4948015"/>
              <a:gd name="connsiteY35" fmla="*/ 2179178 h 2674834"/>
              <a:gd name="connsiteX36" fmla="*/ 2580830 w 4948015"/>
              <a:gd name="connsiteY36" fmla="*/ 2221907 h 2674834"/>
              <a:gd name="connsiteX37" fmla="*/ 2691925 w 4948015"/>
              <a:gd name="connsiteY37" fmla="*/ 2238998 h 2674834"/>
              <a:gd name="connsiteX38" fmla="*/ 2691925 w 4948015"/>
              <a:gd name="connsiteY38" fmla="*/ 2238998 h 2674834"/>
              <a:gd name="connsiteX39" fmla="*/ 2939753 w 4948015"/>
              <a:gd name="connsiteY39" fmla="*/ 2298819 h 2674834"/>
              <a:gd name="connsiteX40" fmla="*/ 3008119 w 4948015"/>
              <a:gd name="connsiteY40" fmla="*/ 2307365 h 2674834"/>
              <a:gd name="connsiteX41" fmla="*/ 3136306 w 4948015"/>
              <a:gd name="connsiteY41" fmla="*/ 2350094 h 2674834"/>
              <a:gd name="connsiteX42" fmla="*/ 3221764 w 4948015"/>
              <a:gd name="connsiteY42" fmla="*/ 2367185 h 2674834"/>
              <a:gd name="connsiteX43" fmla="*/ 3290131 w 4948015"/>
              <a:gd name="connsiteY43" fmla="*/ 2384277 h 2674834"/>
              <a:gd name="connsiteX44" fmla="*/ 3375589 w 4948015"/>
              <a:gd name="connsiteY44" fmla="*/ 2384277 h 2674834"/>
              <a:gd name="connsiteX45" fmla="*/ 3409772 w 4948015"/>
              <a:gd name="connsiteY45" fmla="*/ 2444097 h 2674834"/>
              <a:gd name="connsiteX46" fmla="*/ 3495230 w 4948015"/>
              <a:gd name="connsiteY46" fmla="*/ 2469735 h 2674834"/>
              <a:gd name="connsiteX47" fmla="*/ 3546504 w 4948015"/>
              <a:gd name="connsiteY47" fmla="*/ 2495372 h 2674834"/>
              <a:gd name="connsiteX48" fmla="*/ 3649054 w 4948015"/>
              <a:gd name="connsiteY48" fmla="*/ 2495372 h 2674834"/>
              <a:gd name="connsiteX49" fmla="*/ 3657600 w 4948015"/>
              <a:gd name="connsiteY49" fmla="*/ 2538101 h 2674834"/>
              <a:gd name="connsiteX50" fmla="*/ 3931065 w 4948015"/>
              <a:gd name="connsiteY50" fmla="*/ 2546647 h 2674834"/>
              <a:gd name="connsiteX51" fmla="*/ 3931065 w 4948015"/>
              <a:gd name="connsiteY51" fmla="*/ 2589376 h 2674834"/>
              <a:gd name="connsiteX52" fmla="*/ 4683095 w 4948015"/>
              <a:gd name="connsiteY52" fmla="*/ 2606467 h 2674834"/>
              <a:gd name="connsiteX53" fmla="*/ 4683095 w 4948015"/>
              <a:gd name="connsiteY53" fmla="*/ 2674834 h 2674834"/>
              <a:gd name="connsiteX54" fmla="*/ 4948015 w 4948015"/>
              <a:gd name="connsiteY54" fmla="*/ 2674834 h 2674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48015" h="2674834">
                <a:moveTo>
                  <a:pt x="0" y="0"/>
                </a:moveTo>
                <a:lnTo>
                  <a:pt x="128187" y="25638"/>
                </a:lnTo>
                <a:lnTo>
                  <a:pt x="247828" y="68366"/>
                </a:lnTo>
                <a:lnTo>
                  <a:pt x="316194" y="153824"/>
                </a:lnTo>
                <a:lnTo>
                  <a:pt x="384560" y="222191"/>
                </a:lnTo>
                <a:lnTo>
                  <a:pt x="461473" y="290557"/>
                </a:lnTo>
                <a:lnTo>
                  <a:pt x="521293" y="341832"/>
                </a:lnTo>
                <a:lnTo>
                  <a:pt x="598205" y="418744"/>
                </a:lnTo>
                <a:lnTo>
                  <a:pt x="623843" y="495656"/>
                </a:lnTo>
                <a:lnTo>
                  <a:pt x="658026" y="521294"/>
                </a:lnTo>
                <a:lnTo>
                  <a:pt x="683663" y="564023"/>
                </a:lnTo>
                <a:lnTo>
                  <a:pt x="743484" y="598206"/>
                </a:lnTo>
                <a:lnTo>
                  <a:pt x="743484" y="649481"/>
                </a:lnTo>
                <a:lnTo>
                  <a:pt x="811850" y="726393"/>
                </a:lnTo>
                <a:lnTo>
                  <a:pt x="828942" y="811851"/>
                </a:lnTo>
                <a:lnTo>
                  <a:pt x="897308" y="905854"/>
                </a:lnTo>
                <a:lnTo>
                  <a:pt x="914400" y="965675"/>
                </a:lnTo>
                <a:lnTo>
                  <a:pt x="965675" y="965675"/>
                </a:lnTo>
                <a:lnTo>
                  <a:pt x="982766" y="1025495"/>
                </a:lnTo>
                <a:lnTo>
                  <a:pt x="1025495" y="1051133"/>
                </a:lnTo>
                <a:lnTo>
                  <a:pt x="1051132" y="1085316"/>
                </a:lnTo>
                <a:lnTo>
                  <a:pt x="1102407" y="1136591"/>
                </a:lnTo>
                <a:lnTo>
                  <a:pt x="1136590" y="1170774"/>
                </a:lnTo>
                <a:lnTo>
                  <a:pt x="1196411" y="1281869"/>
                </a:lnTo>
                <a:lnTo>
                  <a:pt x="1298960" y="1375873"/>
                </a:lnTo>
                <a:lnTo>
                  <a:pt x="1418602" y="1478423"/>
                </a:lnTo>
                <a:lnTo>
                  <a:pt x="1529697" y="1563881"/>
                </a:lnTo>
                <a:lnTo>
                  <a:pt x="1649338" y="1666430"/>
                </a:lnTo>
                <a:lnTo>
                  <a:pt x="1760433" y="1777525"/>
                </a:lnTo>
                <a:lnTo>
                  <a:pt x="1854437" y="1905712"/>
                </a:lnTo>
                <a:lnTo>
                  <a:pt x="1956987" y="1982624"/>
                </a:lnTo>
                <a:lnTo>
                  <a:pt x="1956987" y="1982624"/>
                </a:lnTo>
                <a:lnTo>
                  <a:pt x="2059536" y="2050991"/>
                </a:lnTo>
                <a:lnTo>
                  <a:pt x="2247544" y="2127903"/>
                </a:lnTo>
                <a:lnTo>
                  <a:pt x="2401368" y="2162086"/>
                </a:lnTo>
                <a:lnTo>
                  <a:pt x="2461189" y="2179178"/>
                </a:lnTo>
                <a:lnTo>
                  <a:pt x="2580830" y="2221907"/>
                </a:lnTo>
                <a:lnTo>
                  <a:pt x="2691925" y="2238998"/>
                </a:lnTo>
                <a:lnTo>
                  <a:pt x="2691925" y="2238998"/>
                </a:lnTo>
                <a:lnTo>
                  <a:pt x="2939753" y="2298819"/>
                </a:lnTo>
                <a:lnTo>
                  <a:pt x="3008119" y="2307365"/>
                </a:lnTo>
                <a:lnTo>
                  <a:pt x="3136306" y="2350094"/>
                </a:lnTo>
                <a:lnTo>
                  <a:pt x="3221764" y="2367185"/>
                </a:lnTo>
                <a:lnTo>
                  <a:pt x="3290131" y="2384277"/>
                </a:lnTo>
                <a:lnTo>
                  <a:pt x="3375589" y="2384277"/>
                </a:lnTo>
                <a:lnTo>
                  <a:pt x="3409772" y="2444097"/>
                </a:lnTo>
                <a:lnTo>
                  <a:pt x="3495230" y="2469735"/>
                </a:lnTo>
                <a:lnTo>
                  <a:pt x="3546504" y="2495372"/>
                </a:lnTo>
                <a:lnTo>
                  <a:pt x="3649054" y="2495372"/>
                </a:lnTo>
                <a:lnTo>
                  <a:pt x="3657600" y="2538101"/>
                </a:lnTo>
                <a:lnTo>
                  <a:pt x="3931065" y="2546647"/>
                </a:lnTo>
                <a:lnTo>
                  <a:pt x="3931065" y="2589376"/>
                </a:lnTo>
                <a:lnTo>
                  <a:pt x="4683095" y="2606467"/>
                </a:lnTo>
                <a:lnTo>
                  <a:pt x="4683095" y="2674834"/>
                </a:lnTo>
                <a:lnTo>
                  <a:pt x="4948015" y="2674834"/>
                </a:lnTo>
              </a:path>
            </a:pathLst>
          </a:cu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Forme libre 48"/>
          <p:cNvSpPr/>
          <p:nvPr/>
        </p:nvSpPr>
        <p:spPr>
          <a:xfrm>
            <a:off x="2284414" y="1662113"/>
            <a:ext cx="4930775" cy="1859756"/>
          </a:xfrm>
          <a:custGeom>
            <a:avLst/>
            <a:gdLst>
              <a:gd name="connsiteX0" fmla="*/ 0 w 4930923"/>
              <a:gd name="connsiteY0" fmla="*/ 0 h 2478281"/>
              <a:gd name="connsiteX1" fmla="*/ 290557 w 4930923"/>
              <a:gd name="connsiteY1" fmla="*/ 85458 h 2478281"/>
              <a:gd name="connsiteX2" fmla="*/ 427289 w 4930923"/>
              <a:gd name="connsiteY2" fmla="*/ 136733 h 2478281"/>
              <a:gd name="connsiteX3" fmla="*/ 529839 w 4930923"/>
              <a:gd name="connsiteY3" fmla="*/ 196553 h 2478281"/>
              <a:gd name="connsiteX4" fmla="*/ 666572 w 4930923"/>
              <a:gd name="connsiteY4" fmla="*/ 290557 h 2478281"/>
              <a:gd name="connsiteX5" fmla="*/ 820396 w 4930923"/>
              <a:gd name="connsiteY5" fmla="*/ 401652 h 2478281"/>
              <a:gd name="connsiteX6" fmla="*/ 897308 w 4930923"/>
              <a:gd name="connsiteY6" fmla="*/ 504202 h 2478281"/>
              <a:gd name="connsiteX7" fmla="*/ 1059678 w 4930923"/>
              <a:gd name="connsiteY7" fmla="*/ 709301 h 2478281"/>
              <a:gd name="connsiteX8" fmla="*/ 1162228 w 4930923"/>
              <a:gd name="connsiteY8" fmla="*/ 769122 h 2478281"/>
              <a:gd name="connsiteX9" fmla="*/ 1239140 w 4930923"/>
              <a:gd name="connsiteY9" fmla="*/ 846034 h 2478281"/>
              <a:gd name="connsiteX10" fmla="*/ 1316052 w 4930923"/>
              <a:gd name="connsiteY10" fmla="*/ 957129 h 2478281"/>
              <a:gd name="connsiteX11" fmla="*/ 1384418 w 4930923"/>
              <a:gd name="connsiteY11" fmla="*/ 1008404 h 2478281"/>
              <a:gd name="connsiteX12" fmla="*/ 1452785 w 4930923"/>
              <a:gd name="connsiteY12" fmla="*/ 1145137 h 2478281"/>
              <a:gd name="connsiteX13" fmla="*/ 1555334 w 4930923"/>
              <a:gd name="connsiteY13" fmla="*/ 1196411 h 2478281"/>
              <a:gd name="connsiteX14" fmla="*/ 1751888 w 4930923"/>
              <a:gd name="connsiteY14" fmla="*/ 1350236 h 2478281"/>
              <a:gd name="connsiteX15" fmla="*/ 1837346 w 4930923"/>
              <a:gd name="connsiteY15" fmla="*/ 1410056 h 2478281"/>
              <a:gd name="connsiteX16" fmla="*/ 1922803 w 4930923"/>
              <a:gd name="connsiteY16" fmla="*/ 1469877 h 2478281"/>
              <a:gd name="connsiteX17" fmla="*/ 2119357 w 4930923"/>
              <a:gd name="connsiteY17" fmla="*/ 1623701 h 2478281"/>
              <a:gd name="connsiteX18" fmla="*/ 2247544 w 4930923"/>
              <a:gd name="connsiteY18" fmla="*/ 1657884 h 2478281"/>
              <a:gd name="connsiteX19" fmla="*/ 2333002 w 4930923"/>
              <a:gd name="connsiteY19" fmla="*/ 1692067 h 2478281"/>
              <a:gd name="connsiteX20" fmla="*/ 2409914 w 4930923"/>
              <a:gd name="connsiteY20" fmla="*/ 1760434 h 2478281"/>
              <a:gd name="connsiteX21" fmla="*/ 2409914 w 4930923"/>
              <a:gd name="connsiteY21" fmla="*/ 1760434 h 2478281"/>
              <a:gd name="connsiteX22" fmla="*/ 2512463 w 4930923"/>
              <a:gd name="connsiteY22" fmla="*/ 1803163 h 2478281"/>
              <a:gd name="connsiteX23" fmla="*/ 2597921 w 4930923"/>
              <a:gd name="connsiteY23" fmla="*/ 1862983 h 2478281"/>
              <a:gd name="connsiteX24" fmla="*/ 2734654 w 4930923"/>
              <a:gd name="connsiteY24" fmla="*/ 1939895 h 2478281"/>
              <a:gd name="connsiteX25" fmla="*/ 2777383 w 4930923"/>
              <a:gd name="connsiteY25" fmla="*/ 1956987 h 2478281"/>
              <a:gd name="connsiteX26" fmla="*/ 2862841 w 4930923"/>
              <a:gd name="connsiteY26" fmla="*/ 1991170 h 2478281"/>
              <a:gd name="connsiteX27" fmla="*/ 2922661 w 4930923"/>
              <a:gd name="connsiteY27" fmla="*/ 2025353 h 2478281"/>
              <a:gd name="connsiteX28" fmla="*/ 3033757 w 4930923"/>
              <a:gd name="connsiteY28" fmla="*/ 2050991 h 2478281"/>
              <a:gd name="connsiteX29" fmla="*/ 3170489 w 4930923"/>
              <a:gd name="connsiteY29" fmla="*/ 2085174 h 2478281"/>
              <a:gd name="connsiteX30" fmla="*/ 3238856 w 4930923"/>
              <a:gd name="connsiteY30" fmla="*/ 2144995 h 2478281"/>
              <a:gd name="connsiteX31" fmla="*/ 3307222 w 4930923"/>
              <a:gd name="connsiteY31" fmla="*/ 2170632 h 2478281"/>
              <a:gd name="connsiteX32" fmla="*/ 3435409 w 4930923"/>
              <a:gd name="connsiteY32" fmla="*/ 2213361 h 2478281"/>
              <a:gd name="connsiteX33" fmla="*/ 3495230 w 4930923"/>
              <a:gd name="connsiteY33" fmla="*/ 2213361 h 2478281"/>
              <a:gd name="connsiteX34" fmla="*/ 3572142 w 4930923"/>
              <a:gd name="connsiteY34" fmla="*/ 2238998 h 2478281"/>
              <a:gd name="connsiteX35" fmla="*/ 3640508 w 4930923"/>
              <a:gd name="connsiteY35" fmla="*/ 2307365 h 2478281"/>
              <a:gd name="connsiteX36" fmla="*/ 3691783 w 4930923"/>
              <a:gd name="connsiteY36" fmla="*/ 2341548 h 2478281"/>
              <a:gd name="connsiteX37" fmla="*/ 3862699 w 4930923"/>
              <a:gd name="connsiteY37" fmla="*/ 2324456 h 2478281"/>
              <a:gd name="connsiteX38" fmla="*/ 3862699 w 4930923"/>
              <a:gd name="connsiteY38" fmla="*/ 2367185 h 2478281"/>
              <a:gd name="connsiteX39" fmla="*/ 4153256 w 4930923"/>
              <a:gd name="connsiteY39" fmla="*/ 2367185 h 2478281"/>
              <a:gd name="connsiteX40" fmla="*/ 4127618 w 4930923"/>
              <a:gd name="connsiteY40" fmla="*/ 2401368 h 2478281"/>
              <a:gd name="connsiteX41" fmla="*/ 4247260 w 4930923"/>
              <a:gd name="connsiteY41" fmla="*/ 2384277 h 2478281"/>
              <a:gd name="connsiteX42" fmla="*/ 4255805 w 4930923"/>
              <a:gd name="connsiteY42" fmla="*/ 2418460 h 2478281"/>
              <a:gd name="connsiteX43" fmla="*/ 4486542 w 4930923"/>
              <a:gd name="connsiteY43" fmla="*/ 2418460 h 2478281"/>
              <a:gd name="connsiteX44" fmla="*/ 4486542 w 4930923"/>
              <a:gd name="connsiteY44" fmla="*/ 2478281 h 2478281"/>
              <a:gd name="connsiteX45" fmla="*/ 4930923 w 4930923"/>
              <a:gd name="connsiteY45" fmla="*/ 2478281 h 24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930923" h="2478281">
                <a:moveTo>
                  <a:pt x="0" y="0"/>
                </a:moveTo>
                <a:lnTo>
                  <a:pt x="290557" y="85458"/>
                </a:lnTo>
                <a:lnTo>
                  <a:pt x="427289" y="136733"/>
                </a:lnTo>
                <a:lnTo>
                  <a:pt x="529839" y="196553"/>
                </a:lnTo>
                <a:lnTo>
                  <a:pt x="666572" y="290557"/>
                </a:lnTo>
                <a:lnTo>
                  <a:pt x="820396" y="401652"/>
                </a:lnTo>
                <a:lnTo>
                  <a:pt x="897308" y="504202"/>
                </a:lnTo>
                <a:lnTo>
                  <a:pt x="1059678" y="709301"/>
                </a:lnTo>
                <a:lnTo>
                  <a:pt x="1162228" y="769122"/>
                </a:lnTo>
                <a:lnTo>
                  <a:pt x="1239140" y="846034"/>
                </a:lnTo>
                <a:lnTo>
                  <a:pt x="1316052" y="957129"/>
                </a:lnTo>
                <a:lnTo>
                  <a:pt x="1384418" y="1008404"/>
                </a:lnTo>
                <a:lnTo>
                  <a:pt x="1452785" y="1145137"/>
                </a:lnTo>
                <a:lnTo>
                  <a:pt x="1555334" y="1196411"/>
                </a:lnTo>
                <a:lnTo>
                  <a:pt x="1751888" y="1350236"/>
                </a:lnTo>
                <a:lnTo>
                  <a:pt x="1837346" y="1410056"/>
                </a:lnTo>
                <a:lnTo>
                  <a:pt x="1922803" y="1469877"/>
                </a:lnTo>
                <a:lnTo>
                  <a:pt x="2119357" y="1623701"/>
                </a:lnTo>
                <a:lnTo>
                  <a:pt x="2247544" y="1657884"/>
                </a:lnTo>
                <a:lnTo>
                  <a:pt x="2333002" y="1692067"/>
                </a:lnTo>
                <a:lnTo>
                  <a:pt x="2409914" y="1760434"/>
                </a:lnTo>
                <a:lnTo>
                  <a:pt x="2409914" y="1760434"/>
                </a:lnTo>
                <a:lnTo>
                  <a:pt x="2512463" y="1803163"/>
                </a:lnTo>
                <a:lnTo>
                  <a:pt x="2597921" y="1862983"/>
                </a:lnTo>
                <a:lnTo>
                  <a:pt x="2734654" y="1939895"/>
                </a:lnTo>
                <a:lnTo>
                  <a:pt x="2777383" y="1956987"/>
                </a:lnTo>
                <a:lnTo>
                  <a:pt x="2862841" y="1991170"/>
                </a:lnTo>
                <a:lnTo>
                  <a:pt x="2922661" y="2025353"/>
                </a:lnTo>
                <a:lnTo>
                  <a:pt x="3033757" y="2050991"/>
                </a:lnTo>
                <a:lnTo>
                  <a:pt x="3170489" y="2085174"/>
                </a:lnTo>
                <a:lnTo>
                  <a:pt x="3238856" y="2144995"/>
                </a:lnTo>
                <a:lnTo>
                  <a:pt x="3307222" y="2170632"/>
                </a:lnTo>
                <a:lnTo>
                  <a:pt x="3435409" y="2213361"/>
                </a:lnTo>
                <a:lnTo>
                  <a:pt x="3495230" y="2213361"/>
                </a:lnTo>
                <a:lnTo>
                  <a:pt x="3572142" y="2238998"/>
                </a:lnTo>
                <a:lnTo>
                  <a:pt x="3640508" y="2307365"/>
                </a:lnTo>
                <a:lnTo>
                  <a:pt x="3691783" y="2341548"/>
                </a:lnTo>
                <a:lnTo>
                  <a:pt x="3862699" y="2324456"/>
                </a:lnTo>
                <a:lnTo>
                  <a:pt x="3862699" y="2367185"/>
                </a:lnTo>
                <a:lnTo>
                  <a:pt x="4153256" y="2367185"/>
                </a:lnTo>
                <a:lnTo>
                  <a:pt x="4127618" y="2401368"/>
                </a:lnTo>
                <a:lnTo>
                  <a:pt x="4247260" y="2384277"/>
                </a:lnTo>
                <a:lnTo>
                  <a:pt x="4255805" y="2418460"/>
                </a:lnTo>
                <a:lnTo>
                  <a:pt x="4486542" y="2418460"/>
                </a:lnTo>
                <a:lnTo>
                  <a:pt x="4486542" y="2478281"/>
                </a:lnTo>
                <a:lnTo>
                  <a:pt x="4930923" y="2478281"/>
                </a:lnTo>
              </a:path>
            </a:pathLst>
          </a:custGeom>
          <a:noFill/>
          <a:ln w="762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2171367" y="4333876"/>
            <a:ext cx="391690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ctr">
              <a:defRPr/>
            </a:pPr>
            <a:r>
              <a:rPr lang="fr-FR" sz="1100" dirty="0">
                <a:solidFill>
                  <a:srgbClr val="FF6600"/>
                </a:solidFill>
              </a:rPr>
              <a:t>534</a:t>
            </a:r>
          </a:p>
          <a:p>
            <a:pPr algn="ct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266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942892" y="4333876"/>
            <a:ext cx="391690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ctr">
              <a:defRPr/>
            </a:pPr>
            <a:r>
              <a:rPr lang="fr-FR" sz="1100" dirty="0">
                <a:solidFill>
                  <a:srgbClr val="FF6600"/>
                </a:solidFill>
              </a:rPr>
              <a:t>459</a:t>
            </a:r>
          </a:p>
          <a:p>
            <a:pPr algn="ct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198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3714417" y="4333876"/>
            <a:ext cx="391690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ctr">
              <a:defRPr/>
            </a:pPr>
            <a:r>
              <a:rPr lang="fr-FR" sz="1100" dirty="0">
                <a:solidFill>
                  <a:srgbClr val="FF6600"/>
                </a:solidFill>
              </a:rPr>
              <a:t>294</a:t>
            </a:r>
          </a:p>
          <a:p>
            <a:pPr algn="ct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107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442037" y="4333876"/>
            <a:ext cx="391691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ctr">
              <a:defRPr/>
            </a:pPr>
            <a:r>
              <a:rPr lang="fr-FR" sz="1100" dirty="0">
                <a:solidFill>
                  <a:srgbClr val="FF6600"/>
                </a:solidFill>
              </a:rPr>
              <a:t>137</a:t>
            </a:r>
          </a:p>
          <a:p>
            <a:pPr algn="ct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47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248836" y="4333876"/>
            <a:ext cx="319555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ctr">
              <a:defRPr/>
            </a:pPr>
            <a:r>
              <a:rPr lang="fr-FR" sz="1100" dirty="0">
                <a:solidFill>
                  <a:srgbClr val="FF6600"/>
                </a:solidFill>
              </a:rPr>
              <a:t>64</a:t>
            </a:r>
          </a:p>
          <a:p>
            <a:pPr algn="ct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24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063223" y="4333876"/>
            <a:ext cx="319555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ctr">
              <a:defRPr/>
            </a:pPr>
            <a:r>
              <a:rPr lang="fr-FR" sz="1100" dirty="0">
                <a:solidFill>
                  <a:srgbClr val="FF6600"/>
                </a:solidFill>
              </a:rPr>
              <a:t>23</a:t>
            </a:r>
          </a:p>
          <a:p>
            <a:pPr algn="ct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870816" y="4333876"/>
            <a:ext cx="247421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ctr">
              <a:defRPr/>
            </a:pPr>
            <a:r>
              <a:rPr lang="fr-FR" sz="1100" dirty="0">
                <a:solidFill>
                  <a:srgbClr val="FF6600"/>
                </a:solidFill>
              </a:rPr>
              <a:t>7</a:t>
            </a:r>
          </a:p>
          <a:p>
            <a:pPr algn="ct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046719" y="4333876"/>
            <a:ext cx="649774" cy="426196"/>
          </a:xfrm>
          <a:prstGeom prst="rect">
            <a:avLst/>
          </a:prstGeom>
          <a:noFill/>
        </p:spPr>
        <p:txBody>
          <a:bodyPr wrap="none" lIns="86795" tIns="43397" rIns="86795" bIns="43397">
            <a:spAutoFit/>
          </a:bodyPr>
          <a:lstStyle/>
          <a:p>
            <a:pPr algn="r">
              <a:defRPr/>
            </a:pPr>
            <a:r>
              <a:rPr lang="fr-FR" sz="1100" dirty="0">
                <a:solidFill>
                  <a:srgbClr val="FF6600"/>
                </a:solidFill>
              </a:rPr>
              <a:t>TAS-102</a:t>
            </a:r>
          </a:p>
          <a:p>
            <a:pPr algn="r">
              <a:defRPr/>
            </a:pP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Placebo</a:t>
            </a:r>
          </a:p>
        </p:txBody>
      </p:sp>
      <p:sp>
        <p:nvSpPr>
          <p:cNvPr id="82999" name="ZoneTexte 58"/>
          <p:cNvSpPr txBox="1">
            <a:spLocks noChangeArrowheads="1"/>
          </p:cNvSpPr>
          <p:nvPr/>
        </p:nvSpPr>
        <p:spPr bwMode="auto">
          <a:xfrm>
            <a:off x="1010759" y="4130280"/>
            <a:ext cx="752366" cy="2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95" tIns="43397" rIns="86795" bIns="43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FR" sz="1100" dirty="0">
                <a:solidFill>
                  <a:srgbClr val="7F7F7F"/>
                </a:solidFill>
              </a:rPr>
              <a:t>N </a:t>
            </a:r>
            <a:r>
              <a:rPr lang="fr-FR" sz="1100" dirty="0" smtClean="0">
                <a:solidFill>
                  <a:srgbClr val="7F7F7F"/>
                </a:solidFill>
              </a:rPr>
              <a:t>à risque</a:t>
            </a:r>
            <a:endParaRPr lang="fr-FR" sz="1100" dirty="0">
              <a:solidFill>
                <a:srgbClr val="7F7F7F"/>
              </a:solidFill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3668713" y="2713436"/>
            <a:ext cx="0" cy="1147762"/>
          </a:xfrm>
          <a:prstGeom prst="line">
            <a:avLst/>
          </a:prstGeom>
          <a:ln w="1905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607161"/>
              </p:ext>
            </p:extLst>
          </p:nvPr>
        </p:nvGraphicFramePr>
        <p:xfrm>
          <a:off x="4758531" y="969670"/>
          <a:ext cx="4061445" cy="19888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99920"/>
                <a:gridCol w="1048231"/>
                <a:gridCol w="1113294"/>
              </a:tblGrid>
              <a:tr h="218024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de-DE" sz="9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bg1"/>
                          </a:solidFill>
                        </a:rPr>
                        <a:t>TAS-102</a:t>
                      </a:r>
                      <a:r>
                        <a:rPr lang="de-DE" sz="1000" b="1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000" b="1" kern="1200" dirty="0" smtClean="0">
                          <a:solidFill>
                            <a:schemeClr val="bg1"/>
                          </a:solidFill>
                        </a:rPr>
                        <a:t>n = 534</a:t>
                      </a:r>
                      <a:endParaRPr lang="de-DE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de-DE" sz="1000" b="1" kern="1200" dirty="0" smtClean="0">
                          <a:solidFill>
                            <a:schemeClr val="bg1"/>
                          </a:solidFill>
                        </a:rPr>
                        <a:t>Placebo </a:t>
                      </a:r>
                      <a:r>
                        <a:rPr lang="de-DE" sz="1000" b="1" kern="1200" dirty="0" err="1" smtClean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de-DE" sz="1000" b="1" kern="1200" dirty="0" smtClean="0">
                          <a:solidFill>
                            <a:schemeClr val="bg1"/>
                          </a:solidFill>
                        </a:rPr>
                        <a:t> = 266</a:t>
                      </a:r>
                      <a:endParaRPr lang="de-DE" sz="1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02988">
                <a:tc>
                  <a:txBody>
                    <a:bodyPr/>
                    <a:lstStyle/>
                    <a:p>
                      <a:r>
                        <a:rPr lang="fr-FR" sz="1000" b="1" noProof="0" dirty="0" smtClean="0"/>
                        <a:t>Evènements</a:t>
                      </a:r>
                      <a:r>
                        <a:rPr lang="de-DE" sz="1000" b="1" dirty="0" smtClean="0"/>
                        <a:t> </a:t>
                      </a:r>
                      <a:r>
                        <a:rPr lang="de-DE" sz="1000" b="1" dirty="0" smtClean="0"/>
                        <a:t># (%)</a:t>
                      </a:r>
                      <a:endParaRPr lang="de-DE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solidFill>
                            <a:srgbClr val="FF6600"/>
                          </a:solidFill>
                        </a:rPr>
                        <a:t>364 (68)</a:t>
                      </a:r>
                      <a:endParaRPr lang="de-DE" sz="1000" b="1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/>
                        <a:t>210 (79)</a:t>
                      </a:r>
                      <a:endParaRPr lang="de-DE" sz="10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02988">
                <a:tc>
                  <a:txBody>
                    <a:bodyPr/>
                    <a:lstStyle/>
                    <a:p>
                      <a:r>
                        <a:rPr lang="de-DE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 (IC 95%)</a:t>
                      </a:r>
                      <a:endParaRPr lang="de-DE" sz="1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solidFill>
                            <a:srgbClr val="FF6600"/>
                          </a:solidFill>
                        </a:rPr>
                        <a:t>0,68 (0,58 – 0,81)</a:t>
                      </a:r>
                      <a:endParaRPr lang="de-DE" sz="1000" b="1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8024">
                <a:tc gridSpan="3">
                  <a:txBody>
                    <a:bodyPr/>
                    <a:lstStyle/>
                    <a:p>
                      <a:pPr algn="ctr"/>
                      <a:r>
                        <a:rPr lang="de-DE" sz="1000" b="1" dirty="0" smtClean="0">
                          <a:solidFill>
                            <a:srgbClr val="FFFFFF"/>
                          </a:solidFill>
                        </a:rPr>
                        <a:t>Test du Log-rank </a:t>
                      </a:r>
                      <a:r>
                        <a:rPr lang="de-DE" sz="1000" b="1" dirty="0" err="1" smtClean="0">
                          <a:solidFill>
                            <a:srgbClr val="FFFFFF"/>
                          </a:solidFill>
                        </a:rPr>
                        <a:t>stratifié</a:t>
                      </a:r>
                      <a:r>
                        <a:rPr lang="de-DE" sz="10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000" b="1" i="1" dirty="0" smtClean="0">
                          <a:solidFill>
                            <a:srgbClr val="FFFFFF"/>
                          </a:solidFill>
                        </a:rPr>
                        <a:t>p &lt; 0,0001</a:t>
                      </a:r>
                      <a:endParaRPr lang="de-DE" sz="10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2988">
                <a:tc>
                  <a:txBody>
                    <a:bodyPr/>
                    <a:lstStyle/>
                    <a:p>
                      <a:r>
                        <a:rPr lang="de-DE" sz="1000" b="1" dirty="0" err="1" smtClean="0"/>
                        <a:t>Médiane</a:t>
                      </a:r>
                      <a:r>
                        <a:rPr lang="de-DE" sz="1000" b="1" dirty="0" smtClean="0"/>
                        <a:t> de </a:t>
                      </a:r>
                      <a:r>
                        <a:rPr lang="de-DE" sz="1000" b="1" dirty="0" err="1" smtClean="0"/>
                        <a:t>survie</a:t>
                      </a:r>
                      <a:r>
                        <a:rPr lang="de-DE" sz="1000" b="1" dirty="0" smtClean="0"/>
                        <a:t> globale, </a:t>
                      </a:r>
                      <a:r>
                        <a:rPr lang="de-DE" sz="1000" b="1" dirty="0" err="1" smtClean="0"/>
                        <a:t>mois</a:t>
                      </a:r>
                      <a:endParaRPr lang="de-DE" sz="1000" b="1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solidFill>
                            <a:srgbClr val="FF6600"/>
                          </a:solidFill>
                        </a:rPr>
                        <a:t>7,1</a:t>
                      </a:r>
                      <a:endParaRPr lang="de-DE" sz="1000" b="1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/>
                        <a:t>5,3</a:t>
                      </a:r>
                      <a:endParaRPr lang="de-DE" sz="1000" b="1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18024">
                <a:tc gridSpan="3">
                  <a:txBody>
                    <a:bodyPr/>
                    <a:lstStyle/>
                    <a:p>
                      <a:pPr algn="ctr"/>
                      <a:r>
                        <a:rPr lang="de-DE" sz="1000" b="1" dirty="0" err="1" smtClean="0">
                          <a:solidFill>
                            <a:srgbClr val="FFFFFF"/>
                          </a:solidFill>
                        </a:rPr>
                        <a:t>Médiane</a:t>
                      </a:r>
                      <a:r>
                        <a:rPr lang="de-DE" sz="1000" b="1" dirty="0" smtClean="0">
                          <a:solidFill>
                            <a:srgbClr val="FFFFFF"/>
                          </a:solidFill>
                        </a:rPr>
                        <a:t> de </a:t>
                      </a:r>
                      <a:r>
                        <a:rPr lang="de-DE" sz="1000" b="1" dirty="0" err="1" smtClean="0">
                          <a:solidFill>
                            <a:srgbClr val="FFFFFF"/>
                          </a:solidFill>
                        </a:rPr>
                        <a:t>suivi</a:t>
                      </a:r>
                      <a:r>
                        <a:rPr lang="de-DE" sz="1000" b="1" baseline="0" dirty="0" smtClean="0">
                          <a:solidFill>
                            <a:srgbClr val="FFFFFF"/>
                          </a:solidFill>
                        </a:rPr>
                        <a:t> (</a:t>
                      </a:r>
                      <a:r>
                        <a:rPr lang="de-DE" sz="1000" b="1" baseline="0" dirty="0" err="1" smtClean="0">
                          <a:solidFill>
                            <a:srgbClr val="FFFFFF"/>
                          </a:solidFill>
                        </a:rPr>
                        <a:t>patients</a:t>
                      </a:r>
                      <a:r>
                        <a:rPr lang="de-DE" sz="1000" b="1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de-DE" sz="1000" b="1" baseline="0" dirty="0" err="1" smtClean="0">
                          <a:solidFill>
                            <a:srgbClr val="FFFFFF"/>
                          </a:solidFill>
                        </a:rPr>
                        <a:t>censurés</a:t>
                      </a:r>
                      <a:r>
                        <a:rPr lang="de-DE" sz="1000" b="1" baseline="0" dirty="0" smtClean="0">
                          <a:solidFill>
                            <a:srgbClr val="FFFFFF"/>
                          </a:solidFill>
                        </a:rPr>
                        <a:t>) : </a:t>
                      </a:r>
                      <a:r>
                        <a:rPr lang="de-DE" sz="1000" b="1" baseline="0" dirty="0" smtClean="0">
                          <a:solidFill>
                            <a:srgbClr val="FFFFFF"/>
                          </a:solidFill>
                        </a:rPr>
                        <a:t>8,3 </a:t>
                      </a:r>
                      <a:r>
                        <a:rPr lang="de-DE" sz="1000" b="1" baseline="0" dirty="0" err="1" smtClean="0">
                          <a:solidFill>
                            <a:srgbClr val="FFFFFF"/>
                          </a:solidFill>
                        </a:rPr>
                        <a:t>mois</a:t>
                      </a:r>
                      <a:endParaRPr lang="de-DE" sz="1000" b="1" dirty="0">
                        <a:solidFill>
                          <a:srgbClr val="FFFFFF"/>
                        </a:solidFill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2988">
                <a:tc gridSpan="3">
                  <a:txBody>
                    <a:bodyPr/>
                    <a:lstStyle/>
                    <a:p>
                      <a:r>
                        <a:rPr lang="de-DE" sz="1000" b="1" dirty="0" smtClean="0">
                          <a:solidFill>
                            <a:schemeClr val="tx1"/>
                          </a:solidFill>
                        </a:rPr>
                        <a:t>Vivant à ,</a:t>
                      </a:r>
                      <a:r>
                        <a:rPr lang="de-DE" sz="1000" b="1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de-DE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2988">
                <a:tc>
                  <a:txBody>
                    <a:bodyPr/>
                    <a:lstStyle/>
                    <a:p>
                      <a:r>
                        <a:rPr lang="de-DE" sz="1000" b="1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de-DE" sz="1000" b="1" dirty="0" err="1" smtClean="0">
                          <a:solidFill>
                            <a:schemeClr val="tx1"/>
                          </a:solidFill>
                        </a:rPr>
                        <a:t>mois</a:t>
                      </a:r>
                      <a:endParaRPr lang="de-DE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solidFill>
                            <a:srgbClr val="FF6600"/>
                          </a:solidFill>
                        </a:rPr>
                        <a:t>58</a:t>
                      </a:r>
                      <a:endParaRPr lang="de-DE" sz="1000" b="1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/>
                        <a:t>44</a:t>
                      </a:r>
                      <a:endParaRPr lang="de-DE" sz="1000" b="1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02988">
                <a:tc>
                  <a:txBody>
                    <a:bodyPr/>
                    <a:lstStyle/>
                    <a:p>
                      <a:r>
                        <a:rPr lang="de-DE" sz="1000" b="1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de-DE" sz="1000" b="1" dirty="0" err="1" smtClean="0">
                          <a:solidFill>
                            <a:schemeClr val="tx1"/>
                          </a:solidFill>
                        </a:rPr>
                        <a:t>mois</a:t>
                      </a:r>
                      <a:endParaRPr lang="de-DE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>
                          <a:solidFill>
                            <a:srgbClr val="FF6600"/>
                          </a:solidFill>
                        </a:rPr>
                        <a:t>27</a:t>
                      </a:r>
                      <a:endParaRPr lang="de-DE" sz="1000" b="1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dirty="0" smtClean="0"/>
                        <a:t>18</a:t>
                      </a:r>
                      <a:endParaRPr lang="de-DE" sz="1000" b="1" dirty="0" smtClean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marT="34294" marB="34294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63" name="Arrondir un rectangle avec un coin diagonal 62"/>
          <p:cNvSpPr/>
          <p:nvPr/>
        </p:nvSpPr>
        <p:spPr>
          <a:xfrm>
            <a:off x="915037" y="917098"/>
            <a:ext cx="7912338" cy="3956776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76603" y="493789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nb-NO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 Van Cutsem </a:t>
            </a:r>
            <a:r>
              <a:rPr lang="nb-NO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al.; 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LBA13_ESMO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MS PGothic" charset="0"/>
                <a:cs typeface="MS PGothic" charset="0"/>
              </a:rPr>
              <a:t>®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2014</a:t>
            </a:r>
            <a:endParaRPr lang="nb-NO" sz="900" dirty="0">
              <a:solidFill>
                <a:schemeClr val="bg1">
                  <a:lumMod val="50000"/>
                </a:schemeClr>
              </a:solidFill>
              <a:latin typeface="+mj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21817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5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2300" dirty="0"/>
              <a:t>RECOURSE : </a:t>
            </a:r>
            <a:r>
              <a:rPr lang="fr-FR" dirty="0"/>
              <a:t>toxicités non hématologiques </a:t>
            </a:r>
            <a:endParaRPr lang="fr-FR" sz="1300" b="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74797"/>
              </p:ext>
            </p:extLst>
          </p:nvPr>
        </p:nvGraphicFramePr>
        <p:xfrm>
          <a:off x="911225" y="951310"/>
          <a:ext cx="7539039" cy="352551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08067"/>
                <a:gridCol w="805162"/>
                <a:gridCol w="805162"/>
                <a:gridCol w="805162"/>
                <a:gridCol w="805162"/>
                <a:gridCol w="805162"/>
                <a:gridCol w="805162"/>
              </a:tblGrid>
              <a:tr h="2278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Toxicité non hématologique, %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TAS-102 (n=533)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Placebo (n=265)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9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Gr.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Gr. 3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Gr. 4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All Gr.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Gr. 3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Gr. 4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Nausées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48,4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1,9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23,8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1,1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Diminution de l’appétit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30,0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3,6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29,4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4,9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Fatigue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35,3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3,9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23,4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5,7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Diarrhées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31,9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2,8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0,2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12,5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Vomissements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27,8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2,1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14,3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Fièvre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18,4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0,9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0,2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14,0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Asthénie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18,2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3,4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11,3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Constipation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15,2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0,2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15,1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1,1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Douleur abdominale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14,8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2,1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13,6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3,4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Toux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10,7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11,3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0,8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Dyspnée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10,5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2,1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0,4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12,8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2,3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Œdème périphérique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9,9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0,2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10,2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0,8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239013">
                <a:tc>
                  <a:txBody>
                    <a:bodyPr/>
                    <a:lstStyle/>
                    <a:p>
                      <a:pPr marL="2317750" marR="0" lvl="0" indent="-231775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41550" algn="l"/>
                        </a:tabLst>
                        <a:defRPr/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</a:rPr>
                        <a:t>Baisse de poids</a:t>
                      </a: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7,7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10,2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kumimoji="0" lang="fr-FR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33241" marR="33241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9606" y="4561793"/>
            <a:ext cx="8229600" cy="395820"/>
          </a:xfrm>
        </p:spPr>
        <p:txBody>
          <a:bodyPr/>
          <a:lstStyle/>
          <a:p>
            <a:r>
              <a:rPr lang="fr-FR" sz="1500" dirty="0"/>
              <a:t>Un décès toxique lié au traitement dans le  groupe TAS-102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6603" y="493789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nb-NO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 Van Cutsem </a:t>
            </a:r>
            <a:r>
              <a:rPr lang="nb-NO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al.; 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LBA13_ESMO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MS PGothic" charset="0"/>
                <a:cs typeface="MS PGothic" charset="0"/>
              </a:rPr>
              <a:t>®</a:t>
            </a:r>
            <a:r>
              <a:rPr lang="nb-NO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2014</a:t>
            </a:r>
            <a:endParaRPr lang="nb-NO" sz="900" dirty="0">
              <a:solidFill>
                <a:schemeClr val="bg1">
                  <a:lumMod val="50000"/>
                </a:schemeClr>
              </a:solidFill>
              <a:latin typeface="+mj-lt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410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657025" y="3054172"/>
            <a:ext cx="2109854" cy="310272"/>
          </a:xfrm>
          <a:prstGeom prst="rect">
            <a:avLst/>
          </a:prstGeom>
        </p:spPr>
        <p:txBody>
          <a:bodyPr vert="horz" lIns="86795" tIns="43397" rIns="86795" bIns="43397" rtlCol="0">
            <a:noAutofit/>
          </a:bodyPr>
          <a:lstStyle/>
          <a:p>
            <a:pPr marL="0" lvl="1" algn="ctr">
              <a:buClr>
                <a:srgbClr val="93CDDD"/>
              </a:buClr>
              <a:buSzPct val="60000"/>
              <a:defRPr/>
            </a:pPr>
            <a:r>
              <a:rPr lang="fr-FR" sz="1900" b="1">
                <a:solidFill>
                  <a:prstClr val="white"/>
                </a:solidFill>
                <a:sym typeface="Wingdings" panose="05000000000000000000" pitchFamily="2" charset="2"/>
              </a:rPr>
              <a:t>n = 505</a:t>
            </a:r>
            <a:endParaRPr lang="fr-FR" b="1" smtClean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2871280" y="2733674"/>
            <a:ext cx="609600" cy="1247990"/>
          </a:xfrm>
          <a:custGeom>
            <a:avLst/>
            <a:gdLst>
              <a:gd name="T0" fmla="*/ 2147483647 w 133"/>
              <a:gd name="T1" fmla="*/ 0 h 904"/>
              <a:gd name="T2" fmla="*/ 0 w 133"/>
              <a:gd name="T3" fmla="*/ 0 h 904"/>
              <a:gd name="T4" fmla="*/ 0 w 133"/>
              <a:gd name="T5" fmla="*/ 2147483647 h 904"/>
              <a:gd name="T6" fmla="*/ 2147483647 w 133"/>
              <a:gd name="T7" fmla="*/ 2147483647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904"/>
              <a:gd name="T14" fmla="*/ 133 w 133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904">
                <a:moveTo>
                  <a:pt x="133" y="0"/>
                </a:moveTo>
                <a:lnTo>
                  <a:pt x="0" y="0"/>
                </a:lnTo>
                <a:lnTo>
                  <a:pt x="0" y="904"/>
                </a:lnTo>
                <a:lnTo>
                  <a:pt x="133" y="904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 w="lg" len="med"/>
            <a:tailEnd type="arrow" w="lg" len="med"/>
          </a:ln>
        </p:spPr>
        <p:txBody>
          <a:bodyPr lIns="86795" tIns="43397" rIns="86795" bIns="433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ker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625822" y="3123624"/>
            <a:ext cx="496160" cy="370975"/>
          </a:xfrm>
          <a:prstGeom prst="ellipse">
            <a:avLst/>
          </a:prstGeom>
          <a:solidFill>
            <a:schemeClr val="accent5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86795" tIns="43397" rIns="86795" bIns="43397" anchor="ctr"/>
          <a:lstStyle/>
          <a:p>
            <a:pPr algn="ctr">
              <a:buClr>
                <a:srgbClr val="FFCC00"/>
              </a:buClr>
              <a:defRPr/>
            </a:pPr>
            <a:r>
              <a:rPr lang="fr-FR" sz="2700" b="1" dirty="0">
                <a:solidFill>
                  <a:schemeClr val="bg1"/>
                </a:solidFill>
                <a:cs typeface="Arial" charset="0"/>
              </a:rPr>
              <a:t>R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6095" y="2781515"/>
            <a:ext cx="2105905" cy="1175974"/>
          </a:xfrm>
          <a:prstGeom prst="rect">
            <a:avLst/>
          </a:prstGeom>
        </p:spPr>
        <p:txBody>
          <a:bodyPr vert="horz" wrap="none" lIns="86795" tIns="43397" rIns="86795" bIns="43397" rtlCol="0" anchor="ctr">
            <a:noAutofit/>
          </a:bodyPr>
          <a:lstStyle/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schemeClr val="bg1">
                    <a:lumMod val="50000"/>
                  </a:schemeClr>
                </a:solidFill>
              </a:rPr>
              <a:t>CCRM</a:t>
            </a:r>
          </a:p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schemeClr val="bg1">
                    <a:lumMod val="50000"/>
                  </a:schemeClr>
                </a:solidFill>
              </a:rPr>
              <a:t>Progressifs </a:t>
            </a:r>
          </a:p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fr-FR" sz="1500" b="1" dirty="0" smtClean="0">
                <a:solidFill>
                  <a:schemeClr val="bg1">
                    <a:lumMod val="50000"/>
                  </a:schemeClr>
                </a:solidFill>
              </a:rPr>
              <a:t>ous </a:t>
            </a:r>
            <a:r>
              <a:rPr lang="fr-FR" sz="1500" b="1" dirty="0">
                <a:solidFill>
                  <a:schemeClr val="bg1">
                    <a:lumMod val="50000"/>
                  </a:schemeClr>
                </a:solidFill>
              </a:rPr>
              <a:t>toutes CT</a:t>
            </a:r>
          </a:p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schemeClr val="bg1">
                    <a:lumMod val="50000"/>
                  </a:schemeClr>
                </a:solidFill>
              </a:rPr>
              <a:t>(n=760)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657025" y="3947829"/>
            <a:ext cx="2064134" cy="310272"/>
          </a:xfrm>
          <a:prstGeom prst="rect">
            <a:avLst/>
          </a:prstGeom>
        </p:spPr>
        <p:txBody>
          <a:bodyPr vert="horz" lIns="86795" tIns="43397" rIns="86795" bIns="43397" rtlCol="0">
            <a:noAutofit/>
          </a:bodyPr>
          <a:lstStyle/>
          <a:p>
            <a:pPr marL="0" lvl="1" algn="ctr">
              <a:buClr>
                <a:srgbClr val="93CDDD"/>
              </a:buClr>
              <a:buSzPct val="60000"/>
              <a:defRPr/>
            </a:pPr>
            <a:r>
              <a:rPr lang="fr-FR" sz="1900" b="1">
                <a:solidFill>
                  <a:prstClr val="white"/>
                </a:solidFill>
                <a:sym typeface="Wingdings" panose="05000000000000000000" pitchFamily="2" charset="2"/>
              </a:rPr>
              <a:t>n = 255</a:t>
            </a:r>
            <a:endParaRPr lang="fr-FR" b="1" smtClean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 flipH="1">
            <a:off x="5385880" y="2733674"/>
            <a:ext cx="778017" cy="1247990"/>
          </a:xfrm>
          <a:custGeom>
            <a:avLst/>
            <a:gdLst>
              <a:gd name="T0" fmla="*/ 2147483647 w 133"/>
              <a:gd name="T1" fmla="*/ 0 h 904"/>
              <a:gd name="T2" fmla="*/ 0 w 133"/>
              <a:gd name="T3" fmla="*/ 0 h 904"/>
              <a:gd name="T4" fmla="*/ 0 w 133"/>
              <a:gd name="T5" fmla="*/ 2147483647 h 904"/>
              <a:gd name="T6" fmla="*/ 2147483647 w 133"/>
              <a:gd name="T7" fmla="*/ 2147483647 h 904"/>
              <a:gd name="T8" fmla="*/ 0 60000 65536"/>
              <a:gd name="T9" fmla="*/ 0 60000 65536"/>
              <a:gd name="T10" fmla="*/ 0 60000 65536"/>
              <a:gd name="T11" fmla="*/ 0 60000 65536"/>
              <a:gd name="T12" fmla="*/ 0 w 133"/>
              <a:gd name="T13" fmla="*/ 0 h 904"/>
              <a:gd name="T14" fmla="*/ 133 w 133"/>
              <a:gd name="T15" fmla="*/ 904 h 9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" h="904">
                <a:moveTo>
                  <a:pt x="133" y="0"/>
                </a:moveTo>
                <a:lnTo>
                  <a:pt x="0" y="0"/>
                </a:lnTo>
                <a:lnTo>
                  <a:pt x="0" y="904"/>
                </a:lnTo>
                <a:lnTo>
                  <a:pt x="133" y="904"/>
                </a:lnTo>
              </a:path>
            </a:pathLst>
          </a:custGeom>
          <a:noFill/>
          <a:ln w="28575">
            <a:solidFill>
              <a:schemeClr val="accent5"/>
            </a:solidFill>
            <a:round/>
            <a:headEnd type="arrow" w="lg" len="med"/>
            <a:tailEnd type="arrow" w="lg" len="med"/>
          </a:ln>
        </p:spPr>
        <p:txBody>
          <a:bodyPr lIns="86795" tIns="43397" rIns="86795" bIns="433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500" kern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521485" y="2335744"/>
            <a:ext cx="2413034" cy="73901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86795" tIns="43397" rIns="86795" bIns="43397" anchor="ctr"/>
          <a:lstStyle/>
          <a:p>
            <a:pPr algn="ctr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fr-FR" sz="2100" b="1" dirty="0" err="1">
                <a:solidFill>
                  <a:schemeClr val="bg1"/>
                </a:solidFill>
              </a:rPr>
              <a:t>Regorafenib</a:t>
            </a:r>
            <a:r>
              <a:rPr lang="fr-FR" sz="2100" b="1" dirty="0">
                <a:solidFill>
                  <a:schemeClr val="bg1"/>
                </a:solidFill>
              </a:rPr>
              <a:t> + BSC</a:t>
            </a:r>
          </a:p>
          <a:p>
            <a:pPr algn="ctr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fr-FR" sz="1500" b="1" dirty="0">
                <a:solidFill>
                  <a:schemeClr val="bg1"/>
                </a:solidFill>
              </a:rPr>
              <a:t>160 mg </a:t>
            </a:r>
            <a:r>
              <a:rPr lang="fr-FR" sz="1500" b="1" i="1" dirty="0">
                <a:solidFill>
                  <a:schemeClr val="bg1"/>
                </a:solidFill>
              </a:rPr>
              <a:t>per os </a:t>
            </a:r>
            <a:r>
              <a:rPr lang="fr-FR" sz="1500" b="1" dirty="0">
                <a:solidFill>
                  <a:schemeClr val="bg1"/>
                </a:solidFill>
              </a:rPr>
              <a:t>1X/j</a:t>
            </a:r>
            <a:br>
              <a:rPr lang="fr-FR" sz="1500" b="1" dirty="0">
                <a:solidFill>
                  <a:schemeClr val="bg1"/>
                </a:solidFill>
              </a:rPr>
            </a:br>
            <a:r>
              <a:rPr lang="fr-FR" sz="1500" b="1" dirty="0">
                <a:solidFill>
                  <a:schemeClr val="bg1"/>
                </a:solidFill>
              </a:rPr>
              <a:t>3 semaines sur 4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521485" y="3638763"/>
            <a:ext cx="2413034" cy="5940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86795" tIns="43397" rIns="86795" bIns="43397" anchor="ctr"/>
          <a:lstStyle/>
          <a:p>
            <a:pPr algn="ctr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fr-FR" sz="2100" b="1" dirty="0">
                <a:solidFill>
                  <a:schemeClr val="bg1"/>
                </a:solidFill>
              </a:rPr>
              <a:t>Placebo + BSC</a:t>
            </a:r>
            <a:r>
              <a:rPr lang="fr-FR" b="1" dirty="0" smtClean="0">
                <a:solidFill>
                  <a:schemeClr val="bg1"/>
                </a:solidFill>
              </a:rPr>
              <a:t/>
            </a:r>
            <a:br>
              <a:rPr lang="fr-FR" b="1" dirty="0" smtClean="0">
                <a:solidFill>
                  <a:schemeClr val="bg1"/>
                </a:solidFill>
              </a:rPr>
            </a:br>
            <a:r>
              <a:rPr lang="fr-FR" sz="1500" b="1" dirty="0">
                <a:solidFill>
                  <a:schemeClr val="bg1"/>
                </a:solidFill>
              </a:rPr>
              <a:t>3 semaines sur 4</a:t>
            </a:r>
            <a:endParaRPr lang="fr-FR" sz="1500" b="1" baseline="30000" dirty="0">
              <a:solidFill>
                <a:schemeClr val="bg1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6178359" y="3261574"/>
            <a:ext cx="360000" cy="0"/>
          </a:xfrm>
          <a:prstGeom prst="line">
            <a:avLst/>
          </a:prstGeom>
          <a:noFill/>
          <a:ln w="28575">
            <a:solidFill>
              <a:schemeClr val="accent5"/>
            </a:solidFill>
            <a:round/>
            <a:headEnd type="none" w="med" len="med"/>
            <a:tailEnd type="arrow" w="lg" len="lg"/>
          </a:ln>
        </p:spPr>
      </p:cxnSp>
      <p:sp>
        <p:nvSpPr>
          <p:cNvPr id="18" name="ZoneTexte 17"/>
          <p:cNvSpPr txBox="1"/>
          <p:nvPr/>
        </p:nvSpPr>
        <p:spPr>
          <a:xfrm>
            <a:off x="6507893" y="2701505"/>
            <a:ext cx="2185066" cy="1175974"/>
          </a:xfrm>
          <a:prstGeom prst="rect">
            <a:avLst/>
          </a:prstGeom>
        </p:spPr>
        <p:txBody>
          <a:bodyPr vert="horz" wrap="none" lIns="86795" tIns="43397" rIns="86795" bIns="43397" rtlCol="0" anchor="ctr">
            <a:noAutofit/>
          </a:bodyPr>
          <a:lstStyle/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prstClr val="white"/>
                </a:solidFill>
              </a:rPr>
              <a:t>Traitement </a:t>
            </a:r>
          </a:p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prstClr val="white"/>
                </a:solidFill>
              </a:rPr>
              <a:t>jusqu’à progression,</a:t>
            </a:r>
          </a:p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prstClr val="white"/>
                </a:solidFill>
              </a:rPr>
              <a:t> toxicité sévère </a:t>
            </a:r>
          </a:p>
          <a:p>
            <a:pPr algn="ctr">
              <a:lnSpc>
                <a:spcPts val="1803"/>
              </a:lnSpc>
            </a:pPr>
            <a:r>
              <a:rPr lang="fr-FR" sz="1500" b="1" dirty="0">
                <a:solidFill>
                  <a:prstClr val="white"/>
                </a:solidFill>
              </a:rPr>
              <a:t>ou décision investigateur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507893" y="3821646"/>
            <a:ext cx="2185066" cy="548639"/>
          </a:xfrm>
          <a:prstGeom prst="rect">
            <a:avLst/>
          </a:prstGeom>
        </p:spPr>
        <p:txBody>
          <a:bodyPr vert="horz" wrap="none" lIns="86795" tIns="43397" rIns="86795" bIns="43397" rtlCol="0" anchor="ctr">
            <a:noAutofit/>
          </a:bodyPr>
          <a:lstStyle/>
          <a:p>
            <a:pPr algn="ctr">
              <a:lnSpc>
                <a:spcPts val="1803"/>
              </a:lnSpc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Evaluation radiologique</a:t>
            </a:r>
          </a:p>
          <a:p>
            <a:pPr algn="ctr">
              <a:lnSpc>
                <a:spcPts val="1803"/>
              </a:lnSpc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Toutes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les 8 semaines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094133" y="3170135"/>
            <a:ext cx="493426" cy="297179"/>
          </a:xfrm>
          <a:prstGeom prst="rect">
            <a:avLst/>
          </a:prstGeom>
        </p:spPr>
        <p:txBody>
          <a:bodyPr vert="horz" wrap="none" lIns="86795" tIns="43397" rIns="86795" bIns="43397" rtlCol="0" anchor="ctr">
            <a:noAutofit/>
          </a:bodyPr>
          <a:lstStyle/>
          <a:p>
            <a:pPr algn="ctr">
              <a:lnSpc>
                <a:spcPts val="1803"/>
              </a:lnSpc>
            </a:pPr>
            <a:r>
              <a:rPr lang="fr-FR" sz="1400">
                <a:solidFill>
                  <a:prstClr val="white"/>
                </a:solidFill>
              </a:rPr>
              <a:t>2:1</a:t>
            </a:r>
            <a:endParaRPr lang="fr-FR" sz="1400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9038" y="365228"/>
            <a:ext cx="6227762" cy="407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dirty="0" err="1"/>
              <a:t>Regorafenib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Etude CORRECT : </a:t>
            </a:r>
            <a:r>
              <a:rPr lang="fr-FR" dirty="0" smtClean="0"/>
              <a:t>design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084264"/>
            <a:ext cx="8229600" cy="983896"/>
          </a:xfrm>
        </p:spPr>
        <p:txBody>
          <a:bodyPr/>
          <a:lstStyle/>
          <a:p>
            <a:r>
              <a:rPr lang="fr-FR" dirty="0"/>
              <a:t>Etude prospective randomisée </a:t>
            </a:r>
          </a:p>
          <a:p>
            <a:r>
              <a:rPr lang="fr-FR" dirty="0"/>
              <a:t>Patients OMS 0-1 lourdement </a:t>
            </a:r>
            <a:r>
              <a:rPr lang="fr-FR" dirty="0" err="1"/>
              <a:t>pré-traités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Grothey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A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 Lancet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2013;381:303-12 - Siena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,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ESMO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MS PGothic" charset="0"/>
                <a:cs typeface="MS PGothic" charset="0"/>
              </a:rPr>
              <a:t>®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2013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, A 2156</a:t>
            </a:r>
          </a:p>
        </p:txBody>
      </p:sp>
      <p:sp>
        <p:nvSpPr>
          <p:cNvPr id="24" name="Arrondir un rectangle avec un coin diagonal 23"/>
          <p:cNvSpPr/>
          <p:nvPr/>
        </p:nvSpPr>
        <p:spPr>
          <a:xfrm>
            <a:off x="885447" y="2140101"/>
            <a:ext cx="7646377" cy="2374066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498988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CORRECT : survie globale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868145" y="4847793"/>
            <a:ext cx="2944360" cy="287696"/>
          </a:xfrm>
          <a:prstGeom prst="rect">
            <a:avLst/>
          </a:prstGeom>
        </p:spPr>
        <p:txBody>
          <a:bodyPr wrap="none" lIns="86795" tIns="43397" rIns="86795" bIns="43397">
            <a:spAutoFit/>
          </a:bodyPr>
          <a:lstStyle/>
          <a:p>
            <a:r>
              <a:rPr lang="fr-FR" sz="1300" i="1" dirty="0">
                <a:solidFill>
                  <a:schemeClr val="bg1"/>
                </a:solidFill>
              </a:rPr>
              <a:t>Grothey A et al. Lancet 2013;381:303-12 </a:t>
            </a:r>
            <a:endParaRPr lang="fr-FR" sz="1300" dirty="0"/>
          </a:p>
        </p:txBody>
      </p:sp>
      <p:sp>
        <p:nvSpPr>
          <p:cNvPr id="6" name="ZoneTexte 5"/>
          <p:cNvSpPr txBox="1"/>
          <p:nvPr/>
        </p:nvSpPr>
        <p:spPr>
          <a:xfrm>
            <a:off x="178835" y="4897507"/>
            <a:ext cx="8112038" cy="226141"/>
          </a:xfrm>
          <a:prstGeom prst="rect">
            <a:avLst/>
          </a:prstGeom>
          <a:noFill/>
        </p:spPr>
        <p:txBody>
          <a:bodyPr lIns="86795" tIns="43397" rIns="86795" bIns="43397">
            <a:spAutoFit/>
          </a:bodyPr>
          <a:lstStyle/>
          <a:p>
            <a:pPr>
              <a:defRPr/>
            </a:pP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Grothey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 A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et al. Lancet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0"/>
                <a:cs typeface="MS PGothic" charset="0"/>
              </a:rPr>
              <a:t>2013;381:303-12 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397160064"/>
              </p:ext>
            </p:extLst>
          </p:nvPr>
        </p:nvGraphicFramePr>
        <p:xfrm>
          <a:off x="715566" y="773216"/>
          <a:ext cx="9641084" cy="325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 bwMode="auto">
          <a:xfrm rot="16200000">
            <a:off x="-421831" y="2684020"/>
            <a:ext cx="2131626" cy="2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Survie Globale (%)</a:t>
            </a:r>
            <a:endParaRPr lang="fr-FR" sz="1100" dirty="0">
              <a:solidFill>
                <a:srgbClr val="5ECFE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1219705" y="3876607"/>
            <a:ext cx="7474689" cy="2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Mois après la randomisation </a:t>
            </a:r>
            <a:endParaRPr lang="fr-FR" sz="1100" dirty="0">
              <a:solidFill>
                <a:srgbClr val="5ECFE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7431080" y="1204863"/>
            <a:ext cx="1970108" cy="5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 smtClean="0">
                <a:solidFill>
                  <a:srgbClr val="FF6600"/>
                </a:solidFill>
              </a:rPr>
              <a:t>Regorafenib</a:t>
            </a:r>
            <a:r>
              <a:rPr lang="fr-FR" b="1" dirty="0" smtClean="0">
                <a:solidFill>
                  <a:srgbClr val="FF6600"/>
                </a:solidFill>
              </a:rPr>
              <a:t> 160 mg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Placebo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7219997" y="1564399"/>
            <a:ext cx="211083" cy="0"/>
          </a:xfrm>
          <a:prstGeom prst="line">
            <a:avLst/>
          </a:prstGeom>
          <a:ln w="28575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219997" y="1419933"/>
            <a:ext cx="211083" cy="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 bwMode="auto">
          <a:xfrm>
            <a:off x="5901804" y="2095964"/>
            <a:ext cx="3058551" cy="4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HR 0,77,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IC 95%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0,64-0,94, </a:t>
            </a:r>
            <a:r>
              <a:rPr lang="fr-FR" b="1" i="1" dirty="0">
                <a:solidFill>
                  <a:schemeClr val="bg1">
                    <a:lumMod val="50000"/>
                  </a:schemeClr>
                </a:solidFill>
              </a:rPr>
              <a:t>p=0,0052</a:t>
            </a:r>
          </a:p>
        </p:txBody>
      </p:sp>
      <p:sp>
        <p:nvSpPr>
          <p:cNvPr id="14" name="ZoneTexte 13"/>
          <p:cNvSpPr txBox="1"/>
          <p:nvPr/>
        </p:nvSpPr>
        <p:spPr bwMode="auto">
          <a:xfrm>
            <a:off x="50663" y="4060086"/>
            <a:ext cx="1391394" cy="25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795" tIns="43397" rIns="86795" bIns="43397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>
                    <a:lumMod val="50000"/>
                  </a:schemeClr>
                </a:solidFill>
              </a:rPr>
              <a:t>N à risque</a:t>
            </a:r>
            <a:endParaRPr lang="fr-FR" sz="1100" dirty="0">
              <a:solidFill>
                <a:srgbClr val="5ECFE1"/>
              </a:solidFill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89420"/>
              </p:ext>
            </p:extLst>
          </p:nvPr>
        </p:nvGraphicFramePr>
        <p:xfrm>
          <a:off x="-82320" y="4326916"/>
          <a:ext cx="8244792" cy="456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246"/>
                <a:gridCol w="1058758"/>
                <a:gridCol w="1103814"/>
                <a:gridCol w="998443"/>
                <a:gridCol w="1063844"/>
                <a:gridCol w="1063844"/>
                <a:gridCol w="1063843"/>
              </a:tblGrid>
              <a:tr h="228389">
                <a:tc>
                  <a:txBody>
                    <a:bodyPr/>
                    <a:lstStyle/>
                    <a:p>
                      <a:pPr marL="0" marR="0" indent="0" algn="ctr" defTabSz="1072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err="1" smtClean="0">
                          <a:solidFill>
                            <a:srgbClr val="FF6600"/>
                          </a:solidFill>
                        </a:rPr>
                        <a:t>Regorafenib</a:t>
                      </a:r>
                      <a:endParaRPr lang="fr-FR" sz="1100" b="1" dirty="0" smtClean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452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352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187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93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33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FF6600"/>
                          </a:solidFill>
                        </a:rPr>
                        <a:t>7</a:t>
                      </a:r>
                      <a:endParaRPr lang="fr-FR" sz="1100" dirty="0">
                        <a:solidFill>
                          <a:srgbClr val="FF6600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28389">
                <a:tc>
                  <a:txBody>
                    <a:bodyPr/>
                    <a:lstStyle/>
                    <a:p>
                      <a:pPr marL="0" marR="0" indent="0" algn="ctr" defTabSz="1072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Placebo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221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150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75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32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9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rgbClr val="7F7F7F"/>
                          </a:solidFill>
                        </a:rPr>
                        <a:t>3</a:t>
                      </a:r>
                      <a:endParaRPr lang="fr-FR" sz="1100" b="1" dirty="0">
                        <a:solidFill>
                          <a:srgbClr val="7F7F7F"/>
                        </a:solidFill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16" name="Arrondir un rectangle avec un coin diagonal 15"/>
          <p:cNvSpPr/>
          <p:nvPr/>
        </p:nvSpPr>
        <p:spPr>
          <a:xfrm>
            <a:off x="183644" y="1132922"/>
            <a:ext cx="8710220" cy="3669010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795" tIns="43397" rIns="86795" bIns="43397" anchor="ctr"/>
          <a:lstStyle/>
          <a:p>
            <a:pPr algn="ctr">
              <a:defRPr/>
            </a:pPr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308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ancer fr webTV Fatigue 15 10 14_VF_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defTabSz="914400">
          <a:defRPr dirty="0" smtClean="0">
            <a:solidFill>
              <a:srgbClr val="5ECFE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Lecancer fr webTV Fatigue 15 10 14_VF_2.thmx</Template>
  <TotalTime>786</TotalTime>
  <Words>1670</Words>
  <Application>Microsoft Office PowerPoint</Application>
  <PresentationFormat>Affichage à l'écran (16:9)</PresentationFormat>
  <Paragraphs>654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Lecancer fr webTV Fatigue 15 10 14_VF_2</vt:lpstr>
      <vt:lpstr>Cancer colorectal métastatique : quels traitements au-delà de la 2ème ligne?</vt:lpstr>
      <vt:lpstr>Un besoin clinique persistant</vt:lpstr>
      <vt:lpstr>La chimiothérapie intra-artérielle hépatique (CHIA)</vt:lpstr>
      <vt:lpstr>CIAH palliative</vt:lpstr>
      <vt:lpstr>RECOURSE : TAS 102 </vt:lpstr>
      <vt:lpstr>RECOURSE :  Objectif principal = Survie Globale </vt:lpstr>
      <vt:lpstr>RECOURSE : toxicités non hématologiques </vt:lpstr>
      <vt:lpstr>Regorafenib Etude CORRECT : design</vt:lpstr>
      <vt:lpstr>CORRECT : survie globale</vt:lpstr>
      <vt:lpstr>Activité similaire dans les différents sous-groupes</vt:lpstr>
      <vt:lpstr>Survie sans progression</vt:lpstr>
      <vt:lpstr>Etude CORRECT Toxicité (&gt; 10% des patients)</vt:lpstr>
      <vt:lpstr>CORRECT, qualité de vie</vt:lpstr>
      <vt:lpstr>CONCUR : confirmation asiatique  de l’étude CORRECT</vt:lpstr>
      <vt:lpstr>Regorafenib : AMM</vt:lpstr>
      <vt:lpstr>Regorafenib, en pratique :</vt:lpstr>
      <vt:lpstr>CCRm : quels traitements au-delà de la 2ème ligne ? Conclusions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DUCREUX</dc:creator>
  <cp:lastModifiedBy>Nathalie PIPAUD</cp:lastModifiedBy>
  <cp:revision>109</cp:revision>
  <dcterms:created xsi:type="dcterms:W3CDTF">2015-04-24T11:29:33Z</dcterms:created>
  <dcterms:modified xsi:type="dcterms:W3CDTF">2015-05-05T14:03:27Z</dcterms:modified>
</cp:coreProperties>
</file>