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3"/>
  </p:notesMasterIdLst>
  <p:sldIdLst>
    <p:sldId id="524" r:id="rId2"/>
    <p:sldId id="1470" r:id="rId3"/>
    <p:sldId id="1442" r:id="rId4"/>
    <p:sldId id="1464" r:id="rId5"/>
    <p:sldId id="1465" r:id="rId6"/>
    <p:sldId id="1466" r:id="rId7"/>
    <p:sldId id="1451" r:id="rId8"/>
    <p:sldId id="1467" r:id="rId9"/>
    <p:sldId id="1443" r:id="rId10"/>
    <p:sldId id="1452" r:id="rId11"/>
    <p:sldId id="1432" r:id="rId12"/>
    <p:sldId id="1453" r:id="rId13"/>
    <p:sldId id="1450" r:id="rId14"/>
    <p:sldId id="1468" r:id="rId15"/>
    <p:sldId id="1473" r:id="rId16"/>
    <p:sldId id="1439" r:id="rId17"/>
    <p:sldId id="1474" r:id="rId18"/>
    <p:sldId id="1446" r:id="rId19"/>
    <p:sldId id="1469" r:id="rId20"/>
    <p:sldId id="1471" r:id="rId21"/>
    <p:sldId id="1472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0000"/>
    <a:srgbClr val="660066"/>
    <a:srgbClr val="FF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8" autoAdjust="0"/>
    <p:restoredTop sz="88462" autoAdjust="0"/>
  </p:normalViewPr>
  <p:slideViewPr>
    <p:cSldViewPr>
      <p:cViewPr varScale="1">
        <p:scale>
          <a:sx n="104" d="100"/>
          <a:sy n="104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DB52246E-6F2A-B243-ADB4-656173830A4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5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D805FC-E32F-ED4F-A249-73567BF72AD2}" type="slidenum">
              <a:rPr lang="fr-FR" sz="1200">
                <a:latin typeface="Calibri"/>
              </a:rPr>
              <a:pPr eaLnBrk="1" hangingPunct="1"/>
              <a:t>1</a:t>
            </a:fld>
            <a:endParaRPr lang="fr-FR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41E292B-91DD-EC49-B326-FDEEBC9D8F20}" type="slidenum">
              <a:rPr lang="fr-FR" sz="1200">
                <a:latin typeface="Calibri"/>
                <a:cs typeface="ＭＳ Ｐゴシック" charset="0"/>
              </a:rPr>
              <a:pPr algn="r" eaLnBrk="1" hangingPunct="1"/>
              <a:t>10</a:t>
            </a:fld>
            <a:endParaRPr lang="fr-FR" sz="1200" dirty="0">
              <a:latin typeface="Calibri"/>
              <a:cs typeface="ＭＳ Ｐゴシック" charset="0"/>
            </a:endParaRPr>
          </a:p>
        </p:txBody>
      </p:sp>
      <p:sp>
        <p:nvSpPr>
          <p:cNvPr id="1684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7238" cy="3424238"/>
          </a:xfrm>
          <a:solidFill>
            <a:srgbClr val="FFFFFF"/>
          </a:solidFill>
          <a:ln/>
        </p:spPr>
      </p:sp>
      <p:sp>
        <p:nvSpPr>
          <p:cNvPr id="1684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fr-FR" dirty="0"/>
          </a:p>
        </p:txBody>
      </p:sp>
      <p:sp>
        <p:nvSpPr>
          <p:cNvPr id="1684485" name="Text Box 3"/>
          <p:cNvSpPr txBox="1">
            <a:spLocks noChangeArrowheads="1"/>
          </p:cNvSpPr>
          <p:nvPr/>
        </p:nvSpPr>
        <p:spPr bwMode="auto">
          <a:xfrm>
            <a:off x="3881438" y="86852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676275" algn="l"/>
                <a:tab pos="1016000" algn="l"/>
                <a:tab pos="1354138" algn="l"/>
                <a:tab pos="1695450" algn="l"/>
                <a:tab pos="2035175" algn="l"/>
                <a:tab pos="2374900" algn="l"/>
                <a:tab pos="2713038" algn="l"/>
                <a:tab pos="3052763" algn="l"/>
                <a:tab pos="3392488" algn="l"/>
                <a:tab pos="3733800" algn="l"/>
                <a:tab pos="4071938" algn="l"/>
                <a:tab pos="4411663" algn="l"/>
                <a:tab pos="4751388" algn="l"/>
                <a:tab pos="5089525" algn="l"/>
                <a:tab pos="5430838" algn="l"/>
                <a:tab pos="5770563" algn="l"/>
                <a:tab pos="6110288" algn="l"/>
                <a:tab pos="6448425" algn="l"/>
                <a:tab pos="67881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C3363DE0-F728-3F4F-A9EE-4A7F6CAB3E2D}" type="slidenum">
              <a:rPr lang="fr-FR" sz="1200">
                <a:solidFill>
                  <a:srgbClr val="000000"/>
                </a:solidFill>
                <a:latin typeface="Calibri"/>
                <a:cs typeface="ＭＳ Ｐゴシック" charset="0"/>
              </a:rPr>
              <a:pPr algn="r" eaLnBrk="1" hangingPunct="1"/>
              <a:t>10</a:t>
            </a:fld>
            <a:endParaRPr lang="fr-FR" sz="1200" dirty="0">
              <a:solidFill>
                <a:srgbClr val="000000"/>
              </a:solidFill>
              <a:latin typeface="Calibri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2246E-6F2A-B243-ADB4-656173830A4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83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80387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7" rIns="91416" bIns="45707"/>
          <a:lstStyle/>
          <a:p>
            <a:endParaRPr lang="fr-FR" dirty="0"/>
          </a:p>
        </p:txBody>
      </p:sp>
      <p:sp>
        <p:nvSpPr>
          <p:cNvPr id="1680388" name="Espace réservé du numéro de diapositiv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7" rIns="91416" bIns="45707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B966452-13BB-1941-B925-02A3805EBB63}" type="slidenum">
              <a:rPr lang="fr-FR" sz="1200">
                <a:latin typeface="Calibri"/>
                <a:cs typeface="ＭＳ Ｐゴシック" charset="0"/>
              </a:rPr>
              <a:pPr algn="r"/>
              <a:t>13</a:t>
            </a:fld>
            <a:endParaRPr lang="fr-FR" sz="1200" dirty="0">
              <a:latin typeface="Calibri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1" eaLnBrk="1" hangingPunct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Char char="Ø"/>
            </a:pP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0293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08994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33819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0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Ê"/>
              <a:defRPr lang="fr-FR" sz="2000" kern="1200" dirty="0" smtClean="0">
                <a:solidFill>
                  <a:srgbClr val="243255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5354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7101" y="4406901"/>
            <a:ext cx="558761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9849" y="2906713"/>
            <a:ext cx="5604864" cy="1500187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fr-FR" sz="3200" b="1" kern="1200" dirty="0" smtClean="0">
                <a:solidFill>
                  <a:srgbClr val="5ECFE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7232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623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6272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1061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683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348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3255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328864" y="196851"/>
            <a:ext cx="6357937" cy="70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fld id="{DBFF4449-9FF5-4958-89B9-7CDE45FF9F0F}" type="datetimeFigureOut">
              <a:rPr lang="fr-FR" smtClean="0"/>
              <a:pPr/>
              <a:t>29/04/2015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fld id="{27DD6C85-F7BF-497D-B75C-0CB8BE0621A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lang="fr-FR" sz="3200" b="1" kern="1200" dirty="0">
          <a:solidFill>
            <a:srgbClr val="5ECFE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rgbClr val="243255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Calibri" charset="0"/>
        <a:buChar char="‐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ctrTitle"/>
          </p:nvPr>
        </p:nvSpPr>
        <p:spPr>
          <a:xfrm>
            <a:off x="1043608" y="3831183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dirty="0">
                <a:latin typeface="Calibri"/>
              </a:rPr>
              <a:t/>
            </a:r>
            <a:br>
              <a:rPr lang="fr-FR" dirty="0">
                <a:latin typeface="Calibri"/>
              </a:rPr>
            </a:br>
            <a:r>
              <a:rPr lang="fr-FR" dirty="0">
                <a:latin typeface="Calibri"/>
              </a:rPr>
              <a:t>Intérêt du dosage des </a:t>
            </a:r>
            <a:r>
              <a:rPr lang="fr-FR" dirty="0" err="1" smtClean="0">
                <a:latin typeface="Calibri"/>
              </a:rPr>
              <a:t>TKIs</a:t>
            </a:r>
            <a:r>
              <a:rPr lang="fr-FR" dirty="0" smtClean="0">
                <a:latin typeface="Calibri"/>
              </a:rPr>
              <a:t> </a:t>
            </a:r>
            <a:br>
              <a:rPr lang="fr-FR" dirty="0" smtClean="0">
                <a:latin typeface="Calibri"/>
              </a:rPr>
            </a:br>
            <a:r>
              <a:rPr lang="fr-FR" dirty="0" smtClean="0">
                <a:latin typeface="Calibri"/>
              </a:rPr>
              <a:t>en </a:t>
            </a:r>
            <a:r>
              <a:rPr lang="fr-FR" dirty="0">
                <a:latin typeface="Calibri"/>
              </a:rPr>
              <a:t>cancérologie digestive </a:t>
            </a:r>
            <a:r>
              <a:rPr lang="fr-FR" sz="3200" dirty="0">
                <a:latin typeface="Calibri"/>
              </a:rPr>
              <a:t/>
            </a:r>
            <a:br>
              <a:rPr lang="fr-FR" sz="3200" dirty="0">
                <a:latin typeface="Calibri"/>
              </a:rPr>
            </a:br>
            <a:r>
              <a:rPr lang="fr-FR" sz="3200" dirty="0">
                <a:latin typeface="Calibri"/>
              </a:rPr>
              <a:t/>
            </a:r>
            <a:br>
              <a:rPr lang="fr-FR" sz="3200" dirty="0">
                <a:latin typeface="Calibri"/>
              </a:rPr>
            </a:br>
            <a:r>
              <a:rPr lang="fr-FR" sz="1600" dirty="0">
                <a:latin typeface="Calibri"/>
              </a:rPr>
              <a:t/>
            </a:r>
            <a:br>
              <a:rPr lang="fr-FR" sz="1600" dirty="0">
                <a:latin typeface="Calibri"/>
              </a:rPr>
            </a:br>
            <a:endParaRPr lang="fr-FR" sz="1600" dirty="0">
              <a:latin typeface="Calibri"/>
            </a:endParaRPr>
          </a:p>
        </p:txBody>
      </p:sp>
      <p:sp>
        <p:nvSpPr>
          <p:cNvPr id="9219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5301208"/>
            <a:ext cx="6400800" cy="1181862"/>
          </a:xfrm>
        </p:spPr>
        <p:txBody>
          <a:bodyPr anchor="ctr">
            <a:spAutoFit/>
          </a:bodyPr>
          <a:lstStyle/>
          <a:p>
            <a:pPr marL="0" indent="0" algn="ctr">
              <a:buFontTx/>
              <a:buNone/>
              <a:tabLst>
                <a:tab pos="4216400" algn="l"/>
              </a:tabLst>
            </a:pPr>
            <a:r>
              <a:rPr lang="fr-FR" sz="2000" i="1" dirty="0">
                <a:solidFill>
                  <a:srgbClr val="002060"/>
                </a:solidFill>
                <a:latin typeface="Calibri"/>
              </a:rPr>
              <a:t>Pr François </a:t>
            </a:r>
            <a:r>
              <a:rPr lang="fr-FR" sz="2000" i="1" dirty="0" err="1">
                <a:solidFill>
                  <a:srgbClr val="002060"/>
                </a:solidFill>
                <a:latin typeface="Calibri"/>
              </a:rPr>
              <a:t>Goldwasser</a:t>
            </a:r>
            <a:endParaRPr lang="fr-FR" sz="2000" i="1" dirty="0">
              <a:solidFill>
                <a:srgbClr val="002060"/>
              </a:solidFill>
              <a:latin typeface="Calibri"/>
            </a:endParaRPr>
          </a:p>
          <a:p>
            <a:pPr marL="0" indent="0" algn="ctr">
              <a:buFontTx/>
              <a:buNone/>
              <a:tabLst>
                <a:tab pos="4216400" algn="l"/>
              </a:tabLst>
            </a:pPr>
            <a:r>
              <a:rPr lang="fr-FR" sz="1200" i="1" dirty="0">
                <a:solidFill>
                  <a:srgbClr val="002060"/>
                </a:solidFill>
                <a:latin typeface="Calibri"/>
              </a:rPr>
              <a:t>Service de </a:t>
            </a:r>
            <a:r>
              <a:rPr lang="fr-FR" sz="1200" i="1" dirty="0" smtClean="0">
                <a:solidFill>
                  <a:srgbClr val="002060"/>
                </a:solidFill>
                <a:latin typeface="Calibri"/>
              </a:rPr>
              <a:t>Cancérologie ; </a:t>
            </a:r>
            <a:r>
              <a:rPr lang="fr-FR" sz="1200" i="1" dirty="0">
                <a:solidFill>
                  <a:srgbClr val="002060"/>
                </a:solidFill>
                <a:latin typeface="Calibri"/>
              </a:rPr>
              <a:t>CERIA</a:t>
            </a:r>
          </a:p>
          <a:p>
            <a:pPr marL="0" indent="0" algn="ctr">
              <a:lnSpc>
                <a:spcPct val="80000"/>
              </a:lnSpc>
              <a:buFontTx/>
              <a:buNone/>
              <a:tabLst>
                <a:tab pos="4216400" algn="l"/>
              </a:tabLst>
            </a:pPr>
            <a:r>
              <a:rPr lang="fr-FR" sz="1200" i="1" dirty="0">
                <a:solidFill>
                  <a:srgbClr val="002060"/>
                </a:solidFill>
                <a:latin typeface="Calibri"/>
              </a:rPr>
              <a:t>Hôpital Cochin Port-Royal, AP-HP</a:t>
            </a:r>
          </a:p>
          <a:p>
            <a:pPr marL="0" indent="0" algn="ctr">
              <a:lnSpc>
                <a:spcPct val="80000"/>
              </a:lnSpc>
              <a:buFontTx/>
              <a:buNone/>
              <a:tabLst>
                <a:tab pos="4216400" algn="l"/>
              </a:tabLst>
            </a:pPr>
            <a:r>
              <a:rPr lang="fr-FR" sz="1200" i="1" dirty="0">
                <a:solidFill>
                  <a:srgbClr val="002060"/>
                </a:solidFill>
                <a:latin typeface="Calibri"/>
              </a:rPr>
              <a:t>Faculté de médecine Paris </a:t>
            </a:r>
            <a:r>
              <a:rPr lang="fr-FR" sz="1200" i="1" dirty="0" smtClean="0">
                <a:solidFill>
                  <a:srgbClr val="002060"/>
                </a:solidFill>
                <a:latin typeface="Calibri"/>
              </a:rPr>
              <a:t>Descartes</a:t>
            </a:r>
          </a:p>
          <a:p>
            <a:pPr marL="0" indent="0" algn="ctr">
              <a:lnSpc>
                <a:spcPct val="80000"/>
              </a:lnSpc>
              <a:buFontTx/>
              <a:buNone/>
              <a:tabLst>
                <a:tab pos="4216400" algn="l"/>
              </a:tabLst>
            </a:pPr>
            <a:r>
              <a:rPr lang="fr-FR" sz="1200" i="1" dirty="0" smtClean="0">
                <a:solidFill>
                  <a:srgbClr val="002060"/>
                </a:solidFill>
                <a:latin typeface="Calibri"/>
              </a:rPr>
              <a:t>Unité </a:t>
            </a:r>
            <a:r>
              <a:rPr lang="fr-FR" sz="1200" i="1" dirty="0">
                <a:solidFill>
                  <a:srgbClr val="002060"/>
                </a:solidFill>
                <a:latin typeface="Calibri"/>
              </a:rPr>
              <a:t>Inserm U 1016, Institut </a:t>
            </a:r>
            <a:r>
              <a:rPr lang="fr-FR" sz="1200" i="1" dirty="0" smtClean="0">
                <a:solidFill>
                  <a:srgbClr val="002060"/>
                </a:solidFill>
                <a:latin typeface="Calibri"/>
              </a:rPr>
              <a:t>Cochin</a:t>
            </a:r>
            <a:endParaRPr lang="fr-FR" sz="1200" i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92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59425"/>
            <a:ext cx="8477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1"/>
          <p:cNvSpPr>
            <a:spLocks noChangeArrowheads="1"/>
          </p:cNvSpPr>
          <p:nvPr/>
        </p:nvSpPr>
        <p:spPr bwMode="auto">
          <a:xfrm>
            <a:off x="0" y="2693988"/>
            <a:ext cx="1841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z="1800" dirty="0">
              <a:latin typeface="Calibri"/>
              <a:cs typeface="ＭＳ Ｐゴシック" charset="0"/>
            </a:endParaRPr>
          </a:p>
        </p:txBody>
      </p:sp>
      <p:pic>
        <p:nvPicPr>
          <p:cNvPr id="1683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9847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/>
              <a:t>Une illustration d’interaction </a:t>
            </a:r>
            <a:r>
              <a:rPr lang="fr-FR" dirty="0" smtClean="0"/>
              <a:t>médicamenteuse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40767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Une patient atteint de carcinome hépatocellulaire, âgé de 80 ans, développe après 2 semaines de traitement par </a:t>
            </a:r>
            <a:r>
              <a:rPr lang="fr-FR" dirty="0" err="1" smtClean="0"/>
              <a:t>sorafenib</a:t>
            </a:r>
            <a:r>
              <a:rPr lang="fr-FR" dirty="0"/>
              <a:t>, une HTA </a:t>
            </a:r>
            <a:r>
              <a:rPr lang="fr-FR" dirty="0" smtClean="0"/>
              <a:t>aiguë </a:t>
            </a:r>
            <a:r>
              <a:rPr lang="fr-FR" dirty="0"/>
              <a:t>mal tolérée. De la </a:t>
            </a:r>
            <a:r>
              <a:rPr lang="fr-FR" dirty="0" err="1" smtClean="0"/>
              <a:t>felodipine</a:t>
            </a:r>
            <a:r>
              <a:rPr lang="fr-FR" dirty="0" smtClean="0"/>
              <a:t> </a:t>
            </a:r>
            <a:r>
              <a:rPr lang="fr-FR" dirty="0"/>
              <a:t>est introduite qui corrige </a:t>
            </a:r>
            <a:r>
              <a:rPr lang="fr-FR" dirty="0" smtClean="0"/>
              <a:t>l’HTA… mais </a:t>
            </a:r>
            <a:r>
              <a:rPr lang="fr-FR" dirty="0"/>
              <a:t>le patient développe une diarrhée sévère induite par le </a:t>
            </a:r>
            <a:r>
              <a:rPr lang="fr-FR" dirty="0" err="1" smtClean="0"/>
              <a:t>sorafenib</a:t>
            </a:r>
            <a:r>
              <a:rPr lang="fr-FR" dirty="0"/>
              <a:t>. La </a:t>
            </a:r>
            <a:r>
              <a:rPr lang="fr-FR" dirty="0" err="1" smtClean="0"/>
              <a:t>felodipine</a:t>
            </a:r>
            <a:r>
              <a:rPr lang="fr-FR" dirty="0" smtClean="0"/>
              <a:t> </a:t>
            </a:r>
            <a:r>
              <a:rPr lang="fr-FR" dirty="0"/>
              <a:t>a accru </a:t>
            </a:r>
            <a:r>
              <a:rPr lang="fr-FR" dirty="0" smtClean="0"/>
              <a:t>l’exposition </a:t>
            </a:r>
            <a:r>
              <a:rPr lang="fr-FR" dirty="0"/>
              <a:t>plasmatique au </a:t>
            </a:r>
            <a:r>
              <a:rPr lang="fr-FR" dirty="0" err="1" smtClean="0"/>
              <a:t>sorafenib</a:t>
            </a:r>
            <a:r>
              <a:rPr lang="fr-FR" dirty="0" smtClean="0"/>
              <a:t> </a:t>
            </a:r>
            <a:r>
              <a:rPr lang="fr-FR" dirty="0"/>
              <a:t>! </a:t>
            </a:r>
          </a:p>
        </p:txBody>
      </p:sp>
      <p:sp>
        <p:nvSpPr>
          <p:cNvPr id="9" name="Rectangle 8"/>
          <p:cNvSpPr/>
          <p:nvPr/>
        </p:nvSpPr>
        <p:spPr>
          <a:xfrm>
            <a:off x="-21160" y="6585199"/>
            <a:ext cx="67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Gomo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R. et al  Invest New Drugs;29(6):1511-4, 2011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.</a:t>
            </a:r>
            <a:endParaRPr lang="en-US" sz="11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Arrondir un rectangle avec un coin diagonal 65"/>
          <p:cNvSpPr>
            <a:spLocks/>
          </p:cNvSpPr>
          <p:nvPr/>
        </p:nvSpPr>
        <p:spPr bwMode="auto">
          <a:xfrm>
            <a:off x="1835696" y="2780928"/>
            <a:ext cx="5400600" cy="3672408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6835" name="Grouper 16"/>
          <p:cNvGrpSpPr>
            <a:grpSpLocks/>
          </p:cNvGrpSpPr>
          <p:nvPr/>
        </p:nvGrpSpPr>
        <p:grpSpPr bwMode="auto">
          <a:xfrm>
            <a:off x="5148064" y="1125538"/>
            <a:ext cx="3670300" cy="4705350"/>
            <a:chOff x="4878620" y="1575627"/>
            <a:chExt cx="3670085" cy="4704753"/>
          </a:xfrm>
        </p:grpSpPr>
        <p:grpSp>
          <p:nvGrpSpPr>
            <p:cNvPr id="1656836" name="Grouper 13"/>
            <p:cNvGrpSpPr>
              <a:grpSpLocks/>
            </p:cNvGrpSpPr>
            <p:nvPr/>
          </p:nvGrpSpPr>
          <p:grpSpPr bwMode="auto">
            <a:xfrm>
              <a:off x="4878620" y="1921137"/>
              <a:ext cx="3670085" cy="4359243"/>
              <a:chOff x="4878620" y="1921137"/>
              <a:chExt cx="3670085" cy="4359243"/>
            </a:xfrm>
          </p:grpSpPr>
          <p:pic>
            <p:nvPicPr>
              <p:cNvPr id="1656837" name="Imag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8620" y="2151759"/>
                <a:ext cx="3670085" cy="412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Connecteur droit 10"/>
              <p:cNvCxnSpPr>
                <a:cxnSpLocks noChangeShapeType="1"/>
              </p:cNvCxnSpPr>
              <p:nvPr/>
            </p:nvCxnSpPr>
            <p:spPr bwMode="auto">
              <a:xfrm>
                <a:off x="5785030" y="2289911"/>
                <a:ext cx="1600106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  <p:cxnSp>
            <p:nvCxnSpPr>
              <p:cNvPr id="12" name="Connecteur droit 11"/>
              <p:cNvCxnSpPr>
                <a:cxnSpLocks noChangeShapeType="1"/>
              </p:cNvCxnSpPr>
              <p:nvPr/>
            </p:nvCxnSpPr>
            <p:spPr bwMode="auto">
              <a:xfrm>
                <a:off x="5785030" y="1921658"/>
                <a:ext cx="2457306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</p:grpSp>
        <p:sp>
          <p:nvSpPr>
            <p:cNvPr id="1656840" name="ZoneTexte 14"/>
            <p:cNvSpPr txBox="1">
              <a:spLocks noChangeArrowheads="1"/>
            </p:cNvSpPr>
            <p:nvPr/>
          </p:nvSpPr>
          <p:spPr bwMode="auto">
            <a:xfrm>
              <a:off x="6243790" y="1962928"/>
              <a:ext cx="771480" cy="30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i="1">
                  <a:latin typeface="Calibri" charset="0"/>
                  <a:cs typeface="ＭＳ Ｐゴシック" charset="0"/>
                </a:rPr>
                <a:t>p=0,008</a:t>
              </a:r>
            </a:p>
          </p:txBody>
        </p:sp>
        <p:sp>
          <p:nvSpPr>
            <p:cNvPr id="1656841" name="ZoneTexte 15"/>
            <p:cNvSpPr txBox="1">
              <a:spLocks noChangeArrowheads="1"/>
            </p:cNvSpPr>
            <p:nvPr/>
          </p:nvSpPr>
          <p:spPr bwMode="auto">
            <a:xfrm>
              <a:off x="6653341" y="1575627"/>
              <a:ext cx="771480" cy="30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i="1">
                  <a:latin typeface="Calibri" charset="0"/>
                  <a:cs typeface="ＭＳ Ｐゴシック" charset="0"/>
                </a:rPr>
                <a:t>p=0,007</a:t>
              </a:r>
            </a:p>
          </p:txBody>
        </p:sp>
      </p:grpSp>
      <p:grpSp>
        <p:nvGrpSpPr>
          <p:cNvPr id="1656850" name="Grouper 7"/>
          <p:cNvGrpSpPr>
            <a:grpSpLocks/>
          </p:cNvGrpSpPr>
          <p:nvPr/>
        </p:nvGrpSpPr>
        <p:grpSpPr bwMode="auto">
          <a:xfrm>
            <a:off x="251520" y="3500438"/>
            <a:ext cx="5011738" cy="2547937"/>
            <a:chOff x="801009" y="1670519"/>
            <a:chExt cx="5012256" cy="2547045"/>
          </a:xfrm>
        </p:grpSpPr>
        <p:pic>
          <p:nvPicPr>
            <p:cNvPr id="1656851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" y="1670519"/>
              <a:ext cx="4827827" cy="254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6852" name="ZoneTexte 6"/>
            <p:cNvSpPr txBox="1">
              <a:spLocks noChangeArrowheads="1"/>
            </p:cNvSpPr>
            <p:nvPr/>
          </p:nvSpPr>
          <p:spPr bwMode="auto">
            <a:xfrm>
              <a:off x="5629096" y="3971588"/>
              <a:ext cx="184169" cy="24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fr-FR" sz="1000" i="1">
                <a:latin typeface="Calibri" charset="0"/>
                <a:cs typeface="ＭＳ Ｐゴシック" charset="0"/>
              </a:endParaRPr>
            </a:p>
          </p:txBody>
        </p:sp>
      </p:grpSp>
      <p:sp>
        <p:nvSpPr>
          <p:cNvPr id="1656854" name="Rectangle 22"/>
          <p:cNvSpPr>
            <a:spLocks noChangeArrowheads="1"/>
          </p:cNvSpPr>
          <p:nvPr/>
        </p:nvSpPr>
        <p:spPr bwMode="auto">
          <a:xfrm>
            <a:off x="7308850" y="2276475"/>
            <a:ext cx="1440869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Calibri"/>
              </a:rPr>
              <a:t>sorafenib</a:t>
            </a:r>
            <a:r>
              <a:rPr lang="fr-FR" dirty="0">
                <a:latin typeface="Calibri"/>
              </a:rPr>
              <a:t>.</a:t>
            </a:r>
          </a:p>
        </p:txBody>
      </p:sp>
      <p:sp>
        <p:nvSpPr>
          <p:cNvPr id="1656855" name="Rectangle 23"/>
          <p:cNvSpPr>
            <a:spLocks noChangeArrowheads="1"/>
          </p:cNvSpPr>
          <p:nvPr/>
        </p:nvSpPr>
        <p:spPr bwMode="auto">
          <a:xfrm>
            <a:off x="3563938" y="3644900"/>
            <a:ext cx="1214094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 err="1">
                <a:latin typeface="Calibri"/>
              </a:rPr>
              <a:t>imatinib</a:t>
            </a:r>
            <a:r>
              <a:rPr lang="fr-FR" dirty="0">
                <a:latin typeface="Calibri"/>
              </a:rPr>
              <a:t/>
            </a:r>
            <a:br>
              <a:rPr lang="fr-FR" dirty="0">
                <a:latin typeface="Calibri"/>
              </a:rPr>
            </a:br>
            <a:endParaRPr lang="fr-FR" dirty="0"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/>
              <a:t>Diminution de la biodisponibilité avec le </a:t>
            </a:r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182879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En </a:t>
            </a:r>
            <a:r>
              <a:rPr lang="fr-FR" dirty="0" smtClean="0"/>
              <a:t>l’absence </a:t>
            </a:r>
            <a:r>
              <a:rPr lang="fr-FR" dirty="0"/>
              <a:t>de modification de la dose, on peut observer une diminution de </a:t>
            </a:r>
            <a:r>
              <a:rPr lang="fr-FR" dirty="0" smtClean="0"/>
              <a:t>l’exposition </a:t>
            </a:r>
            <a:r>
              <a:rPr lang="fr-FR" dirty="0"/>
              <a:t>plasmatique chez un même patient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7504" y="6237312"/>
            <a:ext cx="49685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+mj-lt"/>
              </a:rPr>
              <a:t>Judson et al., Cancer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Chemother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Pharmacol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. 2005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8064" y="6237312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100" dirty="0" err="1">
                <a:solidFill>
                  <a:prstClr val="black"/>
                </a:solidFill>
                <a:latin typeface="+mj-lt"/>
              </a:rPr>
              <a:t>Arrondeau</a:t>
            </a:r>
            <a:r>
              <a:rPr lang="nl-NL" sz="1100" dirty="0">
                <a:solidFill>
                  <a:prstClr val="black"/>
                </a:solidFill>
                <a:latin typeface="+mj-lt"/>
              </a:rPr>
              <a:t> J, et al  </a:t>
            </a:r>
            <a:r>
              <a:rPr lang="nl-NL" sz="1100" dirty="0" err="1">
                <a:solidFill>
                  <a:prstClr val="black"/>
                </a:solidFill>
                <a:latin typeface="+mj-lt"/>
              </a:rPr>
              <a:t>Invest</a:t>
            </a:r>
            <a:r>
              <a:rPr lang="nl-NL" sz="1100" dirty="0">
                <a:solidFill>
                  <a:prstClr val="black"/>
                </a:solidFill>
                <a:latin typeface="+mj-lt"/>
              </a:rPr>
              <a:t> N Drugs, 30(5): 2046-9, 2012.</a:t>
            </a:r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5148064" y="1124744"/>
            <a:ext cx="3888432" cy="4752528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107504" y="3429000"/>
            <a:ext cx="4968552" cy="2736304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 smtClean="0"/>
              <a:t>La </a:t>
            </a:r>
            <a:r>
              <a:rPr lang="fr-FR" dirty="0" err="1"/>
              <a:t>sarcopénie</a:t>
            </a:r>
            <a:r>
              <a:rPr lang="fr-FR" dirty="0"/>
              <a:t> prédit la toxicité </a:t>
            </a:r>
            <a:r>
              <a:rPr lang="fr-FR" dirty="0" smtClean="0"/>
              <a:t>aiguë </a:t>
            </a:r>
            <a:r>
              <a:rPr lang="fr-FR" dirty="0"/>
              <a:t>du </a:t>
            </a:r>
            <a:r>
              <a:rPr lang="fr-FR" dirty="0" err="1" smtClean="0"/>
              <a:t>sorafenib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-21160" y="6585199"/>
            <a:ext cx="67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>
                <a:solidFill>
                  <a:prstClr val="black"/>
                </a:solidFill>
                <a:latin typeface="+mj-lt"/>
              </a:rPr>
              <a:t>Antoun</a:t>
            </a:r>
            <a:r>
              <a:rPr lang="fr-FR" sz="1100" dirty="0">
                <a:solidFill>
                  <a:prstClr val="black"/>
                </a:solidFill>
                <a:latin typeface="+mj-lt"/>
              </a:rPr>
              <a:t> S, et al Ann </a:t>
            </a:r>
            <a:r>
              <a:rPr lang="fr-FR" sz="1100" dirty="0" err="1">
                <a:solidFill>
                  <a:prstClr val="black"/>
                </a:solidFill>
                <a:latin typeface="+mj-lt"/>
              </a:rPr>
              <a:t>Oncol</a:t>
            </a:r>
            <a:r>
              <a:rPr lang="fr-FR" sz="1100" dirty="0">
                <a:solidFill>
                  <a:prstClr val="black"/>
                </a:solidFill>
                <a:latin typeface="+mj-lt"/>
              </a:rPr>
              <a:t>. 2010 21(8):1594-8.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869160"/>
            <a:ext cx="4186808" cy="1256474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sarcopéniques</a:t>
            </a:r>
            <a:r>
              <a:rPr lang="fr-FR" sz="2400" dirty="0" smtClean="0"/>
              <a:t> 37</a:t>
            </a:r>
            <a:r>
              <a:rPr lang="fr-FR" sz="2400" dirty="0"/>
              <a:t>% </a:t>
            </a:r>
            <a:r>
              <a:rPr lang="fr-FR" sz="2400" i="1" dirty="0"/>
              <a:t>vs</a:t>
            </a:r>
            <a:r>
              <a:rPr lang="fr-FR" sz="2400" dirty="0"/>
              <a:t> normal </a:t>
            </a:r>
            <a:r>
              <a:rPr lang="fr-FR" sz="2400" dirty="0" smtClean="0"/>
              <a:t>5,5</a:t>
            </a:r>
            <a:r>
              <a:rPr lang="fr-FR" sz="2400" dirty="0"/>
              <a:t>% </a:t>
            </a:r>
            <a:r>
              <a:rPr lang="fr-FR" sz="2400" dirty="0" smtClean="0"/>
              <a:t>; </a:t>
            </a:r>
            <a:r>
              <a:rPr lang="fr-FR" sz="2400" i="1" dirty="0" smtClean="0"/>
              <a:t>p=0,04</a:t>
            </a:r>
            <a:endParaRPr lang="fr-FR" sz="2400" i="1" dirty="0"/>
          </a:p>
          <a:p>
            <a:endParaRPr lang="fr-FR" sz="2400" dirty="0"/>
          </a:p>
        </p:txBody>
      </p:sp>
      <p:pic>
        <p:nvPicPr>
          <p:cNvPr id="32" name="Espace réservé du contenu 4" descr="Tox BMI FF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484" r="4955" b="5531"/>
          <a:stretch>
            <a:fillRect/>
          </a:stretch>
        </p:blipFill>
        <p:spPr bwMode="auto">
          <a:xfrm>
            <a:off x="5432425" y="2276872"/>
            <a:ext cx="2667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3" name="ZoneTexte 48"/>
          <p:cNvSpPr txBox="1">
            <a:spLocks noChangeArrowheads="1"/>
          </p:cNvSpPr>
          <p:nvPr/>
        </p:nvSpPr>
        <p:spPr bwMode="auto">
          <a:xfrm>
            <a:off x="5859463" y="2294334"/>
            <a:ext cx="8715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800" b="1">
                <a:latin typeface="Helvetica Neue" charset="0"/>
                <a:cs typeface="Helvetica Neue" charset="0"/>
              </a:rPr>
              <a:t>2 DLT sur 12</a:t>
            </a:r>
          </a:p>
        </p:txBody>
      </p:sp>
      <p:sp>
        <p:nvSpPr>
          <p:cNvPr id="34" name="ZoneTexte 50"/>
          <p:cNvSpPr txBox="1">
            <a:spLocks noChangeArrowheads="1"/>
          </p:cNvSpPr>
          <p:nvPr/>
        </p:nvSpPr>
        <p:spPr bwMode="auto">
          <a:xfrm>
            <a:off x="5945188" y="3975497"/>
            <a:ext cx="871537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800" b="1">
                <a:latin typeface="Helvetica Neue" charset="0"/>
                <a:cs typeface="Helvetica Neue" charset="0"/>
              </a:rPr>
              <a:t>5 DLT sur 7</a:t>
            </a:r>
          </a:p>
        </p:txBody>
      </p:sp>
      <p:sp>
        <p:nvSpPr>
          <p:cNvPr id="35" name="ZoneTexte 51"/>
          <p:cNvSpPr txBox="1">
            <a:spLocks noChangeArrowheads="1"/>
          </p:cNvSpPr>
          <p:nvPr/>
        </p:nvSpPr>
        <p:spPr bwMode="auto">
          <a:xfrm>
            <a:off x="7205663" y="2294334"/>
            <a:ext cx="8715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800" b="1">
                <a:latin typeface="Helvetica Neue" charset="0"/>
                <a:cs typeface="Helvetica Neue" charset="0"/>
              </a:rPr>
              <a:t>1 DLT sur 16</a:t>
            </a:r>
          </a:p>
        </p:txBody>
      </p:sp>
      <p:sp>
        <p:nvSpPr>
          <p:cNvPr id="36" name="ZoneTexte 52"/>
          <p:cNvSpPr txBox="1">
            <a:spLocks noChangeArrowheads="1"/>
          </p:cNvSpPr>
          <p:nvPr/>
        </p:nvSpPr>
        <p:spPr bwMode="auto">
          <a:xfrm>
            <a:off x="7205663" y="3983434"/>
            <a:ext cx="8715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800" b="1">
                <a:latin typeface="Helvetica Neue" charset="0"/>
                <a:cs typeface="Helvetica Neue" charset="0"/>
              </a:rPr>
              <a:t>0 DLT sur 2</a:t>
            </a:r>
          </a:p>
        </p:txBody>
      </p:sp>
      <p:sp>
        <p:nvSpPr>
          <p:cNvPr id="37" name="ZoneTexte 53"/>
          <p:cNvSpPr txBox="1">
            <a:spLocks noChangeArrowheads="1"/>
          </p:cNvSpPr>
          <p:nvPr/>
        </p:nvSpPr>
        <p:spPr bwMode="auto">
          <a:xfrm rot="16200000">
            <a:off x="3935412" y="3043635"/>
            <a:ext cx="24923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b="1">
                <a:latin typeface="Helvetica Neue" charset="0"/>
                <a:cs typeface="Helvetica Neue" charset="0"/>
              </a:rPr>
              <a:t>Body Mass Index (kg/m</a:t>
            </a:r>
            <a:r>
              <a:rPr lang="fr-FR" sz="1000" b="1" baseline="30000">
                <a:latin typeface="Helvetica Neue" charset="0"/>
                <a:cs typeface="Helvetica Neue" charset="0"/>
              </a:rPr>
              <a:t>2</a:t>
            </a:r>
            <a:r>
              <a:rPr lang="fr-FR" sz="1000" b="1">
                <a:latin typeface="Helvetica Neue" charset="0"/>
                <a:cs typeface="Helvetica Neue" charset="0"/>
              </a:rPr>
              <a:t>)</a:t>
            </a:r>
          </a:p>
        </p:txBody>
      </p:sp>
      <p:sp>
        <p:nvSpPr>
          <p:cNvPr id="38" name="ZoneTexte 54"/>
          <p:cNvSpPr txBox="1">
            <a:spLocks noChangeArrowheads="1"/>
          </p:cNvSpPr>
          <p:nvPr/>
        </p:nvSpPr>
        <p:spPr bwMode="auto">
          <a:xfrm>
            <a:off x="5611813" y="4391422"/>
            <a:ext cx="2667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b="1">
                <a:latin typeface="Helvetica Neue" charset="0"/>
                <a:cs typeface="Helvetica Neue" charset="0"/>
              </a:rPr>
              <a:t>Muscle Mass Index (cm</a:t>
            </a:r>
            <a:r>
              <a:rPr lang="fr-FR" sz="1000" b="1" baseline="30000">
                <a:latin typeface="Helvetica Neue" charset="0"/>
                <a:cs typeface="Helvetica Neue" charset="0"/>
              </a:rPr>
              <a:t>2</a:t>
            </a:r>
            <a:r>
              <a:rPr lang="fr-FR" sz="1000" b="1">
                <a:latin typeface="Helvetica Neue" charset="0"/>
                <a:cs typeface="Helvetica Neue" charset="0"/>
              </a:rPr>
              <a:t>/m</a:t>
            </a:r>
            <a:r>
              <a:rPr lang="fr-FR" sz="1000" b="1" baseline="30000">
                <a:latin typeface="Helvetica Neue" charset="0"/>
                <a:cs typeface="Helvetica Neue" charset="0"/>
              </a:rPr>
              <a:t>2</a:t>
            </a:r>
            <a:r>
              <a:rPr lang="fr-FR" sz="1000" b="1">
                <a:latin typeface="Helvetica Neue" charset="0"/>
                <a:cs typeface="Helvetica Neue" charset="0"/>
              </a:rPr>
              <a:t>)</a:t>
            </a:r>
          </a:p>
        </p:txBody>
      </p:sp>
      <p:sp>
        <p:nvSpPr>
          <p:cNvPr id="39" name="Flèche vers la gauche 38"/>
          <p:cNvSpPr>
            <a:spLocks noChangeArrowheads="1"/>
          </p:cNvSpPr>
          <p:nvPr/>
        </p:nvSpPr>
        <p:spPr bwMode="auto">
          <a:xfrm>
            <a:off x="5715000" y="1906984"/>
            <a:ext cx="1371600" cy="349250"/>
          </a:xfrm>
          <a:prstGeom prst="leftArrow">
            <a:avLst>
              <a:gd name="adj1" fmla="val 69611"/>
              <a:gd name="adj2" fmla="val 30382"/>
            </a:avLst>
          </a:prstGeom>
          <a:gradFill rotWithShape="1">
            <a:gsLst>
              <a:gs pos="0">
                <a:srgbClr val="FF6600"/>
              </a:gs>
              <a:gs pos="64999">
                <a:srgbClr val="F9AE1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9AE1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err="1">
                <a:solidFill>
                  <a:schemeClr val="lt1"/>
                </a:solidFill>
                <a:latin typeface="Helvetica Neue"/>
                <a:ea typeface="+mn-ea"/>
                <a:cs typeface="Helvetica Neue"/>
              </a:rPr>
              <a:t>Sarcopenia</a:t>
            </a:r>
            <a:endParaRPr lang="fr-FR" sz="1000" b="1" dirty="0">
              <a:solidFill>
                <a:schemeClr val="lt1"/>
              </a:solidFill>
              <a:latin typeface="Helvetica Neue"/>
              <a:ea typeface="+mn-ea"/>
              <a:cs typeface="Helvetica Neue"/>
            </a:endParaRPr>
          </a:p>
        </p:txBody>
      </p:sp>
      <p:grpSp>
        <p:nvGrpSpPr>
          <p:cNvPr id="40" name="Grouper 59"/>
          <p:cNvGrpSpPr>
            <a:grpSpLocks/>
          </p:cNvGrpSpPr>
          <p:nvPr/>
        </p:nvGrpSpPr>
        <p:grpSpPr bwMode="auto">
          <a:xfrm>
            <a:off x="5756275" y="1894284"/>
            <a:ext cx="292100" cy="307975"/>
            <a:chOff x="8771581" y="2944109"/>
            <a:chExt cx="292386" cy="307777"/>
          </a:xfrm>
        </p:grpSpPr>
        <p:sp>
          <p:nvSpPr>
            <p:cNvPr id="41" name="Ellipse 40"/>
            <p:cNvSpPr/>
            <p:nvPr/>
          </p:nvSpPr>
          <p:spPr>
            <a:xfrm>
              <a:off x="8839911" y="3055163"/>
              <a:ext cx="150960" cy="145956"/>
            </a:xfrm>
            <a:prstGeom prst="ellipse">
              <a:avLst/>
            </a:prstGeom>
            <a:noFill/>
            <a:ln>
              <a:solidFill>
                <a:srgbClr val="1158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sp>
          <p:nvSpPr>
            <p:cNvPr id="42" name="ZoneTexte 58"/>
            <p:cNvSpPr txBox="1">
              <a:spLocks noChangeArrowheads="1"/>
            </p:cNvSpPr>
            <p:nvPr/>
          </p:nvSpPr>
          <p:spPr bwMode="auto">
            <a:xfrm>
              <a:off x="8771581" y="2944109"/>
              <a:ext cx="2923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rgbClr val="11589F"/>
                  </a:solidFill>
                  <a:latin typeface="Helvetica Neue" charset="0"/>
                  <a:cs typeface="Helvetica Neue" charset="0"/>
                </a:rPr>
                <a:t>+</a:t>
              </a:r>
            </a:p>
          </p:txBody>
        </p:sp>
      </p:grpSp>
      <p:grpSp>
        <p:nvGrpSpPr>
          <p:cNvPr id="43" name="Grouper 60"/>
          <p:cNvGrpSpPr>
            <a:grpSpLocks/>
          </p:cNvGrpSpPr>
          <p:nvPr/>
        </p:nvGrpSpPr>
        <p:grpSpPr bwMode="auto">
          <a:xfrm>
            <a:off x="6832600" y="1894284"/>
            <a:ext cx="258763" cy="307975"/>
            <a:chOff x="8788743" y="2952690"/>
            <a:chExt cx="257737" cy="307777"/>
          </a:xfrm>
        </p:grpSpPr>
        <p:sp>
          <p:nvSpPr>
            <p:cNvPr id="44" name="Ellipse 43"/>
            <p:cNvSpPr/>
            <p:nvPr/>
          </p:nvSpPr>
          <p:spPr>
            <a:xfrm>
              <a:off x="8839342" y="3055812"/>
              <a:ext cx="151796" cy="144369"/>
            </a:xfrm>
            <a:prstGeom prst="ellipse">
              <a:avLst/>
            </a:prstGeom>
            <a:noFill/>
            <a:ln>
              <a:solidFill>
                <a:srgbClr val="1158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sp>
          <p:nvSpPr>
            <p:cNvPr id="45" name="ZoneTexte 62"/>
            <p:cNvSpPr txBox="1">
              <a:spLocks noChangeArrowheads="1"/>
            </p:cNvSpPr>
            <p:nvPr/>
          </p:nvSpPr>
          <p:spPr bwMode="auto">
            <a:xfrm>
              <a:off x="8788743" y="2952690"/>
              <a:ext cx="2577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rgbClr val="11589F"/>
                  </a:solidFill>
                  <a:latin typeface="Helvetica Neue" charset="0"/>
                  <a:cs typeface="Helvetica Neue" charset="0"/>
                </a:rPr>
                <a:t>-</a:t>
              </a:r>
            </a:p>
          </p:txBody>
        </p:sp>
      </p:grpSp>
      <p:sp>
        <p:nvSpPr>
          <p:cNvPr id="46" name="Flèche vers la gauche 45"/>
          <p:cNvSpPr>
            <a:spLocks noChangeArrowheads="1"/>
          </p:cNvSpPr>
          <p:nvPr/>
        </p:nvSpPr>
        <p:spPr bwMode="auto">
          <a:xfrm rot="5400000">
            <a:off x="7620000" y="2556272"/>
            <a:ext cx="1263650" cy="349250"/>
          </a:xfrm>
          <a:prstGeom prst="leftArrow">
            <a:avLst>
              <a:gd name="adj1" fmla="val 69611"/>
              <a:gd name="adj2" fmla="val 30386"/>
            </a:avLst>
          </a:prstGeom>
          <a:gradFill rotWithShape="1">
            <a:gsLst>
              <a:gs pos="0">
                <a:srgbClr val="00B0F0"/>
              </a:gs>
              <a:gs pos="64000">
                <a:srgbClr val="00B0F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7C6FA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err="1">
                <a:solidFill>
                  <a:schemeClr val="lt1"/>
                </a:solidFill>
                <a:latin typeface="Helvetica Neue"/>
                <a:ea typeface="+mn-ea"/>
                <a:cs typeface="Helvetica Neue"/>
              </a:rPr>
              <a:t>Overweight</a:t>
            </a:r>
            <a:endParaRPr lang="fr-FR" sz="1000" b="1" dirty="0">
              <a:solidFill>
                <a:schemeClr val="lt1"/>
              </a:solidFill>
              <a:latin typeface="Helvetica Neue"/>
              <a:ea typeface="+mn-ea"/>
              <a:cs typeface="Helvetica Neue"/>
            </a:endParaRPr>
          </a:p>
        </p:txBody>
      </p:sp>
      <p:grpSp>
        <p:nvGrpSpPr>
          <p:cNvPr id="47" name="Grouper 64"/>
          <p:cNvGrpSpPr>
            <a:grpSpLocks/>
          </p:cNvGrpSpPr>
          <p:nvPr/>
        </p:nvGrpSpPr>
        <p:grpSpPr bwMode="auto">
          <a:xfrm>
            <a:off x="8113713" y="2089547"/>
            <a:ext cx="292100" cy="307975"/>
            <a:chOff x="8771581" y="2944109"/>
            <a:chExt cx="292386" cy="307777"/>
          </a:xfrm>
        </p:grpSpPr>
        <p:sp>
          <p:nvSpPr>
            <p:cNvPr id="48" name="Ellipse 47"/>
            <p:cNvSpPr/>
            <p:nvPr/>
          </p:nvSpPr>
          <p:spPr>
            <a:xfrm>
              <a:off x="8839910" y="3055163"/>
              <a:ext cx="150961" cy="145956"/>
            </a:xfrm>
            <a:prstGeom prst="ellipse">
              <a:avLst/>
            </a:prstGeom>
            <a:noFill/>
            <a:ln>
              <a:solidFill>
                <a:srgbClr val="1158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sp>
          <p:nvSpPr>
            <p:cNvPr id="49" name="ZoneTexte 66"/>
            <p:cNvSpPr txBox="1">
              <a:spLocks noChangeArrowheads="1"/>
            </p:cNvSpPr>
            <p:nvPr/>
          </p:nvSpPr>
          <p:spPr bwMode="auto">
            <a:xfrm>
              <a:off x="8771581" y="2944109"/>
              <a:ext cx="2923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rgbClr val="11589F"/>
                  </a:solidFill>
                  <a:latin typeface="Helvetica Neue" charset="0"/>
                  <a:cs typeface="Helvetica Neue" charset="0"/>
                </a:rPr>
                <a:t>+</a:t>
              </a:r>
            </a:p>
          </p:txBody>
        </p:sp>
      </p:grpSp>
      <p:grpSp>
        <p:nvGrpSpPr>
          <p:cNvPr id="50" name="Grouper 67"/>
          <p:cNvGrpSpPr>
            <a:grpSpLocks/>
          </p:cNvGrpSpPr>
          <p:nvPr/>
        </p:nvGrpSpPr>
        <p:grpSpPr bwMode="auto">
          <a:xfrm>
            <a:off x="8123238" y="3043634"/>
            <a:ext cx="258762" cy="307975"/>
            <a:chOff x="8788743" y="2952690"/>
            <a:chExt cx="257737" cy="307777"/>
          </a:xfrm>
        </p:grpSpPr>
        <p:sp>
          <p:nvSpPr>
            <p:cNvPr id="51" name="Ellipse 50"/>
            <p:cNvSpPr/>
            <p:nvPr/>
          </p:nvSpPr>
          <p:spPr>
            <a:xfrm>
              <a:off x="8839342" y="3055812"/>
              <a:ext cx="151796" cy="144369"/>
            </a:xfrm>
            <a:prstGeom prst="ellipse">
              <a:avLst/>
            </a:prstGeom>
            <a:noFill/>
            <a:ln>
              <a:solidFill>
                <a:srgbClr val="1158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sp>
          <p:nvSpPr>
            <p:cNvPr id="52" name="ZoneTexte 69"/>
            <p:cNvSpPr txBox="1">
              <a:spLocks noChangeArrowheads="1"/>
            </p:cNvSpPr>
            <p:nvPr/>
          </p:nvSpPr>
          <p:spPr bwMode="auto">
            <a:xfrm>
              <a:off x="8788743" y="2952690"/>
              <a:ext cx="2577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rgbClr val="11589F"/>
                  </a:solidFill>
                  <a:latin typeface="Helvetica Neue" charset="0"/>
                  <a:cs typeface="Helvetica Neue" charset="0"/>
                </a:rPr>
                <a:t>-</a:t>
              </a:r>
            </a:p>
          </p:txBody>
        </p:sp>
      </p:grpSp>
      <p:graphicFrame>
        <p:nvGraphicFramePr>
          <p:cNvPr id="5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842361"/>
              </p:ext>
            </p:extLst>
          </p:nvPr>
        </p:nvGraphicFramePr>
        <p:xfrm>
          <a:off x="601663" y="1412776"/>
          <a:ext cx="3330575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565" r:id="rId5" imgW="6858594" imgH="4645555" progId="Excel.Chart.8">
                  <p:embed/>
                </p:oleObj>
              </mc:Choice>
              <mc:Fallback>
                <p:oleObj r:id="rId5" imgW="6858594" imgH="46455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412776"/>
                        <a:ext cx="3330575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rrondir un rectangle avec un coin diagonal 55"/>
          <p:cNvSpPr/>
          <p:nvPr/>
        </p:nvSpPr>
        <p:spPr>
          <a:xfrm>
            <a:off x="467544" y="1772816"/>
            <a:ext cx="3600400" cy="2880320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rrondir un rectangle avec un coin diagonal 58"/>
          <p:cNvSpPr/>
          <p:nvPr/>
        </p:nvSpPr>
        <p:spPr>
          <a:xfrm>
            <a:off x="4860032" y="1772816"/>
            <a:ext cx="3744416" cy="2880320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/>
              <a:t>Relation entre </a:t>
            </a:r>
            <a:r>
              <a:rPr lang="fr-FR" dirty="0" err="1"/>
              <a:t>sarcopénie</a:t>
            </a:r>
            <a:r>
              <a:rPr lang="fr-FR" dirty="0"/>
              <a:t> et niveau d’exposition plasmatique</a:t>
            </a:r>
          </a:p>
        </p:txBody>
      </p:sp>
      <p:pic>
        <p:nvPicPr>
          <p:cNvPr id="167936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24744"/>
            <a:ext cx="806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L’exposition plasmatique du </a:t>
            </a:r>
            <a:r>
              <a:rPr lang="fr-FR" dirty="0" err="1" smtClean="0"/>
              <a:t>sorafenib</a:t>
            </a:r>
            <a:r>
              <a:rPr lang="fr-FR" dirty="0" smtClean="0"/>
              <a:t> </a:t>
            </a:r>
            <a:r>
              <a:rPr lang="fr-FR" dirty="0"/>
              <a:t>chez des patients atteints de CHC est multipliée par 2 chez les patients </a:t>
            </a:r>
            <a:r>
              <a:rPr lang="fr-FR" dirty="0" err="1" smtClean="0"/>
              <a:t>sarcopéniques</a:t>
            </a:r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sz="3600" u="sng" dirty="0"/>
              <a:t>AUC à J </a:t>
            </a:r>
            <a:r>
              <a:rPr lang="fr-FR" sz="3600" u="sng" dirty="0" smtClean="0"/>
              <a:t>28</a:t>
            </a:r>
            <a:r>
              <a:rPr lang="fr-FR" sz="3600" dirty="0" smtClean="0"/>
              <a:t> : </a:t>
            </a:r>
            <a:endParaRPr lang="fr-FR" sz="3600" dirty="0"/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102,4 </a:t>
            </a:r>
            <a:r>
              <a:rPr lang="fr-FR" sz="3600" i="1" dirty="0" smtClean="0">
                <a:solidFill>
                  <a:srgbClr val="FF0000"/>
                </a:solidFill>
              </a:rPr>
              <a:t>vs</a:t>
            </a:r>
            <a:r>
              <a:rPr lang="fr-FR" sz="3600" dirty="0" smtClean="0">
                <a:solidFill>
                  <a:srgbClr val="FF0000"/>
                </a:solidFill>
              </a:rPr>
              <a:t> 53,7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0" dirty="0" err="1"/>
              <a:t>ng</a:t>
            </a:r>
            <a:r>
              <a:rPr lang="fr-FR" b="0" dirty="0"/>
              <a:t>/</a:t>
            </a:r>
            <a:r>
              <a:rPr lang="fr-FR" b="0" dirty="0" err="1"/>
              <a:t>mL.h</a:t>
            </a:r>
            <a:r>
              <a:rPr lang="fr-FR" b="0" dirty="0"/>
              <a:t> (p = </a:t>
            </a:r>
            <a:r>
              <a:rPr lang="fr-FR" b="0" dirty="0" smtClean="0"/>
              <a:t>0,01</a:t>
            </a:r>
            <a:r>
              <a:rPr lang="fr-FR" b="0" dirty="0"/>
              <a:t>)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21160" y="6585199"/>
            <a:ext cx="67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+mj-lt"/>
              </a:rPr>
              <a:t>O Mir, </a:t>
            </a:r>
            <a:r>
              <a:rPr lang="fr-FR" sz="1100" i="1" dirty="0">
                <a:solidFill>
                  <a:prstClr val="black"/>
                </a:solidFill>
                <a:latin typeface="+mj-lt"/>
              </a:rPr>
              <a:t>et al. </a:t>
            </a:r>
            <a:r>
              <a:rPr lang="fr-FR" sz="1100" dirty="0" err="1">
                <a:solidFill>
                  <a:prstClr val="black"/>
                </a:solidFill>
                <a:latin typeface="+mj-lt"/>
              </a:rPr>
              <a:t>PLoS</a:t>
            </a:r>
            <a:r>
              <a:rPr lang="fr-FR" sz="1100" dirty="0">
                <a:solidFill>
                  <a:prstClr val="black"/>
                </a:solidFill>
                <a:latin typeface="+mj-lt"/>
              </a:rPr>
              <a:t> ONE; 7(5):e37563,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917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40" y="1840915"/>
            <a:ext cx="6480720" cy="439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/>
              <a:t>Atteindre un niveau seuil </a:t>
            </a:r>
            <a:r>
              <a:rPr lang="fr-FR" sz="2200" dirty="0" smtClean="0"/>
              <a:t>d’exposition </a:t>
            </a:r>
            <a:r>
              <a:rPr lang="fr-FR" sz="2200" dirty="0"/>
              <a:t>plasmatique est une condition pour </a:t>
            </a:r>
            <a:r>
              <a:rPr lang="fr-FR" sz="2200" dirty="0" smtClean="0"/>
              <a:t>l’efficacité </a:t>
            </a:r>
            <a:r>
              <a:rPr lang="fr-FR" sz="2200" dirty="0"/>
              <a:t>thérapeutique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-21160" y="6585199"/>
            <a:ext cx="67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+mj-lt"/>
              </a:rPr>
              <a:t>Widmer et al. BJC 2010</a:t>
            </a:r>
          </a:p>
        </p:txBody>
      </p:sp>
      <p:sp>
        <p:nvSpPr>
          <p:cNvPr id="9" name="Arrondir un rectangle avec un coin diagonal 65"/>
          <p:cNvSpPr>
            <a:spLocks/>
          </p:cNvSpPr>
          <p:nvPr/>
        </p:nvSpPr>
        <p:spPr bwMode="auto">
          <a:xfrm>
            <a:off x="1475656" y="1844824"/>
            <a:ext cx="6408712" cy="4392488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65212" y="1268760"/>
            <a:ext cx="8229600" cy="1540767"/>
          </a:xfrm>
        </p:spPr>
        <p:txBody>
          <a:bodyPr>
            <a:normAutofit/>
          </a:bodyPr>
          <a:lstStyle/>
          <a:p>
            <a:r>
              <a:rPr lang="fr-FR" dirty="0" smtClean="0"/>
              <a:t>Exemple de l’</a:t>
            </a:r>
            <a:r>
              <a:rPr lang="fr-FR" dirty="0" err="1" smtClean="0"/>
              <a:t>imatinib</a:t>
            </a: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4" name="Rectangle 5"/>
          <p:cNvSpPr>
            <a:spLocks noChangeArrowheads="1"/>
          </p:cNvSpPr>
          <p:nvPr/>
        </p:nvSpPr>
        <p:spPr bwMode="auto">
          <a:xfrm>
            <a:off x="-273050" y="4926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endParaRPr lang="fr-FR" sz="1800" dirty="0">
              <a:latin typeface="Calibri" charset="0"/>
              <a:cs typeface="Calibri"/>
            </a:endParaRPr>
          </a:p>
        </p:txBody>
      </p:sp>
      <p:sp>
        <p:nvSpPr>
          <p:cNvPr id="1708035" name="Rectangle 6"/>
          <p:cNvSpPr>
            <a:spLocks noChangeArrowheads="1"/>
          </p:cNvSpPr>
          <p:nvPr/>
        </p:nvSpPr>
        <p:spPr bwMode="auto">
          <a:xfrm>
            <a:off x="-509588" y="4926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endParaRPr lang="fr-FR" sz="1800" dirty="0">
              <a:latin typeface="Calibri" charset="0"/>
              <a:cs typeface="Calibri"/>
            </a:endParaRPr>
          </a:p>
        </p:txBody>
      </p:sp>
      <p:pic>
        <p:nvPicPr>
          <p:cNvPr id="17080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7077" r="7103" b="4789"/>
          <a:stretch/>
        </p:blipFill>
        <p:spPr bwMode="auto">
          <a:xfrm>
            <a:off x="1728000" y="1159200"/>
            <a:ext cx="5364000" cy="40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80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229225"/>
            <a:ext cx="38862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"/>
              </a:rPr>
              <a:t>Relation PK/PD </a:t>
            </a:r>
            <a:r>
              <a:rPr lang="fr-FR" dirty="0" err="1" smtClean="0">
                <a:cs typeface="Calibri"/>
              </a:rPr>
              <a:t>sorafenib</a:t>
            </a:r>
            <a:r>
              <a:rPr lang="fr-FR" dirty="0" smtClean="0">
                <a:cs typeface="Calibri"/>
              </a:rPr>
              <a:t> </a:t>
            </a:r>
            <a:r>
              <a:rPr lang="fr-FR" dirty="0">
                <a:cs typeface="Calibri"/>
              </a:rPr>
              <a:t>: </a:t>
            </a:r>
            <a:r>
              <a:rPr lang="fr-FR" dirty="0" smtClean="0">
                <a:cs typeface="Calibri"/>
              </a:rPr>
              <a:t>efficacité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-21160" y="6585199"/>
            <a:ext cx="67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>
                <a:solidFill>
                  <a:prstClr val="black"/>
                </a:solidFill>
                <a:latin typeface="+mj-lt"/>
              </a:rPr>
              <a:t>Fukudo</a:t>
            </a:r>
            <a:r>
              <a:rPr lang="fr-FR" sz="1100" dirty="0">
                <a:solidFill>
                  <a:prstClr val="black"/>
                </a:solidFill>
                <a:latin typeface="+mj-lt"/>
              </a:rPr>
              <a:t>, </a:t>
            </a:r>
            <a:r>
              <a:rPr lang="fr-FR" sz="1100" dirty="0" err="1">
                <a:solidFill>
                  <a:prstClr val="black"/>
                </a:solidFill>
                <a:latin typeface="+mj-lt"/>
              </a:rPr>
              <a:t>Clinical</a:t>
            </a:r>
            <a:r>
              <a:rPr lang="fr-FR" sz="1100" dirty="0">
                <a:solidFill>
                  <a:prstClr val="black"/>
                </a:solidFill>
                <a:latin typeface="+mj-lt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+mj-lt"/>
              </a:rPr>
              <a:t>Pharmacokinetics</a:t>
            </a:r>
            <a:r>
              <a:rPr lang="fr-FR" sz="1100" dirty="0">
                <a:solidFill>
                  <a:prstClr val="black"/>
                </a:solidFill>
                <a:latin typeface="+mj-lt"/>
              </a:rPr>
              <a:t>,  2013</a:t>
            </a:r>
          </a:p>
        </p:txBody>
      </p:sp>
      <p:sp>
        <p:nvSpPr>
          <p:cNvPr id="11" name="Arrondir un rectangle avec un coin diagonal 65"/>
          <p:cNvSpPr>
            <a:spLocks/>
          </p:cNvSpPr>
          <p:nvPr/>
        </p:nvSpPr>
        <p:spPr bwMode="auto">
          <a:xfrm>
            <a:off x="1619672" y="1052736"/>
            <a:ext cx="5832648" cy="4176464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04"/>
          <a:stretch/>
        </p:blipFill>
        <p:spPr>
          <a:xfrm>
            <a:off x="251520" y="1700808"/>
            <a:ext cx="3412800" cy="4680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65031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r="-2822" b="2447"/>
          <a:stretch/>
        </p:blipFill>
        <p:spPr bwMode="auto">
          <a:xfrm>
            <a:off x="4147442" y="1268760"/>
            <a:ext cx="5105078" cy="2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65032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5978" r="-7301" b="-5978"/>
          <a:stretch/>
        </p:blipFill>
        <p:spPr bwMode="auto">
          <a:xfrm>
            <a:off x="4465463" y="4438800"/>
            <a:ext cx="4931073" cy="243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/>
              <a:t>Rétablir la concentration plasmatique permet de prolonger le contrôle de la maladie</a:t>
            </a:r>
          </a:p>
        </p:txBody>
      </p:sp>
      <p:sp>
        <p:nvSpPr>
          <p:cNvPr id="7" name="Arrondir un rectangle avec un coin diagonal 65"/>
          <p:cNvSpPr>
            <a:spLocks/>
          </p:cNvSpPr>
          <p:nvPr/>
        </p:nvSpPr>
        <p:spPr bwMode="auto">
          <a:xfrm>
            <a:off x="4003362" y="1124744"/>
            <a:ext cx="4896544" cy="3096344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8" name="Arrondir un rectangle avec un coin diagonal 65"/>
          <p:cNvSpPr>
            <a:spLocks/>
          </p:cNvSpPr>
          <p:nvPr/>
        </p:nvSpPr>
        <p:spPr bwMode="auto">
          <a:xfrm>
            <a:off x="3961383" y="4365104"/>
            <a:ext cx="4896544" cy="2376264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Regorafenib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57200" y="4797152"/>
            <a:ext cx="8229600" cy="18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800" b="1" kern="1200">
                <a:solidFill>
                  <a:srgbClr val="5ECFE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Ê"/>
              <a:defRPr lang="fr-FR" sz="2000" kern="1200" dirty="0" smtClean="0">
                <a:solidFill>
                  <a:srgbClr val="2432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Calibri" charset="0"/>
              <a:buChar char="‐"/>
              <a:defRPr sz="2000" kern="1200">
                <a:solidFill>
                  <a:srgbClr val="7F7F7F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</a:t>
            </a:r>
            <a:r>
              <a:rPr lang="fr-FR" dirty="0" err="1" smtClean="0"/>
              <a:t>regorafenib</a:t>
            </a:r>
            <a:r>
              <a:rPr lang="fr-FR" dirty="0" smtClean="0"/>
              <a:t> </a:t>
            </a:r>
            <a:r>
              <a:rPr lang="fr-FR" dirty="0" smtClean="0"/>
              <a:t>est un dérivé fluoré du </a:t>
            </a:r>
            <a:r>
              <a:rPr lang="fr-FR" dirty="0" err="1" smtClean="0"/>
              <a:t>sorafenib</a:t>
            </a:r>
            <a:r>
              <a:rPr lang="fr-FR" dirty="0" smtClean="0"/>
              <a:t>, actif dans les cancers colorectaux </a:t>
            </a:r>
          </a:p>
          <a:p>
            <a:r>
              <a:rPr lang="fr-FR" dirty="0" smtClean="0"/>
              <a:t>Sa formule chimique rend compte de sa pharmacologie et de son spectre de toxicité aiguë dominé par l’asthénie, l’HTA, le syndrome mains-pieds et la diarrhée</a:t>
            </a:r>
          </a:p>
          <a:p>
            <a:endParaRPr lang="fr-FR" dirty="0"/>
          </a:p>
        </p:txBody>
      </p:sp>
      <p:grpSp>
        <p:nvGrpSpPr>
          <p:cNvPr id="1710089" name="Grouper 1710088"/>
          <p:cNvGrpSpPr/>
          <p:nvPr/>
        </p:nvGrpSpPr>
        <p:grpSpPr>
          <a:xfrm>
            <a:off x="341500" y="1915200"/>
            <a:ext cx="8524174" cy="1801836"/>
            <a:chOff x="724919" y="2233731"/>
            <a:chExt cx="7411785" cy="1276569"/>
          </a:xfrm>
        </p:grpSpPr>
        <p:sp>
          <p:nvSpPr>
            <p:cNvPr id="4" name="Forme libre 3"/>
            <p:cNvSpPr/>
            <p:nvPr/>
          </p:nvSpPr>
          <p:spPr>
            <a:xfrm>
              <a:off x="929850" y="2971138"/>
              <a:ext cx="827794" cy="124743"/>
            </a:xfrm>
            <a:custGeom>
              <a:avLst/>
              <a:gdLst>
                <a:gd name="connsiteX0" fmla="*/ 0 w 827794"/>
                <a:gd name="connsiteY0" fmla="*/ 124743 h 124743"/>
                <a:gd name="connsiteX1" fmla="*/ 385548 w 827794"/>
                <a:gd name="connsiteY1" fmla="*/ 124743 h 124743"/>
                <a:gd name="connsiteX2" fmla="*/ 827794 w 827794"/>
                <a:gd name="connsiteY2" fmla="*/ 0 h 124743"/>
                <a:gd name="connsiteX3" fmla="*/ 827794 w 827794"/>
                <a:gd name="connsiteY3" fmla="*/ 0 h 1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794" h="124743">
                  <a:moveTo>
                    <a:pt x="0" y="124743"/>
                  </a:moveTo>
                  <a:lnTo>
                    <a:pt x="385548" y="124743"/>
                  </a:lnTo>
                  <a:lnTo>
                    <a:pt x="827794" y="0"/>
                  </a:lnTo>
                  <a:lnTo>
                    <a:pt x="827794" y="0"/>
                  </a:lnTo>
                </a:path>
              </a:pathLst>
            </a:cu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r 18"/>
            <p:cNvGrpSpPr/>
            <p:nvPr/>
          </p:nvGrpSpPr>
          <p:grpSpPr>
            <a:xfrm>
              <a:off x="1745226" y="2597355"/>
              <a:ext cx="860322" cy="499806"/>
              <a:chOff x="1745226" y="2597355"/>
              <a:chExt cx="860322" cy="499806"/>
            </a:xfrm>
          </p:grpSpPr>
          <p:sp>
            <p:nvSpPr>
              <p:cNvPr id="7" name="Forme libre 6"/>
              <p:cNvSpPr/>
              <p:nvPr/>
            </p:nvSpPr>
            <p:spPr>
              <a:xfrm>
                <a:off x="1745226" y="2597355"/>
                <a:ext cx="860322" cy="499806"/>
              </a:xfrm>
              <a:custGeom>
                <a:avLst/>
                <a:gdLst>
                  <a:gd name="connsiteX0" fmla="*/ 0 w 860322"/>
                  <a:gd name="connsiteY0" fmla="*/ 114710 h 499806"/>
                  <a:gd name="connsiteX1" fmla="*/ 434258 w 860322"/>
                  <a:gd name="connsiteY1" fmla="*/ 0 h 499806"/>
                  <a:gd name="connsiteX2" fmla="*/ 860322 w 860322"/>
                  <a:gd name="connsiteY2" fmla="*/ 131097 h 499806"/>
                  <a:gd name="connsiteX3" fmla="*/ 860322 w 860322"/>
                  <a:gd name="connsiteY3" fmla="*/ 376903 h 499806"/>
                  <a:gd name="connsiteX4" fmla="*/ 434258 w 860322"/>
                  <a:gd name="connsiteY4" fmla="*/ 499806 h 499806"/>
                  <a:gd name="connsiteX5" fmla="*/ 0 w 860322"/>
                  <a:gd name="connsiteY5" fmla="*/ 368710 h 499806"/>
                  <a:gd name="connsiteX6" fmla="*/ 0 w 860322"/>
                  <a:gd name="connsiteY6" fmla="*/ 114710 h 4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322" h="499806">
                    <a:moveTo>
                      <a:pt x="0" y="114710"/>
                    </a:moveTo>
                    <a:lnTo>
                      <a:pt x="434258" y="0"/>
                    </a:lnTo>
                    <a:lnTo>
                      <a:pt x="860322" y="131097"/>
                    </a:lnTo>
                    <a:lnTo>
                      <a:pt x="860322" y="376903"/>
                    </a:lnTo>
                    <a:lnTo>
                      <a:pt x="434258" y="499806"/>
                    </a:lnTo>
                    <a:lnTo>
                      <a:pt x="0" y="368710"/>
                    </a:lnTo>
                    <a:lnTo>
                      <a:pt x="0" y="11471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Forme libre 8"/>
              <p:cNvSpPr/>
              <p:nvPr/>
            </p:nvSpPr>
            <p:spPr>
              <a:xfrm>
                <a:off x="1827161" y="2744839"/>
                <a:ext cx="0" cy="204838"/>
              </a:xfrm>
              <a:custGeom>
                <a:avLst/>
                <a:gdLst>
                  <a:gd name="connsiteX0" fmla="*/ 0 w 0"/>
                  <a:gd name="connsiteY0" fmla="*/ 0 h 204838"/>
                  <a:gd name="connsiteX1" fmla="*/ 0 w 0"/>
                  <a:gd name="connsiteY1" fmla="*/ 0 h 204838"/>
                  <a:gd name="connsiteX2" fmla="*/ 0 w 0"/>
                  <a:gd name="connsiteY2" fmla="*/ 204838 h 204838"/>
                  <a:gd name="connsiteX3" fmla="*/ 0 w 0"/>
                  <a:gd name="connsiteY3" fmla="*/ 204838 h 20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204838">
                    <a:moveTo>
                      <a:pt x="0" y="0"/>
                    </a:moveTo>
                    <a:lnTo>
                      <a:pt x="0" y="0"/>
                    </a:lnTo>
                    <a:lnTo>
                      <a:pt x="0" y="204838"/>
                    </a:lnTo>
                    <a:lnTo>
                      <a:pt x="0" y="204838"/>
                    </a:lnTo>
                  </a:path>
                </a:pathLst>
              </a:cu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" name="Connecteur droit 15"/>
              <p:cNvCxnSpPr/>
              <p:nvPr/>
            </p:nvCxnSpPr>
            <p:spPr>
              <a:xfrm flipV="1">
                <a:off x="2160000" y="2959200"/>
                <a:ext cx="376292" cy="100209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rot="21300000">
                <a:off x="2160000" y="2628000"/>
                <a:ext cx="360040" cy="144016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r 23"/>
            <p:cNvGrpSpPr/>
            <p:nvPr/>
          </p:nvGrpSpPr>
          <p:grpSpPr>
            <a:xfrm rot="10800000">
              <a:off x="4283968" y="2597355"/>
              <a:ext cx="860322" cy="499806"/>
              <a:chOff x="1745226" y="2597355"/>
              <a:chExt cx="860322" cy="499806"/>
            </a:xfrm>
          </p:grpSpPr>
          <p:sp>
            <p:nvSpPr>
              <p:cNvPr id="25" name="Forme libre 24"/>
              <p:cNvSpPr/>
              <p:nvPr/>
            </p:nvSpPr>
            <p:spPr>
              <a:xfrm>
                <a:off x="1745226" y="2597355"/>
                <a:ext cx="860322" cy="499806"/>
              </a:xfrm>
              <a:custGeom>
                <a:avLst/>
                <a:gdLst>
                  <a:gd name="connsiteX0" fmla="*/ 0 w 860322"/>
                  <a:gd name="connsiteY0" fmla="*/ 114710 h 499806"/>
                  <a:gd name="connsiteX1" fmla="*/ 434258 w 860322"/>
                  <a:gd name="connsiteY1" fmla="*/ 0 h 499806"/>
                  <a:gd name="connsiteX2" fmla="*/ 860322 w 860322"/>
                  <a:gd name="connsiteY2" fmla="*/ 131097 h 499806"/>
                  <a:gd name="connsiteX3" fmla="*/ 860322 w 860322"/>
                  <a:gd name="connsiteY3" fmla="*/ 376903 h 499806"/>
                  <a:gd name="connsiteX4" fmla="*/ 434258 w 860322"/>
                  <a:gd name="connsiteY4" fmla="*/ 499806 h 499806"/>
                  <a:gd name="connsiteX5" fmla="*/ 0 w 860322"/>
                  <a:gd name="connsiteY5" fmla="*/ 368710 h 499806"/>
                  <a:gd name="connsiteX6" fmla="*/ 0 w 860322"/>
                  <a:gd name="connsiteY6" fmla="*/ 114710 h 4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322" h="499806">
                    <a:moveTo>
                      <a:pt x="0" y="114710"/>
                    </a:moveTo>
                    <a:lnTo>
                      <a:pt x="434258" y="0"/>
                    </a:lnTo>
                    <a:lnTo>
                      <a:pt x="860322" y="131097"/>
                    </a:lnTo>
                    <a:lnTo>
                      <a:pt x="860322" y="376903"/>
                    </a:lnTo>
                    <a:lnTo>
                      <a:pt x="434258" y="499806"/>
                    </a:lnTo>
                    <a:lnTo>
                      <a:pt x="0" y="368710"/>
                    </a:lnTo>
                    <a:lnTo>
                      <a:pt x="0" y="11471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Forme libre 25"/>
              <p:cNvSpPr/>
              <p:nvPr/>
            </p:nvSpPr>
            <p:spPr>
              <a:xfrm>
                <a:off x="1827161" y="2744839"/>
                <a:ext cx="0" cy="204838"/>
              </a:xfrm>
              <a:custGeom>
                <a:avLst/>
                <a:gdLst>
                  <a:gd name="connsiteX0" fmla="*/ 0 w 0"/>
                  <a:gd name="connsiteY0" fmla="*/ 0 h 204838"/>
                  <a:gd name="connsiteX1" fmla="*/ 0 w 0"/>
                  <a:gd name="connsiteY1" fmla="*/ 0 h 204838"/>
                  <a:gd name="connsiteX2" fmla="*/ 0 w 0"/>
                  <a:gd name="connsiteY2" fmla="*/ 204838 h 204838"/>
                  <a:gd name="connsiteX3" fmla="*/ 0 w 0"/>
                  <a:gd name="connsiteY3" fmla="*/ 204838 h 20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204838">
                    <a:moveTo>
                      <a:pt x="0" y="0"/>
                    </a:moveTo>
                    <a:lnTo>
                      <a:pt x="0" y="0"/>
                    </a:lnTo>
                    <a:lnTo>
                      <a:pt x="0" y="204838"/>
                    </a:lnTo>
                    <a:lnTo>
                      <a:pt x="0" y="204838"/>
                    </a:lnTo>
                  </a:path>
                </a:pathLst>
              </a:cu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7" name="Connecteur droit 26"/>
              <p:cNvCxnSpPr/>
              <p:nvPr/>
            </p:nvCxnSpPr>
            <p:spPr>
              <a:xfrm flipV="1">
                <a:off x="2160000" y="2959200"/>
                <a:ext cx="376292" cy="100209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21300000">
                <a:off x="2160000" y="2628000"/>
                <a:ext cx="360040" cy="144016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er 28"/>
            <p:cNvGrpSpPr/>
            <p:nvPr/>
          </p:nvGrpSpPr>
          <p:grpSpPr>
            <a:xfrm>
              <a:off x="6012160" y="2597355"/>
              <a:ext cx="860322" cy="499806"/>
              <a:chOff x="1745226" y="2597355"/>
              <a:chExt cx="860322" cy="499806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1745226" y="2597355"/>
                <a:ext cx="860322" cy="499806"/>
              </a:xfrm>
              <a:custGeom>
                <a:avLst/>
                <a:gdLst>
                  <a:gd name="connsiteX0" fmla="*/ 0 w 860322"/>
                  <a:gd name="connsiteY0" fmla="*/ 114710 h 499806"/>
                  <a:gd name="connsiteX1" fmla="*/ 434258 w 860322"/>
                  <a:gd name="connsiteY1" fmla="*/ 0 h 499806"/>
                  <a:gd name="connsiteX2" fmla="*/ 860322 w 860322"/>
                  <a:gd name="connsiteY2" fmla="*/ 131097 h 499806"/>
                  <a:gd name="connsiteX3" fmla="*/ 860322 w 860322"/>
                  <a:gd name="connsiteY3" fmla="*/ 376903 h 499806"/>
                  <a:gd name="connsiteX4" fmla="*/ 434258 w 860322"/>
                  <a:gd name="connsiteY4" fmla="*/ 499806 h 499806"/>
                  <a:gd name="connsiteX5" fmla="*/ 0 w 860322"/>
                  <a:gd name="connsiteY5" fmla="*/ 368710 h 499806"/>
                  <a:gd name="connsiteX6" fmla="*/ 0 w 860322"/>
                  <a:gd name="connsiteY6" fmla="*/ 114710 h 4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322" h="499806">
                    <a:moveTo>
                      <a:pt x="0" y="114710"/>
                    </a:moveTo>
                    <a:lnTo>
                      <a:pt x="434258" y="0"/>
                    </a:lnTo>
                    <a:lnTo>
                      <a:pt x="860322" y="131097"/>
                    </a:lnTo>
                    <a:lnTo>
                      <a:pt x="860322" y="376903"/>
                    </a:lnTo>
                    <a:lnTo>
                      <a:pt x="434258" y="499806"/>
                    </a:lnTo>
                    <a:lnTo>
                      <a:pt x="0" y="368710"/>
                    </a:lnTo>
                    <a:lnTo>
                      <a:pt x="0" y="11471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Forme libre 30"/>
              <p:cNvSpPr/>
              <p:nvPr/>
            </p:nvSpPr>
            <p:spPr>
              <a:xfrm>
                <a:off x="1827161" y="2744839"/>
                <a:ext cx="0" cy="204838"/>
              </a:xfrm>
              <a:custGeom>
                <a:avLst/>
                <a:gdLst>
                  <a:gd name="connsiteX0" fmla="*/ 0 w 0"/>
                  <a:gd name="connsiteY0" fmla="*/ 0 h 204838"/>
                  <a:gd name="connsiteX1" fmla="*/ 0 w 0"/>
                  <a:gd name="connsiteY1" fmla="*/ 0 h 204838"/>
                  <a:gd name="connsiteX2" fmla="*/ 0 w 0"/>
                  <a:gd name="connsiteY2" fmla="*/ 204838 h 204838"/>
                  <a:gd name="connsiteX3" fmla="*/ 0 w 0"/>
                  <a:gd name="connsiteY3" fmla="*/ 204838 h 20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204838">
                    <a:moveTo>
                      <a:pt x="0" y="0"/>
                    </a:moveTo>
                    <a:lnTo>
                      <a:pt x="0" y="0"/>
                    </a:lnTo>
                    <a:lnTo>
                      <a:pt x="0" y="204838"/>
                    </a:lnTo>
                    <a:lnTo>
                      <a:pt x="0" y="204838"/>
                    </a:lnTo>
                  </a:path>
                </a:pathLst>
              </a:cu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2" name="Connecteur droit 31"/>
              <p:cNvCxnSpPr/>
              <p:nvPr/>
            </p:nvCxnSpPr>
            <p:spPr>
              <a:xfrm flipV="1">
                <a:off x="2160000" y="2959200"/>
                <a:ext cx="376292" cy="100209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rot="21300000">
                <a:off x="2160000" y="2628000"/>
                <a:ext cx="360040" cy="144016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cteur droit 21"/>
            <p:cNvCxnSpPr>
              <a:endCxn id="7" idx="0"/>
            </p:cNvCxnSpPr>
            <p:nvPr/>
          </p:nvCxnSpPr>
          <p:spPr>
            <a:xfrm>
              <a:off x="1403648" y="2636912"/>
              <a:ext cx="341578" cy="75153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endCxn id="4" idx="1"/>
            </p:cNvCxnSpPr>
            <p:nvPr/>
          </p:nvCxnSpPr>
          <p:spPr>
            <a:xfrm>
              <a:off x="971600" y="2996952"/>
              <a:ext cx="343798" cy="9892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>
              <a:stCxn id="7" idx="3"/>
            </p:cNvCxnSpPr>
            <p:nvPr/>
          </p:nvCxnSpPr>
          <p:spPr>
            <a:xfrm>
              <a:off x="2605548" y="2974258"/>
              <a:ext cx="291806" cy="97847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5724128" y="2636912"/>
              <a:ext cx="291806" cy="97847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7884368" y="2591816"/>
              <a:ext cx="252336" cy="117104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er 51"/>
            <p:cNvGrpSpPr/>
            <p:nvPr/>
          </p:nvGrpSpPr>
          <p:grpSpPr>
            <a:xfrm>
              <a:off x="3168000" y="2959200"/>
              <a:ext cx="540032" cy="72008"/>
              <a:chOff x="3168000" y="2959200"/>
              <a:chExt cx="540032" cy="72008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3456032" y="2959200"/>
                <a:ext cx="252000" cy="7200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H="1">
                <a:off x="3168000" y="2959200"/>
                <a:ext cx="288032" cy="72008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necteur droit 49"/>
            <p:cNvCxnSpPr/>
            <p:nvPr/>
          </p:nvCxnSpPr>
          <p:spPr>
            <a:xfrm flipH="1">
              <a:off x="5148064" y="2636912"/>
              <a:ext cx="288032" cy="7200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7308304" y="2636912"/>
              <a:ext cx="288032" cy="7200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>
              <a:off x="6876257" y="2636912"/>
              <a:ext cx="432047" cy="7200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1100585" y="247775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CI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787530" y="27838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724919" y="29369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187624" y="314096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572000" y="314096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3307774" y="25908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O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5436096" y="248997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O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123496" y="223373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O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2900680" y="2924944"/>
              <a:ext cx="360040" cy="49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</a:t>
              </a:r>
              <a:b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</a:br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3777236" y="2924944"/>
              <a:ext cx="360040" cy="49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</a:t>
              </a:r>
              <a:b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</a:br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7612139" y="2564904"/>
              <a:ext cx="360040" cy="49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</a:t>
              </a:r>
              <a:b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</a:br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1304442" y="3093264"/>
              <a:ext cx="0" cy="102022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419872" y="2815200"/>
              <a:ext cx="0" cy="144016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3491880" y="2815200"/>
              <a:ext cx="0" cy="144016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7236296" y="2455200"/>
              <a:ext cx="0" cy="180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7308304" y="2455200"/>
              <a:ext cx="0" cy="180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300000" flipV="1">
              <a:off x="4067944" y="2959200"/>
              <a:ext cx="252336" cy="117104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/>
            <p:cNvSpPr txBox="1"/>
            <p:nvPr/>
          </p:nvSpPr>
          <p:spPr>
            <a:xfrm>
              <a:off x="6660232" y="2852936"/>
              <a:ext cx="288032" cy="30008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fr-FR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</a:t>
              </a:r>
              <a:endParaRPr lang="fr-FR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92" name="Connecteur droit 91"/>
            <p:cNvCxnSpPr/>
            <p:nvPr/>
          </p:nvCxnSpPr>
          <p:spPr>
            <a:xfrm>
              <a:off x="4716367" y="3093264"/>
              <a:ext cx="0" cy="102022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Arrondir un rectangle avec un coin diagonal 65"/>
          <p:cNvSpPr>
            <a:spLocks/>
          </p:cNvSpPr>
          <p:nvPr/>
        </p:nvSpPr>
        <p:spPr bwMode="auto">
          <a:xfrm>
            <a:off x="323528" y="1844824"/>
            <a:ext cx="8640960" cy="1800200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2101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alibri"/>
              </a:rPr>
              <a:t>Principaux messages</a:t>
            </a:r>
            <a:endParaRPr lang="fr-FR" sz="4000" dirty="0">
              <a:solidFill>
                <a:schemeClr val="accent2"/>
              </a:solidFill>
              <a:latin typeface="Calibri"/>
            </a:endParaRPr>
          </a:p>
        </p:txBody>
      </p:sp>
      <p:pic>
        <p:nvPicPr>
          <p:cNvPr id="167219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052736"/>
            <a:ext cx="806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Avant d’initier le traitement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masse maigre influence le niveau d’exposition plasmatique aux </a:t>
            </a:r>
            <a:r>
              <a:rPr lang="fr-FR" dirty="0" err="1"/>
              <a:t>TKIs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risque d’interaction médicamenteuse avec conséquence clinique est élevé.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populations à risque sont </a:t>
            </a:r>
            <a:r>
              <a:rPr lang="fr-FR" dirty="0" smtClean="0"/>
              <a:t>fréquentes : </a:t>
            </a:r>
            <a:r>
              <a:rPr lang="fr-FR" dirty="0"/>
              <a:t>âge, </a:t>
            </a:r>
            <a:r>
              <a:rPr lang="fr-FR" dirty="0" err="1"/>
              <a:t>sarcopénie</a:t>
            </a:r>
            <a:r>
              <a:rPr lang="fr-FR" dirty="0"/>
              <a:t>, athérome</a:t>
            </a:r>
            <a:r>
              <a:rPr lang="fr-FR" dirty="0" smtClean="0"/>
              <a:t>…</a:t>
            </a:r>
          </a:p>
          <a:p>
            <a:r>
              <a:rPr lang="fr-FR" dirty="0"/>
              <a:t>Pendant le traitement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toxicité </a:t>
            </a:r>
            <a:r>
              <a:rPr lang="fr-FR" dirty="0" smtClean="0"/>
              <a:t>aiguë </a:t>
            </a:r>
            <a:r>
              <a:rPr lang="fr-FR" dirty="0"/>
              <a:t>est maximale le premier mois (fréquence des surexpositions</a:t>
            </a:r>
            <a:r>
              <a:rPr lang="fr-FR" dirty="0" smtClean="0"/>
              <a:t>).</a:t>
            </a:r>
            <a:endParaRPr lang="fr-FR" dirty="0"/>
          </a:p>
          <a:p>
            <a:pPr lvl="1"/>
            <a:r>
              <a:rPr lang="fr-FR" dirty="0"/>
              <a:t>L’exposition plasmatique peut diminuer spontanément avec le </a:t>
            </a:r>
            <a:r>
              <a:rPr lang="fr-FR" dirty="0" smtClean="0"/>
              <a:t>temps.</a:t>
            </a:r>
            <a:endParaRPr lang="fr-FR" dirty="0"/>
          </a:p>
          <a:p>
            <a:pPr lvl="1"/>
            <a:r>
              <a:rPr lang="fr-FR" dirty="0"/>
              <a:t>Des toxicités vasculaires sur les </a:t>
            </a:r>
            <a:r>
              <a:rPr lang="fr-FR" dirty="0" err="1"/>
              <a:t>microvaisseaux</a:t>
            </a:r>
            <a:r>
              <a:rPr lang="fr-FR" dirty="0"/>
              <a:t> peuvent survenir au-delà de 6 mois en cas d’action sur le VEGR-R. </a:t>
            </a:r>
          </a:p>
          <a:p>
            <a:r>
              <a:rPr lang="fr-FR" dirty="0"/>
              <a:t>Au moment de la progression thérapeutique</a:t>
            </a:r>
          </a:p>
          <a:p>
            <a:pPr lvl="1"/>
            <a:r>
              <a:rPr lang="fr-FR" dirty="0" smtClean="0"/>
              <a:t>Exclure </a:t>
            </a:r>
            <a:r>
              <a:rPr lang="fr-FR" dirty="0"/>
              <a:t>une sous-exposition plasmatique est un préalable avant de conclure à une résistance tumorale. Dans le premier cas, il faut augmenter la posologie, dans le second, il faut changer de traitement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6792"/>
            <a:ext cx="7772400" cy="2016819"/>
          </a:xfrm>
        </p:spPr>
        <p:txBody>
          <a:bodyPr/>
          <a:lstStyle/>
          <a:p>
            <a:r>
              <a:rPr lang="fr-FR" dirty="0" smtClean="0">
                <a:latin typeface="Calibri"/>
              </a:rPr>
              <a:t>Le </a:t>
            </a:r>
            <a:r>
              <a:rPr lang="fr-FR" dirty="0">
                <a:latin typeface="Calibri"/>
              </a:rPr>
              <a:t>suivi plasmatique du médicament rend possible de mieux gérer la toxicité et le contrôle de la maladie</a:t>
            </a:r>
            <a:r>
              <a:rPr lang="fr-FR" dirty="0" smtClean="0">
                <a:latin typeface="Calibri"/>
              </a:rPr>
              <a:t>.</a:t>
            </a:r>
          </a:p>
          <a:p>
            <a:pPr lvl="1"/>
            <a:r>
              <a:rPr lang="fr-FR" dirty="0" smtClean="0">
                <a:latin typeface="Calibri"/>
              </a:rPr>
              <a:t>à Cochin : J0 ; J15 ; </a:t>
            </a:r>
            <a:r>
              <a:rPr lang="fr-FR" dirty="0">
                <a:latin typeface="Calibri"/>
              </a:rPr>
              <a:t>J30 puis 1 fois par </a:t>
            </a:r>
            <a:r>
              <a:rPr lang="fr-FR" dirty="0" smtClean="0">
                <a:latin typeface="Calibri"/>
              </a:rPr>
              <a:t>mois</a:t>
            </a:r>
            <a:endParaRPr lang="fr-FR" dirty="0">
              <a:latin typeface="Calibri"/>
            </a:endParaRPr>
          </a:p>
          <a:p>
            <a:pPr lvl="1">
              <a:buFontTx/>
              <a:buNone/>
            </a:pPr>
            <a:endParaRPr lang="fr-FR" dirty="0">
              <a:latin typeface="Calibri"/>
            </a:endParaRPr>
          </a:p>
          <a:p>
            <a:pPr lvl="1">
              <a:buFontTx/>
              <a:buNone/>
            </a:pPr>
            <a:endParaRPr lang="fr-FR" dirty="0">
              <a:latin typeface="Calibri"/>
            </a:endParaRPr>
          </a:p>
        </p:txBody>
      </p:sp>
      <p:pic>
        <p:nvPicPr>
          <p:cNvPr id="1703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08" y="3212976"/>
            <a:ext cx="5437932" cy="338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Drug </a:t>
            </a:r>
            <a:r>
              <a:rPr lang="fr-FR" sz="4000" dirty="0" smtClean="0"/>
              <a:t>monitoring</a:t>
            </a:r>
            <a:endParaRPr lang="fr-FR" sz="4000" dirty="0"/>
          </a:p>
        </p:txBody>
      </p:sp>
      <p:sp>
        <p:nvSpPr>
          <p:cNvPr id="5" name="Arrondir un rectangle avec un coin diagonal 65"/>
          <p:cNvSpPr>
            <a:spLocks/>
          </p:cNvSpPr>
          <p:nvPr/>
        </p:nvSpPr>
        <p:spPr bwMode="auto">
          <a:xfrm>
            <a:off x="1865836" y="3352630"/>
            <a:ext cx="5514476" cy="3369703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>
                <a:latin typeface="Calibri"/>
              </a:rPr>
              <a:t>En cancérologie digestive, les </a:t>
            </a:r>
            <a:r>
              <a:rPr lang="fr-FR" dirty="0" err="1">
                <a:latin typeface="Calibri"/>
              </a:rPr>
              <a:t>TKIs</a:t>
            </a:r>
            <a:r>
              <a:rPr lang="fr-FR" dirty="0">
                <a:latin typeface="Calibri"/>
              </a:rPr>
              <a:t> vont occuper une place croissante</a:t>
            </a:r>
          </a:p>
        </p:txBody>
      </p:sp>
      <p:sp>
        <p:nvSpPr>
          <p:cNvPr id="1704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72"/>
              </a:spcBef>
            </a:pPr>
            <a:r>
              <a:rPr lang="fr-FR" dirty="0" err="1">
                <a:latin typeface="Calibri"/>
              </a:rPr>
              <a:t>Imatinib</a:t>
            </a:r>
            <a:r>
              <a:rPr lang="fr-FR" dirty="0">
                <a:latin typeface="Calibri"/>
              </a:rPr>
              <a:t> (GIST)</a:t>
            </a:r>
          </a:p>
          <a:p>
            <a:pPr>
              <a:spcBef>
                <a:spcPts val="2472"/>
              </a:spcBef>
            </a:pPr>
            <a:r>
              <a:rPr lang="fr-FR" dirty="0" err="1">
                <a:latin typeface="Calibri"/>
              </a:rPr>
              <a:t>Sunitinib</a:t>
            </a:r>
            <a:r>
              <a:rPr lang="fr-FR" dirty="0">
                <a:latin typeface="Calibri"/>
              </a:rPr>
              <a:t> (GIST, </a:t>
            </a:r>
            <a:r>
              <a:rPr lang="fr-FR" dirty="0" err="1">
                <a:latin typeface="Calibri"/>
              </a:rPr>
              <a:t>T</a:t>
            </a:r>
            <a:r>
              <a:rPr lang="fr-FR" dirty="0">
                <a:latin typeface="Calibri"/>
              </a:rPr>
              <a:t> endocrines)</a:t>
            </a:r>
          </a:p>
          <a:p>
            <a:pPr>
              <a:spcBef>
                <a:spcPts val="2472"/>
              </a:spcBef>
            </a:pPr>
            <a:r>
              <a:rPr lang="fr-FR" dirty="0" err="1" smtClean="0">
                <a:latin typeface="Calibri"/>
              </a:rPr>
              <a:t>Sorafenib</a:t>
            </a:r>
            <a:r>
              <a:rPr lang="fr-FR" dirty="0" smtClean="0">
                <a:latin typeface="Calibri"/>
              </a:rPr>
              <a:t> </a:t>
            </a:r>
            <a:r>
              <a:rPr lang="fr-FR" dirty="0">
                <a:latin typeface="Calibri"/>
              </a:rPr>
              <a:t>(CHC)</a:t>
            </a:r>
          </a:p>
          <a:p>
            <a:pPr>
              <a:spcBef>
                <a:spcPts val="2472"/>
              </a:spcBef>
            </a:pPr>
            <a:r>
              <a:rPr lang="fr-FR" dirty="0" err="1" smtClean="0">
                <a:latin typeface="Calibri"/>
              </a:rPr>
              <a:t>Regorafenib</a:t>
            </a:r>
            <a:r>
              <a:rPr lang="fr-FR" dirty="0" smtClean="0">
                <a:latin typeface="Calibri"/>
              </a:rPr>
              <a:t> </a:t>
            </a:r>
            <a:r>
              <a:rPr lang="fr-FR" dirty="0">
                <a:latin typeface="Calibri"/>
              </a:rPr>
              <a:t>(colorectal)</a:t>
            </a:r>
          </a:p>
          <a:p>
            <a:pPr>
              <a:spcBef>
                <a:spcPts val="2472"/>
              </a:spcBef>
            </a:pPr>
            <a:r>
              <a:rPr lang="fr-FR" dirty="0">
                <a:latin typeface="Calibri"/>
              </a:rPr>
              <a:t>Et bientôt de nombreux autres </a:t>
            </a:r>
            <a:r>
              <a:rPr lang="fr-FR" dirty="0" err="1">
                <a:latin typeface="Calibri"/>
              </a:rPr>
              <a:t>TKIs</a:t>
            </a:r>
            <a:r>
              <a:rPr lang="fr-FR" dirty="0">
                <a:latin typeface="Calibri"/>
              </a:rPr>
              <a:t>, en particulier en cas </a:t>
            </a:r>
            <a:r>
              <a:rPr lang="fr-FR" dirty="0" smtClean="0">
                <a:latin typeface="Calibri"/>
              </a:rPr>
              <a:t>d’anomalie </a:t>
            </a:r>
            <a:r>
              <a:rPr lang="fr-FR" dirty="0">
                <a:latin typeface="Calibri"/>
              </a:rPr>
              <a:t>moléculaire mise en évidence chez un patient donné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>
                <a:latin typeface="Calibri"/>
              </a:rPr>
              <a:t>Conclusion (1</a:t>
            </a:r>
            <a:r>
              <a:rPr lang="fr-FR" sz="2800" dirty="0" smtClean="0">
                <a:latin typeface="Calibri"/>
              </a:rPr>
              <a:t>) : </a:t>
            </a:r>
            <a:r>
              <a:rPr lang="fr-FR" sz="2800" dirty="0">
                <a:latin typeface="Calibri"/>
              </a:rPr>
              <a:t>le rôle clé du </a:t>
            </a:r>
            <a:r>
              <a:rPr lang="fr-FR" sz="2800" dirty="0" smtClean="0">
                <a:latin typeface="Calibri"/>
              </a:rPr>
              <a:t>Pharmacien hospitalier</a:t>
            </a:r>
            <a:endParaRPr lang="fr-FR" sz="2800" dirty="0">
              <a:latin typeface="Calibri"/>
            </a:endParaRPr>
          </a:p>
        </p:txBody>
      </p:sp>
      <p:sp>
        <p:nvSpPr>
          <p:cNvPr id="170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Pour analyser les risques </a:t>
            </a:r>
            <a:r>
              <a:rPr lang="fr-FR" dirty="0" smtClean="0">
                <a:latin typeface="Calibri"/>
              </a:rPr>
              <a:t>d’interaction </a:t>
            </a:r>
            <a:r>
              <a:rPr lang="fr-FR" dirty="0">
                <a:latin typeface="Calibri"/>
              </a:rPr>
              <a:t>médicamenteuse avant initiation du traitement.</a:t>
            </a:r>
          </a:p>
          <a:p>
            <a:endParaRPr lang="fr-FR" dirty="0">
              <a:latin typeface="Calibri"/>
            </a:endParaRPr>
          </a:p>
          <a:p>
            <a:r>
              <a:rPr lang="fr-FR" dirty="0">
                <a:latin typeface="Calibri"/>
              </a:rPr>
              <a:t>Pour mesurer la concentration plasmatique du médicament en cours de traitement.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349500"/>
            <a:ext cx="4392612" cy="3887788"/>
          </a:xfrm>
        </p:spPr>
        <p:txBody>
          <a:bodyPr>
            <a:normAutofit lnSpcReduction="10000"/>
          </a:bodyPr>
          <a:lstStyle/>
          <a:p>
            <a:r>
              <a:rPr lang="fr-FR" sz="2800" dirty="0">
                <a:latin typeface="Calibri"/>
              </a:rPr>
              <a:t>Analyser avec précision la cible moléculaire est </a:t>
            </a:r>
            <a:r>
              <a:rPr lang="fr-FR" sz="2800" dirty="0" smtClean="0">
                <a:latin typeface="Calibri"/>
              </a:rPr>
              <a:t>important</a:t>
            </a:r>
          </a:p>
          <a:p>
            <a:endParaRPr lang="fr-FR" sz="2800" dirty="0">
              <a:latin typeface="Calibri"/>
            </a:endParaRPr>
          </a:p>
          <a:p>
            <a:r>
              <a:rPr lang="fr-FR" sz="2800" dirty="0">
                <a:latin typeface="Calibri"/>
              </a:rPr>
              <a:t>Mais </a:t>
            </a:r>
            <a:r>
              <a:rPr lang="fr-FR" sz="2800" dirty="0" smtClean="0">
                <a:latin typeface="Calibri"/>
              </a:rPr>
              <a:t>n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a </a:t>
            </a:r>
            <a:r>
              <a:rPr lang="fr-FR" sz="2800" dirty="0">
                <a:latin typeface="Calibri"/>
              </a:rPr>
              <a:t>pas de sens si on tolère une grande variabilité dans la trajectoire de la thérapie ciblée…</a:t>
            </a:r>
          </a:p>
        </p:txBody>
      </p:sp>
      <p:pic>
        <p:nvPicPr>
          <p:cNvPr id="1707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/>
              <a:t>Conclusion (2</a:t>
            </a:r>
            <a:r>
              <a:rPr lang="fr-FR" sz="2800" dirty="0" smtClean="0"/>
              <a:t>) : la </a:t>
            </a:r>
            <a:r>
              <a:rPr lang="fr-FR" sz="2800" dirty="0"/>
              <a:t>pharmacologie est « </a:t>
            </a:r>
            <a:r>
              <a:rPr lang="fr-FR" sz="2800" dirty="0" smtClean="0"/>
              <a:t>l’autre</a:t>
            </a:r>
            <a:r>
              <a:rPr lang="fr-FR" sz="2800" dirty="0"/>
              <a:t> » médecine de précision</a:t>
            </a:r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4860032" y="2060848"/>
            <a:ext cx="4032448" cy="4104456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81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1844823"/>
            <a:ext cx="2066020" cy="3165349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8864" y="280112"/>
            <a:ext cx="6563616" cy="7006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 smtClean="0"/>
              <a:t>2007 : les </a:t>
            </a:r>
            <a:r>
              <a:rPr lang="fr-FR" sz="2400" dirty="0"/>
              <a:t>anti-</a:t>
            </a:r>
            <a:r>
              <a:rPr lang="fr-FR" sz="2400" dirty="0" err="1"/>
              <a:t>angiogéniques</a:t>
            </a:r>
            <a:r>
              <a:rPr lang="fr-FR" sz="2400" dirty="0"/>
              <a:t> ont souligné le besoin de nouvelles pluridisciplinarités et de repenser les organisations 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600201"/>
            <a:ext cx="5338936" cy="38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fr-FR" sz="2800" b="1" kern="1200">
                <a:solidFill>
                  <a:srgbClr val="5ECFE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Ê"/>
              <a:defRPr lang="fr-FR" sz="2000" kern="1200" dirty="0" smtClean="0">
                <a:solidFill>
                  <a:srgbClr val="2432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Calibri" charset="0"/>
              <a:buChar char="‐"/>
              <a:defRPr sz="2000" kern="1200">
                <a:solidFill>
                  <a:srgbClr val="7F7F7F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L’apparition des médicaments anti-</a:t>
            </a:r>
            <a:r>
              <a:rPr lang="fr-FR" dirty="0" err="1" smtClean="0"/>
              <a:t>angiogéniques</a:t>
            </a:r>
            <a:r>
              <a:rPr lang="fr-FR" dirty="0" smtClean="0"/>
              <a:t> s’est associée à l’apparition de nouvelles toxicités, liées à leur action vasculaire, en particulier sur les </a:t>
            </a:r>
            <a:r>
              <a:rPr lang="fr-FR" dirty="0" err="1" smtClean="0"/>
              <a:t>microvaisseaux</a:t>
            </a:r>
            <a:r>
              <a:rPr lang="fr-FR" dirty="0" smtClean="0"/>
              <a:t>. Une nouvelle pluridisciplinarité a été créée au lit du malade pour identifier ces toxicités et apprendre à les surmonter.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-21160" y="5705380"/>
            <a:ext cx="9165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prstClr val="black"/>
                </a:solidFill>
                <a:latin typeface="+mj-lt"/>
              </a:rPr>
              <a:t>Loriot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Y,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Boudou-Rouquette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P,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Billemont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B,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Ropert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S, and F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Goldwasser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. Acute exacerbation of hemorrhagic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rectocolitis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during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antiangiogenic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therapy with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sunitinib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and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sorafenib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. Ann Oncol;19(11):1975, 2008. </a:t>
            </a:r>
          </a:p>
          <a:p>
            <a:r>
              <a:rPr lang="en-US" sz="1100" dirty="0">
                <a:solidFill>
                  <a:prstClr val="black"/>
                </a:solidFill>
                <a:latin typeface="+mj-lt"/>
              </a:rPr>
              <a:t>N Franck, S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Barete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P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Moguelet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BBlanchet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A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Carlotti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S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Ropert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M-F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Avril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C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Francès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B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Billemont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, and F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Goldwasser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 Spiny follicular hyperkeratosis eruption: a new cutaneous side effect of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sorafenib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. J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Clin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+mj-lt"/>
              </a:rPr>
              <a:t>Oncol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; 28(31):e640-2, 2010.</a:t>
            </a:r>
          </a:p>
          <a:p>
            <a:r>
              <a:rPr lang="en-GB" sz="1100" dirty="0" err="1">
                <a:solidFill>
                  <a:prstClr val="black"/>
                </a:solidFill>
                <a:latin typeface="+mj-lt"/>
              </a:rPr>
              <a:t>Coriat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 R,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Gouya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 H, Mir O,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Ropert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 S,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Vignaux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 O,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Chaussade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 S,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Sogni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 P, Pol S, Blanchet B,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Legmann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 P, and F.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Goldwasser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. Reversible decrease of portal venous flow in cirrhotic patients: a positive side effect of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sorafenib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GB" sz="1100" dirty="0" err="1">
                <a:solidFill>
                  <a:prstClr val="black"/>
                </a:solidFill>
                <a:latin typeface="+mj-lt"/>
              </a:rPr>
              <a:t>PLoS</a:t>
            </a:r>
            <a:r>
              <a:rPr lang="en-GB" sz="1100" dirty="0">
                <a:solidFill>
                  <a:prstClr val="black"/>
                </a:solidFill>
                <a:latin typeface="+mj-lt"/>
              </a:rPr>
              <a:t> One.; 6(2):e16978, 2011.</a:t>
            </a:r>
            <a:endParaRPr lang="en-US" sz="1100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>
                <a:latin typeface="Calibri"/>
              </a:rPr>
              <a:t>La voie orale…</a:t>
            </a:r>
            <a:br>
              <a:rPr lang="fr-FR" dirty="0">
                <a:latin typeface="Calibri"/>
              </a:rPr>
            </a:br>
            <a:r>
              <a:rPr lang="fr-FR" dirty="0">
                <a:latin typeface="Calibri"/>
              </a:rPr>
              <a:t>pour le meilleur</a:t>
            </a:r>
            <a:r>
              <a:rPr lang="fr-FR" dirty="0" smtClean="0">
                <a:latin typeface="Calibri"/>
              </a:rPr>
              <a:t>… et </a:t>
            </a:r>
            <a:r>
              <a:rPr lang="fr-FR" dirty="0">
                <a:latin typeface="Calibri"/>
              </a:rPr>
              <a:t>pour le </a:t>
            </a:r>
            <a:r>
              <a:rPr lang="fr-FR" dirty="0" smtClean="0">
                <a:latin typeface="Calibri"/>
              </a:rPr>
              <a:t>pire</a:t>
            </a:r>
            <a:endParaRPr lang="fr-FR" dirty="0">
              <a:latin typeface="Calibri"/>
            </a:endParaRPr>
          </a:p>
        </p:txBody>
      </p:sp>
      <p:sp>
        <p:nvSpPr>
          <p:cNvPr id="1698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672"/>
              </a:spcBef>
            </a:pPr>
            <a:r>
              <a:rPr lang="fr-FR" sz="2800" dirty="0">
                <a:latin typeface="Calibri"/>
              </a:rPr>
              <a:t>Les inhibiteurs de tyrosine kinases sont des molécules orales.</a:t>
            </a:r>
          </a:p>
          <a:p>
            <a:pPr>
              <a:lnSpc>
                <a:spcPct val="90000"/>
              </a:lnSpc>
              <a:spcBef>
                <a:spcPts val="3672"/>
              </a:spcBef>
            </a:pPr>
            <a:r>
              <a:rPr lang="fr-FR" sz="2800" dirty="0">
                <a:latin typeface="Calibri"/>
              </a:rPr>
              <a:t>La voie orale est plébiscitée par les patients car moins contraignante que la voie IV.</a:t>
            </a:r>
          </a:p>
          <a:p>
            <a:pPr>
              <a:lnSpc>
                <a:spcPct val="90000"/>
              </a:lnSpc>
              <a:spcBef>
                <a:spcPts val="3672"/>
              </a:spcBef>
            </a:pPr>
            <a:r>
              <a:rPr lang="fr-FR" sz="2800" dirty="0">
                <a:latin typeface="Calibri"/>
              </a:rPr>
              <a:t>Ceci conduit à un changement de paradigme en introduisant une nouvelle incertitude dans la gestion du </a:t>
            </a:r>
            <a:r>
              <a:rPr lang="fr-FR" sz="2800" dirty="0" smtClean="0">
                <a:latin typeface="Calibri"/>
              </a:rPr>
              <a:t>médicament : </a:t>
            </a:r>
            <a:r>
              <a:rPr lang="fr-FR" sz="2800" dirty="0">
                <a:latin typeface="Calibri"/>
              </a:rPr>
              <a:t>la biodisponibilité du médicament. Celle-ci est de 1 par voie IV mais TRES VARIABLE par voie orale </a:t>
            </a:r>
            <a:r>
              <a:rPr lang="fr-FR" sz="2800" dirty="0" smtClean="0">
                <a:latin typeface="Calibri"/>
              </a:rPr>
              <a:t>d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un </a:t>
            </a:r>
            <a:r>
              <a:rPr lang="fr-FR" sz="2800" dirty="0">
                <a:latin typeface="Calibri"/>
              </a:rPr>
              <a:t>patient à </a:t>
            </a:r>
            <a:r>
              <a:rPr lang="fr-FR" sz="2800" dirty="0" smtClean="0">
                <a:latin typeface="Calibri"/>
              </a:rPr>
              <a:t>l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autre</a:t>
            </a:r>
            <a:r>
              <a:rPr lang="fr-FR" sz="2800" dirty="0">
                <a:latin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>
                <a:latin typeface="Calibri"/>
              </a:rPr>
              <a:t>Une </a:t>
            </a:r>
            <a:r>
              <a:rPr lang="fr-FR" dirty="0" smtClean="0">
                <a:latin typeface="Calibri"/>
              </a:rPr>
              <a:t>conséquence : l’importance </a:t>
            </a:r>
            <a:r>
              <a:rPr lang="fr-FR" dirty="0">
                <a:latin typeface="Calibri"/>
              </a:rPr>
              <a:t>croissante de la pharmacocinétique</a:t>
            </a:r>
          </a:p>
        </p:txBody>
      </p:sp>
      <p:sp>
        <p:nvSpPr>
          <p:cNvPr id="16998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6792"/>
            <a:ext cx="8785225" cy="504085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3072"/>
              </a:spcBef>
            </a:pPr>
            <a:r>
              <a:rPr lang="fr-FR" sz="2800" dirty="0">
                <a:latin typeface="Calibri"/>
              </a:rPr>
              <a:t>Il </a:t>
            </a:r>
            <a:r>
              <a:rPr lang="fr-FR" sz="2800" dirty="0" smtClean="0">
                <a:latin typeface="Calibri"/>
              </a:rPr>
              <a:t>n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est </a:t>
            </a:r>
            <a:r>
              <a:rPr lang="fr-FR" sz="2800" dirty="0">
                <a:latin typeface="Calibri"/>
              </a:rPr>
              <a:t>pas grave </a:t>
            </a:r>
            <a:r>
              <a:rPr lang="fr-FR" sz="2800" dirty="0" smtClean="0">
                <a:latin typeface="Calibri"/>
              </a:rPr>
              <a:t>qu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un </a:t>
            </a:r>
            <a:r>
              <a:rPr lang="fr-FR" sz="2800" dirty="0">
                <a:latin typeface="Calibri"/>
              </a:rPr>
              <a:t>médicament soit peu absorbé…si on le sait. Il suffit </a:t>
            </a:r>
            <a:r>
              <a:rPr lang="fr-FR" sz="2800" dirty="0" smtClean="0">
                <a:latin typeface="Calibri"/>
              </a:rPr>
              <a:t>d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augmenter </a:t>
            </a:r>
            <a:r>
              <a:rPr lang="fr-FR" sz="2800" dirty="0">
                <a:latin typeface="Calibri"/>
              </a:rPr>
              <a:t>la dose.</a:t>
            </a:r>
          </a:p>
          <a:p>
            <a:pPr>
              <a:lnSpc>
                <a:spcPct val="80000"/>
              </a:lnSpc>
              <a:spcBef>
                <a:spcPts val="3072"/>
              </a:spcBef>
            </a:pPr>
            <a:r>
              <a:rPr lang="fr-FR" sz="2800" dirty="0">
                <a:latin typeface="Calibri"/>
              </a:rPr>
              <a:t>En revanche, si le niveau </a:t>
            </a:r>
            <a:r>
              <a:rPr lang="fr-FR" sz="2800" dirty="0" smtClean="0">
                <a:latin typeface="Calibri"/>
              </a:rPr>
              <a:t>d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absorption </a:t>
            </a:r>
            <a:r>
              <a:rPr lang="fr-FR" sz="2800" dirty="0">
                <a:latin typeface="Calibri"/>
              </a:rPr>
              <a:t>est très variable </a:t>
            </a:r>
            <a:r>
              <a:rPr lang="fr-FR" sz="2800" dirty="0" smtClean="0">
                <a:latin typeface="Calibri"/>
              </a:rPr>
              <a:t>d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un </a:t>
            </a:r>
            <a:r>
              <a:rPr lang="fr-FR" sz="2800" dirty="0">
                <a:latin typeface="Calibri"/>
              </a:rPr>
              <a:t>patient à </a:t>
            </a:r>
            <a:r>
              <a:rPr lang="fr-FR" sz="2800" dirty="0" smtClean="0">
                <a:latin typeface="Calibri"/>
              </a:rPr>
              <a:t>l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autre</a:t>
            </a:r>
            <a:r>
              <a:rPr lang="fr-FR" sz="2800" dirty="0">
                <a:latin typeface="Calibri"/>
              </a:rPr>
              <a:t>, il </a:t>
            </a:r>
            <a:r>
              <a:rPr lang="fr-FR" sz="2800" dirty="0" smtClean="0">
                <a:latin typeface="Calibri"/>
              </a:rPr>
              <a:t>n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est </a:t>
            </a:r>
            <a:r>
              <a:rPr lang="fr-FR" sz="2800" dirty="0">
                <a:latin typeface="Calibri"/>
              </a:rPr>
              <a:t>pas possible de prédire quelle est la bonne dose pour un patient donné.</a:t>
            </a:r>
          </a:p>
          <a:p>
            <a:pPr>
              <a:lnSpc>
                <a:spcPct val="80000"/>
              </a:lnSpc>
              <a:spcBef>
                <a:spcPts val="3072"/>
              </a:spcBef>
            </a:pPr>
            <a:r>
              <a:rPr lang="fr-FR" sz="2800" dirty="0">
                <a:latin typeface="Calibri"/>
              </a:rPr>
              <a:t>Avec les </a:t>
            </a:r>
            <a:r>
              <a:rPr lang="fr-FR" sz="2800" dirty="0" err="1" smtClean="0">
                <a:latin typeface="Calibri"/>
              </a:rPr>
              <a:t>TKIs</a:t>
            </a:r>
            <a:r>
              <a:rPr lang="fr-FR" sz="2800" dirty="0" smtClean="0">
                <a:latin typeface="Calibri"/>
              </a:rPr>
              <a:t>, </a:t>
            </a:r>
            <a:r>
              <a:rPr lang="fr-FR" sz="2800" dirty="0">
                <a:latin typeface="Calibri"/>
              </a:rPr>
              <a:t>on ne peut plus assimiler une dose à une exposition cible. Une même dose peut conduire à des niveaux </a:t>
            </a:r>
            <a:r>
              <a:rPr lang="fr-FR" sz="2800" dirty="0" smtClean="0">
                <a:latin typeface="Calibri"/>
              </a:rPr>
              <a:t>d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exposition </a:t>
            </a:r>
            <a:r>
              <a:rPr lang="fr-FR" sz="2800" dirty="0">
                <a:latin typeface="Calibri"/>
              </a:rPr>
              <a:t>TRES variables</a:t>
            </a:r>
            <a:r>
              <a:rPr lang="fr-FR" sz="2800" dirty="0" smtClean="0">
                <a:latin typeface="Calibri"/>
              </a:rPr>
              <a:t>.</a:t>
            </a:r>
            <a:endParaRPr lang="fr-FR" sz="2800" dirty="0">
              <a:latin typeface="Calibri"/>
            </a:endParaRPr>
          </a:p>
          <a:p>
            <a:pPr>
              <a:lnSpc>
                <a:spcPct val="80000"/>
              </a:lnSpc>
              <a:spcBef>
                <a:spcPts val="3072"/>
              </a:spcBef>
            </a:pPr>
            <a:r>
              <a:rPr lang="fr-FR" sz="2800" dirty="0">
                <a:latin typeface="Calibri"/>
              </a:rPr>
              <a:t>La logique de la dose AMM « one fit all » est </a:t>
            </a:r>
            <a:r>
              <a:rPr lang="fr-FR" sz="2800" dirty="0" smtClean="0">
                <a:latin typeface="Calibri"/>
              </a:rPr>
              <a:t>inappropriée </a:t>
            </a:r>
            <a:r>
              <a:rPr lang="fr-FR" sz="2800" dirty="0">
                <a:latin typeface="Calibri"/>
              </a:rPr>
              <a:t>et </a:t>
            </a:r>
            <a:r>
              <a:rPr lang="fr-FR" sz="2800" dirty="0" smtClean="0">
                <a:latin typeface="Calibri"/>
              </a:rPr>
              <a:t>accroît </a:t>
            </a:r>
            <a:r>
              <a:rPr lang="fr-FR" sz="2800" dirty="0">
                <a:latin typeface="Calibri"/>
              </a:rPr>
              <a:t>les risques iatrogènes.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>
                <a:latin typeface="Calibri"/>
              </a:rPr>
              <a:t>Facteurs de variabilité de la biodisponibilité des </a:t>
            </a:r>
            <a:r>
              <a:rPr lang="fr-FR" dirty="0" err="1" smtClean="0">
                <a:latin typeface="Calibri"/>
              </a:rPr>
              <a:t>TKIs</a:t>
            </a:r>
            <a:endParaRPr lang="fr-FR" dirty="0">
              <a:latin typeface="Calibri"/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6792"/>
            <a:ext cx="8713787" cy="5040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r-FR" sz="2800" dirty="0">
                <a:latin typeface="Calibri"/>
              </a:rPr>
              <a:t>Degré </a:t>
            </a:r>
            <a:r>
              <a:rPr lang="fr-FR" sz="2800" dirty="0" smtClean="0">
                <a:latin typeface="Calibri"/>
              </a:rPr>
              <a:t>d</a:t>
            </a:r>
            <a:r>
              <a:rPr lang="fr-FR" dirty="0" smtClean="0">
                <a:latin typeface="Calibri"/>
              </a:rPr>
              <a:t>’</a:t>
            </a:r>
            <a:r>
              <a:rPr lang="fr-FR" sz="2800" dirty="0" smtClean="0">
                <a:latin typeface="Calibri"/>
              </a:rPr>
              <a:t>absorption </a:t>
            </a:r>
            <a:r>
              <a:rPr lang="fr-FR" sz="2800" dirty="0">
                <a:latin typeface="Calibri"/>
              </a:rPr>
              <a:t>(repas, </a:t>
            </a:r>
            <a:r>
              <a:rPr lang="fr-FR" sz="2800" dirty="0" err="1">
                <a:latin typeface="Calibri"/>
              </a:rPr>
              <a:t>co</a:t>
            </a:r>
            <a:r>
              <a:rPr lang="fr-FR" sz="2800" dirty="0">
                <a:latin typeface="Calibri"/>
              </a:rPr>
              <a:t>-médications…</a:t>
            </a:r>
            <a:r>
              <a:rPr lang="fr-FR" sz="2800" dirty="0" smtClean="0">
                <a:latin typeface="Calibri"/>
              </a:rPr>
              <a:t>).</a:t>
            </a:r>
            <a:endParaRPr lang="fr-FR" sz="2800" dirty="0">
              <a:latin typeface="Calibri"/>
            </a:endParaRP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r-FR" sz="2800" dirty="0">
                <a:latin typeface="Calibri"/>
              </a:rPr>
              <a:t>Métabolisme hépatique (cytochromes, UGT, élimination biliaire</a:t>
            </a:r>
            <a:r>
              <a:rPr lang="fr-FR" sz="2800" dirty="0" smtClean="0">
                <a:latin typeface="Calibri"/>
              </a:rPr>
              <a:t>).</a:t>
            </a:r>
            <a:endParaRPr lang="fr-FR" sz="2800" dirty="0">
              <a:latin typeface="Calibri"/>
            </a:endParaRP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r-FR" sz="2800" dirty="0">
                <a:latin typeface="Calibri"/>
              </a:rPr>
              <a:t>Fixation </a:t>
            </a:r>
            <a:r>
              <a:rPr lang="fr-FR" sz="2800" dirty="0" smtClean="0">
                <a:latin typeface="Calibri"/>
              </a:rPr>
              <a:t>protéique : </a:t>
            </a:r>
            <a:r>
              <a:rPr lang="fr-FR" sz="2800" dirty="0">
                <a:latin typeface="Calibri"/>
              </a:rPr>
              <a:t>une </a:t>
            </a:r>
            <a:r>
              <a:rPr lang="fr-FR" sz="2800" dirty="0" smtClean="0">
                <a:latin typeface="Calibri"/>
              </a:rPr>
              <a:t>hypo-albuminémie </a:t>
            </a:r>
            <a:r>
              <a:rPr lang="fr-FR" sz="2800" dirty="0">
                <a:latin typeface="Calibri"/>
              </a:rPr>
              <a:t>peut aboutir à une surexposition</a:t>
            </a:r>
            <a:r>
              <a:rPr lang="fr-FR" sz="2800" dirty="0" smtClean="0">
                <a:latin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endParaRPr lang="fr-FR" sz="2800" dirty="0">
              <a:latin typeface="Calibri"/>
            </a:endParaRP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r-FR" sz="2800" dirty="0" smtClean="0">
                <a:latin typeface="Calibri"/>
                <a:sym typeface="Wingdings" charset="0"/>
              </a:rPr>
              <a:t> </a:t>
            </a:r>
            <a:r>
              <a:rPr lang="fr-FR" sz="2800" dirty="0">
                <a:latin typeface="Calibri"/>
                <a:sym typeface="Wingdings" charset="0"/>
              </a:rPr>
              <a:t>Les </a:t>
            </a:r>
            <a:r>
              <a:rPr lang="fr-FR" sz="2800" dirty="0" err="1">
                <a:latin typeface="Calibri"/>
                <a:sym typeface="Wingdings" charset="0"/>
              </a:rPr>
              <a:t>co</a:t>
            </a:r>
            <a:r>
              <a:rPr lang="fr-FR" sz="2800" dirty="0">
                <a:latin typeface="Calibri"/>
                <a:sym typeface="Wingdings" charset="0"/>
              </a:rPr>
              <a:t>-médications deviennent une source de confusion considérable</a:t>
            </a:r>
            <a:r>
              <a:rPr lang="fr-FR" sz="2800" dirty="0" smtClean="0">
                <a:latin typeface="Calibri"/>
                <a:sym typeface="Wingdings" charset="0"/>
              </a:rPr>
              <a:t>… et </a:t>
            </a:r>
            <a:r>
              <a:rPr lang="fr-FR" sz="2800" dirty="0">
                <a:latin typeface="Calibri"/>
                <a:sym typeface="Wingdings" charset="0"/>
              </a:rPr>
              <a:t>totalement négligée.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r-FR" sz="2800" dirty="0" smtClean="0">
                <a:latin typeface="Calibri"/>
                <a:sym typeface="Wingdings" charset="0"/>
              </a:rPr>
              <a:t> La </a:t>
            </a:r>
            <a:r>
              <a:rPr lang="fr-FR" sz="2800" dirty="0">
                <a:latin typeface="Calibri"/>
                <a:sym typeface="Wingdings" charset="0"/>
              </a:rPr>
              <a:t>masse maigre influence </a:t>
            </a:r>
            <a:r>
              <a:rPr lang="fr-FR" sz="2800" dirty="0" smtClean="0">
                <a:latin typeface="Calibri"/>
                <a:sym typeface="Wingdings" charset="0"/>
              </a:rPr>
              <a:t>l</a:t>
            </a:r>
            <a:r>
              <a:rPr lang="fr-FR" dirty="0" smtClean="0">
                <a:latin typeface="Calibri"/>
                <a:sym typeface="Wingdings" charset="0"/>
              </a:rPr>
              <a:t>’</a:t>
            </a:r>
            <a:r>
              <a:rPr lang="fr-FR" sz="2800" dirty="0" smtClean="0">
                <a:latin typeface="Calibri"/>
                <a:sym typeface="Wingdings" charset="0"/>
              </a:rPr>
              <a:t>exposition : </a:t>
            </a:r>
            <a:r>
              <a:rPr lang="fr-FR" sz="2800" dirty="0">
                <a:latin typeface="Calibri"/>
                <a:sym typeface="Wingdings" charset="0"/>
              </a:rPr>
              <a:t>les sujets âgés sont à haut risque de surdosage.</a:t>
            </a:r>
            <a:endParaRPr lang="fr-FR" sz="2800" dirty="0">
              <a:latin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1" name="Rectangle 3"/>
          <p:cNvSpPr>
            <a:spLocks noChangeArrowheads="1"/>
          </p:cNvSpPr>
          <p:nvPr/>
        </p:nvSpPr>
        <p:spPr bwMode="auto">
          <a:xfrm>
            <a:off x="1472008" y="1490918"/>
            <a:ext cx="312114" cy="246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250</a:t>
            </a:r>
            <a:endParaRPr lang="fr-FR" sz="1600" dirty="0">
              <a:latin typeface="Calibri"/>
              <a:cs typeface="ＭＳ Ｐゴシック" charset="0"/>
            </a:endParaRPr>
          </a:p>
        </p:txBody>
      </p:sp>
      <p:sp>
        <p:nvSpPr>
          <p:cNvPr id="1681412" name="Line 4"/>
          <p:cNvSpPr>
            <a:spLocks noChangeShapeType="1"/>
          </p:cNvSpPr>
          <p:nvPr/>
        </p:nvSpPr>
        <p:spPr bwMode="auto">
          <a:xfrm>
            <a:off x="1966907" y="1634606"/>
            <a:ext cx="106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13" name="Rectangle 5"/>
          <p:cNvSpPr>
            <a:spLocks noChangeArrowheads="1"/>
          </p:cNvSpPr>
          <p:nvPr/>
        </p:nvSpPr>
        <p:spPr bwMode="auto">
          <a:xfrm>
            <a:off x="1472008" y="2212205"/>
            <a:ext cx="312114" cy="246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200</a:t>
            </a:r>
            <a:endParaRPr lang="fr-FR" sz="1600" dirty="0">
              <a:latin typeface="Calibri"/>
              <a:cs typeface="ＭＳ Ｐゴシック" charset="0"/>
            </a:endParaRPr>
          </a:p>
        </p:txBody>
      </p:sp>
      <p:sp>
        <p:nvSpPr>
          <p:cNvPr id="1681414" name="Line 6"/>
          <p:cNvSpPr>
            <a:spLocks noChangeShapeType="1"/>
          </p:cNvSpPr>
          <p:nvPr/>
        </p:nvSpPr>
        <p:spPr bwMode="auto">
          <a:xfrm>
            <a:off x="1966907" y="2357316"/>
            <a:ext cx="106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15" name="Line 7"/>
          <p:cNvSpPr>
            <a:spLocks noChangeShapeType="1"/>
          </p:cNvSpPr>
          <p:nvPr/>
        </p:nvSpPr>
        <p:spPr bwMode="auto">
          <a:xfrm>
            <a:off x="1966907" y="2212205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16" name="Line 8"/>
          <p:cNvSpPr>
            <a:spLocks noChangeShapeType="1"/>
          </p:cNvSpPr>
          <p:nvPr/>
        </p:nvSpPr>
        <p:spPr bwMode="auto">
          <a:xfrm>
            <a:off x="1966907" y="2068517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17" name="Line 9"/>
          <p:cNvSpPr>
            <a:spLocks noChangeShapeType="1"/>
          </p:cNvSpPr>
          <p:nvPr/>
        </p:nvSpPr>
        <p:spPr bwMode="auto">
          <a:xfrm>
            <a:off x="1966907" y="1924828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18" name="Line 10"/>
          <p:cNvSpPr>
            <a:spLocks noChangeShapeType="1"/>
          </p:cNvSpPr>
          <p:nvPr/>
        </p:nvSpPr>
        <p:spPr bwMode="auto">
          <a:xfrm>
            <a:off x="1966907" y="1779717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19" name="Rectangle 11"/>
          <p:cNvSpPr>
            <a:spLocks noChangeArrowheads="1"/>
          </p:cNvSpPr>
          <p:nvPr/>
        </p:nvSpPr>
        <p:spPr bwMode="auto">
          <a:xfrm>
            <a:off x="1472008" y="2934916"/>
            <a:ext cx="312114" cy="246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150</a:t>
            </a:r>
            <a:endParaRPr lang="fr-FR" sz="1600" dirty="0">
              <a:latin typeface="Calibri"/>
              <a:cs typeface="ＭＳ Ｐゴシック" charset="0"/>
            </a:endParaRPr>
          </a:p>
        </p:txBody>
      </p:sp>
      <p:sp>
        <p:nvSpPr>
          <p:cNvPr id="1681420" name="Line 12"/>
          <p:cNvSpPr>
            <a:spLocks noChangeShapeType="1"/>
          </p:cNvSpPr>
          <p:nvPr/>
        </p:nvSpPr>
        <p:spPr bwMode="auto">
          <a:xfrm>
            <a:off x="1966907" y="3077181"/>
            <a:ext cx="106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21" name="Line 13"/>
          <p:cNvSpPr>
            <a:spLocks noChangeShapeType="1"/>
          </p:cNvSpPr>
          <p:nvPr/>
        </p:nvSpPr>
        <p:spPr bwMode="auto">
          <a:xfrm>
            <a:off x="1966907" y="2933493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22" name="Line 14"/>
          <p:cNvSpPr>
            <a:spLocks noChangeShapeType="1"/>
          </p:cNvSpPr>
          <p:nvPr/>
        </p:nvSpPr>
        <p:spPr bwMode="auto">
          <a:xfrm>
            <a:off x="1966907" y="2789804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23" name="Line 15"/>
          <p:cNvSpPr>
            <a:spLocks noChangeShapeType="1"/>
          </p:cNvSpPr>
          <p:nvPr/>
        </p:nvSpPr>
        <p:spPr bwMode="auto">
          <a:xfrm>
            <a:off x="1966907" y="2644693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24" name="Line 16"/>
          <p:cNvSpPr>
            <a:spLocks noChangeShapeType="1"/>
          </p:cNvSpPr>
          <p:nvPr/>
        </p:nvSpPr>
        <p:spPr bwMode="auto">
          <a:xfrm>
            <a:off x="1966907" y="2501005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25" name="Rectangle 17"/>
          <p:cNvSpPr>
            <a:spLocks noChangeArrowheads="1"/>
          </p:cNvSpPr>
          <p:nvPr/>
        </p:nvSpPr>
        <p:spPr bwMode="auto">
          <a:xfrm>
            <a:off x="1472008" y="3661894"/>
            <a:ext cx="312114" cy="246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100</a:t>
            </a:r>
            <a:endParaRPr lang="fr-FR" sz="1600" dirty="0">
              <a:latin typeface="Calibri"/>
              <a:cs typeface="ＭＳ Ｐゴシック" charset="0"/>
            </a:endParaRPr>
          </a:p>
        </p:txBody>
      </p:sp>
      <p:sp>
        <p:nvSpPr>
          <p:cNvPr id="1681426" name="Line 18"/>
          <p:cNvSpPr>
            <a:spLocks noChangeShapeType="1"/>
          </p:cNvSpPr>
          <p:nvPr/>
        </p:nvSpPr>
        <p:spPr bwMode="auto">
          <a:xfrm>
            <a:off x="1966907" y="3807005"/>
            <a:ext cx="106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27" name="Line 19"/>
          <p:cNvSpPr>
            <a:spLocks noChangeShapeType="1"/>
          </p:cNvSpPr>
          <p:nvPr/>
        </p:nvSpPr>
        <p:spPr bwMode="auto">
          <a:xfrm>
            <a:off x="1966907" y="3663316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28" name="Line 20"/>
          <p:cNvSpPr>
            <a:spLocks noChangeShapeType="1"/>
          </p:cNvSpPr>
          <p:nvPr/>
        </p:nvSpPr>
        <p:spPr bwMode="auto">
          <a:xfrm>
            <a:off x="1966907" y="3519628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29" name="Line 21"/>
          <p:cNvSpPr>
            <a:spLocks noChangeShapeType="1"/>
          </p:cNvSpPr>
          <p:nvPr/>
        </p:nvSpPr>
        <p:spPr bwMode="auto">
          <a:xfrm>
            <a:off x="1966907" y="3365981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30" name="Line 22"/>
          <p:cNvSpPr>
            <a:spLocks noChangeShapeType="1"/>
          </p:cNvSpPr>
          <p:nvPr/>
        </p:nvSpPr>
        <p:spPr bwMode="auto">
          <a:xfrm>
            <a:off x="1966907" y="3222292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31" name="Rectangle 23"/>
          <p:cNvSpPr>
            <a:spLocks noChangeArrowheads="1"/>
          </p:cNvSpPr>
          <p:nvPr/>
        </p:nvSpPr>
        <p:spPr bwMode="auto">
          <a:xfrm>
            <a:off x="1577196" y="4383181"/>
            <a:ext cx="208651" cy="246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50</a:t>
            </a:r>
            <a:endParaRPr lang="fr-FR" sz="1600" dirty="0">
              <a:latin typeface="Calibri"/>
              <a:cs typeface="ＭＳ Ｐゴシック" charset="0"/>
            </a:endParaRPr>
          </a:p>
        </p:txBody>
      </p:sp>
      <p:sp>
        <p:nvSpPr>
          <p:cNvPr id="1681432" name="Line 24"/>
          <p:cNvSpPr>
            <a:spLocks noChangeShapeType="1"/>
          </p:cNvSpPr>
          <p:nvPr/>
        </p:nvSpPr>
        <p:spPr bwMode="auto">
          <a:xfrm>
            <a:off x="1966907" y="4546787"/>
            <a:ext cx="106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33" name="Line 25"/>
          <p:cNvSpPr>
            <a:spLocks noChangeShapeType="1"/>
          </p:cNvSpPr>
          <p:nvPr/>
        </p:nvSpPr>
        <p:spPr bwMode="auto">
          <a:xfrm>
            <a:off x="1966907" y="4384604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34" name="Line 26"/>
          <p:cNvSpPr>
            <a:spLocks noChangeShapeType="1"/>
          </p:cNvSpPr>
          <p:nvPr/>
        </p:nvSpPr>
        <p:spPr bwMode="auto">
          <a:xfrm>
            <a:off x="1966907" y="4239493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35" name="Line 27"/>
          <p:cNvSpPr>
            <a:spLocks noChangeShapeType="1"/>
          </p:cNvSpPr>
          <p:nvPr/>
        </p:nvSpPr>
        <p:spPr bwMode="auto">
          <a:xfrm>
            <a:off x="1966907" y="4095804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36" name="Line 28"/>
          <p:cNvSpPr>
            <a:spLocks noChangeShapeType="1"/>
          </p:cNvSpPr>
          <p:nvPr/>
        </p:nvSpPr>
        <p:spPr bwMode="auto">
          <a:xfrm>
            <a:off x="1966907" y="3952116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37" name="Rectangle 29"/>
          <p:cNvSpPr>
            <a:spLocks noChangeArrowheads="1"/>
          </p:cNvSpPr>
          <p:nvPr/>
        </p:nvSpPr>
        <p:spPr bwMode="auto">
          <a:xfrm>
            <a:off x="1673762" y="5104469"/>
            <a:ext cx="103463" cy="246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0</a:t>
            </a:r>
            <a:endParaRPr lang="fr-FR" sz="1600" dirty="0">
              <a:latin typeface="Calibri"/>
              <a:cs typeface="ＭＳ Ｐゴシック" charset="0"/>
            </a:endParaRPr>
          </a:p>
        </p:txBody>
      </p:sp>
      <p:sp>
        <p:nvSpPr>
          <p:cNvPr id="1681438" name="Line 30"/>
          <p:cNvSpPr>
            <a:spLocks noChangeShapeType="1"/>
          </p:cNvSpPr>
          <p:nvPr/>
        </p:nvSpPr>
        <p:spPr bwMode="auto">
          <a:xfrm>
            <a:off x="1966907" y="5104469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39" name="Line 31"/>
          <p:cNvSpPr>
            <a:spLocks noChangeShapeType="1"/>
          </p:cNvSpPr>
          <p:nvPr/>
        </p:nvSpPr>
        <p:spPr bwMode="auto">
          <a:xfrm>
            <a:off x="1966907" y="4960781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40" name="Line 32"/>
          <p:cNvSpPr>
            <a:spLocks noChangeShapeType="1"/>
          </p:cNvSpPr>
          <p:nvPr/>
        </p:nvSpPr>
        <p:spPr bwMode="auto">
          <a:xfrm>
            <a:off x="1966907" y="4817092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41" name="Line 33"/>
          <p:cNvSpPr>
            <a:spLocks noChangeShapeType="1"/>
          </p:cNvSpPr>
          <p:nvPr/>
        </p:nvSpPr>
        <p:spPr bwMode="auto">
          <a:xfrm>
            <a:off x="1966907" y="4671981"/>
            <a:ext cx="517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42" name="Rectangle 34"/>
          <p:cNvSpPr>
            <a:spLocks noChangeArrowheads="1"/>
          </p:cNvSpPr>
          <p:nvPr/>
        </p:nvSpPr>
        <p:spPr bwMode="auto">
          <a:xfrm>
            <a:off x="2799786" y="5346321"/>
            <a:ext cx="543182" cy="492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400</a:t>
            </a:r>
          </a:p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(n=61)</a:t>
            </a:r>
            <a:endParaRPr lang="fr-FR" sz="1600" dirty="0">
              <a:latin typeface="Calibri"/>
              <a:cs typeface="ＭＳ Ｐゴシック" charset="0"/>
            </a:endParaRPr>
          </a:p>
        </p:txBody>
      </p:sp>
      <p:sp>
        <p:nvSpPr>
          <p:cNvPr id="1681443" name="Line 35"/>
          <p:cNvSpPr>
            <a:spLocks noChangeShapeType="1"/>
          </p:cNvSpPr>
          <p:nvPr/>
        </p:nvSpPr>
        <p:spPr bwMode="auto">
          <a:xfrm>
            <a:off x="2889454" y="5181293"/>
            <a:ext cx="38108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44" name="Line 36"/>
          <p:cNvSpPr>
            <a:spLocks noChangeShapeType="1"/>
          </p:cNvSpPr>
          <p:nvPr/>
        </p:nvSpPr>
        <p:spPr bwMode="auto">
          <a:xfrm>
            <a:off x="2889454" y="3472680"/>
            <a:ext cx="38108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45" name="Line 37"/>
          <p:cNvSpPr>
            <a:spLocks noChangeShapeType="1"/>
          </p:cNvSpPr>
          <p:nvPr/>
        </p:nvSpPr>
        <p:spPr bwMode="auto">
          <a:xfrm flipV="1">
            <a:off x="3075687" y="4733155"/>
            <a:ext cx="0" cy="44813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46" name="Line 38"/>
          <p:cNvSpPr>
            <a:spLocks noChangeShapeType="1"/>
          </p:cNvSpPr>
          <p:nvPr/>
        </p:nvSpPr>
        <p:spPr bwMode="auto">
          <a:xfrm flipV="1">
            <a:off x="3075687" y="3472680"/>
            <a:ext cx="0" cy="74405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47" name="Rectangle 39"/>
          <p:cNvSpPr>
            <a:spLocks noChangeArrowheads="1"/>
          </p:cNvSpPr>
          <p:nvPr/>
        </p:nvSpPr>
        <p:spPr bwMode="auto">
          <a:xfrm>
            <a:off x="2701496" y="4216730"/>
            <a:ext cx="746659" cy="516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48" name="Line 40"/>
          <p:cNvSpPr>
            <a:spLocks noChangeShapeType="1"/>
          </p:cNvSpPr>
          <p:nvPr/>
        </p:nvSpPr>
        <p:spPr bwMode="auto">
          <a:xfrm>
            <a:off x="2701496" y="4733155"/>
            <a:ext cx="74665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49" name="Line 41"/>
          <p:cNvSpPr>
            <a:spLocks noChangeShapeType="1"/>
          </p:cNvSpPr>
          <p:nvPr/>
        </p:nvSpPr>
        <p:spPr bwMode="auto">
          <a:xfrm flipV="1">
            <a:off x="2701496" y="4216730"/>
            <a:ext cx="0" cy="5164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50" name="Line 42"/>
          <p:cNvSpPr>
            <a:spLocks noChangeShapeType="1"/>
          </p:cNvSpPr>
          <p:nvPr/>
        </p:nvSpPr>
        <p:spPr bwMode="auto">
          <a:xfrm>
            <a:off x="2701496" y="4216730"/>
            <a:ext cx="74665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51" name="Line 43"/>
          <p:cNvSpPr>
            <a:spLocks noChangeShapeType="1"/>
          </p:cNvSpPr>
          <p:nvPr/>
        </p:nvSpPr>
        <p:spPr bwMode="auto">
          <a:xfrm flipV="1">
            <a:off x="3448155" y="4216730"/>
            <a:ext cx="0" cy="5164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52" name="Line 44"/>
          <p:cNvSpPr>
            <a:spLocks noChangeShapeType="1"/>
          </p:cNvSpPr>
          <p:nvPr/>
        </p:nvSpPr>
        <p:spPr bwMode="auto">
          <a:xfrm>
            <a:off x="2701496" y="4565282"/>
            <a:ext cx="74665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53" name="Rectangle 45"/>
          <p:cNvSpPr>
            <a:spLocks noChangeArrowheads="1"/>
          </p:cNvSpPr>
          <p:nvPr/>
        </p:nvSpPr>
        <p:spPr bwMode="auto">
          <a:xfrm>
            <a:off x="3041200" y="3404393"/>
            <a:ext cx="68975" cy="611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54" name="Rectangle 46"/>
          <p:cNvSpPr>
            <a:spLocks noChangeArrowheads="1"/>
          </p:cNvSpPr>
          <p:nvPr/>
        </p:nvSpPr>
        <p:spPr bwMode="auto">
          <a:xfrm>
            <a:off x="3765442" y="5346321"/>
            <a:ext cx="646645" cy="492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800</a:t>
            </a:r>
          </a:p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(n=184)</a:t>
            </a:r>
          </a:p>
        </p:txBody>
      </p:sp>
      <p:sp>
        <p:nvSpPr>
          <p:cNvPr id="1681455" name="Line 47"/>
          <p:cNvSpPr>
            <a:spLocks noChangeShapeType="1"/>
          </p:cNvSpPr>
          <p:nvPr/>
        </p:nvSpPr>
        <p:spPr bwMode="auto">
          <a:xfrm>
            <a:off x="3891322" y="5081706"/>
            <a:ext cx="382814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56" name="Line 48"/>
          <p:cNvSpPr>
            <a:spLocks noChangeShapeType="1"/>
          </p:cNvSpPr>
          <p:nvPr/>
        </p:nvSpPr>
        <p:spPr bwMode="auto">
          <a:xfrm>
            <a:off x="3891322" y="2971905"/>
            <a:ext cx="382814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57" name="Line 49"/>
          <p:cNvSpPr>
            <a:spLocks noChangeShapeType="1"/>
          </p:cNvSpPr>
          <p:nvPr/>
        </p:nvSpPr>
        <p:spPr bwMode="auto">
          <a:xfrm flipV="1">
            <a:off x="4077556" y="4619343"/>
            <a:ext cx="0" cy="462364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58" name="Line 50"/>
          <p:cNvSpPr>
            <a:spLocks noChangeShapeType="1"/>
          </p:cNvSpPr>
          <p:nvPr/>
        </p:nvSpPr>
        <p:spPr bwMode="auto">
          <a:xfrm flipV="1">
            <a:off x="4077556" y="2971905"/>
            <a:ext cx="0" cy="9873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59" name="Rectangle 51"/>
          <p:cNvSpPr>
            <a:spLocks noChangeArrowheads="1"/>
          </p:cNvSpPr>
          <p:nvPr/>
        </p:nvSpPr>
        <p:spPr bwMode="auto">
          <a:xfrm>
            <a:off x="3705088" y="3959229"/>
            <a:ext cx="744935" cy="6601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60" name="Line 52"/>
          <p:cNvSpPr>
            <a:spLocks noChangeShapeType="1"/>
          </p:cNvSpPr>
          <p:nvPr/>
        </p:nvSpPr>
        <p:spPr bwMode="auto">
          <a:xfrm>
            <a:off x="3705088" y="4619343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61" name="Line 53"/>
          <p:cNvSpPr>
            <a:spLocks noChangeShapeType="1"/>
          </p:cNvSpPr>
          <p:nvPr/>
        </p:nvSpPr>
        <p:spPr bwMode="auto">
          <a:xfrm flipV="1">
            <a:off x="3705088" y="3959229"/>
            <a:ext cx="0" cy="660113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62" name="Line 54"/>
          <p:cNvSpPr>
            <a:spLocks noChangeShapeType="1"/>
          </p:cNvSpPr>
          <p:nvPr/>
        </p:nvSpPr>
        <p:spPr bwMode="auto">
          <a:xfrm>
            <a:off x="3705088" y="3959229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63" name="Line 55"/>
          <p:cNvSpPr>
            <a:spLocks noChangeShapeType="1"/>
          </p:cNvSpPr>
          <p:nvPr/>
        </p:nvSpPr>
        <p:spPr bwMode="auto">
          <a:xfrm flipV="1">
            <a:off x="4450023" y="3959229"/>
            <a:ext cx="0" cy="660113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64" name="Line 56"/>
          <p:cNvSpPr>
            <a:spLocks noChangeShapeType="1"/>
          </p:cNvSpPr>
          <p:nvPr/>
        </p:nvSpPr>
        <p:spPr bwMode="auto">
          <a:xfrm>
            <a:off x="3705088" y="4376068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65" name="Rectangle 57"/>
          <p:cNvSpPr>
            <a:spLocks noChangeArrowheads="1"/>
          </p:cNvSpPr>
          <p:nvPr/>
        </p:nvSpPr>
        <p:spPr bwMode="auto">
          <a:xfrm>
            <a:off x="3989612" y="2850979"/>
            <a:ext cx="70700" cy="5975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66" name="Rectangle 58"/>
          <p:cNvSpPr>
            <a:spLocks noChangeArrowheads="1"/>
          </p:cNvSpPr>
          <p:nvPr/>
        </p:nvSpPr>
        <p:spPr bwMode="auto">
          <a:xfrm>
            <a:off x="4096524" y="2850979"/>
            <a:ext cx="70700" cy="5975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67" name="Rectangle 59"/>
          <p:cNvSpPr>
            <a:spLocks noChangeArrowheads="1"/>
          </p:cNvSpPr>
          <p:nvPr/>
        </p:nvSpPr>
        <p:spPr bwMode="auto">
          <a:xfrm>
            <a:off x="4041344" y="2667456"/>
            <a:ext cx="72424" cy="611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68" name="Rectangle 60"/>
          <p:cNvSpPr>
            <a:spLocks noChangeArrowheads="1"/>
          </p:cNvSpPr>
          <p:nvPr/>
        </p:nvSpPr>
        <p:spPr bwMode="auto">
          <a:xfrm>
            <a:off x="4041344" y="2334554"/>
            <a:ext cx="72424" cy="5975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69" name="Rectangle 61"/>
          <p:cNvSpPr>
            <a:spLocks noChangeArrowheads="1"/>
          </p:cNvSpPr>
          <p:nvPr/>
        </p:nvSpPr>
        <p:spPr bwMode="auto">
          <a:xfrm>
            <a:off x="4041344" y="2045754"/>
            <a:ext cx="72424" cy="611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70" name="Rectangle 62"/>
          <p:cNvSpPr>
            <a:spLocks noChangeArrowheads="1"/>
          </p:cNvSpPr>
          <p:nvPr/>
        </p:nvSpPr>
        <p:spPr bwMode="auto">
          <a:xfrm>
            <a:off x="4041344" y="1984580"/>
            <a:ext cx="72424" cy="611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71" name="Oval 63"/>
          <p:cNvSpPr>
            <a:spLocks noChangeArrowheads="1"/>
          </p:cNvSpPr>
          <p:nvPr/>
        </p:nvSpPr>
        <p:spPr bwMode="auto">
          <a:xfrm>
            <a:off x="4032722" y="1771181"/>
            <a:ext cx="72424" cy="61174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72" name="Line 64"/>
          <p:cNvSpPr>
            <a:spLocks noChangeShapeType="1"/>
          </p:cNvSpPr>
          <p:nvPr/>
        </p:nvSpPr>
        <p:spPr bwMode="auto">
          <a:xfrm>
            <a:off x="4893190" y="4741691"/>
            <a:ext cx="382814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73" name="Line 65"/>
          <p:cNvSpPr>
            <a:spLocks noChangeShapeType="1"/>
          </p:cNvSpPr>
          <p:nvPr/>
        </p:nvSpPr>
        <p:spPr bwMode="auto">
          <a:xfrm>
            <a:off x="4893190" y="2858092"/>
            <a:ext cx="382814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74" name="Line 66"/>
          <p:cNvSpPr>
            <a:spLocks noChangeShapeType="1"/>
          </p:cNvSpPr>
          <p:nvPr/>
        </p:nvSpPr>
        <p:spPr bwMode="auto">
          <a:xfrm flipV="1">
            <a:off x="5081149" y="4528293"/>
            <a:ext cx="0" cy="213399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75" name="Line 67"/>
          <p:cNvSpPr>
            <a:spLocks noChangeShapeType="1"/>
          </p:cNvSpPr>
          <p:nvPr/>
        </p:nvSpPr>
        <p:spPr bwMode="auto">
          <a:xfrm flipV="1">
            <a:off x="5081149" y="2858092"/>
            <a:ext cx="0" cy="842214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76" name="Rectangle 68"/>
          <p:cNvSpPr>
            <a:spLocks noChangeArrowheads="1"/>
          </p:cNvSpPr>
          <p:nvPr/>
        </p:nvSpPr>
        <p:spPr bwMode="auto">
          <a:xfrm>
            <a:off x="4706957" y="3700306"/>
            <a:ext cx="746659" cy="8279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77" name="Line 69"/>
          <p:cNvSpPr>
            <a:spLocks noChangeShapeType="1"/>
          </p:cNvSpPr>
          <p:nvPr/>
        </p:nvSpPr>
        <p:spPr bwMode="auto">
          <a:xfrm>
            <a:off x="4706957" y="4528293"/>
            <a:ext cx="74665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78" name="Line 70"/>
          <p:cNvSpPr>
            <a:spLocks noChangeShapeType="1"/>
          </p:cNvSpPr>
          <p:nvPr/>
        </p:nvSpPr>
        <p:spPr bwMode="auto">
          <a:xfrm flipV="1">
            <a:off x="4706957" y="3700306"/>
            <a:ext cx="0" cy="8279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79" name="Line 71"/>
          <p:cNvSpPr>
            <a:spLocks noChangeShapeType="1"/>
          </p:cNvSpPr>
          <p:nvPr/>
        </p:nvSpPr>
        <p:spPr bwMode="auto">
          <a:xfrm>
            <a:off x="4706957" y="3700306"/>
            <a:ext cx="74665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80" name="Line 72"/>
          <p:cNvSpPr>
            <a:spLocks noChangeShapeType="1"/>
          </p:cNvSpPr>
          <p:nvPr/>
        </p:nvSpPr>
        <p:spPr bwMode="auto">
          <a:xfrm flipV="1">
            <a:off x="5453616" y="3700306"/>
            <a:ext cx="0" cy="8279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81" name="Line 73"/>
          <p:cNvSpPr>
            <a:spLocks noChangeShapeType="1"/>
          </p:cNvSpPr>
          <p:nvPr/>
        </p:nvSpPr>
        <p:spPr bwMode="auto">
          <a:xfrm>
            <a:off x="4706957" y="4216730"/>
            <a:ext cx="74665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82" name="Rectangle 74"/>
          <p:cNvSpPr>
            <a:spLocks noChangeArrowheads="1"/>
          </p:cNvSpPr>
          <p:nvPr/>
        </p:nvSpPr>
        <p:spPr bwMode="auto">
          <a:xfrm>
            <a:off x="5044936" y="2280493"/>
            <a:ext cx="70700" cy="611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83" name="Rectangle 75"/>
          <p:cNvSpPr>
            <a:spLocks noChangeArrowheads="1"/>
          </p:cNvSpPr>
          <p:nvPr/>
        </p:nvSpPr>
        <p:spPr bwMode="auto">
          <a:xfrm>
            <a:off x="5044936" y="2243504"/>
            <a:ext cx="70700" cy="5975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84" name="Line 76"/>
          <p:cNvSpPr>
            <a:spLocks noChangeShapeType="1"/>
          </p:cNvSpPr>
          <p:nvPr/>
        </p:nvSpPr>
        <p:spPr bwMode="auto">
          <a:xfrm>
            <a:off x="5896783" y="4938018"/>
            <a:ext cx="382814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85" name="Line 77"/>
          <p:cNvSpPr>
            <a:spLocks noChangeShapeType="1"/>
          </p:cNvSpPr>
          <p:nvPr/>
        </p:nvSpPr>
        <p:spPr bwMode="auto">
          <a:xfrm>
            <a:off x="5896783" y="2630467"/>
            <a:ext cx="382814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86" name="Line 78"/>
          <p:cNvSpPr>
            <a:spLocks noChangeShapeType="1"/>
          </p:cNvSpPr>
          <p:nvPr/>
        </p:nvSpPr>
        <p:spPr bwMode="auto">
          <a:xfrm flipV="1">
            <a:off x="6083017" y="4626456"/>
            <a:ext cx="0" cy="311562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87" name="Line 79"/>
          <p:cNvSpPr>
            <a:spLocks noChangeShapeType="1"/>
          </p:cNvSpPr>
          <p:nvPr/>
        </p:nvSpPr>
        <p:spPr bwMode="auto">
          <a:xfrm flipV="1">
            <a:off x="6083017" y="2630467"/>
            <a:ext cx="0" cy="103285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88" name="Rectangle 80"/>
          <p:cNvSpPr>
            <a:spLocks noChangeArrowheads="1"/>
          </p:cNvSpPr>
          <p:nvPr/>
        </p:nvSpPr>
        <p:spPr bwMode="auto">
          <a:xfrm>
            <a:off x="5710549" y="3663316"/>
            <a:ext cx="744935" cy="96313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89" name="Line 81"/>
          <p:cNvSpPr>
            <a:spLocks noChangeShapeType="1"/>
          </p:cNvSpPr>
          <p:nvPr/>
        </p:nvSpPr>
        <p:spPr bwMode="auto">
          <a:xfrm>
            <a:off x="5710549" y="4626456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0" name="Line 82"/>
          <p:cNvSpPr>
            <a:spLocks noChangeShapeType="1"/>
          </p:cNvSpPr>
          <p:nvPr/>
        </p:nvSpPr>
        <p:spPr bwMode="auto">
          <a:xfrm flipV="1">
            <a:off x="5710549" y="3663316"/>
            <a:ext cx="0" cy="963139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1" name="Line 83"/>
          <p:cNvSpPr>
            <a:spLocks noChangeShapeType="1"/>
          </p:cNvSpPr>
          <p:nvPr/>
        </p:nvSpPr>
        <p:spPr bwMode="auto">
          <a:xfrm>
            <a:off x="5710549" y="3663316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2" name="Line 84"/>
          <p:cNvSpPr>
            <a:spLocks noChangeShapeType="1"/>
          </p:cNvSpPr>
          <p:nvPr/>
        </p:nvSpPr>
        <p:spPr bwMode="auto">
          <a:xfrm flipV="1">
            <a:off x="6455484" y="3663316"/>
            <a:ext cx="0" cy="963139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3" name="Line 85"/>
          <p:cNvSpPr>
            <a:spLocks noChangeShapeType="1"/>
          </p:cNvSpPr>
          <p:nvPr/>
        </p:nvSpPr>
        <p:spPr bwMode="auto">
          <a:xfrm>
            <a:off x="5710549" y="4155556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4" name="Line 86"/>
          <p:cNvSpPr>
            <a:spLocks noChangeShapeType="1"/>
          </p:cNvSpPr>
          <p:nvPr/>
        </p:nvSpPr>
        <p:spPr bwMode="auto">
          <a:xfrm>
            <a:off x="6900376" y="4612229"/>
            <a:ext cx="38108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5" name="Line 87"/>
          <p:cNvSpPr>
            <a:spLocks noChangeShapeType="1"/>
          </p:cNvSpPr>
          <p:nvPr/>
        </p:nvSpPr>
        <p:spPr bwMode="auto">
          <a:xfrm>
            <a:off x="6900376" y="3124129"/>
            <a:ext cx="381089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6" name="Line 88"/>
          <p:cNvSpPr>
            <a:spLocks noChangeShapeType="1"/>
          </p:cNvSpPr>
          <p:nvPr/>
        </p:nvSpPr>
        <p:spPr bwMode="auto">
          <a:xfrm flipV="1">
            <a:off x="7086610" y="4155556"/>
            <a:ext cx="0" cy="456673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7" name="Line 89"/>
          <p:cNvSpPr>
            <a:spLocks noChangeShapeType="1"/>
          </p:cNvSpPr>
          <p:nvPr/>
        </p:nvSpPr>
        <p:spPr bwMode="auto">
          <a:xfrm flipV="1">
            <a:off x="7086610" y="3124129"/>
            <a:ext cx="0" cy="553414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498" name="Rectangle 90"/>
          <p:cNvSpPr>
            <a:spLocks noChangeArrowheads="1"/>
          </p:cNvSpPr>
          <p:nvPr/>
        </p:nvSpPr>
        <p:spPr bwMode="auto">
          <a:xfrm>
            <a:off x="6714142" y="3677543"/>
            <a:ext cx="744935" cy="4780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499" name="Line 91"/>
          <p:cNvSpPr>
            <a:spLocks noChangeShapeType="1"/>
          </p:cNvSpPr>
          <p:nvPr/>
        </p:nvSpPr>
        <p:spPr bwMode="auto">
          <a:xfrm>
            <a:off x="6714142" y="4155556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500" name="Line 92"/>
          <p:cNvSpPr>
            <a:spLocks noChangeShapeType="1"/>
          </p:cNvSpPr>
          <p:nvPr/>
        </p:nvSpPr>
        <p:spPr bwMode="auto">
          <a:xfrm flipV="1">
            <a:off x="6714142" y="3677543"/>
            <a:ext cx="0" cy="478013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501" name="Line 93"/>
          <p:cNvSpPr>
            <a:spLocks noChangeShapeType="1"/>
          </p:cNvSpPr>
          <p:nvPr/>
        </p:nvSpPr>
        <p:spPr bwMode="auto">
          <a:xfrm>
            <a:off x="6714142" y="3677543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502" name="Line 94"/>
          <p:cNvSpPr>
            <a:spLocks noChangeShapeType="1"/>
          </p:cNvSpPr>
          <p:nvPr/>
        </p:nvSpPr>
        <p:spPr bwMode="auto">
          <a:xfrm flipV="1">
            <a:off x="7459077" y="3677543"/>
            <a:ext cx="0" cy="478013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503" name="Line 95"/>
          <p:cNvSpPr>
            <a:spLocks noChangeShapeType="1"/>
          </p:cNvSpPr>
          <p:nvPr/>
        </p:nvSpPr>
        <p:spPr bwMode="auto">
          <a:xfrm>
            <a:off x="6714142" y="3952116"/>
            <a:ext cx="744935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504" name="Rectangle 96"/>
          <p:cNvSpPr>
            <a:spLocks noChangeArrowheads="1"/>
          </p:cNvSpPr>
          <p:nvPr/>
        </p:nvSpPr>
        <p:spPr bwMode="auto">
          <a:xfrm>
            <a:off x="7050397" y="2728630"/>
            <a:ext cx="70700" cy="611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fr-FR" sz="1800">
              <a:latin typeface="Calibri" charset="0"/>
              <a:cs typeface="ＭＳ Ｐゴシック" charset="0"/>
            </a:endParaRPr>
          </a:p>
        </p:txBody>
      </p:sp>
      <p:sp>
        <p:nvSpPr>
          <p:cNvPr id="1681505" name="Line 97"/>
          <p:cNvSpPr>
            <a:spLocks noChangeShapeType="1"/>
          </p:cNvSpPr>
          <p:nvPr/>
        </p:nvSpPr>
        <p:spPr bwMode="auto">
          <a:xfrm flipH="1">
            <a:off x="2089339" y="1645987"/>
            <a:ext cx="1724" cy="36405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506" name="Line 98"/>
          <p:cNvSpPr>
            <a:spLocks noChangeShapeType="1"/>
          </p:cNvSpPr>
          <p:nvPr/>
        </p:nvSpPr>
        <p:spPr bwMode="auto">
          <a:xfrm>
            <a:off x="2089339" y="5286569"/>
            <a:ext cx="59370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Calibri"/>
            </a:endParaRPr>
          </a:p>
        </p:txBody>
      </p:sp>
      <p:sp>
        <p:nvSpPr>
          <p:cNvPr id="1681507" name="Text Box 99"/>
          <p:cNvSpPr txBox="1">
            <a:spLocks noChangeArrowheads="1"/>
          </p:cNvSpPr>
          <p:nvPr/>
        </p:nvSpPr>
        <p:spPr bwMode="auto">
          <a:xfrm>
            <a:off x="2799786" y="5943837"/>
            <a:ext cx="4645496" cy="36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dirty="0" err="1">
                <a:latin typeface="Calibri"/>
                <a:cs typeface="Calibri"/>
              </a:rPr>
              <a:t>sorafenib</a:t>
            </a:r>
            <a:r>
              <a:rPr lang="fr-FR" sz="1800" b="1" dirty="0">
                <a:latin typeface="Calibri"/>
                <a:cs typeface="Calibri"/>
              </a:rPr>
              <a:t> (mg/j)</a:t>
            </a:r>
          </a:p>
        </p:txBody>
      </p:sp>
      <p:sp>
        <p:nvSpPr>
          <p:cNvPr id="1681508" name="Text Box 100"/>
          <p:cNvSpPr txBox="1">
            <a:spLocks noChangeArrowheads="1"/>
          </p:cNvSpPr>
          <p:nvPr/>
        </p:nvSpPr>
        <p:spPr bwMode="auto">
          <a:xfrm rot="16200000">
            <a:off x="-1035608" y="3131829"/>
            <a:ext cx="4094410" cy="3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dirty="0">
                <a:latin typeface="Calibri"/>
                <a:cs typeface="Calibri"/>
              </a:rPr>
              <a:t>AUC</a:t>
            </a:r>
            <a:r>
              <a:rPr lang="fr-FR" sz="1600" dirty="0">
                <a:latin typeface="Calibri"/>
                <a:cs typeface="Calibri"/>
              </a:rPr>
              <a:t> </a:t>
            </a:r>
            <a:r>
              <a:rPr lang="fr-FR" sz="1800" b="1" dirty="0" err="1">
                <a:latin typeface="Calibri"/>
                <a:cs typeface="Calibri"/>
              </a:rPr>
              <a:t>Sorafenib</a:t>
            </a:r>
            <a:r>
              <a:rPr lang="fr-FR" sz="1800" b="1" dirty="0">
                <a:latin typeface="Calibri"/>
                <a:cs typeface="Calibri"/>
              </a:rPr>
              <a:t> (mg/</a:t>
            </a:r>
            <a:r>
              <a:rPr lang="fr-FR" sz="1800" b="1" dirty="0" err="1">
                <a:latin typeface="Calibri"/>
                <a:cs typeface="Calibri"/>
              </a:rPr>
              <a:t>L.h</a:t>
            </a:r>
            <a:r>
              <a:rPr lang="fr-FR" sz="1800" b="1" dirty="0">
                <a:latin typeface="Calibri"/>
                <a:cs typeface="Calibri"/>
              </a:rPr>
              <a:t>)</a:t>
            </a:r>
          </a:p>
        </p:txBody>
      </p:sp>
      <p:sp>
        <p:nvSpPr>
          <p:cNvPr id="1681509" name="Rectangle 101"/>
          <p:cNvSpPr>
            <a:spLocks noChangeArrowheads="1"/>
          </p:cNvSpPr>
          <p:nvPr/>
        </p:nvSpPr>
        <p:spPr bwMode="auto">
          <a:xfrm>
            <a:off x="4853530" y="5343476"/>
            <a:ext cx="543182" cy="492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1200</a:t>
            </a:r>
          </a:p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(n=32)</a:t>
            </a:r>
          </a:p>
        </p:txBody>
      </p:sp>
      <p:sp>
        <p:nvSpPr>
          <p:cNvPr id="1681510" name="Rectangle 102"/>
          <p:cNvSpPr>
            <a:spLocks noChangeArrowheads="1"/>
          </p:cNvSpPr>
          <p:nvPr/>
        </p:nvSpPr>
        <p:spPr bwMode="auto">
          <a:xfrm>
            <a:off x="5822635" y="5343476"/>
            <a:ext cx="543182" cy="492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1600</a:t>
            </a:r>
          </a:p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(n=35)</a:t>
            </a:r>
          </a:p>
        </p:txBody>
      </p:sp>
      <p:sp>
        <p:nvSpPr>
          <p:cNvPr id="1681511" name="Rectangle 103"/>
          <p:cNvSpPr>
            <a:spLocks noChangeArrowheads="1"/>
          </p:cNvSpPr>
          <p:nvPr/>
        </p:nvSpPr>
        <p:spPr bwMode="auto">
          <a:xfrm>
            <a:off x="6852093" y="5343476"/>
            <a:ext cx="543182" cy="492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&gt;1600</a:t>
            </a:r>
          </a:p>
          <a:p>
            <a:pPr algn="ctr" defTabSz="457200"/>
            <a:r>
              <a:rPr lang="fr-FR" sz="1600" dirty="0">
                <a:solidFill>
                  <a:srgbClr val="000000"/>
                </a:solidFill>
                <a:latin typeface="Calibri"/>
                <a:cs typeface="ＭＳ Ｐゴシック" charset="0"/>
              </a:rPr>
              <a:t>(n=24)</a:t>
            </a:r>
          </a:p>
        </p:txBody>
      </p:sp>
      <p:pic>
        <p:nvPicPr>
          <p:cNvPr id="16815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52736"/>
            <a:ext cx="806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dirty="0"/>
              <a:t>Variabilité </a:t>
            </a:r>
            <a:r>
              <a:rPr lang="fr-FR" dirty="0" err="1"/>
              <a:t>inter-individuelle</a:t>
            </a:r>
            <a:r>
              <a:rPr lang="fr-FR" dirty="0"/>
              <a:t> </a:t>
            </a:r>
            <a:r>
              <a:rPr lang="fr-FR" dirty="0" smtClean="0"/>
              <a:t>dans </a:t>
            </a:r>
            <a:r>
              <a:rPr lang="fr-FR" dirty="0"/>
              <a:t>la biodisponibilité du </a:t>
            </a:r>
            <a:r>
              <a:rPr lang="fr-FR" dirty="0" err="1" smtClean="0"/>
              <a:t>sorafenib</a:t>
            </a:r>
            <a:endParaRPr lang="fr-FR" dirty="0"/>
          </a:p>
        </p:txBody>
      </p:sp>
      <p:sp>
        <p:nvSpPr>
          <p:cNvPr id="108" name="Arrondir un rectangle avec un coin diagonal 65"/>
          <p:cNvSpPr>
            <a:spLocks/>
          </p:cNvSpPr>
          <p:nvPr/>
        </p:nvSpPr>
        <p:spPr bwMode="auto">
          <a:xfrm>
            <a:off x="611560" y="1268760"/>
            <a:ext cx="7560840" cy="5256584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776"/>
            <a:ext cx="8497888" cy="295232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fr-FR" sz="2000" dirty="0" smtClean="0">
                <a:latin typeface="Calibri"/>
              </a:rPr>
              <a:t>L’imprévisibilité </a:t>
            </a:r>
            <a:r>
              <a:rPr lang="fr-FR" sz="2000" dirty="0">
                <a:latin typeface="Calibri"/>
              </a:rPr>
              <a:t>de </a:t>
            </a:r>
            <a:r>
              <a:rPr lang="fr-FR" sz="2000" dirty="0" smtClean="0">
                <a:latin typeface="Calibri"/>
              </a:rPr>
              <a:t>l’exposition </a:t>
            </a:r>
            <a:r>
              <a:rPr lang="fr-FR" sz="2000" dirty="0">
                <a:latin typeface="Calibri"/>
              </a:rPr>
              <a:t>plasmatique tandis que les médicaments ont un index thérapeutique étroit.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fr-FR" sz="2000" dirty="0" smtClean="0">
                <a:latin typeface="Calibri"/>
              </a:rPr>
              <a:t>Les </a:t>
            </a:r>
            <a:r>
              <a:rPr lang="fr-FR" sz="2000" dirty="0">
                <a:latin typeface="Calibri"/>
              </a:rPr>
              <a:t>caractéristiques des patients, souvent éloignées de celles de la population des essais </a:t>
            </a:r>
            <a:r>
              <a:rPr lang="fr-FR" sz="2000" dirty="0" smtClean="0">
                <a:latin typeface="Calibri"/>
              </a:rPr>
              <a:t>cliniques : </a:t>
            </a:r>
            <a:r>
              <a:rPr lang="fr-FR" sz="2000" dirty="0">
                <a:latin typeface="Calibri"/>
              </a:rPr>
              <a:t>sujet âgé, athérome diffus, masse </a:t>
            </a:r>
            <a:r>
              <a:rPr lang="fr-FR" sz="2000" dirty="0" smtClean="0">
                <a:latin typeface="Calibri"/>
              </a:rPr>
              <a:t>maigre… </a:t>
            </a:r>
            <a:endParaRPr lang="fr-FR" sz="2000" dirty="0">
              <a:latin typeface="Calibri"/>
            </a:endParaRP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fr-FR" sz="2000" dirty="0" smtClean="0">
                <a:latin typeface="Calibri"/>
              </a:rPr>
              <a:t>Les </a:t>
            </a:r>
            <a:r>
              <a:rPr lang="fr-FR" sz="2000" dirty="0">
                <a:latin typeface="Calibri"/>
              </a:rPr>
              <a:t>interactions médicamenteuses sont en partie identifiables à </a:t>
            </a:r>
            <a:r>
              <a:rPr lang="fr-FR" sz="2000" dirty="0" smtClean="0">
                <a:latin typeface="Calibri"/>
              </a:rPr>
              <a:t>l’avance </a:t>
            </a:r>
            <a:r>
              <a:rPr lang="fr-FR" sz="2000" dirty="0">
                <a:latin typeface="Calibri"/>
              </a:rPr>
              <a:t>sous réserve du regard systématique </a:t>
            </a:r>
            <a:r>
              <a:rPr lang="fr-FR" sz="2000" dirty="0" smtClean="0">
                <a:latin typeface="Calibri"/>
              </a:rPr>
              <a:t>d’un pharmacien mais </a:t>
            </a:r>
            <a:r>
              <a:rPr lang="fr-FR" sz="2000" dirty="0">
                <a:latin typeface="Calibri"/>
              </a:rPr>
              <a:t>la </a:t>
            </a:r>
            <a:r>
              <a:rPr lang="fr-FR" sz="2000" dirty="0" err="1">
                <a:latin typeface="Calibri"/>
              </a:rPr>
              <a:t>polymédication</a:t>
            </a:r>
            <a:r>
              <a:rPr lang="fr-FR" sz="2000" dirty="0">
                <a:latin typeface="Calibri"/>
              </a:rPr>
              <a:t> (souvent </a:t>
            </a:r>
            <a:r>
              <a:rPr lang="fr-FR" sz="2000" dirty="0" smtClean="0">
                <a:latin typeface="Calibri"/>
              </a:rPr>
              <a:t>&gt; 5 </a:t>
            </a:r>
            <a:r>
              <a:rPr lang="fr-FR" sz="2000" dirty="0">
                <a:latin typeface="Calibri"/>
              </a:rPr>
              <a:t>médicaments) rend les prévisions impossibles</a:t>
            </a:r>
            <a:r>
              <a:rPr lang="fr-FR" sz="2000" dirty="0" smtClean="0">
                <a:latin typeface="Calibri"/>
              </a:rPr>
              <a:t>.</a:t>
            </a:r>
            <a:endParaRPr lang="fr-FR" sz="2000" dirty="0">
              <a:latin typeface="Calibri"/>
            </a:endParaRP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fr-FR" sz="2000" dirty="0" smtClean="0">
                <a:latin typeface="Calibri"/>
              </a:rPr>
              <a:t>La </a:t>
            </a:r>
            <a:r>
              <a:rPr lang="fr-FR" sz="2000" dirty="0">
                <a:latin typeface="Calibri"/>
              </a:rPr>
              <a:t>biodisponibilité pour un patient donné peut varier au cours du temps, avec une diminution progressive, décrite avec </a:t>
            </a:r>
            <a:r>
              <a:rPr lang="fr-FR" sz="2000" dirty="0" smtClean="0">
                <a:latin typeface="Calibri"/>
              </a:rPr>
              <a:t>l’</a:t>
            </a:r>
            <a:r>
              <a:rPr lang="fr-FR" sz="2000" dirty="0" err="1" smtClean="0">
                <a:latin typeface="Calibri"/>
              </a:rPr>
              <a:t>imatinib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>
                <a:latin typeface="Calibri"/>
              </a:rPr>
              <a:t>et le </a:t>
            </a:r>
            <a:r>
              <a:rPr lang="fr-FR" sz="2000" dirty="0" err="1" smtClean="0">
                <a:latin typeface="Calibri"/>
              </a:rPr>
              <a:t>sorafenib</a:t>
            </a:r>
            <a:r>
              <a:rPr lang="fr-FR" sz="2000" dirty="0" smtClean="0">
                <a:latin typeface="Calibri"/>
              </a:rPr>
              <a:t>.</a:t>
            </a:r>
            <a:endParaRPr lang="fr-FR" sz="2000" dirty="0">
              <a:latin typeface="Calibri"/>
            </a:endParaRPr>
          </a:p>
        </p:txBody>
      </p:sp>
      <p:pic>
        <p:nvPicPr>
          <p:cNvPr id="17018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02893"/>
            <a:ext cx="6912893" cy="225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3600" dirty="0"/>
              <a:t>Intérêt du dosage plasmatique des </a:t>
            </a:r>
            <a:r>
              <a:rPr lang="fr-FR" sz="3600" dirty="0" err="1"/>
              <a:t>TKIs</a:t>
            </a:r>
            <a:endParaRPr lang="fr-FR" sz="3600" dirty="0"/>
          </a:p>
        </p:txBody>
      </p:sp>
      <p:sp>
        <p:nvSpPr>
          <p:cNvPr id="5" name="Arrondir un rectangle avec un coin diagonal 65"/>
          <p:cNvSpPr>
            <a:spLocks/>
          </p:cNvSpPr>
          <p:nvPr/>
        </p:nvSpPr>
        <p:spPr bwMode="auto">
          <a:xfrm>
            <a:off x="1259632" y="4293096"/>
            <a:ext cx="6768752" cy="2363292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196752"/>
            <a:ext cx="6048672" cy="2667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8864" y="196851"/>
            <a:ext cx="6635624" cy="7006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dirty="0"/>
              <a:t>Mise en place du dosage plasmatique </a:t>
            </a:r>
            <a:br>
              <a:rPr lang="fr-FR" dirty="0"/>
            </a:br>
            <a:r>
              <a:rPr lang="fr-FR" dirty="0"/>
              <a:t>des anti-</a:t>
            </a:r>
            <a:r>
              <a:rPr lang="fr-FR" dirty="0" err="1"/>
              <a:t>angiogéniques</a:t>
            </a:r>
            <a:r>
              <a:rPr lang="fr-FR" dirty="0"/>
              <a:t> oraux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57200" y="4077072"/>
            <a:ext cx="8229600" cy="2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fr-FR" sz="2800" b="1" kern="1200">
                <a:solidFill>
                  <a:srgbClr val="5ECFE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Ê"/>
              <a:defRPr lang="fr-FR" sz="2000" kern="1200" dirty="0" smtClean="0">
                <a:solidFill>
                  <a:srgbClr val="2432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Calibri" charset="0"/>
              <a:buChar char="‐"/>
              <a:defRPr sz="2000" kern="1200">
                <a:solidFill>
                  <a:srgbClr val="7F7F7F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dosage plasmatique des </a:t>
            </a:r>
            <a:r>
              <a:rPr lang="fr-FR" dirty="0" err="1" smtClean="0"/>
              <a:t>TKIs</a:t>
            </a:r>
            <a:r>
              <a:rPr lang="fr-FR" dirty="0" smtClean="0"/>
              <a:t> est décrit depuis plusieurs années, est facile, reproductible, et peu onéreux.</a:t>
            </a:r>
          </a:p>
          <a:p>
            <a:r>
              <a:rPr lang="fr-FR" dirty="0" smtClean="0"/>
              <a:t>Les tubes peuvent être transportés à température ambiante d’un établissement à un autre, si besoin.</a:t>
            </a:r>
            <a:endParaRPr lang="fr-FR" dirty="0"/>
          </a:p>
        </p:txBody>
      </p:sp>
      <p:sp>
        <p:nvSpPr>
          <p:cNvPr id="5" name="Arrondir un rectangle avec un coin diagonal 65"/>
          <p:cNvSpPr>
            <a:spLocks/>
          </p:cNvSpPr>
          <p:nvPr/>
        </p:nvSpPr>
        <p:spPr bwMode="auto">
          <a:xfrm>
            <a:off x="1259632" y="1484784"/>
            <a:ext cx="6768752" cy="2448272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1124744"/>
            <a:ext cx="259228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le Cancer.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Conf Thematique_LeCancer.fr_.thmx</Template>
  <TotalTime>8958</TotalTime>
  <Words>1285</Words>
  <Application>Microsoft Office PowerPoint</Application>
  <PresentationFormat>Affichage à l'écran (4:3)</PresentationFormat>
  <Paragraphs>140</Paragraphs>
  <Slides>21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Theme le Cancer.fr</vt:lpstr>
      <vt:lpstr>Graphique Microsoft Excel</vt:lpstr>
      <vt:lpstr> Intérêt du dosage des TKIs  en cancérologie digestive    </vt:lpstr>
      <vt:lpstr>En cancérologie digestive, les TKIs vont occuper une place croissante</vt:lpstr>
      <vt:lpstr>2007 : les anti-angiogéniques ont souligné le besoin de nouvelles pluridisciplinarités et de repenser les organisations  </vt:lpstr>
      <vt:lpstr>La voie orale… pour le meilleur… et pour le pire</vt:lpstr>
      <vt:lpstr>Une conséquence : l’importance croissante de la pharmacocinétique</vt:lpstr>
      <vt:lpstr>Facteurs de variabilité de la biodisponibilité des TKIs</vt:lpstr>
      <vt:lpstr>Variabilité inter-individuelle dans la biodisponibilité du sorafenib</vt:lpstr>
      <vt:lpstr>Intérêt du dosage plasmatique des TKIs</vt:lpstr>
      <vt:lpstr>Mise en place du dosage plasmatique  des anti-angiogéniques oraux</vt:lpstr>
      <vt:lpstr>Une illustration d’interaction médicamenteuse</vt:lpstr>
      <vt:lpstr>Diminution de la biodisponibilité avec le temps</vt:lpstr>
      <vt:lpstr>La sarcopénie prédit la toxicité aiguë du sorafenib</vt:lpstr>
      <vt:lpstr>Relation entre sarcopénie et niveau d’exposition plasmatique</vt:lpstr>
      <vt:lpstr>Atteindre un niveau seuil d’exposition plasmatique est une condition pour l’efficacité thérapeutique</vt:lpstr>
      <vt:lpstr>Relation PK/PD sorafenib : efficacité</vt:lpstr>
      <vt:lpstr>Rétablir la concentration plasmatique permet de prolonger le contrôle de la maladie</vt:lpstr>
      <vt:lpstr>Regorafenib</vt:lpstr>
      <vt:lpstr>Principaux messages</vt:lpstr>
      <vt:lpstr>Drug monitoring</vt:lpstr>
      <vt:lpstr>Conclusion (1) : le rôle clé du Pharmacien hospitalier</vt:lpstr>
      <vt:lpstr>Conclusion (2) : la pharmacologie est « l’autre » médecine de précision</vt:lpstr>
    </vt:vector>
  </TitlesOfParts>
  <Company>cochin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jerome.alexandre</dc:creator>
  <cp:lastModifiedBy>Nathalie PIPAUD</cp:lastModifiedBy>
  <cp:revision>742</cp:revision>
  <dcterms:created xsi:type="dcterms:W3CDTF">2004-10-16T07:39:56Z</dcterms:created>
  <dcterms:modified xsi:type="dcterms:W3CDTF">2015-04-29T13:38:05Z</dcterms:modified>
</cp:coreProperties>
</file>