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58" r:id="rId3"/>
    <p:sldId id="259" r:id="rId4"/>
    <p:sldId id="265" r:id="rId5"/>
    <p:sldId id="266" r:id="rId6"/>
    <p:sldId id="267" r:id="rId7"/>
    <p:sldId id="279" r:id="rId8"/>
    <p:sldId id="260" r:id="rId9"/>
    <p:sldId id="262" r:id="rId10"/>
    <p:sldId id="268" r:id="rId11"/>
    <p:sldId id="276" r:id="rId12"/>
    <p:sldId id="270" r:id="rId13"/>
    <p:sldId id="277" r:id="rId14"/>
    <p:sldId id="272" r:id="rId15"/>
    <p:sldId id="278" r:id="rId16"/>
    <p:sldId id="274" r:id="rId17"/>
    <p:sldId id="275" r:id="rId18"/>
  </p:sldIdLst>
  <p:sldSz cx="9144000" cy="6858000" type="screen4x3"/>
  <p:notesSz cx="7099300" cy="1022985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5" d="100"/>
          <a:sy n="55" d="100"/>
        </p:scale>
        <p:origin x="-13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E32393-0C84-4E62-B8E1-7395CFDD70D8}" type="datetimeFigureOut">
              <a:rPr lang="fr-FR" smtClean="0"/>
              <a:t>07/01/15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71708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4021138" y="9717088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ACDBEC-AC38-43FF-9DEF-C3A3CAC39D7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68014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493"/>
          </a:xfrm>
          <a:prstGeom prst="rect">
            <a:avLst/>
          </a:prstGeom>
        </p:spPr>
        <p:txBody>
          <a:bodyPr vert="horz" lIns="99020" tIns="49510" rIns="99020" bIns="49510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493"/>
          </a:xfrm>
          <a:prstGeom prst="rect">
            <a:avLst/>
          </a:prstGeom>
        </p:spPr>
        <p:txBody>
          <a:bodyPr vert="horz" lIns="99020" tIns="49510" rIns="99020" bIns="49510" rtlCol="0"/>
          <a:lstStyle>
            <a:lvl1pPr algn="r">
              <a:defRPr sz="1300"/>
            </a:lvl1pPr>
          </a:lstStyle>
          <a:p>
            <a:fld id="{8559D7D5-18EF-0B4F-83A3-0DFCB9A13EE9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20" tIns="49510" rIns="99020" bIns="4951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709930" y="4859179"/>
            <a:ext cx="5679440" cy="4603433"/>
          </a:xfrm>
          <a:prstGeom prst="rect">
            <a:avLst/>
          </a:prstGeom>
        </p:spPr>
        <p:txBody>
          <a:bodyPr vert="horz" lIns="99020" tIns="49510" rIns="99020" bIns="4951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716582"/>
            <a:ext cx="3076363" cy="511493"/>
          </a:xfrm>
          <a:prstGeom prst="rect">
            <a:avLst/>
          </a:prstGeom>
        </p:spPr>
        <p:txBody>
          <a:bodyPr vert="horz" lIns="99020" tIns="49510" rIns="99020" bIns="49510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4021294" y="9716582"/>
            <a:ext cx="3076363" cy="511493"/>
          </a:xfrm>
          <a:prstGeom prst="rect">
            <a:avLst/>
          </a:prstGeom>
        </p:spPr>
        <p:txBody>
          <a:bodyPr vert="horz" lIns="99020" tIns="49510" rIns="99020" bIns="49510" rtlCol="0" anchor="b"/>
          <a:lstStyle>
            <a:lvl1pPr algn="r">
              <a:defRPr sz="1300"/>
            </a:lvl1pPr>
          </a:lstStyle>
          <a:p>
            <a:fld id="{AFEF88D0-B0A6-8E46-96E6-CC51C33563B1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22214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8675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fr-FR">
                <a:ea typeface="ＭＳ Ｐゴシック" charset="0"/>
                <a:cs typeface="ＭＳ Ｐゴシック" charset="0"/>
              </a:rPr>
              <a:t>p=</a:t>
            </a:r>
          </a:p>
        </p:txBody>
      </p:sp>
      <p:sp>
        <p:nvSpPr>
          <p:cNvPr id="28676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1076265" indent="-40581163"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95102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90204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485306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980408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3DA7C9B7-BC69-CC4C-8DDA-93FCFC4346F7}" type="slidenum">
              <a:rPr lang="fr-FR" sz="1300"/>
              <a:pPr eaLnBrk="1" hangingPunct="1"/>
              <a:t>2</a:t>
            </a:fld>
            <a:endParaRPr lang="fr-FR" sz="13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9"/>
          <p:cNvSpPr txBox="1">
            <a:spLocks noGrp="1" noChangeArrowheads="1"/>
          </p:cNvSpPr>
          <p:nvPr/>
        </p:nvSpPr>
        <p:spPr bwMode="auto">
          <a:xfrm>
            <a:off x="4022385" y="9716398"/>
            <a:ext cx="3075258" cy="5118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10" tIns="49156" rIns="98310" bIns="49156" anchor="b"/>
          <a:lstStyle>
            <a:lvl1pPr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3821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38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0C7373-AD5C-4549-B666-4E5F2EF55BCD}" type="slidenum">
              <a:rPr lang="en-GB" sz="1200">
                <a:solidFill>
                  <a:prstClr val="black"/>
                </a:solidFill>
                <a:ea typeface="Arial Unicode MS" pitchFamily="34" charset="-128"/>
                <a:cs typeface="Arial Unicode MS" pitchFamily="34" charset="-128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GB" sz="1200">
              <a:solidFill>
                <a:prstClr val="black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1251" name="Rectangle 8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9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8310" tIns="49156" rIns="98310" bIns="49156"/>
          <a:lstStyle/>
          <a:p>
            <a:pPr marL="279312" indent="-279312"/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2348294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 1.1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269C2-20C4-4AFE-9424-18C0165300C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274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Figure</a:t>
            </a:r>
            <a:r>
              <a:rPr lang="en-GB" baseline="0" dirty="0" smtClean="0"/>
              <a:t> 3.1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CE269C2-20C4-4AFE-9424-18C0165300C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0227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3032" y="238543"/>
            <a:ext cx="8657327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243031" y="854994"/>
            <a:ext cx="8657327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07/01/15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de-DE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1267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defRPr lang="fr-FR" sz="2400" kern="1200" dirty="0" smtClean="0">
                <a:solidFill>
                  <a:srgbClr val="243255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marL="742950" lvl="1" indent="-28575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907101" y="4406900"/>
            <a:ext cx="558761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dirty="0" smtClean="0"/>
              <a:t>Cliquez et modifiez le titre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2889849" y="2906713"/>
            <a:ext cx="5604864" cy="1500187"/>
          </a:xfrm>
        </p:spPr>
        <p:txBody>
          <a:bodyPr anchor="b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fr-FR" sz="3200" b="1" kern="1200" dirty="0" smtClean="0">
                <a:solidFill>
                  <a:srgbClr val="5ECFE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342900" lvl="0" indent="-342900" algn="l" defTabSz="457200" rtl="0" eaLnBrk="1" fontAlgn="base" latinLnBrk="0" hangingPunct="1">
              <a:spcBef>
                <a:spcPct val="20000"/>
              </a:spcBef>
              <a:spcAft>
                <a:spcPct val="0"/>
              </a:spcAft>
            </a:pPr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g"/><Relationship Id="rId15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329132" y="197001"/>
            <a:ext cx="6357668" cy="70014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marL="742950" lvl="1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D2D0B4-1B22-EA45-B63B-A0B8997574B4}" type="datetimeFigureOut">
              <a:rPr lang="fr-FR" smtClean="0"/>
              <a:pPr/>
              <a:t>07/01/15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6E1EDD-01B8-FC42-814E-E1F46259E1FD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457200" rtl="0" eaLnBrk="1" latinLnBrk="0" hangingPunct="1">
        <a:spcBef>
          <a:spcPct val="0"/>
        </a:spcBef>
        <a:buNone/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fontAlgn="base" latinLnBrk="0" hangingPunct="1">
        <a:spcBef>
          <a:spcPct val="20000"/>
        </a:spcBef>
        <a:spcAft>
          <a:spcPct val="0"/>
        </a:spcAft>
        <a:buFontTx/>
        <a:buBlip>
          <a:blip r:embed="rId15"/>
        </a:buBlip>
        <a:defRPr lang="fr-FR" sz="3200" b="1" kern="1200" dirty="0" smtClean="0">
          <a:solidFill>
            <a:srgbClr val="5ECFE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lang="fr-FR" sz="2400" kern="1200" dirty="0" smtClean="0">
          <a:solidFill>
            <a:srgbClr val="243255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bg1">
            <a:lumMod val="50000"/>
          </a:schemeClr>
        </a:buClr>
        <a:buFont typeface="Calibri" panose="020F0502020204030204" pitchFamily="34" charset="0"/>
        <a:buChar char="‐"/>
        <a:defRPr sz="2400" kern="120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Relationship Id="rId3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6.jpeg"/><Relationship Id="rId3" Type="http://schemas.openxmlformats.org/officeDocument/2006/relationships/image" Target="../media/image17.gi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openxmlformats.org/officeDocument/2006/relationships/image" Target="../media/image11.jpeg"/><Relationship Id="rId5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1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jpeg"/><Relationship Id="rId5" Type="http://schemas.openxmlformats.org/officeDocument/2006/relationships/image" Target="../media/image14.gif"/><Relationship Id="rId6" Type="http://schemas.openxmlformats.org/officeDocument/2006/relationships/image" Target="../media/image15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ctrTitle"/>
          </p:nvPr>
        </p:nvSpPr>
        <p:spPr>
          <a:xfrm>
            <a:off x="593437" y="920461"/>
            <a:ext cx="7772400" cy="1470025"/>
          </a:xfrm>
        </p:spPr>
        <p:txBody>
          <a:bodyPr>
            <a:normAutofit/>
          </a:bodyPr>
          <a:lstStyle/>
          <a:p>
            <a:r>
              <a:rPr lang="fr-FR" dirty="0" smtClean="0"/>
              <a:t>La maintenance dans les cancers </a:t>
            </a:r>
            <a:br>
              <a:rPr lang="fr-FR" dirty="0" smtClean="0"/>
            </a:br>
            <a:r>
              <a:rPr lang="fr-FR" dirty="0" smtClean="0"/>
              <a:t>du sein métastatiques </a:t>
            </a:r>
            <a:endParaRPr lang="fr-FR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subTitle" idx="1"/>
          </p:nvPr>
        </p:nvSpPr>
        <p:spPr>
          <a:xfrm>
            <a:off x="1371600" y="4403436"/>
            <a:ext cx="6400800" cy="1752600"/>
          </a:xfrm>
        </p:spPr>
        <p:txBody>
          <a:bodyPr>
            <a:normAutofit fontScale="55000" lnSpcReduction="20000"/>
          </a:bodyPr>
          <a:lstStyle/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endParaRPr lang="fr-FR" dirty="0" smtClean="0"/>
          </a:p>
          <a:p>
            <a:r>
              <a:rPr lang="fr-FR" sz="3200" dirty="0" smtClean="0">
                <a:solidFill>
                  <a:schemeClr val="tx1"/>
                </a:solidFill>
              </a:rPr>
              <a:t>Dr Cristian Villanueva</a:t>
            </a:r>
          </a:p>
          <a:p>
            <a:r>
              <a:rPr lang="fr-FR" sz="3200" dirty="0" smtClean="0">
                <a:solidFill>
                  <a:schemeClr val="tx1"/>
                </a:solidFill>
              </a:rPr>
              <a:t>CHU de Besançon</a:t>
            </a:r>
            <a:endParaRPr lang="fr-FR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6937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 bwMode="auto">
          <a:xfrm>
            <a:off x="597647" y="1617695"/>
            <a:ext cx="8470153" cy="65741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B0F0"/>
            </a:solidFill>
            <a:round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9412" y="1005108"/>
            <a:ext cx="16166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Dec/13 (1L)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7314892" y="1005108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Jun/13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7897598" y="1408520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609600" y="1408520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14400" y="346592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CuadroTexto 3"/>
          <p:cNvSpPr txBox="1"/>
          <p:nvPr/>
        </p:nvSpPr>
        <p:spPr>
          <a:xfrm>
            <a:off x="1981200" y="4304120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83423" y="4646587"/>
            <a:ext cx="1786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PACLITAXEL</a:t>
            </a:r>
          </a:p>
          <a:p>
            <a:r>
              <a:rPr lang="fr-FR" b="1" dirty="0" smtClean="0"/>
              <a:t>BEVACIZUMAB</a:t>
            </a:r>
          </a:p>
          <a:p>
            <a:endParaRPr lang="fr-FR" b="1" dirty="0" smtClean="0"/>
          </a:p>
          <a:p>
            <a:r>
              <a:rPr lang="fr-FR" b="1" dirty="0" smtClean="0"/>
              <a:t>DENOSUMAB</a:t>
            </a:r>
            <a:endParaRPr lang="fr-FR" b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886" y="4646587"/>
            <a:ext cx="16994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26" name="Image 25" descr="nrclinonc.2010.165-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663" y="2644292"/>
            <a:ext cx="995282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Image 28" descr="5995991d85337c162b1c9365a7266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4892" y="2636006"/>
            <a:ext cx="1149807" cy="1659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4" name="ZoneTexte 23"/>
          <p:cNvSpPr txBox="1"/>
          <p:nvPr/>
        </p:nvSpPr>
        <p:spPr>
          <a:xfrm>
            <a:off x="7314892" y="4614986"/>
            <a:ext cx="1252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 15.3: 92</a:t>
            </a:r>
            <a:endParaRPr lang="fr-FR" dirty="0"/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2592543"/>
              </p:ext>
            </p:extLst>
          </p:nvPr>
        </p:nvGraphicFramePr>
        <p:xfrm>
          <a:off x="1700058" y="2275107"/>
          <a:ext cx="5342084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83406"/>
                <a:gridCol w="2658678"/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US" sz="1600" b="1" baseline="0" noProof="0" dirty="0" smtClean="0">
                          <a:solidFill>
                            <a:srgbClr val="00B0F0"/>
                          </a:solidFill>
                        </a:rPr>
                        <a:t>Definitions of Sensitivity to Prior Endocrine Therapy</a:t>
                      </a:r>
                      <a:endParaRPr lang="en-US" sz="1600" b="1" baseline="0" noProof="0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sz="1600" baseline="30000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BOLERO-2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baseline="30000" dirty="0" smtClean="0">
                          <a:solidFill>
                            <a:schemeClr val="bg1"/>
                          </a:solidFill>
                        </a:rPr>
                        <a:t>a</a:t>
                      </a:r>
                      <a:endParaRPr lang="fr-FR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b="1" dirty="0" err="1" smtClean="0">
                          <a:solidFill>
                            <a:schemeClr val="bg1"/>
                          </a:solidFill>
                        </a:rPr>
                        <a:t>ABC2</a:t>
                      </a:r>
                      <a:r>
                        <a:rPr lang="fr-FR" sz="1600" b="1" dirty="0" smtClean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fr-FR" sz="1600" b="1" baseline="30000" dirty="0" smtClean="0">
                          <a:solidFill>
                            <a:schemeClr val="bg1"/>
                          </a:solidFill>
                        </a:rPr>
                        <a:t>b</a:t>
                      </a:r>
                      <a:endParaRPr lang="fr-FR" sz="1600" b="1" baseline="300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0B0F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At least 24 months of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 adjuvant endocrine therapy prior to recurrence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Documented clinical benefit (</a:t>
                      </a:r>
                      <a:r>
                        <a:rPr lang="en-US" sz="1400" b="1" baseline="0" noProof="0" dirty="0" err="1" smtClean="0">
                          <a:solidFill>
                            <a:schemeClr val="tx1"/>
                          </a:solidFill>
                        </a:rPr>
                        <a:t>ie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, complete response, partial response, or stable disease ≥ 24 weeks) to at least one prior endocrine therapy in the advanced setting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No progression of disease during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 the first 2 years of adjuvant endocrine therapy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No « </a:t>
                      </a:r>
                      <a:r>
                        <a:rPr lang="en-US" sz="1400" b="1" i="1" noProof="0" dirty="0" smtClean="0">
                          <a:solidFill>
                            <a:schemeClr val="tx1"/>
                          </a:solidFill>
                        </a:rPr>
                        <a:t>de novo</a:t>
                      </a:r>
                      <a:r>
                        <a:rPr lang="en-US" sz="1400" b="1" noProof="0" dirty="0" smtClean="0">
                          <a:solidFill>
                            <a:schemeClr val="tx1"/>
                          </a:solidFill>
                        </a:rPr>
                        <a:t> » progression on first line endocrine</a:t>
                      </a:r>
                      <a:r>
                        <a:rPr lang="en-US" sz="1400" b="1" baseline="0" noProof="0" dirty="0" smtClean="0">
                          <a:solidFill>
                            <a:schemeClr val="tx1"/>
                          </a:solidFill>
                        </a:rPr>
                        <a:t> therapy for advanced disease</a:t>
                      </a:r>
                      <a:endParaRPr lang="en-US" sz="1400" b="1" noProof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55414" y="6149833"/>
            <a:ext cx="89123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aseline="30000" dirty="0" smtClean="0"/>
              <a:t>a</a:t>
            </a:r>
            <a:r>
              <a:rPr lang="en-US" sz="1200" dirty="0" smtClean="0"/>
              <a:t> </a:t>
            </a:r>
            <a:r>
              <a:rPr lang="en-US" sz="1050" dirty="0" err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Baselga</a:t>
            </a:r>
            <a:r>
              <a:rPr lang="en-US" sz="105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 J, et al. N </a:t>
            </a:r>
            <a:r>
              <a:rPr lang="en-US" sz="1050" dirty="0" err="1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Engl</a:t>
            </a:r>
            <a:r>
              <a:rPr lang="en-US" sz="105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 J Med. 2012;366(6):520-529.</a:t>
            </a:r>
          </a:p>
          <a:p>
            <a:r>
              <a:rPr lang="en-US" sz="1050" dirty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b ABC2 Guidelines (Advanced Breast Cancer Second Consensus Conference - November 2013) are being developed by ESO and ESMO and will be published simultaneously in Annals of Oncology and The </a:t>
            </a:r>
            <a:r>
              <a:rPr lang="en-US" sz="1050" dirty="0" smtClean="0">
                <a:solidFill>
                  <a:sysClr val="windowText" lastClr="000000">
                    <a:lumMod val="50000"/>
                    <a:lumOff val="50000"/>
                  </a:sysClr>
                </a:solidFill>
                <a:latin typeface="Calibri"/>
                <a:ea typeface="MS PGothic" pitchFamily="34" charset="-128"/>
              </a:rPr>
              <a:t>Breast, 2014.</a:t>
            </a:r>
            <a:endParaRPr lang="en-US" sz="1050" dirty="0">
              <a:solidFill>
                <a:sysClr val="windowText" lastClr="000000">
                  <a:lumMod val="50000"/>
                  <a:lumOff val="50000"/>
                </a:sysClr>
              </a:solidFill>
              <a:latin typeface="Calibri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86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89849" y="2805117"/>
            <a:ext cx="5604864" cy="1500187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Femme de 72 ans</a:t>
            </a:r>
          </a:p>
          <a:p>
            <a:pPr algn="l"/>
            <a:r>
              <a:rPr lang="fr-FR" sz="2400" dirty="0" err="1"/>
              <a:t>HTA</a:t>
            </a:r>
            <a:endParaRPr lang="fr-FR" sz="2400" dirty="0"/>
          </a:p>
          <a:p>
            <a:pPr algn="l"/>
            <a:r>
              <a:rPr lang="fr-FR" sz="2400" dirty="0"/>
              <a:t>Agricultrice</a:t>
            </a:r>
          </a:p>
          <a:p>
            <a:pPr algn="l"/>
            <a:r>
              <a:rPr lang="fr-FR" sz="2400" dirty="0"/>
              <a:t>OMS </a:t>
            </a:r>
            <a:r>
              <a:rPr lang="fr-FR" sz="2400" dirty="0" smtClean="0"/>
              <a:t>2</a:t>
            </a:r>
            <a:endParaRPr lang="fr-FR" sz="2400" dirty="0"/>
          </a:p>
        </p:txBody>
      </p:sp>
      <p:sp>
        <p:nvSpPr>
          <p:cNvPr id="6" name="CuadroTexto 5"/>
          <p:cNvSpPr txBox="1"/>
          <p:nvPr/>
        </p:nvSpPr>
        <p:spPr>
          <a:xfrm>
            <a:off x="448785" y="228202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3362036" y="444501"/>
            <a:ext cx="4567188" cy="783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Clinique 2</a:t>
            </a:r>
            <a:endParaRPr lang="en-GB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3740720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 rot="10800000">
            <a:off x="6848753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20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 bwMode="auto">
          <a:xfrm>
            <a:off x="597647" y="1654639"/>
            <a:ext cx="8470153" cy="6574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9412" y="1042052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Nov/13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05106" y="1042052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Nov/13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2438400" y="1411384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609600" y="1445464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14400" y="3502864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605306" y="1064464"/>
            <a:ext cx="144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Nov/13 (1L)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4038600" y="1433796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434105" y="1071217"/>
            <a:ext cx="293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Jan/13                        Avr/13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5867400" y="1509996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772400" y="1521664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981200" y="4341064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7467600" y="5943600"/>
            <a:ext cx="15240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ZoneTexte 22"/>
          <p:cNvSpPr txBox="1"/>
          <p:nvPr/>
        </p:nvSpPr>
        <p:spPr>
          <a:xfrm>
            <a:off x="194897" y="4601212"/>
            <a:ext cx="17863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CCI grade II</a:t>
            </a:r>
          </a:p>
          <a:p>
            <a:r>
              <a:rPr lang="fr-FR" dirty="0" smtClean="0"/>
              <a:t>9 cm</a:t>
            </a:r>
          </a:p>
          <a:p>
            <a:r>
              <a:rPr lang="fr-FR" dirty="0" smtClean="0"/>
              <a:t>RE 95% RP95%</a:t>
            </a:r>
          </a:p>
          <a:p>
            <a:r>
              <a:rPr lang="fr-FR" dirty="0" smtClean="0"/>
              <a:t>HER 2-</a:t>
            </a:r>
          </a:p>
          <a:p>
            <a:r>
              <a:rPr lang="fr-FR" dirty="0" smtClean="0"/>
              <a:t>Ki67%15%</a:t>
            </a: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886" y="4560699"/>
            <a:ext cx="16994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Hypercalcémie maligne</a:t>
            </a:r>
          </a:p>
          <a:p>
            <a:endParaRPr lang="fr-FR" b="1" dirty="0" smtClean="0"/>
          </a:p>
          <a:p>
            <a:r>
              <a:rPr lang="fr-FR" b="1" dirty="0" smtClean="0"/>
              <a:t>Absence métastase viscérale</a:t>
            </a:r>
          </a:p>
          <a:p>
            <a:endParaRPr lang="fr-FR" b="1" dirty="0" smtClean="0"/>
          </a:p>
          <a:p>
            <a:r>
              <a:rPr lang="fr-FR" b="1" dirty="0" smtClean="0"/>
              <a:t>CA 15-3 1200</a:t>
            </a:r>
          </a:p>
          <a:p>
            <a:endParaRPr lang="fr-FR" dirty="0" smtClean="0"/>
          </a:p>
          <a:p>
            <a:endParaRPr lang="fr-FR" dirty="0"/>
          </a:p>
        </p:txBody>
      </p:sp>
      <p:pic>
        <p:nvPicPr>
          <p:cNvPr id="24" name="Image 23" descr="Malignant-Breast-Cancer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7" y="2621477"/>
            <a:ext cx="1149809" cy="1719587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Image 30" descr="F2.medium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886" y="2593368"/>
            <a:ext cx="1169812" cy="17476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ZoneTexte 31"/>
          <p:cNvSpPr txBox="1"/>
          <p:nvPr/>
        </p:nvSpPr>
        <p:spPr>
          <a:xfrm>
            <a:off x="3601535" y="2820130"/>
            <a:ext cx="16242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PACLITAXEL</a:t>
            </a:r>
          </a:p>
          <a:p>
            <a:r>
              <a:rPr lang="fr-FR" b="1" dirty="0" smtClean="0"/>
              <a:t>BEVACIZUMAB</a:t>
            </a:r>
          </a:p>
          <a:p>
            <a:endParaRPr lang="fr-FR" b="1" dirty="0" smtClean="0"/>
          </a:p>
          <a:p>
            <a:r>
              <a:rPr lang="fr-FR" b="1" dirty="0" smtClean="0"/>
              <a:t>DENOSUMAB</a:t>
            </a:r>
            <a:endParaRPr lang="fr-FR" b="1" dirty="0"/>
          </a:p>
        </p:txBody>
      </p:sp>
      <p:pic>
        <p:nvPicPr>
          <p:cNvPr id="35" name="Image 34" descr="Malignant-Breast-Cancer.jpeg"/>
          <p:cNvPicPr>
            <a:picLocks noChangeAspect="1"/>
          </p:cNvPicPr>
          <p:nvPr/>
        </p:nvPicPr>
        <p:blipFill>
          <a:blip r:embed="rId2">
            <a:lum bright="9000" contrast="7000"/>
            <a:alphaModFix/>
          </a:blip>
          <a:stretch>
            <a:fillRect/>
          </a:stretch>
        </p:blipFill>
        <p:spPr>
          <a:xfrm>
            <a:off x="5307436" y="2631398"/>
            <a:ext cx="1149809" cy="1719587"/>
          </a:xfrm>
          <a:prstGeom prst="rect">
            <a:avLst/>
          </a:prstGeom>
          <a:ln>
            <a:solidFill>
              <a:srgbClr val="0070C0"/>
            </a:solidFill>
          </a:ln>
          <a:effectLst>
            <a:softEdge rad="304800"/>
          </a:effectLst>
        </p:spPr>
      </p:pic>
      <p:sp>
        <p:nvSpPr>
          <p:cNvPr id="36" name="ZoneTexte 35"/>
          <p:cNvSpPr txBox="1"/>
          <p:nvPr/>
        </p:nvSpPr>
        <p:spPr>
          <a:xfrm>
            <a:off x="5307436" y="4710396"/>
            <a:ext cx="13896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Calcémie N</a:t>
            </a:r>
          </a:p>
          <a:p>
            <a:endParaRPr lang="fr-FR" dirty="0" smtClean="0"/>
          </a:p>
          <a:p>
            <a:r>
              <a:rPr lang="fr-FR" dirty="0" smtClean="0"/>
              <a:t>CA 15-3 390</a:t>
            </a:r>
            <a:endParaRPr lang="fr-FR" dirty="0"/>
          </a:p>
        </p:txBody>
      </p:sp>
      <p:sp>
        <p:nvSpPr>
          <p:cNvPr id="38" name="Rectangle 37"/>
          <p:cNvSpPr/>
          <p:nvPr/>
        </p:nvSpPr>
        <p:spPr>
          <a:xfrm>
            <a:off x="7314079" y="3083817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  <a:latin typeface="Arial Black"/>
              </a:rPr>
              <a:t>RP</a:t>
            </a:r>
            <a:endParaRPr lang="fr-FR" sz="4400" dirty="0">
              <a:solidFill>
                <a:schemeClr val="tx2">
                  <a:lumMod val="75000"/>
                </a:schemeClr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986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2036" y="444501"/>
            <a:ext cx="4567188" cy="783935"/>
          </a:xfrm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Clinique 3</a:t>
            </a:r>
            <a:endParaRPr lang="en-GB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89849" y="2805117"/>
            <a:ext cx="5604864" cy="1500187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Femme de 69 ans</a:t>
            </a:r>
          </a:p>
          <a:p>
            <a:pPr algn="l"/>
            <a:r>
              <a:rPr lang="fr-FR" sz="2400" dirty="0"/>
              <a:t>Diabétique</a:t>
            </a:r>
          </a:p>
          <a:p>
            <a:pPr algn="l"/>
            <a:r>
              <a:rPr lang="fr-FR" sz="2400" dirty="0"/>
              <a:t>OMS 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8785" y="228202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740720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0800000">
            <a:off x="6848753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4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 bwMode="auto">
          <a:xfrm>
            <a:off x="597647" y="1479155"/>
            <a:ext cx="8470153" cy="6574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9412" y="1014344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Feb/11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05106" y="1014344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Mar/11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609600" y="1432975"/>
            <a:ext cx="1" cy="71949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14400" y="30503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605306" y="1036756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Sep/12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434105" y="1043509"/>
            <a:ext cx="3709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Mar /13                       Jun /13 (1L)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981200" y="3888500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25443" y="4257832"/>
            <a:ext cx="156122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CCI grade II</a:t>
            </a:r>
          </a:p>
          <a:p>
            <a:r>
              <a:rPr lang="fr-FR" dirty="0"/>
              <a:t>2</a:t>
            </a:r>
            <a:r>
              <a:rPr lang="fr-FR" dirty="0" smtClean="0"/>
              <a:t> cm</a:t>
            </a:r>
          </a:p>
          <a:p>
            <a:r>
              <a:rPr lang="fr-FR" dirty="0" smtClean="0"/>
              <a:t>RE 90% RP75%</a:t>
            </a:r>
          </a:p>
          <a:p>
            <a:r>
              <a:rPr lang="fr-FR" dirty="0" smtClean="0"/>
              <a:t>HER 2-</a:t>
            </a:r>
          </a:p>
          <a:p>
            <a:endParaRPr lang="fr-FR" dirty="0" smtClean="0"/>
          </a:p>
          <a:p>
            <a:r>
              <a:rPr lang="fr-FR" dirty="0" smtClean="0"/>
              <a:t>Métastases osseuses</a:t>
            </a:r>
          </a:p>
          <a:p>
            <a:endParaRPr lang="fr-FR" dirty="0"/>
          </a:p>
          <a:p>
            <a:endParaRPr lang="fr-FR" dirty="0" smtClean="0"/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886" y="4230967"/>
            <a:ext cx="16994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 smtClean="0"/>
          </a:p>
          <a:p>
            <a:endParaRPr lang="fr-FR" dirty="0"/>
          </a:p>
        </p:txBody>
      </p:sp>
      <p:pic>
        <p:nvPicPr>
          <p:cNvPr id="26" name="Image 25" descr="336139-387840-5179t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897" y="2228672"/>
            <a:ext cx="1149810" cy="17476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27" name="ZoneTexte 26"/>
          <p:cNvSpPr txBox="1"/>
          <p:nvPr/>
        </p:nvSpPr>
        <p:spPr>
          <a:xfrm>
            <a:off x="1676758" y="4257832"/>
            <a:ext cx="73148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  LETROZOLE            FULVESTRANT        EXEMESTANE             PACLITAXEL  </a:t>
            </a:r>
          </a:p>
          <a:p>
            <a:r>
              <a:rPr lang="fr-FR" b="1" dirty="0" smtClean="0"/>
              <a:t>       ACIDE</a:t>
            </a:r>
          </a:p>
          <a:p>
            <a:r>
              <a:rPr lang="fr-FR" b="1" dirty="0" smtClean="0"/>
              <a:t>ZOLEDRONIQUE                                                                         BEVACIZUMAB</a:t>
            </a:r>
          </a:p>
          <a:p>
            <a:endParaRPr lang="fr-FR" b="1" dirty="0" smtClean="0"/>
          </a:p>
          <a:p>
            <a:r>
              <a:rPr lang="fr-FR" b="1" dirty="0" smtClean="0"/>
              <a:t>  SSP 17 mois          SSP 6mois               SSP 3 mois                  DENOSUMAB</a:t>
            </a:r>
          </a:p>
        </p:txBody>
      </p:sp>
      <p:pic>
        <p:nvPicPr>
          <p:cNvPr id="28" name="Image 27" descr="Sans titr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9513" y="2228672"/>
            <a:ext cx="1005773" cy="1688479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9" name="Image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866" y="2228672"/>
            <a:ext cx="4234934" cy="1747696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0" name="Flèche vers le bas 29"/>
          <p:cNvSpPr/>
          <p:nvPr/>
        </p:nvSpPr>
        <p:spPr>
          <a:xfrm>
            <a:off x="7467600" y="5685296"/>
            <a:ext cx="484632" cy="489204"/>
          </a:xfrm>
          <a:prstGeom prst="downArrow">
            <a:avLst/>
          </a:prstGeom>
          <a:solidFill>
            <a:srgbClr val="000090"/>
          </a:solidFill>
          <a:effectLst>
            <a:glow rad="101600">
              <a:schemeClr val="tx2">
                <a:lumMod val="75000"/>
                <a:alpha val="75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8" name="Rectangle 37"/>
          <p:cNvSpPr/>
          <p:nvPr/>
        </p:nvSpPr>
        <p:spPr>
          <a:xfrm>
            <a:off x="7232794" y="6233959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  <a:latin typeface="Arial Black"/>
              </a:rPr>
              <a:t>RP</a:t>
            </a:r>
            <a:endParaRPr lang="fr-FR" sz="4400" dirty="0">
              <a:solidFill>
                <a:schemeClr val="tx2">
                  <a:lumMod val="75000"/>
                </a:schemeClr>
              </a:solidFill>
              <a:latin typeface="Arial Black"/>
            </a:endParaRPr>
          </a:p>
        </p:txBody>
      </p:sp>
      <p:cxnSp>
        <p:nvCxnSpPr>
          <p:cNvPr id="24" name="Conector recto 9"/>
          <p:cNvCxnSpPr/>
          <p:nvPr/>
        </p:nvCxnSpPr>
        <p:spPr>
          <a:xfrm>
            <a:off x="2443018" y="1450007"/>
            <a:ext cx="1" cy="71949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Conector recto 9"/>
          <p:cNvCxnSpPr/>
          <p:nvPr/>
        </p:nvCxnSpPr>
        <p:spPr>
          <a:xfrm>
            <a:off x="3971636" y="1417070"/>
            <a:ext cx="1" cy="71949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cto 9"/>
          <p:cNvCxnSpPr/>
          <p:nvPr/>
        </p:nvCxnSpPr>
        <p:spPr>
          <a:xfrm>
            <a:off x="5800436" y="1479155"/>
            <a:ext cx="1" cy="71949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Conector recto 9"/>
          <p:cNvCxnSpPr/>
          <p:nvPr/>
        </p:nvCxnSpPr>
        <p:spPr>
          <a:xfrm>
            <a:off x="7772399" y="1509175"/>
            <a:ext cx="1" cy="719497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362036" y="444501"/>
            <a:ext cx="4567188" cy="783935"/>
          </a:xfrm>
        </p:spPr>
        <p:txBody>
          <a:bodyPr/>
          <a:lstStyle/>
          <a:p>
            <a:pPr algn="ctr"/>
            <a:r>
              <a:rPr lang="en-US" alt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Clinique 4</a:t>
            </a:r>
            <a:endParaRPr lang="en-GB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89849" y="2805117"/>
            <a:ext cx="5604864" cy="1500187"/>
          </a:xfrm>
        </p:spPr>
        <p:txBody>
          <a:bodyPr>
            <a:noAutofit/>
          </a:bodyPr>
          <a:lstStyle/>
          <a:p>
            <a:pPr algn="l"/>
            <a:r>
              <a:rPr lang="fr-FR" sz="2400" dirty="0"/>
              <a:t>Femme de 57 ans</a:t>
            </a:r>
          </a:p>
          <a:p>
            <a:pPr algn="l"/>
            <a:r>
              <a:rPr lang="fr-FR" sz="2400" dirty="0" err="1"/>
              <a:t>HTA</a:t>
            </a:r>
            <a:endParaRPr lang="fr-FR" sz="2400" dirty="0"/>
          </a:p>
          <a:p>
            <a:pPr algn="l"/>
            <a:r>
              <a:rPr lang="fr-FR" sz="2400" dirty="0"/>
              <a:t>OMS 1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448785" y="228202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3" name="ZoneTexte 2"/>
          <p:cNvSpPr txBox="1"/>
          <p:nvPr/>
        </p:nvSpPr>
        <p:spPr>
          <a:xfrm>
            <a:off x="3740720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 rot="10800000">
            <a:off x="6848753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0642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echa derecha 1"/>
          <p:cNvSpPr/>
          <p:nvPr/>
        </p:nvSpPr>
        <p:spPr bwMode="auto">
          <a:xfrm>
            <a:off x="597647" y="1654639"/>
            <a:ext cx="8470153" cy="657412"/>
          </a:xfrm>
          <a:prstGeom prst="rightArrow">
            <a:avLst/>
          </a:prstGeom>
          <a:solidFill>
            <a:schemeClr val="bg1">
              <a:lumMod val="75000"/>
            </a:scheme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9412" y="1032816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Jun/12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05106" y="1032816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Jui/12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2438400" y="1604788"/>
            <a:ext cx="0" cy="82800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cto 9"/>
          <p:cNvCxnSpPr/>
          <p:nvPr/>
        </p:nvCxnSpPr>
        <p:spPr>
          <a:xfrm flipH="1">
            <a:off x="609600" y="1604788"/>
            <a:ext cx="0" cy="82800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14400" y="3271964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605306" y="1055228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Jan/13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4038600" y="1604788"/>
            <a:ext cx="14941" cy="82800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434105" y="1061981"/>
            <a:ext cx="293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Jun/14 (1L)                 Nov/14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5867400" y="1604788"/>
            <a:ext cx="14941" cy="82800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772400" y="1604788"/>
            <a:ext cx="14941" cy="828000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CuadroTexto 3"/>
          <p:cNvSpPr txBox="1"/>
          <p:nvPr/>
        </p:nvSpPr>
        <p:spPr>
          <a:xfrm>
            <a:off x="1981200" y="4110164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 smtClean="0"/>
          </a:p>
        </p:txBody>
      </p:sp>
      <p:sp>
        <p:nvSpPr>
          <p:cNvPr id="23" name="ZoneTexte 22"/>
          <p:cNvSpPr txBox="1"/>
          <p:nvPr/>
        </p:nvSpPr>
        <p:spPr>
          <a:xfrm>
            <a:off x="194897" y="4211652"/>
            <a:ext cx="17863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CCI grade III</a:t>
            </a:r>
          </a:p>
          <a:p>
            <a:r>
              <a:rPr lang="fr-FR" dirty="0" smtClean="0"/>
              <a:t>2,2 cm</a:t>
            </a:r>
          </a:p>
          <a:p>
            <a:r>
              <a:rPr lang="fr-FR" dirty="0" smtClean="0"/>
              <a:t>RE 0% RP0%</a:t>
            </a:r>
          </a:p>
          <a:p>
            <a:r>
              <a:rPr lang="fr-FR" dirty="0" smtClean="0"/>
              <a:t>HER 2-</a:t>
            </a:r>
          </a:p>
          <a:p>
            <a:r>
              <a:rPr lang="fr-FR" dirty="0" smtClean="0"/>
              <a:t>Ki67%60%</a:t>
            </a:r>
          </a:p>
          <a:p>
            <a:r>
              <a:rPr lang="fr-FR" dirty="0" smtClean="0"/>
              <a:t>N5/12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886" y="4184787"/>
            <a:ext cx="16994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Chimiothérapie</a:t>
            </a:r>
          </a:p>
          <a:p>
            <a:r>
              <a:rPr lang="fr-FR" b="1" dirty="0" smtClean="0"/>
              <a:t>Adjuvante</a:t>
            </a:r>
          </a:p>
          <a:p>
            <a:endParaRPr lang="fr-FR" b="1" dirty="0" smtClean="0"/>
          </a:p>
          <a:p>
            <a:r>
              <a:rPr lang="fr-FR" dirty="0" smtClean="0"/>
              <a:t>FEC 100</a:t>
            </a:r>
          </a:p>
          <a:p>
            <a:r>
              <a:rPr lang="fr-FR" dirty="0" smtClean="0"/>
              <a:t>      +</a:t>
            </a:r>
          </a:p>
          <a:p>
            <a:r>
              <a:rPr lang="fr-FR" dirty="0" err="1" smtClean="0"/>
              <a:t>Docetaxel</a:t>
            </a:r>
            <a:endParaRPr lang="fr-FR" dirty="0" smtClean="0"/>
          </a:p>
          <a:p>
            <a:pPr>
              <a:buFont typeface="Arial"/>
              <a:buChar char="•"/>
            </a:pPr>
            <a:endParaRPr lang="fr-FR" dirty="0" smtClean="0"/>
          </a:p>
          <a:p>
            <a:endParaRPr lang="fr-FR" dirty="0"/>
          </a:p>
        </p:txBody>
      </p:sp>
      <p:pic>
        <p:nvPicPr>
          <p:cNvPr id="24" name="Image 23" descr="CT-Lung-Metastases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8821" y="2423584"/>
            <a:ext cx="1247039" cy="168658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31" name="Image 30" descr="3541e4d210b736988e108b35fb2b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081" y="4246392"/>
            <a:ext cx="1238779" cy="1719587"/>
          </a:xfrm>
          <a:prstGeom prst="rect">
            <a:avLst/>
          </a:prstGeom>
          <a:ln>
            <a:solidFill>
              <a:srgbClr val="0070C0"/>
            </a:solidFill>
          </a:ln>
        </p:spPr>
      </p:pic>
      <p:sp>
        <p:nvSpPr>
          <p:cNvPr id="32" name="ZoneTexte 31"/>
          <p:cNvSpPr txBox="1"/>
          <p:nvPr/>
        </p:nvSpPr>
        <p:spPr>
          <a:xfrm flipH="1">
            <a:off x="5203269" y="5985225"/>
            <a:ext cx="19603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PACLITAXEL</a:t>
            </a:r>
          </a:p>
          <a:p>
            <a:r>
              <a:rPr lang="fr-FR" b="1" dirty="0" smtClean="0"/>
              <a:t>BEVACIZUMAB</a:t>
            </a:r>
            <a:br>
              <a:rPr lang="fr-FR" b="1" dirty="0" smtClean="0"/>
            </a:br>
            <a:endParaRPr lang="fr-FR" b="1" dirty="0"/>
          </a:p>
        </p:txBody>
      </p:sp>
      <p:sp>
        <p:nvSpPr>
          <p:cNvPr id="35" name="Rectangle 34"/>
          <p:cNvSpPr/>
          <p:nvPr/>
        </p:nvSpPr>
        <p:spPr>
          <a:xfrm>
            <a:off x="7314079" y="2852917"/>
            <a:ext cx="103105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  <a:latin typeface="Arial Black"/>
              </a:rPr>
              <a:t>RP</a:t>
            </a:r>
            <a:endParaRPr lang="fr-FR" sz="4400" dirty="0">
              <a:solidFill>
                <a:schemeClr val="tx2">
                  <a:lumMod val="75000"/>
                </a:schemeClr>
              </a:solidFill>
              <a:latin typeface="Arial Black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137692" y="2852917"/>
            <a:ext cx="15322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400" dirty="0" smtClean="0">
                <a:solidFill>
                  <a:schemeClr val="tx2">
                    <a:lumMod val="75000"/>
                  </a:schemeClr>
                </a:solidFill>
                <a:latin typeface="Arial Black"/>
              </a:rPr>
              <a:t>TNG</a:t>
            </a:r>
            <a:endParaRPr lang="fr-FR" sz="4400" dirty="0">
              <a:solidFill>
                <a:schemeClr val="tx2">
                  <a:lumMod val="75000"/>
                </a:schemeClr>
              </a:solidFill>
              <a:latin typeface="Arial Black"/>
            </a:endParaRPr>
          </a:p>
        </p:txBody>
      </p:sp>
      <p:pic>
        <p:nvPicPr>
          <p:cNvPr id="26" name="Image 25" descr="nrclinonc.2010.165-i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81200" y="2423584"/>
            <a:ext cx="995282" cy="1676400"/>
          </a:xfrm>
          <a:prstGeom prst="rect">
            <a:avLst/>
          </a:prstGeom>
          <a:ln>
            <a:solidFill>
              <a:srgbClr val="0070C0"/>
            </a:solidFill>
          </a:ln>
        </p:spPr>
      </p:pic>
      <p:pic>
        <p:nvPicPr>
          <p:cNvPr id="27" name="Image 26" descr="Endeavour-unit-radiotherapy-machine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5306" y="2390577"/>
            <a:ext cx="1008241" cy="1709407"/>
          </a:xfrm>
          <a:prstGeom prst="rect">
            <a:avLst/>
          </a:prstGeom>
          <a:ln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986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ts val="3000"/>
              </a:lnSpc>
            </a:pPr>
            <a:r>
              <a:rPr lang="fr-FR" sz="3200" dirty="0" smtClean="0"/>
              <a:t>Populations en première ligne </a:t>
            </a:r>
            <a:br>
              <a:rPr lang="fr-FR" sz="3200" dirty="0" smtClean="0"/>
            </a:br>
            <a:r>
              <a:rPr lang="fr-FR" sz="3200" dirty="0" smtClean="0"/>
              <a:t>de chimiothérapie</a:t>
            </a:r>
            <a:endParaRPr lang="fr-FR" sz="36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58618" y="1612085"/>
            <a:ext cx="8289636" cy="4525963"/>
          </a:xfrm>
        </p:spPr>
        <p:txBody>
          <a:bodyPr>
            <a:normAutofit lnSpcReduction="10000"/>
          </a:bodyPr>
          <a:lstStyle/>
          <a:p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RH+ </a:t>
            </a:r>
            <a:r>
              <a:rPr lang="fr-FR" dirty="0" err="1">
                <a:solidFill>
                  <a:schemeClr val="bg1">
                    <a:lumMod val="50000"/>
                  </a:schemeClr>
                </a:solidFill>
              </a:rPr>
              <a:t>HER</a:t>
            </a:r>
            <a:r>
              <a:rPr lang="fr-FR" dirty="0">
                <a:solidFill>
                  <a:schemeClr val="bg1">
                    <a:lumMod val="50000"/>
                  </a:schemeClr>
                </a:solidFill>
              </a:rPr>
              <a:t> 2-</a:t>
            </a:r>
          </a:p>
          <a:p>
            <a:endParaRPr lang="fr-FR" dirty="0">
              <a:solidFill>
                <a:srgbClr val="FF0000"/>
              </a:solidFill>
            </a:endParaRPr>
          </a:p>
          <a:p>
            <a:endParaRPr lang="fr-FR" dirty="0">
              <a:solidFill>
                <a:srgbClr val="FF000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RH+ </a:t>
            </a:r>
            <a:r>
              <a:rPr lang="fr-FR" dirty="0" err="1">
                <a:solidFill>
                  <a:srgbClr val="00B0F0"/>
                </a:solidFill>
              </a:rPr>
              <a:t>HER</a:t>
            </a:r>
            <a:r>
              <a:rPr lang="fr-FR" dirty="0">
                <a:solidFill>
                  <a:srgbClr val="00B0F0"/>
                </a:solidFill>
              </a:rPr>
              <a:t> 2-</a:t>
            </a: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endParaRPr lang="fr-FR" dirty="0">
              <a:solidFill>
                <a:srgbClr val="00B0F0"/>
              </a:solidFill>
            </a:endParaRPr>
          </a:p>
          <a:p>
            <a:r>
              <a:rPr lang="fr-FR" dirty="0">
                <a:solidFill>
                  <a:srgbClr val="00B0F0"/>
                </a:solidFill>
              </a:rPr>
              <a:t>RH- </a:t>
            </a:r>
            <a:r>
              <a:rPr lang="fr-FR" dirty="0" err="1">
                <a:solidFill>
                  <a:srgbClr val="00B0F0"/>
                </a:solidFill>
              </a:rPr>
              <a:t>HER</a:t>
            </a:r>
            <a:r>
              <a:rPr lang="fr-FR" dirty="0">
                <a:solidFill>
                  <a:srgbClr val="00B0F0"/>
                </a:solidFill>
              </a:rPr>
              <a:t> 2-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2654248" y="1613733"/>
            <a:ext cx="648975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Métastatique d’emblée</a:t>
            </a:r>
          </a:p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chemeClr val="bg1">
                    <a:lumMod val="50000"/>
                  </a:schemeClr>
                </a:solidFill>
              </a:rPr>
              <a:t>Récidive métastatique tardive</a:t>
            </a:r>
          </a:p>
          <a:p>
            <a:pPr marL="176213" indent="-176213">
              <a:buFont typeface="Arial"/>
              <a:buChar char="•"/>
            </a:pPr>
            <a:endParaRPr lang="fr-FR" sz="4400" dirty="0" smtClean="0"/>
          </a:p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rgbClr val="00B0F0"/>
                </a:solidFill>
              </a:rPr>
              <a:t>Récidive métastatique précoce</a:t>
            </a:r>
          </a:p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rgbClr val="00B0F0"/>
                </a:solidFill>
              </a:rPr>
              <a:t>Progression après une hormonothérapie en situation métastatique</a:t>
            </a:r>
          </a:p>
          <a:p>
            <a:pPr marL="176213" indent="-176213">
              <a:buFont typeface="Arial"/>
              <a:buChar char="•"/>
            </a:pPr>
            <a:endParaRPr lang="fr-FR" sz="4800" b="1" dirty="0" smtClean="0">
              <a:solidFill>
                <a:srgbClr val="00B0F0"/>
              </a:solidFill>
            </a:endParaRPr>
          </a:p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rgbClr val="00B0F0"/>
                </a:solidFill>
              </a:rPr>
              <a:t>Métastatique d’emblée</a:t>
            </a:r>
          </a:p>
          <a:p>
            <a:pPr marL="176213" indent="-176213">
              <a:buFont typeface="Arial"/>
              <a:buChar char="•"/>
            </a:pPr>
            <a:r>
              <a:rPr lang="fr-FR" sz="2800" b="1" dirty="0" smtClean="0">
                <a:solidFill>
                  <a:srgbClr val="00B0F0"/>
                </a:solidFill>
              </a:rPr>
              <a:t>Récidive précoce ou tardive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Group 15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202964"/>
              </p:ext>
            </p:extLst>
          </p:nvPr>
        </p:nvGraphicFramePr>
        <p:xfrm>
          <a:off x="651927" y="1456261"/>
          <a:ext cx="8060266" cy="4826116"/>
        </p:xfrm>
        <a:graphic>
          <a:graphicData uri="http://schemas.openxmlformats.org/drawingml/2006/table">
            <a:tbl>
              <a:tblPr/>
              <a:tblGrid>
                <a:gridCol w="1526428"/>
                <a:gridCol w="2474962"/>
                <a:gridCol w="511331"/>
                <a:gridCol w="1859246"/>
                <a:gridCol w="1688299"/>
              </a:tblGrid>
              <a:tr h="610334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Study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Treatment schedules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2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Median TTP 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(months)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Median OS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5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(months)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Coates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1987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AC/MFP until PD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AC x 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305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6*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4      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p&lt;0,001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10,7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9,4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Harris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1990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Mitox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until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Mitox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4 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43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6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5,1        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12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11,4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Muss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1991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FAC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6 →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CMF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12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FAC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145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9.4*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3.2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p&lt;0,001)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21,1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19,6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Ejlertsen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1993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18 (+T)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6 (+T)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254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14*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10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p=0,00003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23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18         (p=0,03)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Gregory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1997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V(A/E)C x 6 → MMM x 6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vs V(A/E)C/MMM x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10*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7      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p=0,01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13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10,5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38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Falkson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1998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 x 6 →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CMFPTH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8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A x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195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18.7*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7.8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p&lt;0,0001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32,3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28,7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FESG. 2000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-75 x 11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-100 x 4 →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-50 x 8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FEC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-100 x 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392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10.3 </a:t>
                      </a:r>
                    </a:p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 8.3  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 6.2       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p&lt;0,001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17.9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 18.9   </a:t>
                      </a:r>
                      <a:b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</a:b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 16.3    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7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Nooij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2003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CMF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until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PD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CMF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x 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196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5.2*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3.5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p=0,011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14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14,4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Gennari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et al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. 2006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AP/EP x 6–8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P x 8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vs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AP/EP x 6–8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215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8 </a:t>
                      </a: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vs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9                        (NS)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28 </a:t>
                      </a: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vs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ＭＳ Ｐゴシック" charset="0"/>
                        </a:rPr>
                        <a:t> 29                (NS)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56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Alba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 al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2007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(A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T ) 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x 6</a:t>
                      </a:r>
                      <a:r>
                        <a:rPr kumimoji="0" lang="fr-FR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PLD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(A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T)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x6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288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5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8.4           (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p=0,0006)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25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28   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473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Mayordomo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et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al</a:t>
                      </a:r>
                      <a:r>
                        <a:rPr kumimoji="0" 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. 2009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3E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3P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wkP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3E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→ </a:t>
                      </a:r>
                      <a:r>
                        <a:rPr kumimoji="0" lang="fr-FR" sz="11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1C1C1C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3P</a:t>
                      </a:r>
                      <a:r>
                        <a:rPr kumimoji="0" lang="fr-FR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Arial" charset="0"/>
                          <a:cs typeface="Arial" charset="0"/>
                        </a:rPr>
                        <a:t> </a:t>
                      </a: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 dirty="0">
                        <a:ln>
                          <a:noFill/>
                        </a:ln>
                        <a:solidFill>
                          <a:srgbClr val="1C1C1C"/>
                        </a:solidFill>
                        <a:effectLst/>
                        <a:latin typeface="+mj-lt"/>
                        <a:ea typeface="ＭＳ Ｐゴシック" charset="0"/>
                        <a:cs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180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8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12         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3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24 </a:t>
                      </a:r>
                      <a:r>
                        <a:rPr kumimoji="0" lang="en-US" sz="11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vs</a:t>
                      </a:r>
                      <a:r>
                        <a:rPr kumimoji="0" lang="en-US" sz="11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ＭＳ Ｐゴシック" charset="0"/>
                          <a:cs typeface="Arial" charset="0"/>
                        </a:rPr>
                        <a:t> 24                (NS)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13" name="Titre 5"/>
          <p:cNvSpPr>
            <a:spLocks noGrp="1"/>
          </p:cNvSpPr>
          <p:nvPr>
            <p:ph type="title"/>
          </p:nvPr>
        </p:nvSpPr>
        <p:spPr>
          <a:xfrm>
            <a:off x="2329131" y="197001"/>
            <a:ext cx="6750213" cy="700147"/>
          </a:xfrm>
        </p:spPr>
        <p:txBody>
          <a:bodyPr/>
          <a:lstStyle/>
          <a:p>
            <a:r>
              <a:rPr lang="fr-FR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0"/>
                <a:cs typeface="ＭＳ Ｐゴシック" charset="0"/>
              </a:rPr>
              <a:t>Chimiothérapies de maintenance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" name="Arrondir un rectangle avec un coin diagonal 1"/>
          <p:cNvSpPr/>
          <p:nvPr/>
        </p:nvSpPr>
        <p:spPr>
          <a:xfrm>
            <a:off x="575733" y="1312333"/>
            <a:ext cx="8382000" cy="527473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6136" y="6568760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spc="-80" dirty="0" err="1" smtClean="0">
                <a:solidFill>
                  <a:schemeClr val="bg1">
                    <a:lumMod val="50000"/>
                  </a:schemeClr>
                </a:solidFill>
              </a:rPr>
              <a:t>Gennari</a:t>
            </a:r>
            <a:r>
              <a:rPr lang="en-GB" sz="1050" spc="-8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A, 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. Duration of chemotherapy for metastatic breast cancer: a systematic review and meta-analysis of randomized clinical trials. 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n-GB" sz="1050" i="1" spc="-80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50" i="1" spc="-80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2011;29(16):2144-9.</a:t>
            </a:r>
          </a:p>
        </p:txBody>
      </p:sp>
    </p:spTree>
    <p:extLst>
      <p:ext uri="{BB962C8B-B14F-4D97-AF65-F5344CB8AC3E}">
        <p14:creationId xmlns:p14="http://schemas.microsoft.com/office/powerpoint/2010/main" val="36307832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800" y="1474170"/>
            <a:ext cx="6976533" cy="4493893"/>
          </a:xfrm>
          <a:prstGeom prst="rect">
            <a:avLst/>
          </a:prstGeom>
        </p:spPr>
      </p:pic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Survie globale</a:t>
            </a:r>
            <a:endParaRPr lang="fr-FR" dirty="0"/>
          </a:p>
        </p:txBody>
      </p:sp>
      <p:sp>
        <p:nvSpPr>
          <p:cNvPr id="4" name="Arrondir un rectangle avec un coin diagonal 3"/>
          <p:cNvSpPr/>
          <p:nvPr/>
        </p:nvSpPr>
        <p:spPr>
          <a:xfrm>
            <a:off x="575733" y="1312333"/>
            <a:ext cx="8382000" cy="504373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6136" y="6437955"/>
            <a:ext cx="835292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050" spc="-80" dirty="0" err="1" smtClean="0">
                <a:solidFill>
                  <a:schemeClr val="bg1">
                    <a:lumMod val="50000"/>
                  </a:schemeClr>
                </a:solidFill>
              </a:rPr>
              <a:t>Gennari</a:t>
            </a:r>
            <a:r>
              <a:rPr lang="en-GB" sz="1050" spc="-8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A, 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et al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. Duration of chemotherapy for metastatic breast cancer: a systematic review and meta-analysis of randomized clinical trials. 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J </a:t>
            </a:r>
            <a:r>
              <a:rPr lang="en-GB" sz="1050" i="1" spc="-80" dirty="0" err="1">
                <a:solidFill>
                  <a:schemeClr val="bg1">
                    <a:lumMod val="50000"/>
                  </a:schemeClr>
                </a:solidFill>
              </a:rPr>
              <a:t>Clin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GB" sz="1050" i="1" spc="-80" dirty="0" err="1">
                <a:solidFill>
                  <a:schemeClr val="bg1">
                    <a:lumMod val="50000"/>
                  </a:schemeClr>
                </a:solidFill>
              </a:rPr>
              <a:t>Oncol</a:t>
            </a:r>
            <a:r>
              <a:rPr lang="en-GB" sz="1050" i="1" spc="-80" dirty="0">
                <a:solidFill>
                  <a:schemeClr val="bg1">
                    <a:lumMod val="50000"/>
                  </a:schemeClr>
                </a:solidFill>
              </a:rPr>
              <a:t>. </a:t>
            </a:r>
            <a:r>
              <a:rPr lang="en-GB" sz="1050" spc="-80" dirty="0">
                <a:solidFill>
                  <a:schemeClr val="bg1">
                    <a:lumMod val="50000"/>
                  </a:schemeClr>
                </a:solidFill>
              </a:rPr>
              <a:t>2011;29(16):2144-9.</a:t>
            </a:r>
          </a:p>
        </p:txBody>
      </p:sp>
    </p:spTree>
    <p:extLst>
      <p:ext uri="{BB962C8B-B14F-4D97-AF65-F5344CB8AC3E}">
        <p14:creationId xmlns:p14="http://schemas.microsoft.com/office/powerpoint/2010/main" val="1261964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5"/>
          <p:cNvSpPr>
            <a:spLocks noGrp="1" noChangeArrowheads="1"/>
          </p:cNvSpPr>
          <p:nvPr>
            <p:ph type="title"/>
          </p:nvPr>
        </p:nvSpPr>
        <p:spPr>
          <a:xfrm>
            <a:off x="2329132" y="178529"/>
            <a:ext cx="6814868" cy="700147"/>
          </a:xfrm>
        </p:spPr>
        <p:txBody>
          <a:bodyPr>
            <a:noAutofit/>
          </a:bodyPr>
          <a:lstStyle/>
          <a:p>
            <a:pPr>
              <a:lnSpc>
                <a:spcPts val="3000"/>
              </a:lnSpc>
            </a:pPr>
            <a:r>
              <a:rPr lang="en-US" sz="2800" dirty="0" smtClean="0">
                <a:cs typeface="Arial" charset="0"/>
              </a:rPr>
              <a:t>IMELDA : </a:t>
            </a:r>
            <a:br>
              <a:rPr lang="en-US" sz="2800" dirty="0" smtClean="0">
                <a:cs typeface="Arial" charset="0"/>
              </a:rPr>
            </a:br>
            <a:r>
              <a:rPr lang="fr-FR" sz="2800" dirty="0" smtClean="0">
                <a:cs typeface="Arial" charset="0"/>
              </a:rPr>
              <a:t>Etude </a:t>
            </a:r>
            <a:r>
              <a:rPr lang="fr-FR" sz="2800" dirty="0">
                <a:cs typeface="Arial" charset="0"/>
              </a:rPr>
              <a:t>de phase III randomisée en ouvert</a:t>
            </a:r>
            <a:endParaRPr lang="en-GB" sz="2800" dirty="0" smtClean="0">
              <a:cs typeface="Arial" charset="0"/>
            </a:endParaRPr>
          </a:p>
        </p:txBody>
      </p:sp>
      <p:sp>
        <p:nvSpPr>
          <p:cNvPr id="45059" name="Rectangle 16"/>
          <p:cNvSpPr>
            <a:spLocks noGrp="1" noChangeArrowheads="1"/>
          </p:cNvSpPr>
          <p:nvPr>
            <p:ph type="body" idx="1"/>
          </p:nvPr>
        </p:nvSpPr>
        <p:spPr>
          <a:xfrm>
            <a:off x="457200" y="3975121"/>
            <a:ext cx="8229600" cy="15854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u="sng" dirty="0" err="1" smtClean="0">
                <a:cs typeface="Arial" charset="0"/>
              </a:rPr>
              <a:t>Facteurs</a:t>
            </a:r>
            <a:r>
              <a:rPr lang="en-US" sz="1800" u="sng" dirty="0" smtClean="0">
                <a:cs typeface="Arial" charset="0"/>
              </a:rPr>
              <a:t> </a:t>
            </a:r>
            <a:r>
              <a:rPr lang="en-US" sz="1800" u="sng" dirty="0">
                <a:cs typeface="Arial" charset="0"/>
              </a:rPr>
              <a:t>de stratification</a:t>
            </a:r>
          </a:p>
          <a:p>
            <a:r>
              <a:rPr lang="fr-FR" sz="1800" b="0" dirty="0">
                <a:solidFill>
                  <a:srgbClr val="002060"/>
                </a:solidFill>
              </a:rPr>
              <a:t>Statut RE (positif vs négatif)</a:t>
            </a:r>
          </a:p>
          <a:p>
            <a:r>
              <a:rPr lang="fr-FR" sz="1800" b="0" dirty="0">
                <a:solidFill>
                  <a:srgbClr val="002060"/>
                </a:solidFill>
              </a:rPr>
              <a:t>Métastases viscérales (présent vs absent)</a:t>
            </a:r>
          </a:p>
          <a:p>
            <a:r>
              <a:rPr lang="fr-FR" sz="1800" b="0" dirty="0">
                <a:solidFill>
                  <a:srgbClr val="002060"/>
                </a:solidFill>
              </a:rPr>
              <a:t>Maladie stable/réponse/maladie non mesurable</a:t>
            </a:r>
          </a:p>
          <a:p>
            <a:r>
              <a:rPr lang="fr-FR" sz="1800" b="0" dirty="0">
                <a:solidFill>
                  <a:srgbClr val="002060"/>
                </a:solidFill>
              </a:rPr>
              <a:t>Taux de LDH (≤1,5 vs &gt;1,5 × ULN)</a:t>
            </a:r>
          </a:p>
        </p:txBody>
      </p:sp>
      <p:sp>
        <p:nvSpPr>
          <p:cNvPr id="20" name="Text Placeholder 9"/>
          <p:cNvSpPr txBox="1">
            <a:spLocks/>
          </p:cNvSpPr>
          <p:nvPr/>
        </p:nvSpPr>
        <p:spPr>
          <a:xfrm>
            <a:off x="79927" y="5928224"/>
            <a:ext cx="8832715" cy="33669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90000"/>
              <a:buFont typeface="Wingdings" pitchFamily="2" charset="2"/>
              <a:buChar char="l"/>
              <a:defRPr sz="2400" b="1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685800" indent="-341313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Arial" charset="0"/>
                <a:cs typeface="+mn-cs"/>
              </a:defRPr>
            </a:lvl2pPr>
            <a:lvl3pPr marL="928688" indent="-241300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100000"/>
              <a:buChar char="•"/>
              <a:defRPr sz="2400" b="1">
                <a:solidFill>
                  <a:schemeClr val="tx1"/>
                </a:solidFill>
                <a:latin typeface="Arial" charset="0"/>
                <a:cs typeface="+mn-cs"/>
              </a:defRPr>
            </a:lvl3pPr>
            <a:lvl4pPr marL="1289050" indent="-358775" algn="l" rtl="0" eaLnBrk="0" fontAlgn="base" hangingPunct="0">
              <a:spcBef>
                <a:spcPct val="0"/>
              </a:spcBef>
              <a:spcAft>
                <a:spcPct val="20000"/>
              </a:spcAft>
              <a:buClr>
                <a:schemeClr val="tx1"/>
              </a:buClr>
              <a:buSzPct val="100000"/>
              <a:buChar char="–"/>
              <a:defRPr sz="2400" b="1">
                <a:solidFill>
                  <a:schemeClr val="tx1"/>
                </a:solidFill>
                <a:latin typeface="Arial" charset="0"/>
                <a:cs typeface="+mn-cs"/>
              </a:defRPr>
            </a:lvl4pPr>
            <a:lvl5pPr marL="2195513" indent="-585788" algn="r" rtl="0" eaLnBrk="0" fontAlgn="base" hangingPunct="0">
              <a:spcBef>
                <a:spcPct val="0"/>
              </a:spcBef>
              <a:spcAft>
                <a:spcPct val="20000"/>
              </a:spcAft>
              <a:defRPr sz="1200" b="1">
                <a:solidFill>
                  <a:schemeClr val="tx1"/>
                </a:solidFill>
                <a:latin typeface="Arial" charset="0"/>
                <a:cs typeface="+mn-cs"/>
              </a:defRPr>
            </a:lvl5pPr>
            <a:lvl6pPr marL="2438400" indent="-585788" algn="r" rtl="0" fontAlgn="base">
              <a:spcBef>
                <a:spcPct val="0"/>
              </a:spcBef>
              <a:spcAft>
                <a:spcPct val="2000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6pPr>
            <a:lvl7pPr marL="2895600" indent="-585788" algn="r" rtl="0" fontAlgn="base">
              <a:spcBef>
                <a:spcPct val="0"/>
              </a:spcBef>
              <a:spcAft>
                <a:spcPct val="2000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7pPr>
            <a:lvl8pPr marL="3352800" indent="-585788" algn="r" rtl="0" fontAlgn="base">
              <a:spcBef>
                <a:spcPct val="0"/>
              </a:spcBef>
              <a:spcAft>
                <a:spcPct val="2000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8pPr>
            <a:lvl9pPr marL="3810000" indent="-585788" algn="r" rtl="0" fontAlgn="base">
              <a:spcBef>
                <a:spcPct val="0"/>
              </a:spcBef>
              <a:spcAft>
                <a:spcPct val="20000"/>
              </a:spcAft>
              <a:defRPr sz="1200" b="1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000" b="0" dirty="0" smtClean="0"/>
              <a:t>CAP = capecitabine; CR = complete response; ER = oestrogen receptor; LDH = lactate dehydrogenase; PR = partial response; SD = stable disease; </a:t>
            </a:r>
            <a:br>
              <a:rPr lang="en-GB" sz="1000" b="0" dirty="0" smtClean="0"/>
            </a:br>
            <a:r>
              <a:rPr lang="en-GB" sz="1000" b="0" dirty="0" smtClean="0"/>
              <a:t>R </a:t>
            </a:r>
            <a:r>
              <a:rPr lang="en-GB" sz="1000" b="0" dirty="0"/>
              <a:t>= </a:t>
            </a:r>
            <a:r>
              <a:rPr lang="en-GB" sz="1000" b="0" dirty="0" smtClean="0"/>
              <a:t>randomisation; ULN = upper limit of normal.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374" y="1354730"/>
            <a:ext cx="8570268" cy="2401626"/>
          </a:xfrm>
          <a:prstGeom prst="rect">
            <a:avLst/>
          </a:prstGeom>
        </p:spPr>
      </p:pic>
      <p:sp>
        <p:nvSpPr>
          <p:cNvPr id="7" name="ZoneTexte 4"/>
          <p:cNvSpPr txBox="1">
            <a:spLocks noChangeArrowheads="1"/>
          </p:cNvSpPr>
          <p:nvPr/>
        </p:nvSpPr>
        <p:spPr bwMode="auto">
          <a:xfrm>
            <a:off x="41855" y="6543827"/>
            <a:ext cx="33201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J. GLIGOROV et al., Lancet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Oncology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2014 15: 1351-60</a:t>
            </a:r>
          </a:p>
        </p:txBody>
      </p:sp>
    </p:spTree>
    <p:extLst>
      <p:ext uri="{BB962C8B-B14F-4D97-AF65-F5344CB8AC3E}">
        <p14:creationId xmlns:p14="http://schemas.microsoft.com/office/powerpoint/2010/main" val="359210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0"/>
              </a:lnSpc>
            </a:pPr>
            <a:r>
              <a:rPr lang="en-GB" sz="3600" dirty="0" err="1" smtClean="0"/>
              <a:t>Critère</a:t>
            </a:r>
            <a:r>
              <a:rPr lang="en-GB" sz="3600" dirty="0" smtClean="0"/>
              <a:t> principal :</a:t>
            </a:r>
            <a:br>
              <a:rPr lang="en-GB" sz="3600" dirty="0" smtClean="0"/>
            </a:br>
            <a:r>
              <a:rPr lang="en-GB" sz="3600" dirty="0" smtClean="0"/>
              <a:t>PFS </a:t>
            </a:r>
            <a:r>
              <a:rPr lang="en-GB" sz="3600" dirty="0" err="1" smtClean="0"/>
              <a:t>depuis</a:t>
            </a:r>
            <a:r>
              <a:rPr lang="en-GB" sz="3600" dirty="0" smtClean="0"/>
              <a:t> la randomisation</a:t>
            </a:r>
            <a:endParaRPr lang="en-GB" sz="1800" i="1" dirty="0"/>
          </a:p>
        </p:txBody>
      </p:sp>
      <p:pic>
        <p:nvPicPr>
          <p:cNvPr id="2050" name="Picture 2" descr="C:\Users\n.pipaud\Desktop\Imag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66" y="1353836"/>
            <a:ext cx="7813146" cy="4572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Arrondir un rectangle avec un coin diagonal 100"/>
          <p:cNvSpPr/>
          <p:nvPr/>
        </p:nvSpPr>
        <p:spPr>
          <a:xfrm>
            <a:off x="448728" y="1152347"/>
            <a:ext cx="8382000" cy="527473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sp>
        <p:nvSpPr>
          <p:cNvPr id="6" name="ZoneTexte 4"/>
          <p:cNvSpPr txBox="1">
            <a:spLocks noChangeArrowheads="1"/>
          </p:cNvSpPr>
          <p:nvPr/>
        </p:nvSpPr>
        <p:spPr bwMode="auto">
          <a:xfrm>
            <a:off x="0" y="6581001"/>
            <a:ext cx="332014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J. GLIGOROV  et al., Lancet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Oncology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2014 15: 1351-60</a:t>
            </a:r>
          </a:p>
        </p:txBody>
      </p:sp>
    </p:spTree>
    <p:extLst>
      <p:ext uri="{BB962C8B-B14F-4D97-AF65-F5344CB8AC3E}">
        <p14:creationId xmlns:p14="http://schemas.microsoft.com/office/powerpoint/2010/main" val="39069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lnSpc>
                <a:spcPts val="3100"/>
              </a:lnSpc>
            </a:pPr>
            <a:r>
              <a:rPr lang="fr-FR" sz="3600" dirty="0"/>
              <a:t>Critère secondaire : </a:t>
            </a:r>
            <a:r>
              <a:rPr lang="fr-FR" sz="3600" dirty="0" smtClean="0"/>
              <a:t/>
            </a:r>
            <a:br>
              <a:rPr lang="fr-FR" sz="3600" dirty="0" smtClean="0"/>
            </a:br>
            <a:r>
              <a:rPr lang="fr-FR" sz="3600" dirty="0" smtClean="0"/>
              <a:t>OS </a:t>
            </a:r>
            <a:r>
              <a:rPr lang="fr-FR" sz="3600" dirty="0"/>
              <a:t>depuis la randomisation</a:t>
            </a:r>
            <a:endParaRPr lang="en-GB" sz="1100" i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53" y="2029703"/>
            <a:ext cx="7207666" cy="4249407"/>
          </a:xfrm>
          <a:prstGeom prst="rect">
            <a:avLst/>
          </a:prstGeom>
        </p:spPr>
      </p:pic>
      <p:sp>
        <p:nvSpPr>
          <p:cNvPr id="143" name="Arrondir un rectangle avec un coin diagonal 142"/>
          <p:cNvSpPr/>
          <p:nvPr/>
        </p:nvSpPr>
        <p:spPr>
          <a:xfrm>
            <a:off x="448728" y="1152347"/>
            <a:ext cx="8382000" cy="5274734"/>
          </a:xfrm>
          <a:prstGeom prst="round2DiagRect">
            <a:avLst/>
          </a:prstGeom>
          <a:noFill/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noFill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9728" y="1302472"/>
            <a:ext cx="3793289" cy="1665609"/>
          </a:xfrm>
          <a:prstGeom prst="rect">
            <a:avLst/>
          </a:prstGeom>
        </p:spPr>
      </p:pic>
      <p:sp>
        <p:nvSpPr>
          <p:cNvPr id="9" name="ZoneTexte 4"/>
          <p:cNvSpPr txBox="1">
            <a:spLocks noChangeArrowheads="1"/>
          </p:cNvSpPr>
          <p:nvPr/>
        </p:nvSpPr>
        <p:spPr bwMode="auto">
          <a:xfrm>
            <a:off x="0" y="6581001"/>
            <a:ext cx="328808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J. GLIGOROV et al., Lancet </a:t>
            </a:r>
            <a:r>
              <a:rPr lang="fr-FR" sz="1100" dirty="0" err="1" smtClean="0">
                <a:solidFill>
                  <a:schemeClr val="bg1">
                    <a:lumMod val="50000"/>
                  </a:schemeClr>
                </a:solidFill>
              </a:rPr>
              <a:t>Oncology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2014 15: 1351-60</a:t>
            </a:r>
          </a:p>
        </p:txBody>
      </p:sp>
    </p:spTree>
    <p:extLst>
      <p:ext uri="{BB962C8B-B14F-4D97-AF65-F5344CB8AC3E}">
        <p14:creationId xmlns:p14="http://schemas.microsoft.com/office/powerpoint/2010/main" val="410754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mv="urn:schemas-microsoft-com:mac:vml" xmlns="">
      <mp:transition xmlns:mp="http://schemas.microsoft.com/office/mac/powerpoint/2008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Analyse exploratoire : </a:t>
            </a:r>
            <a:r>
              <a:rPr lang="fr-FR" dirty="0" err="1" smtClean="0"/>
              <a:t>PROs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22271"/>
            <a:ext cx="8229600" cy="4525963"/>
          </a:xfrm>
        </p:spPr>
        <p:txBody>
          <a:bodyPr>
            <a:normAutofit/>
          </a:bodyPr>
          <a:lstStyle/>
          <a:p>
            <a:r>
              <a:rPr lang="en-US" sz="2000" b="0" dirty="0">
                <a:solidFill>
                  <a:schemeClr val="tx1"/>
                </a:solidFill>
              </a:rPr>
              <a:t>Cumulative distribution plot of global health status/QoL change from randomization</a:t>
            </a:r>
            <a:endParaRPr lang="fr-FR" sz="20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9" y="2495007"/>
            <a:ext cx="8973443" cy="3461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0" y="6581001"/>
            <a:ext cx="23759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fr-FR" sz="1100" dirty="0">
                <a:solidFill>
                  <a:schemeClr val="bg1">
                    <a:lumMod val="50000"/>
                  </a:schemeClr>
                </a:solidFill>
              </a:rPr>
              <a:t>D. </a:t>
            </a:r>
            <a:r>
              <a:rPr lang="fr-FR" sz="1100" dirty="0" smtClean="0">
                <a:solidFill>
                  <a:schemeClr val="bg1">
                    <a:lumMod val="50000"/>
                  </a:schemeClr>
                </a:solidFill>
              </a:rPr>
              <a:t>DOVAL et al. [P2-12-16]SABCS 2014</a:t>
            </a:r>
            <a:endParaRPr lang="fr-FR" sz="11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481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>
          <a:xfrm>
            <a:off x="2889849" y="2805117"/>
            <a:ext cx="5604864" cy="1500187"/>
          </a:xfrm>
        </p:spPr>
        <p:txBody>
          <a:bodyPr>
            <a:normAutofit/>
          </a:bodyPr>
          <a:lstStyle/>
          <a:p>
            <a:pPr algn="l"/>
            <a:r>
              <a:rPr lang="fr-FR" dirty="0" smtClean="0"/>
              <a:t>Femme de 38 ans</a:t>
            </a:r>
          </a:p>
          <a:p>
            <a:pPr algn="l"/>
            <a:r>
              <a:rPr lang="fr-FR" dirty="0" smtClean="0"/>
              <a:t>Pas d’antécédents personnels</a:t>
            </a:r>
          </a:p>
          <a:p>
            <a:pPr algn="l"/>
            <a:endParaRPr lang="fr-FR" dirty="0"/>
          </a:p>
        </p:txBody>
      </p:sp>
      <p:sp>
        <p:nvSpPr>
          <p:cNvPr id="6" name="CuadroTexto 5"/>
          <p:cNvSpPr txBox="1"/>
          <p:nvPr/>
        </p:nvSpPr>
        <p:spPr>
          <a:xfrm>
            <a:off x="448785" y="2282022"/>
            <a:ext cx="18473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ES" sz="2400" dirty="0"/>
          </a:p>
          <a:p>
            <a:endParaRPr lang="es-ES" sz="240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3362036" y="444501"/>
            <a:ext cx="4567188" cy="78393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en-US" sz="32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</a:t>
            </a:r>
            <a:r>
              <a:rPr lang="en-US" altLang="en-US" sz="32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Clinique 1</a:t>
            </a:r>
            <a:endParaRPr lang="en-GB" altLang="en-US" sz="32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740720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 rot="10800000">
            <a:off x="6848753" y="591127"/>
            <a:ext cx="6650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bg1">
                    <a:lumMod val="50000"/>
                  </a:schemeClr>
                </a:solidFill>
              </a:rPr>
              <a:t>&gt;&gt;&gt;</a:t>
            </a:r>
            <a:endParaRPr lang="fr-FR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27192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 25" descr="nrclinonc.2010.165-i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3533" y="2634108"/>
            <a:ext cx="995282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Flecha derecha 1"/>
          <p:cNvSpPr/>
          <p:nvPr/>
        </p:nvSpPr>
        <p:spPr bwMode="auto">
          <a:xfrm>
            <a:off x="597647" y="1663875"/>
            <a:ext cx="8470153" cy="657412"/>
          </a:xfrm>
          <a:prstGeom prst="rightArrow">
            <a:avLst/>
          </a:prstGeom>
          <a:solidFill>
            <a:schemeClr val="bg1">
              <a:lumMod val="65000"/>
            </a:schemeClr>
          </a:solidFill>
          <a:ln w="12700">
            <a:solidFill>
              <a:srgbClr val="00B0F0"/>
            </a:solidFill>
            <a:round/>
            <a:headEnd/>
            <a:tailEnd/>
          </a:ln>
        </p:spPr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3" name="CuadroTexto 2"/>
          <p:cNvSpPr txBox="1"/>
          <p:nvPr/>
        </p:nvSpPr>
        <p:spPr>
          <a:xfrm>
            <a:off x="149412" y="1051288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Mar/12</a:t>
            </a:r>
            <a:endParaRPr lang="es-ES" b="1" dirty="0">
              <a:solidFill>
                <a:srgbClr val="00B0F0"/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2005106" y="1051288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rgbClr val="00B0F0"/>
                </a:solidFill>
              </a:rPr>
              <a:t>A</a:t>
            </a:r>
            <a:r>
              <a:rPr lang="es-ES" b="1" dirty="0" smtClean="0">
                <a:solidFill>
                  <a:srgbClr val="00B0F0"/>
                </a:solidFill>
              </a:rPr>
              <a:t>vr/12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2" name="Conector recto 11"/>
          <p:cNvCxnSpPr/>
          <p:nvPr/>
        </p:nvCxnSpPr>
        <p:spPr>
          <a:xfrm flipH="1">
            <a:off x="2438400" y="1420620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/>
          <a:srcRect l="51168" r="14372"/>
          <a:stretch/>
        </p:blipFill>
        <p:spPr>
          <a:xfrm>
            <a:off x="194898" y="2663720"/>
            <a:ext cx="859285" cy="16764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cxnSp>
        <p:nvCxnSpPr>
          <p:cNvPr id="10" name="Conector recto 9"/>
          <p:cNvCxnSpPr/>
          <p:nvPr/>
        </p:nvCxnSpPr>
        <p:spPr>
          <a:xfrm flipH="1">
            <a:off x="609600" y="1454700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ángulo 8"/>
          <p:cNvSpPr/>
          <p:nvPr/>
        </p:nvSpPr>
        <p:spPr>
          <a:xfrm>
            <a:off x="914400" y="3512100"/>
            <a:ext cx="381000" cy="609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3605306" y="1073700"/>
            <a:ext cx="1195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Oct/12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4" name="Conector recto 13"/>
          <p:cNvCxnSpPr/>
          <p:nvPr/>
        </p:nvCxnSpPr>
        <p:spPr>
          <a:xfrm flipH="1">
            <a:off x="4038600" y="1443032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CuadroTexto 16"/>
          <p:cNvSpPr txBox="1"/>
          <p:nvPr/>
        </p:nvSpPr>
        <p:spPr>
          <a:xfrm>
            <a:off x="5434105" y="1080453"/>
            <a:ext cx="2939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00B0F0"/>
                </a:solidFill>
              </a:rPr>
              <a:t>Dec/12                        Nov/13</a:t>
            </a:r>
            <a:endParaRPr lang="es-ES" b="1" dirty="0">
              <a:solidFill>
                <a:srgbClr val="00B0F0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 flipH="1">
            <a:off x="5867400" y="1519232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Conector recto 20"/>
          <p:cNvCxnSpPr/>
          <p:nvPr/>
        </p:nvCxnSpPr>
        <p:spPr>
          <a:xfrm flipH="1">
            <a:off x="7772400" y="1530900"/>
            <a:ext cx="14941" cy="1159572"/>
          </a:xfrm>
          <a:prstGeom prst="line">
            <a:avLst/>
          </a:prstGeom>
          <a:ln>
            <a:solidFill>
              <a:srgbClr val="00B0F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CuadroTexto 32"/>
          <p:cNvSpPr txBox="1"/>
          <p:nvPr/>
        </p:nvSpPr>
        <p:spPr>
          <a:xfrm>
            <a:off x="5078662" y="2690472"/>
            <a:ext cx="15822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b="1" dirty="0" smtClean="0"/>
              <a:t>TAMOXIFENE</a:t>
            </a:r>
            <a:endParaRPr lang="es-ES" sz="2000" b="1" dirty="0"/>
          </a:p>
        </p:txBody>
      </p:sp>
      <p:sp>
        <p:nvSpPr>
          <p:cNvPr id="4" name="CuadroTexto 3"/>
          <p:cNvSpPr txBox="1"/>
          <p:nvPr/>
        </p:nvSpPr>
        <p:spPr>
          <a:xfrm>
            <a:off x="1981200" y="4350300"/>
            <a:ext cx="18466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s-ES" dirty="0" smtClean="0"/>
          </a:p>
        </p:txBody>
      </p:sp>
      <p:sp>
        <p:nvSpPr>
          <p:cNvPr id="15" name="Rectángulo 14"/>
          <p:cNvSpPr/>
          <p:nvPr/>
        </p:nvSpPr>
        <p:spPr>
          <a:xfrm>
            <a:off x="7467600" y="6082140"/>
            <a:ext cx="1524000" cy="76200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ZoneTexte 22"/>
          <p:cNvSpPr txBox="1"/>
          <p:nvPr/>
        </p:nvSpPr>
        <p:spPr>
          <a:xfrm>
            <a:off x="194897" y="4756576"/>
            <a:ext cx="1786303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CCI grade III</a:t>
            </a:r>
          </a:p>
          <a:p>
            <a:r>
              <a:rPr lang="fr-FR" dirty="0" smtClean="0"/>
              <a:t>3 cm</a:t>
            </a:r>
          </a:p>
          <a:p>
            <a:r>
              <a:rPr lang="fr-FR" dirty="0" smtClean="0"/>
              <a:t>RE 70% RP50%</a:t>
            </a:r>
          </a:p>
          <a:p>
            <a:r>
              <a:rPr lang="fr-FR" dirty="0" smtClean="0"/>
              <a:t>HER 2-</a:t>
            </a:r>
          </a:p>
          <a:p>
            <a:r>
              <a:rPr lang="fr-FR" dirty="0" smtClean="0"/>
              <a:t>Ki67%30%</a:t>
            </a:r>
          </a:p>
          <a:p>
            <a:r>
              <a:rPr lang="fr-FR" dirty="0" smtClean="0"/>
              <a:t>N4/12</a:t>
            </a:r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1905886" y="4756577"/>
            <a:ext cx="16994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Chimiothérapie</a:t>
            </a:r>
          </a:p>
          <a:p>
            <a:r>
              <a:rPr lang="fr-FR" b="1" dirty="0" smtClean="0"/>
              <a:t>Adjuvante</a:t>
            </a:r>
          </a:p>
          <a:p>
            <a:endParaRPr lang="fr-FR" b="1" dirty="0" smtClean="0"/>
          </a:p>
          <a:p>
            <a:r>
              <a:rPr lang="fr-FR" dirty="0" smtClean="0"/>
              <a:t>FEC 100</a:t>
            </a:r>
          </a:p>
          <a:p>
            <a:r>
              <a:rPr lang="fr-FR" dirty="0" smtClean="0"/>
              <a:t>      +</a:t>
            </a:r>
          </a:p>
          <a:p>
            <a:r>
              <a:rPr lang="fr-FR" dirty="0" err="1" smtClean="0"/>
              <a:t>Docetaxel</a:t>
            </a:r>
            <a:endParaRPr lang="fr-FR" dirty="0"/>
          </a:p>
        </p:txBody>
      </p:sp>
      <p:pic>
        <p:nvPicPr>
          <p:cNvPr id="27" name="Image 26" descr="Endeavour-unit-radiotherapy-machine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5306" y="2630713"/>
            <a:ext cx="1008241" cy="1709407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8" name="Image 27" descr="slide7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45124" y="2690472"/>
            <a:ext cx="1428710" cy="1659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29" name="Image 28" descr="5995991d85337c162b1c9365a7266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50846" y="4719632"/>
            <a:ext cx="1422988" cy="165982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0" name="ZoneTexte 29"/>
          <p:cNvSpPr txBox="1"/>
          <p:nvPr/>
        </p:nvSpPr>
        <p:spPr>
          <a:xfrm>
            <a:off x="6950846" y="6353624"/>
            <a:ext cx="14229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 15.3: 390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8648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mp:transition xmlns:mp="http://schemas.microsoft.com/office/mac/powerpoint/2008/main" spd="med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826</TotalTime>
  <Words>1082</Words>
  <Application>Microsoft Macintosh PowerPoint</Application>
  <PresentationFormat>Présentation à l'écran (4:3)</PresentationFormat>
  <Paragraphs>235</Paragraphs>
  <Slides>17</Slides>
  <Notes>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18" baseType="lpstr">
      <vt:lpstr>Thème Office</vt:lpstr>
      <vt:lpstr>La maintenance dans les cancers  du sein métastatiques </vt:lpstr>
      <vt:lpstr>Chimiothérapies de maintenance</vt:lpstr>
      <vt:lpstr>Survie globale</vt:lpstr>
      <vt:lpstr>IMELDA :  Etude de phase III randomisée en ouvert</vt:lpstr>
      <vt:lpstr>Critère principal : PFS depuis la randomisation</vt:lpstr>
      <vt:lpstr>Critère secondaire :  OS depuis la randomisation</vt:lpstr>
      <vt:lpstr>Analyse exploratoire : PROs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Cas Clinique 3</vt:lpstr>
      <vt:lpstr>Présentation PowerPoint</vt:lpstr>
      <vt:lpstr>Cas Clinique 4</vt:lpstr>
      <vt:lpstr>Présentation PowerPoint</vt:lpstr>
      <vt:lpstr>Populations en première ligne  de chimiothérapie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 CLINIQUES  la maintenance dans les cancers du sein métastatiques</dc:title>
  <dc:creator>Christian Villanueva</dc:creator>
  <cp:lastModifiedBy>Jean-Marc ALAZARD</cp:lastModifiedBy>
  <cp:revision>45</cp:revision>
  <cp:lastPrinted>2014-12-08T09:09:31Z</cp:lastPrinted>
  <dcterms:created xsi:type="dcterms:W3CDTF">2014-12-03T22:56:38Z</dcterms:created>
  <dcterms:modified xsi:type="dcterms:W3CDTF">2015-01-07T15:30:53Z</dcterms:modified>
</cp:coreProperties>
</file>