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  <p:sldMasterId id="2147483693" r:id="rId3"/>
    <p:sldMasterId id="2147483695" r:id="rId4"/>
    <p:sldMasterId id="2147483711" r:id="rId5"/>
  </p:sldMasterIdLst>
  <p:notesMasterIdLst>
    <p:notesMasterId r:id="rId19"/>
  </p:notesMasterIdLst>
  <p:sldIdLst>
    <p:sldId id="276" r:id="rId6"/>
    <p:sldId id="280" r:id="rId7"/>
    <p:sldId id="259" r:id="rId8"/>
    <p:sldId id="260" r:id="rId9"/>
    <p:sldId id="264" r:id="rId10"/>
    <p:sldId id="261" r:id="rId11"/>
    <p:sldId id="282" r:id="rId12"/>
    <p:sldId id="263" r:id="rId13"/>
    <p:sldId id="283" r:id="rId14"/>
    <p:sldId id="278" r:id="rId15"/>
    <p:sldId id="281" r:id="rId16"/>
    <p:sldId id="284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6DA"/>
    <a:srgbClr val="139FEC"/>
    <a:srgbClr val="3A629F"/>
    <a:srgbClr val="D3EAF2"/>
    <a:srgbClr val="4BACC6"/>
    <a:srgbClr val="E46C0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29" autoAdjust="0"/>
  </p:normalViewPr>
  <p:slideViewPr>
    <p:cSldViewPr>
      <p:cViewPr varScale="1">
        <p:scale>
          <a:sx n="54" d="100"/>
          <a:sy n="54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C5FA-AC5B-4D03-881C-23DD88438229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92864-CF0F-4160-8649-4B70FE253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7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120" y="8685634"/>
            <a:ext cx="2972280" cy="4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eaLnBrk="1" hangingPunct="1"/>
            <a:fld id="{623E5C01-C604-45D0-8448-B57CCCA19256}" type="slidenum">
              <a:rPr lang="it-IT">
                <a:solidFill>
                  <a:srgbClr val="000000"/>
                </a:solidFill>
                <a:cs typeface="Calibri"/>
              </a:rPr>
              <a:pPr eaLnBrk="1" hangingPunct="1"/>
              <a:t>5</a:t>
            </a:fld>
            <a:endParaRPr lang="it-IT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78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7C0110-FEFE-4131-84A5-8B0FAC66C2ED}" type="slidenum">
              <a:rPr lang="en-US" altLang="fr-FR">
                <a:solidFill>
                  <a:prstClr val="black"/>
                </a:solidFill>
                <a:latin typeface="Calibri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mtClean="0"/>
              <a:t>Aspect parfois identique mais l’un est exclu du cadre de cette étude</a:t>
            </a:r>
          </a:p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596654-A325-4A7D-AAFA-9F4495827CFA}" type="slidenum">
              <a:rPr lang="en-US" altLang="fr-FR">
                <a:solidFill>
                  <a:prstClr val="black"/>
                </a:solidFill>
                <a:latin typeface="Calibri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mtClean="0"/>
              <a:t>Aspect parfois identique mais l’un est exclu du cadre de cette étude</a:t>
            </a:r>
          </a:p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6911975" cy="20193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59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C4B5F-9745-49D3-BB9C-3EFFECA829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7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9EAB-9612-48CC-87D4-0076930F3E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1DF1C-5AC4-4023-A64B-D97803270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0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9C29-4637-4017-A9F7-C520BDE442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3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20F5-06DA-4D58-B853-3397F81EE2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5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D4E5D-48F5-4B99-9097-A2513996EF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8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6911975" cy="20193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3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EFA4-CB66-401C-8751-EB0228957F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8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2FC2-E359-4A2A-B655-F1C59423F4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5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D4CC-7F58-431B-82BC-F8A418ABD5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9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EFA4-CB66-401C-8751-EB0228957F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39E88-EDB6-4D60-BD5E-98DD03D78C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67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975C-379D-4265-B747-37702F3981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7B94-BC4B-44BB-8076-F8BFA723AE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8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B047-B3A0-4C1C-9789-2333562304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3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59F8-25AB-4190-849E-C27A446FC3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6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C4B5F-9745-49D3-BB9C-3EFFECA829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74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9EAB-9612-48CC-87D4-0076930F3E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56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1DF1C-5AC4-4023-A64B-D97803270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01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9C29-4637-4017-A9F7-C520BDE442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7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20F5-06DA-4D58-B853-3397F81EE2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2FC2-E359-4A2A-B655-F1C59423F4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17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D4E5D-48F5-4B99-9097-A2513996EF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4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EA2A0-F3CD-45A4-A22D-5F5889E43EF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477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130425"/>
            <a:ext cx="6911975" cy="20193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879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F340-1FDD-4F05-8DF5-15E4538BDF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5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F0B7-4C54-49B2-AA81-1B1430780F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59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10E42-E0E9-4416-ADDF-DEB3F0D01B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7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656C-A0F2-45B3-BEB6-37C12E1896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24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615D-EB62-4897-BBC0-3BC91B254E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23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8003-9478-43FA-A715-050787C72F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14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A9761-EABB-49BB-8250-833C492AA6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7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D4CC-7F58-431B-82BC-F8A418ABD5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0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516FA-ED46-41C9-A98F-16F3C46AC7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66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1062-B17B-4864-BA6F-5A27C678E1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56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9E925-F279-4CDF-8332-52A378AAD2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2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DBBB3-010B-4DF3-AFBD-FE1F743FFE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90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83C7-D6CE-4401-A6FE-E23FC029D8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22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463D0-17F7-4790-B94D-66C5B8848C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66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5pPr>
              <a:defRPr>
                <a:latin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DA652-59B2-49C2-AAF9-A97B35418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21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029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Ê"/>
              <a:defRPr lang="fr-FR" sz="2000" kern="1200" dirty="0" smtClean="0">
                <a:solidFill>
                  <a:srgbClr val="243255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5354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7101" y="4406901"/>
            <a:ext cx="558761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9849" y="2906713"/>
            <a:ext cx="5604864" cy="1500187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fr-FR" sz="3200" b="1" kern="1200" dirty="0" smtClean="0">
                <a:solidFill>
                  <a:srgbClr val="5ECFE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723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39E88-EDB6-4D60-BD5E-98DD03D78C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35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623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6272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106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6833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348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325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0899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F4449-9FF5-4958-89B9-7CDE45FF9F0F}" type="datetimeFigureOut">
              <a:rPr lang="fr-FR" smtClean="0"/>
              <a:t>18/01/15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6C85-F7BF-497D-B75C-0CB8BE0621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3381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0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975C-379D-4265-B747-37702F3981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2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7B94-BC4B-44BB-8076-F8BFA723AE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9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B047-B3A0-4C1C-9789-2333562304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6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59F8-25AB-4190-849E-C27A446FC3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23825-E896-45A1-A96F-51A399F6003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3200" b="1">
          <a:solidFill>
            <a:schemeClr val="bg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–"/>
        <a:defRPr sz="2800" b="1">
          <a:solidFill>
            <a:schemeClr val="bg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2400" b="1">
          <a:solidFill>
            <a:schemeClr val="bg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2000" b="1">
          <a:solidFill>
            <a:schemeClr val="bg1"/>
          </a:solidFill>
          <a:latin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23825-E896-45A1-A96F-51A399F6003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1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3200" b="1">
          <a:solidFill>
            <a:schemeClr val="bg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–"/>
        <a:defRPr sz="2800" b="1">
          <a:solidFill>
            <a:schemeClr val="bg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2400" b="1">
          <a:solidFill>
            <a:schemeClr val="bg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2000" b="1">
          <a:solidFill>
            <a:schemeClr val="bg1"/>
          </a:solidFill>
          <a:latin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 dirty="0" smtClean="0"/>
              <a:t>Fare clic per modificare stile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 dirty="0" smtClean="0"/>
              <a:t>Fare clic per modificare gli stili del testo dello schema</a:t>
            </a:r>
          </a:p>
          <a:p>
            <a:pPr lvl="1"/>
            <a:r>
              <a:rPr lang="it-IT" altLang="fr-FR" dirty="0" smtClean="0"/>
              <a:t>Secondo livello</a:t>
            </a:r>
          </a:p>
          <a:p>
            <a:pPr lvl="2"/>
            <a:r>
              <a:rPr lang="it-IT" altLang="fr-FR" dirty="0" smtClean="0"/>
              <a:t>Terzo livello</a:t>
            </a:r>
          </a:p>
          <a:p>
            <a:pPr lvl="3"/>
            <a:r>
              <a:rPr lang="it-IT" altLang="fr-FR" dirty="0" smtClean="0"/>
              <a:t>Quarto livello</a:t>
            </a:r>
          </a:p>
          <a:p>
            <a:pPr lvl="4"/>
            <a:r>
              <a:rPr lang="it-IT" altLang="fr-FR" dirty="0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C2BCF-BA52-4246-96E4-6CAAC3653CF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730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MS PGothic" pitchFamily="34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MS PGothic" pitchFamily="34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MS PGothic" pitchFamily="34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MS PGothic" pitchFamily="34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MS PGothic" pitchFamily="34" charset="-128"/>
          <a:cs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MS PGothic" pitchFamily="34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AF359-15C4-4F2C-9B47-384C5B5F0894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1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3200" b="1">
          <a:solidFill>
            <a:schemeClr val="bg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–"/>
        <a:defRPr sz="2800" b="1">
          <a:solidFill>
            <a:schemeClr val="bg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2400" b="1">
          <a:solidFill>
            <a:schemeClr val="bg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2000" b="1">
          <a:solidFill>
            <a:schemeClr val="bg1"/>
          </a:solidFill>
          <a:latin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328864" y="196851"/>
            <a:ext cx="6357937" cy="70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Calibri"/>
              </a:defRPr>
            </a:lvl1pPr>
          </a:lstStyle>
          <a:p>
            <a:fld id="{DBFF4449-9FF5-4958-89B9-7CDE45FF9F0F}" type="datetimeFigureOut">
              <a:rPr lang="fr-FR" smtClean="0"/>
              <a:pPr/>
              <a:t>18/01/15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Calibri"/>
              </a:defRPr>
            </a:lvl1pPr>
          </a:lstStyle>
          <a:p>
            <a:fld id="{27DD6C85-F7BF-497D-B75C-0CB8BE0621A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lang="fr-FR" sz="3200" b="1" kern="1200" dirty="0">
          <a:solidFill>
            <a:srgbClr val="5ECFE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rgbClr val="243255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Calibri" charset="0"/>
        <a:buChar char="‐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uvSympo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4" y="5030117"/>
            <a:ext cx="2433234" cy="182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logoC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00700"/>
            <a:ext cx="20161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 10" descr="U:\GrpTravail\Siric\Administratif\Logos\Logo SIRIC\Logo SIRIC définitif avril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76925"/>
            <a:ext cx="25431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age 11" descr="U:\GrpTravail\Siric\Administratif\Logos\Logo ICM\TIFF\LOGO_ICM_QUADRI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19" y="5600700"/>
            <a:ext cx="149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fr-FR" dirty="0" err="1" smtClean="0"/>
              <a:t>Trichimiothérapie</a:t>
            </a:r>
            <a:r>
              <a:rPr lang="fr-FR" dirty="0" smtClean="0"/>
              <a:t> dans les cancers colorectaux métastatiques</a:t>
            </a:r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1331640" y="4149080"/>
            <a:ext cx="6400800" cy="84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fr-FR"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Calibri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Calibri" charset="0"/>
              </a:rPr>
              <a:t>Pr Marc YCHOU</a:t>
            </a:r>
          </a:p>
          <a:p>
            <a:r>
              <a:rPr lang="fr-FR" sz="1600" i="1" dirty="0">
                <a:solidFill>
                  <a:schemeClr val="bg1"/>
                </a:solidFill>
                <a:latin typeface="Calibri" charset="0"/>
              </a:rPr>
              <a:t>Montpellier</a:t>
            </a:r>
          </a:p>
        </p:txBody>
      </p:sp>
    </p:spTree>
    <p:extLst>
      <p:ext uri="{BB962C8B-B14F-4D97-AF65-F5344CB8AC3E}">
        <p14:creationId xmlns:p14="http://schemas.microsoft.com/office/powerpoint/2010/main" val="27424177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502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81914"/>
              </p:ext>
            </p:extLst>
          </p:nvPr>
        </p:nvGraphicFramePr>
        <p:xfrm>
          <a:off x="457200" y="1600200"/>
          <a:ext cx="8229600" cy="3771900"/>
        </p:xfrm>
        <a:graphic>
          <a:graphicData uri="http://schemas.openxmlformats.org/drawingml/2006/table">
            <a:tbl>
              <a:tblPr/>
              <a:tblGrid>
                <a:gridCol w="1543323"/>
                <a:gridCol w="1304320"/>
                <a:gridCol w="1576842"/>
                <a:gridCol w="1272258"/>
                <a:gridCol w="1640965"/>
                <a:gridCol w="891892"/>
              </a:tblGrid>
              <a:tr h="755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943" marR="83943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(30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83943" marR="83943" marT="45728" marB="45728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FOLFIRI-HD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(32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83943" marR="83943" marT="45728" marB="45728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FOLFOX-7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(30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83943" marR="83943" marT="45728" marB="45728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FOLFIRINOX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(30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pts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83943" marR="83943" marT="45728" marB="45728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52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Classe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II</a:t>
                      </a:r>
                    </a:p>
                  </a:txBody>
                  <a:tcPr marL="83943" marR="83943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6/10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9/12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8/10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9/11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74%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</a:tr>
              <a:tr h="873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Unresect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contact</a:t>
                      </a:r>
                    </a:p>
                  </a:txBody>
                  <a:tcPr marL="83943" marR="83943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0/6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3/4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2/6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4/8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38%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Unresect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&lt;30% Healthy</a:t>
                      </a:r>
                    </a:p>
                  </a:txBody>
                  <a:tcPr marL="83943" marR="83943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6/14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6/16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3/14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6/11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38%</a:t>
                      </a:r>
                    </a:p>
                  </a:txBody>
                  <a:tcPr marL="83943" marR="83943" marT="45728" marB="45728" anchor="ctr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</a:tr>
              <a:tr h="70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Resections</a:t>
                      </a:r>
                    </a:p>
                  </a:txBody>
                  <a:tcPr marL="83943" marR="83943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40%</a:t>
                      </a:r>
                    </a:p>
                  </a:txBody>
                  <a:tcPr marL="83943" marR="83943" marT="45728" marB="45728" anchor="ctr" anchorCtr="1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56%</a:t>
                      </a:r>
                    </a:p>
                  </a:txBody>
                  <a:tcPr marL="83943" marR="83943" marT="45728" marB="45728" anchor="ctr" anchorCtr="1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43%</a:t>
                      </a:r>
                    </a:p>
                  </a:txBody>
                  <a:tcPr marL="83943" marR="83943" marT="45728" marB="45728" anchor="ctr" anchorCtr="1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63%</a:t>
                      </a:r>
                    </a:p>
                  </a:txBody>
                  <a:tcPr marL="83943" marR="83943" marT="45728" marB="45728" anchor="ctr" anchorCtr="1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51%</a:t>
                      </a:r>
                    </a:p>
                  </a:txBody>
                  <a:tcPr marL="83943" marR="83943" marT="45728" marB="45728" anchor="ctr" anchorCtr="1" horzOverflow="overflow">
                    <a:lnL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ost </a:t>
            </a:r>
            <a:r>
              <a:rPr lang="fr-FR" dirty="0" err="1" smtClean="0"/>
              <a:t>chemo</a:t>
            </a:r>
            <a:r>
              <a:rPr lang="fr-FR" dirty="0" smtClean="0"/>
              <a:t> </a:t>
            </a:r>
            <a:r>
              <a:rPr lang="fr-FR" dirty="0" err="1" smtClean="0"/>
              <a:t>resection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382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409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753997"/>
              </p:ext>
            </p:extLst>
          </p:nvPr>
        </p:nvGraphicFramePr>
        <p:xfrm>
          <a:off x="395536" y="1628800"/>
          <a:ext cx="8496944" cy="4536506"/>
        </p:xfrm>
        <a:graphic>
          <a:graphicData uri="http://schemas.openxmlformats.org/drawingml/2006/table">
            <a:tbl>
              <a:tblPr/>
              <a:tblGrid>
                <a:gridCol w="2376264"/>
                <a:gridCol w="1351776"/>
                <a:gridCol w="1635639"/>
                <a:gridCol w="1338250"/>
                <a:gridCol w="1795015"/>
              </a:tblGrid>
              <a:tr h="677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364" marR="85364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(30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pts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FOLFIRI-HD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(32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pts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FOLFOX-7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(30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pts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FOLFIRINOX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(30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pts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48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Neutropenie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5364" marR="85364"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28%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27%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</a:tr>
              <a:tr h="48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Thrombopenie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5364" marR="85364"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Febrile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Neutrop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L="85364" marR="85364"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</a:tr>
              <a:tr h="48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Diarrhée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5364" marR="85364"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12%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Vomissement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5364" marR="85364"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9%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</a:tr>
              <a:tr h="48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Mucites</a:t>
                      </a:r>
                    </a:p>
                  </a:txBody>
                  <a:tcPr marL="85364" marR="85364"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Asthenie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5364" marR="85364"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19%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13%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2"/>
                    </a:solidFill>
                  </a:tcPr>
                </a:tc>
              </a:tr>
              <a:tr h="482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Neurotoxicité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sym typeface="Symbol" pitchFamily="18" charset="2"/>
                      </a:endParaRPr>
                    </a:p>
                  </a:txBody>
                  <a:tcPr marL="85364" marR="85364"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40%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17%</a:t>
                      </a:r>
                    </a:p>
                  </a:txBody>
                  <a:tcPr marL="85364" marR="85364"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Maximal TOXICITY GRADE 3/4 </a:t>
            </a:r>
            <a:br>
              <a:rPr lang="fr-FR" sz="2400" dirty="0"/>
            </a:br>
            <a:r>
              <a:rPr lang="fr-FR" sz="2400" dirty="0"/>
              <a:t>Per Patient</a:t>
            </a:r>
          </a:p>
        </p:txBody>
      </p:sp>
    </p:spTree>
    <p:extLst>
      <p:ext uri="{BB962C8B-B14F-4D97-AF65-F5344CB8AC3E}">
        <p14:creationId xmlns:p14="http://schemas.microsoft.com/office/powerpoint/2010/main" val="2979571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METHEP2 trial design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296144"/>
          </a:xfrm>
        </p:spPr>
        <p:txBody>
          <a:bodyPr>
            <a:normAutofit/>
          </a:bodyPr>
          <a:lstStyle/>
          <a:p>
            <a:r>
              <a:rPr lang="fr-FR" sz="2400" dirty="0" err="1">
                <a:solidFill>
                  <a:srgbClr val="50C6DA"/>
                </a:solidFill>
              </a:rPr>
              <a:t>Comparison</a:t>
            </a:r>
            <a:r>
              <a:rPr lang="fr-FR" sz="2400" dirty="0">
                <a:solidFill>
                  <a:srgbClr val="50C6DA"/>
                </a:solidFill>
              </a:rPr>
              <a:t> </a:t>
            </a:r>
            <a:r>
              <a:rPr lang="fr-FR" sz="2400" dirty="0" err="1">
                <a:solidFill>
                  <a:srgbClr val="50C6DA"/>
                </a:solidFill>
              </a:rPr>
              <a:t>between</a:t>
            </a:r>
            <a:r>
              <a:rPr lang="fr-FR" sz="2400" dirty="0">
                <a:solidFill>
                  <a:srgbClr val="50C6DA"/>
                </a:solidFill>
              </a:rPr>
              <a:t> </a:t>
            </a:r>
            <a:r>
              <a:rPr lang="fr-FR" sz="2400" dirty="0" err="1">
                <a:solidFill>
                  <a:srgbClr val="50C6DA"/>
                </a:solidFill>
              </a:rPr>
              <a:t>Trichemo</a:t>
            </a:r>
            <a:r>
              <a:rPr lang="fr-FR" sz="2400" dirty="0">
                <a:solidFill>
                  <a:srgbClr val="50C6DA"/>
                </a:solidFill>
              </a:rPr>
              <a:t> </a:t>
            </a:r>
            <a:r>
              <a:rPr lang="fr-FR" sz="2400" i="1" dirty="0">
                <a:solidFill>
                  <a:srgbClr val="50C6DA"/>
                </a:solidFill>
              </a:rPr>
              <a:t>vs</a:t>
            </a:r>
            <a:r>
              <a:rPr lang="fr-FR" sz="2400" dirty="0">
                <a:solidFill>
                  <a:srgbClr val="50C6DA"/>
                </a:solidFill>
              </a:rPr>
              <a:t> </a:t>
            </a:r>
            <a:r>
              <a:rPr lang="fr-FR" sz="2400" dirty="0" err="1" smtClean="0">
                <a:solidFill>
                  <a:srgbClr val="50C6DA"/>
                </a:solidFill>
              </a:rPr>
              <a:t>Bichemo</a:t>
            </a:r>
            <a:endParaRPr lang="fr-FR" sz="2400" dirty="0" smtClean="0">
              <a:solidFill>
                <a:srgbClr val="50C6DA"/>
              </a:solidFill>
            </a:endParaRPr>
          </a:p>
          <a:p>
            <a:pPr lvl="1"/>
            <a:r>
              <a:rPr lang="fr-FR" dirty="0" err="1" smtClean="0">
                <a:solidFill>
                  <a:srgbClr val="50C6DA"/>
                </a:solidFill>
              </a:rPr>
              <a:t>Primary</a:t>
            </a:r>
            <a:r>
              <a:rPr lang="fr-FR" dirty="0" smtClean="0">
                <a:solidFill>
                  <a:srgbClr val="50C6DA"/>
                </a:solidFill>
              </a:rPr>
              <a:t> </a:t>
            </a:r>
            <a:r>
              <a:rPr lang="fr-FR" dirty="0">
                <a:solidFill>
                  <a:srgbClr val="50C6DA"/>
                </a:solidFill>
              </a:rPr>
              <a:t>EP : </a:t>
            </a:r>
            <a:r>
              <a:rPr lang="fr-FR" dirty="0" err="1">
                <a:solidFill>
                  <a:srgbClr val="50C6DA"/>
                </a:solidFill>
              </a:rPr>
              <a:t>resection</a:t>
            </a:r>
            <a:r>
              <a:rPr lang="fr-FR" dirty="0">
                <a:solidFill>
                  <a:srgbClr val="50C6DA"/>
                </a:solidFill>
              </a:rPr>
              <a:t> </a:t>
            </a:r>
            <a:r>
              <a:rPr lang="fr-FR" dirty="0" smtClean="0">
                <a:solidFill>
                  <a:srgbClr val="50C6DA"/>
                </a:solidFill>
              </a:rPr>
              <a:t>rate</a:t>
            </a:r>
          </a:p>
          <a:p>
            <a:pPr lvl="1"/>
            <a:r>
              <a:rPr lang="fr-FR" dirty="0" smtClean="0">
                <a:solidFill>
                  <a:srgbClr val="50C6DA"/>
                </a:solidFill>
              </a:rPr>
              <a:t>20</a:t>
            </a:r>
            <a:r>
              <a:rPr lang="fr-FR" dirty="0">
                <a:solidFill>
                  <a:srgbClr val="50C6DA"/>
                </a:solidFill>
              </a:rPr>
              <a:t>% </a:t>
            </a:r>
            <a:r>
              <a:rPr lang="fr-FR" dirty="0" err="1">
                <a:solidFill>
                  <a:srgbClr val="50C6DA"/>
                </a:solidFill>
              </a:rPr>
              <a:t>increase</a:t>
            </a:r>
            <a:r>
              <a:rPr lang="fr-FR" dirty="0">
                <a:solidFill>
                  <a:srgbClr val="50C6DA"/>
                </a:solidFill>
              </a:rPr>
              <a:t> </a:t>
            </a:r>
            <a:r>
              <a:rPr lang="fr-FR" dirty="0" err="1">
                <a:solidFill>
                  <a:srgbClr val="50C6DA"/>
                </a:solidFill>
              </a:rPr>
              <a:t>needs</a:t>
            </a:r>
            <a:r>
              <a:rPr lang="fr-FR" dirty="0">
                <a:solidFill>
                  <a:srgbClr val="50C6DA"/>
                </a:solidFill>
              </a:rPr>
              <a:t> 256 pts</a:t>
            </a:r>
          </a:p>
          <a:p>
            <a:endParaRPr lang="fr-FR" dirty="0">
              <a:solidFill>
                <a:srgbClr val="50C6DA"/>
              </a:solidFill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369091" y="1340768"/>
            <a:ext cx="8337051" cy="4176464"/>
            <a:chOff x="483421" y="1446337"/>
            <a:chExt cx="7011550" cy="2759644"/>
          </a:xfrm>
        </p:grpSpPr>
        <p:sp>
          <p:nvSpPr>
            <p:cNvPr id="5" name="Rectangle à coins arrondis 4"/>
            <p:cNvSpPr>
              <a:spLocks noChangeArrowheads="1"/>
            </p:cNvSpPr>
            <p:nvPr/>
          </p:nvSpPr>
          <p:spPr bwMode="auto">
            <a:xfrm>
              <a:off x="483421" y="1874558"/>
              <a:ext cx="2659507" cy="1976967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STRATIFICATION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Center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Lung </a:t>
              </a:r>
              <a:r>
                <a:rPr lang="fr-FR" sz="2200" dirty="0" err="1">
                  <a:solidFill>
                    <a:srgbClr val="002060"/>
                  </a:solidFill>
                  <a:cs typeface="Arial" charset="0"/>
                </a:rPr>
                <a:t>Metastases</a:t>
              </a:r>
              <a:endParaRPr lang="fr-FR" sz="2200" dirty="0">
                <a:solidFill>
                  <a:srgbClr val="002060"/>
                </a:solidFill>
                <a:cs typeface="Arial" charset="0"/>
              </a:endParaRP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Classification of </a:t>
              </a:r>
              <a:r>
                <a:rPr lang="fr-FR" sz="2200" dirty="0" err="1">
                  <a:solidFill>
                    <a:srgbClr val="002060"/>
                  </a:solidFill>
                  <a:cs typeface="Arial" charset="0"/>
                </a:rPr>
                <a:t>Liver</a:t>
              </a: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fr-FR" sz="2200" dirty="0" err="1">
                  <a:solidFill>
                    <a:srgbClr val="002060"/>
                  </a:solidFill>
                  <a:cs typeface="Arial" charset="0"/>
                </a:rPr>
                <a:t>Metastases</a:t>
              </a:r>
              <a:endParaRPr lang="fr-FR" sz="2200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6" name="Flèche droite 6"/>
            <p:cNvSpPr>
              <a:spLocks noChangeArrowheads="1"/>
            </p:cNvSpPr>
            <p:nvPr/>
          </p:nvSpPr>
          <p:spPr bwMode="auto">
            <a:xfrm>
              <a:off x="3142928" y="2604460"/>
              <a:ext cx="312738" cy="53551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Ellipse 6"/>
            <p:cNvSpPr>
              <a:spLocks noChangeAspect="1"/>
            </p:cNvSpPr>
            <p:nvPr/>
          </p:nvSpPr>
          <p:spPr bwMode="auto">
            <a:xfrm>
              <a:off x="3455666" y="2064877"/>
              <a:ext cx="539750" cy="1474983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</a:rPr>
                <a:t>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</a:rPr>
                <a:t>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lt1"/>
                  </a:solidFill>
                </a:rPr>
                <a:t>M</a:t>
              </a:r>
              <a:endParaRPr lang="fr-FR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à coins arrondis 7"/>
            <p:cNvSpPr>
              <a:spLocks noChangeArrowheads="1"/>
            </p:cNvSpPr>
            <p:nvPr/>
          </p:nvSpPr>
          <p:spPr bwMode="auto">
            <a:xfrm>
              <a:off x="4903467" y="1446337"/>
              <a:ext cx="2591503" cy="118950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Control Arm 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 err="1">
                  <a:solidFill>
                    <a:schemeClr val="lt1"/>
                  </a:solidFill>
                </a:rPr>
                <a:t>KRas</a:t>
              </a:r>
              <a:r>
                <a:rPr lang="fr-FR" sz="2200" dirty="0">
                  <a:solidFill>
                    <a:schemeClr val="lt1"/>
                  </a:solidFill>
                </a:rPr>
                <a:t> M+: FOLFIRI-</a:t>
              </a:r>
              <a:r>
                <a:rPr lang="fr-FR" sz="2200" dirty="0" err="1">
                  <a:solidFill>
                    <a:schemeClr val="lt1"/>
                  </a:solidFill>
                </a:rPr>
                <a:t>Béva</a:t>
              </a:r>
              <a:endParaRPr lang="fr-FR" sz="2200" dirty="0">
                <a:solidFill>
                  <a:schemeClr val="lt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 smtClean="0">
                  <a:solidFill>
                    <a:schemeClr val="lt1"/>
                  </a:solidFill>
                </a:rPr>
                <a:t>                  FOLFOX</a:t>
              </a:r>
              <a:r>
                <a:rPr lang="fr-FR" sz="2200" dirty="0">
                  <a:solidFill>
                    <a:schemeClr val="lt1"/>
                  </a:solidFill>
                </a:rPr>
                <a:t>-</a:t>
              </a:r>
              <a:r>
                <a:rPr lang="fr-FR" sz="2200" dirty="0" err="1" smtClean="0">
                  <a:solidFill>
                    <a:schemeClr val="lt1"/>
                  </a:solidFill>
                </a:rPr>
                <a:t>Béva</a:t>
              </a:r>
              <a:endParaRPr lang="fr-FR" sz="2200" dirty="0">
                <a:solidFill>
                  <a:schemeClr val="lt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 err="1">
                  <a:solidFill>
                    <a:schemeClr val="lt1"/>
                  </a:solidFill>
                </a:rPr>
                <a:t>KRas</a:t>
              </a:r>
              <a:r>
                <a:rPr lang="fr-FR" sz="2200" dirty="0">
                  <a:solidFill>
                    <a:schemeClr val="lt1"/>
                  </a:solidFill>
                </a:rPr>
                <a:t> M-: FOLFIRI-</a:t>
              </a:r>
              <a:r>
                <a:rPr lang="fr-FR" sz="2200" dirty="0" err="1" smtClean="0">
                  <a:solidFill>
                    <a:schemeClr val="lt1"/>
                  </a:solidFill>
                </a:rPr>
                <a:t>Cétux</a:t>
              </a:r>
              <a:endParaRPr lang="fr-FR" sz="2200" dirty="0" smtClean="0">
                <a:solidFill>
                  <a:schemeClr val="lt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 </a:t>
              </a:r>
              <a:r>
                <a:rPr lang="fr-FR" sz="2200" dirty="0" smtClean="0">
                  <a:solidFill>
                    <a:schemeClr val="lt1"/>
                  </a:solidFill>
                </a:rPr>
                <a:t>                FOLFOX-</a:t>
              </a:r>
              <a:r>
                <a:rPr lang="fr-FR" sz="2200" dirty="0" err="1" smtClean="0">
                  <a:solidFill>
                    <a:schemeClr val="lt1"/>
                  </a:solidFill>
                </a:rPr>
                <a:t>Cétux</a:t>
              </a:r>
              <a:endParaRPr lang="fr-FR" sz="2200" dirty="0">
                <a:solidFill>
                  <a:schemeClr val="lt1"/>
                </a:solidFill>
              </a:endParaRPr>
            </a:p>
          </p:txBody>
        </p:sp>
        <p:sp>
          <p:nvSpPr>
            <p:cNvPr id="9" name="Rectangle à coins arrondis 8"/>
            <p:cNvSpPr>
              <a:spLocks noChangeArrowheads="1"/>
            </p:cNvSpPr>
            <p:nvPr/>
          </p:nvSpPr>
          <p:spPr bwMode="auto">
            <a:xfrm>
              <a:off x="4903467" y="2801309"/>
              <a:ext cx="2591504" cy="1404672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 err="1">
                  <a:solidFill>
                    <a:schemeClr val="lt1"/>
                  </a:solidFill>
                </a:rPr>
                <a:t>Experimental</a:t>
              </a:r>
              <a:r>
                <a:rPr lang="fr-FR" sz="2200" dirty="0">
                  <a:solidFill>
                    <a:schemeClr val="lt1"/>
                  </a:solidFill>
                </a:rPr>
                <a:t> </a:t>
              </a:r>
              <a:r>
                <a:rPr lang="fr-FR" sz="2200" dirty="0" err="1">
                  <a:solidFill>
                    <a:schemeClr val="lt1"/>
                  </a:solidFill>
                </a:rPr>
                <a:t>Arms</a:t>
              </a:r>
              <a:r>
                <a:rPr lang="fr-FR" sz="2200" dirty="0">
                  <a:solidFill>
                    <a:schemeClr val="lt1"/>
                  </a:solidFill>
                </a:rPr>
                <a:t> 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 err="1">
                  <a:solidFill>
                    <a:schemeClr val="lt1"/>
                  </a:solidFill>
                </a:rPr>
                <a:t>KRas</a:t>
              </a:r>
              <a:r>
                <a:rPr lang="fr-FR" sz="2200" dirty="0">
                  <a:solidFill>
                    <a:schemeClr val="lt1"/>
                  </a:solidFill>
                </a:rPr>
                <a:t> M+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- FOLFIRINOX-</a:t>
              </a:r>
              <a:r>
                <a:rPr lang="fr-FR" sz="2200" dirty="0" err="1">
                  <a:solidFill>
                    <a:schemeClr val="lt1"/>
                  </a:solidFill>
                </a:rPr>
                <a:t>Béva</a:t>
              </a:r>
              <a:endParaRPr lang="fr-FR" sz="2200" dirty="0">
                <a:solidFill>
                  <a:schemeClr val="lt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 err="1">
                  <a:solidFill>
                    <a:schemeClr val="lt1"/>
                  </a:solidFill>
                </a:rPr>
                <a:t>KRas</a:t>
              </a:r>
              <a:r>
                <a:rPr lang="fr-FR" sz="2200" dirty="0">
                  <a:solidFill>
                    <a:schemeClr val="lt1"/>
                  </a:solidFill>
                </a:rPr>
                <a:t> M</a:t>
              </a:r>
              <a:r>
                <a:rPr lang="fr-FR" sz="2200" dirty="0" smtClean="0">
                  <a:solidFill>
                    <a:schemeClr val="lt1"/>
                  </a:solidFill>
                </a:rPr>
                <a:t>-</a:t>
              </a:r>
              <a:endParaRPr lang="fr-FR" sz="2200" dirty="0">
                <a:solidFill>
                  <a:schemeClr val="lt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- FOLFIRINOX-</a:t>
              </a:r>
              <a:r>
                <a:rPr lang="fr-FR" sz="2200" dirty="0" err="1">
                  <a:solidFill>
                    <a:schemeClr val="lt1"/>
                  </a:solidFill>
                </a:rPr>
                <a:t>Cétux</a:t>
              </a:r>
              <a:endParaRPr lang="fr-FR" sz="2200" dirty="0">
                <a:solidFill>
                  <a:schemeClr val="lt1"/>
                </a:solidFill>
              </a:endParaRPr>
            </a:p>
          </p:txBody>
        </p:sp>
        <p:sp>
          <p:nvSpPr>
            <p:cNvPr id="10" name="Flèche droite 10"/>
            <p:cNvSpPr>
              <a:spLocks noChangeArrowheads="1"/>
            </p:cNvSpPr>
            <p:nvPr/>
          </p:nvSpPr>
          <p:spPr bwMode="auto">
            <a:xfrm rot="20201206">
              <a:off x="3995417" y="2371627"/>
              <a:ext cx="852487" cy="232833"/>
            </a:xfrm>
            <a:prstGeom prst="rightArrow">
              <a:avLst>
                <a:gd name="adj1" fmla="val 50000"/>
                <a:gd name="adj2" fmla="val 49971"/>
              </a:avLst>
            </a:prstGeom>
            <a:solidFill>
              <a:srgbClr val="00B0F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lèche droite 11"/>
            <p:cNvSpPr>
              <a:spLocks noChangeArrowheads="1"/>
            </p:cNvSpPr>
            <p:nvPr/>
          </p:nvSpPr>
          <p:spPr bwMode="auto">
            <a:xfrm rot="1472386">
              <a:off x="4014467" y="2953710"/>
              <a:ext cx="852487" cy="232833"/>
            </a:xfrm>
            <a:prstGeom prst="rightArrow">
              <a:avLst>
                <a:gd name="adj1" fmla="val 50000"/>
                <a:gd name="adj2" fmla="val 49971"/>
              </a:avLst>
            </a:prstGeom>
            <a:solidFill>
              <a:srgbClr val="00B0F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Arrondir un rectangle avec un coin diagonal 65"/>
          <p:cNvSpPr>
            <a:spLocks/>
          </p:cNvSpPr>
          <p:nvPr/>
        </p:nvSpPr>
        <p:spPr bwMode="auto">
          <a:xfrm>
            <a:off x="137190" y="1196752"/>
            <a:ext cx="8892480" cy="4464496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124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96851"/>
            <a:ext cx="6552728" cy="700616"/>
          </a:xfrm>
        </p:spPr>
        <p:txBody>
          <a:bodyPr>
            <a:noAutofit/>
          </a:bodyPr>
          <a:lstStyle/>
          <a:p>
            <a:r>
              <a:rPr lang="fr-FR" sz="2800" dirty="0"/>
              <a:t>Les indications </a:t>
            </a:r>
            <a:r>
              <a:rPr lang="fr-FR" sz="2800" dirty="0" smtClean="0"/>
              <a:t>clefs de la </a:t>
            </a:r>
            <a:r>
              <a:rPr lang="fr-FR" sz="2800" dirty="0" err="1" smtClean="0"/>
              <a:t>trichimiothérapie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Nouvelle option de 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dirty="0" smtClean="0"/>
              <a:t>ligne </a:t>
            </a:r>
            <a:r>
              <a:rPr lang="fr-FR" dirty="0"/>
              <a:t>associée au </a:t>
            </a:r>
            <a:r>
              <a:rPr lang="fr-FR" dirty="0" err="1" smtClean="0"/>
              <a:t>Bévacizumab</a:t>
            </a:r>
            <a:r>
              <a:rPr lang="fr-FR" dirty="0" smtClean="0"/>
              <a:t> </a:t>
            </a:r>
            <a:r>
              <a:rPr lang="fr-FR" dirty="0"/>
              <a:t>PS 0-1 </a:t>
            </a:r>
            <a:r>
              <a:rPr lang="fr-FR" dirty="0" smtClean="0"/>
              <a:t>&lt; </a:t>
            </a:r>
            <a:r>
              <a:rPr lang="fr-FR" dirty="0"/>
              <a:t>75 </a:t>
            </a:r>
            <a:r>
              <a:rPr lang="fr-FR"/>
              <a:t>ans </a:t>
            </a:r>
            <a:r>
              <a:rPr lang="fr-FR" smtClean="0"/>
              <a:t>quel que </a:t>
            </a:r>
            <a:r>
              <a:rPr lang="fr-FR" dirty="0"/>
              <a:t>soit le statut RAS (</a:t>
            </a:r>
            <a:r>
              <a:rPr lang="fr-FR" dirty="0" err="1"/>
              <a:t>Tribe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  <a:p>
            <a:r>
              <a:rPr lang="fr-FR" dirty="0"/>
              <a:t>MH non </a:t>
            </a:r>
            <a:r>
              <a:rPr lang="fr-FR" dirty="0" err="1"/>
              <a:t>résécables</a:t>
            </a:r>
            <a:r>
              <a:rPr lang="fr-FR" dirty="0"/>
              <a:t> ou de </a:t>
            </a:r>
            <a:r>
              <a:rPr lang="fr-FR" dirty="0" err="1"/>
              <a:t>résécabilité</a:t>
            </a:r>
            <a:r>
              <a:rPr lang="fr-FR" dirty="0"/>
              <a:t> limite initialement chez des patients jeunes et en bon état général</a:t>
            </a:r>
          </a:p>
          <a:p>
            <a:endParaRPr lang="fr-FR" dirty="0"/>
          </a:p>
          <a:p>
            <a:r>
              <a:rPr lang="fr-FR" dirty="0"/>
              <a:t>Une option à confirmer dans le </a:t>
            </a:r>
            <a:r>
              <a:rPr lang="fr-FR" dirty="0" smtClean="0"/>
              <a:t>sous-groupe </a:t>
            </a:r>
            <a:r>
              <a:rPr lang="fr-FR" dirty="0"/>
              <a:t>des BRAF mutés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0253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572000" y="4664075"/>
            <a:ext cx="4321175" cy="719138"/>
          </a:xfrm>
          <a:prstGeom prst="rect">
            <a:avLst/>
          </a:prstGeom>
          <a:solidFill>
            <a:srgbClr val="E46C0A"/>
          </a:solidFill>
          <a:ln w="1905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5FU flat continuous infusion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3200 mg/</a:t>
            </a:r>
            <a:r>
              <a:rPr lang="en-US" sz="1600" dirty="0" err="1">
                <a:solidFill>
                  <a:srgbClr val="FFFFFF"/>
                </a:solidFill>
                <a:latin typeface="Calibri"/>
                <a:cs typeface="Calibri"/>
              </a:rPr>
              <a:t>sqm</a:t>
            </a: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 48h</a:t>
            </a:r>
            <a:endParaRPr lang="en-US" sz="1600" baseline="30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006725" y="4691063"/>
            <a:ext cx="1439863" cy="719137"/>
          </a:xfrm>
          <a:prstGeom prst="rect">
            <a:avLst/>
          </a:prstGeom>
          <a:solidFill>
            <a:srgbClr val="E46C0A"/>
          </a:solidFill>
          <a:ln w="317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L-LV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200 mg/</a:t>
            </a:r>
            <a:r>
              <a:rPr lang="en-US" sz="1600" dirty="0" err="1">
                <a:solidFill>
                  <a:srgbClr val="FFFFFF"/>
                </a:solidFill>
                <a:latin typeface="Calibri"/>
                <a:cs typeface="Calibri"/>
              </a:rPr>
              <a:t>sqm</a:t>
            </a:r>
            <a:endParaRPr lang="en-US" sz="1600" baseline="30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gray">
          <a:xfrm>
            <a:off x="3006725" y="3860800"/>
            <a:ext cx="1439863" cy="720725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600" b="1" dirty="0" err="1" smtClean="0">
                <a:solidFill>
                  <a:srgbClr val="FFFFFF"/>
                </a:solidFill>
                <a:latin typeface="Calibri"/>
              </a:rPr>
              <a:t>oxaliplatin</a:t>
            </a:r>
            <a:r>
              <a:rPr lang="en-US" altLang="fr-FR" sz="1600" dirty="0" smtClean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600" dirty="0" smtClean="0">
                <a:solidFill>
                  <a:srgbClr val="FFFFFF"/>
                </a:solidFill>
                <a:latin typeface="Calibri"/>
              </a:rPr>
              <a:t>85 mg/</a:t>
            </a:r>
            <a:r>
              <a:rPr lang="en-US" altLang="fr-FR" sz="1600" dirty="0" err="1" smtClean="0">
                <a:solidFill>
                  <a:srgbClr val="FFFFFF"/>
                </a:solidFill>
                <a:latin typeface="Calibri"/>
              </a:rPr>
              <a:t>sqm</a:t>
            </a:r>
            <a:endParaRPr lang="en-US" altLang="fr-FR" sz="1600" baseline="3000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gray">
          <a:xfrm>
            <a:off x="1355725" y="3844925"/>
            <a:ext cx="1584325" cy="720725"/>
          </a:xfrm>
          <a:prstGeom prst="rect">
            <a:avLst/>
          </a:prstGeom>
          <a:solidFill>
            <a:srgbClr val="E46C0A"/>
          </a:solidFill>
          <a:ln w="317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irinotecan</a:t>
            </a:r>
            <a:endParaRPr lang="en-US" sz="16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165 mg/</a:t>
            </a:r>
            <a:r>
              <a:rPr lang="en-US" sz="1600" dirty="0" err="1">
                <a:solidFill>
                  <a:srgbClr val="FFFFFF"/>
                </a:solidFill>
                <a:latin typeface="Calibri"/>
                <a:cs typeface="Calibri"/>
              </a:rPr>
              <a:t>sqm</a:t>
            </a:r>
            <a:endParaRPr lang="en-US" sz="1600" baseline="30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1753" name="Parentesi graffa chiusa 3"/>
          <p:cNvSpPr>
            <a:spLocks/>
          </p:cNvSpPr>
          <p:nvPr/>
        </p:nvSpPr>
        <p:spPr bwMode="auto">
          <a:xfrm rot="5400000">
            <a:off x="1961357" y="5195093"/>
            <a:ext cx="323850" cy="1439863"/>
          </a:xfrm>
          <a:prstGeom prst="rightBrace">
            <a:avLst>
              <a:gd name="adj1" fmla="val 8336"/>
              <a:gd name="adj2" fmla="val 50000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fr-FR" sz="28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54" name="Rettangolo 4"/>
          <p:cNvSpPr>
            <a:spLocks noChangeArrowheads="1"/>
          </p:cNvSpPr>
          <p:nvPr/>
        </p:nvSpPr>
        <p:spPr bwMode="auto">
          <a:xfrm>
            <a:off x="1619250" y="5383213"/>
            <a:ext cx="807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fr-FR" sz="1800" b="1" dirty="0" smtClean="0">
                <a:solidFill>
                  <a:srgbClr val="000000"/>
                </a:solidFill>
                <a:latin typeface="Calibri"/>
              </a:rPr>
              <a:t>1 hour</a:t>
            </a:r>
            <a:endParaRPr lang="it-IT" altLang="fr-FR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55" name="Parentesi graffa chiusa 20"/>
          <p:cNvSpPr>
            <a:spLocks/>
          </p:cNvSpPr>
          <p:nvPr/>
        </p:nvSpPr>
        <p:spPr bwMode="auto">
          <a:xfrm rot="5400000">
            <a:off x="3593307" y="5214143"/>
            <a:ext cx="323850" cy="1439863"/>
          </a:xfrm>
          <a:prstGeom prst="rightBrace">
            <a:avLst>
              <a:gd name="adj1" fmla="val 8336"/>
              <a:gd name="adj2" fmla="val 50000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fr-FR" sz="28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56" name="Rettangolo 21"/>
          <p:cNvSpPr>
            <a:spLocks noChangeArrowheads="1"/>
          </p:cNvSpPr>
          <p:nvPr/>
        </p:nvSpPr>
        <p:spPr bwMode="auto">
          <a:xfrm>
            <a:off x="3213100" y="538321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fr-FR" sz="1800" b="1" dirty="0" smtClean="0">
                <a:solidFill>
                  <a:srgbClr val="000000"/>
                </a:solidFill>
                <a:latin typeface="Calibri"/>
              </a:rPr>
              <a:t>2 hours</a:t>
            </a:r>
            <a:endParaRPr lang="it-IT" altLang="fr-FR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57" name="Parentesi graffa chiusa 22"/>
          <p:cNvSpPr>
            <a:spLocks/>
          </p:cNvSpPr>
          <p:nvPr/>
        </p:nvSpPr>
        <p:spPr bwMode="auto">
          <a:xfrm rot="5400000">
            <a:off x="6520657" y="3831431"/>
            <a:ext cx="323850" cy="4176713"/>
          </a:xfrm>
          <a:prstGeom prst="rightBrace">
            <a:avLst>
              <a:gd name="adj1" fmla="val 8359"/>
              <a:gd name="adj2" fmla="val 50000"/>
            </a:avLst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fr-FR" sz="28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58" name="Rettangolo 23"/>
          <p:cNvSpPr>
            <a:spLocks noChangeArrowheads="1"/>
          </p:cNvSpPr>
          <p:nvPr/>
        </p:nvSpPr>
        <p:spPr bwMode="auto">
          <a:xfrm>
            <a:off x="5005388" y="5410200"/>
            <a:ext cx="316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fr-FR" sz="1800" b="1" dirty="0" smtClean="0">
                <a:solidFill>
                  <a:srgbClr val="000000"/>
                </a:solidFill>
                <a:latin typeface="Calibri"/>
              </a:rPr>
              <a:t>48 hours</a:t>
            </a:r>
            <a:endParaRPr lang="it-IT" altLang="fr-FR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59" name="CasellaDiTesto 2"/>
          <p:cNvSpPr txBox="1">
            <a:spLocks noChangeArrowheads="1"/>
          </p:cNvSpPr>
          <p:nvPr/>
        </p:nvSpPr>
        <p:spPr bwMode="auto">
          <a:xfrm>
            <a:off x="2863850" y="6230938"/>
            <a:ext cx="2818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fr-FR" sz="2000" b="1" i="1" dirty="0" err="1" smtClean="0">
                <a:solidFill>
                  <a:srgbClr val="000000"/>
                </a:solidFill>
                <a:latin typeface="Calibri"/>
              </a:rPr>
              <a:t>Repeated</a:t>
            </a:r>
            <a:r>
              <a:rPr lang="it-IT" altLang="fr-FR" sz="2000" b="1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altLang="fr-FR" sz="2000" b="1" i="1" dirty="0" err="1" smtClean="0">
                <a:solidFill>
                  <a:srgbClr val="000000"/>
                </a:solidFill>
                <a:latin typeface="Calibri"/>
              </a:rPr>
              <a:t>every</a:t>
            </a:r>
            <a:r>
              <a:rPr lang="it-IT" altLang="fr-FR" sz="2000" b="1" i="1" dirty="0" smtClean="0">
                <a:solidFill>
                  <a:srgbClr val="000000"/>
                </a:solidFill>
                <a:latin typeface="Calibri"/>
              </a:rPr>
              <a:t> 2 weeks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1738206" y="4028628"/>
            <a:ext cx="1237299" cy="203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stealth" w="med" len="med"/>
                <a:tailEnd type="stealth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-7938" y="3351109"/>
            <a:ext cx="1590813" cy="203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stealth" w="med" len="med"/>
                <a:tailEnd type="stealth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1711425" y="2248361"/>
            <a:ext cx="15908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stealth" w="med" len="med"/>
                <a:tailEnd type="stealth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991737" y="1544392"/>
            <a:ext cx="980198" cy="4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</a:rPr>
              <a:t>2 h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981187" y="1259549"/>
            <a:ext cx="1503327" cy="4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endParaRPr lang="fr-FR" b="1" kern="0">
              <a:solidFill>
                <a:srgbClr val="000000"/>
              </a:solidFill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08115" y="2138493"/>
            <a:ext cx="1642590" cy="584765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5" rIns="91426" bIns="45715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 b="1" kern="0" dirty="0" err="1" smtClean="0">
                <a:solidFill>
                  <a:srgbClr val="FFFFFF"/>
                </a:solidFill>
                <a:latin typeface="Calibri"/>
              </a:rPr>
              <a:t>Oxaliplatin</a:t>
            </a:r>
            <a:endParaRPr lang="en-US" sz="1600" b="1" kern="0" dirty="0" smtClean="0">
              <a:solidFill>
                <a:srgbClr val="FFFFFF"/>
              </a:solidFill>
              <a:latin typeface="Calibri"/>
            </a:endParaRPr>
          </a:p>
          <a:p>
            <a:pPr algn="ctr"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Calibri"/>
              </a:rPr>
              <a:t>85 mg/m</a:t>
            </a:r>
            <a:r>
              <a:rPr lang="en-US" sz="1600" b="1" kern="0" baseline="30000" dirty="0" smtClean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1991737" y="2726490"/>
            <a:ext cx="1301574" cy="583928"/>
          </a:xfrm>
          <a:prstGeom prst="rect">
            <a:avLst/>
          </a:prstGeom>
          <a:solidFill>
            <a:srgbClr val="C0C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5" rIns="91426" bIns="45715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 b="1" kern="0" dirty="0" err="1" smtClean="0">
                <a:solidFill>
                  <a:srgbClr val="FFFFFF"/>
                </a:solidFill>
                <a:latin typeface="Calibri"/>
              </a:rPr>
              <a:t>Irinotecan</a:t>
            </a:r>
            <a:endParaRPr lang="en-US" sz="1600" b="1" kern="0" dirty="0" smtClean="0">
              <a:solidFill>
                <a:srgbClr val="FFFFFF"/>
              </a:solidFill>
              <a:latin typeface="Calibri"/>
            </a:endParaRPr>
          </a:p>
          <a:p>
            <a:pPr algn="ctr"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Calibri"/>
              </a:rPr>
              <a:t>180 mg/m</a:t>
            </a:r>
            <a:r>
              <a:rPr lang="en-US" sz="1600" b="1" kern="0" baseline="30000" dirty="0" smtClean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750704" y="2138493"/>
            <a:ext cx="1553319" cy="58392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1426" tIns="45715" rIns="91426" bIns="45715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 b="1" kern="0" dirty="0" err="1" smtClean="0">
                <a:solidFill>
                  <a:srgbClr val="FFFFFF"/>
                </a:solidFill>
                <a:latin typeface="Calibri"/>
              </a:rPr>
              <a:t>Leucovorin</a:t>
            </a:r>
            <a:endParaRPr lang="en-US" sz="1600" b="1" kern="0" dirty="0" smtClean="0">
              <a:solidFill>
                <a:srgbClr val="FFFFFF"/>
              </a:solidFill>
              <a:latin typeface="Calibri"/>
            </a:endParaRPr>
          </a:p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1600" b="1" kern="0" dirty="0" smtClean="0">
                <a:solidFill>
                  <a:srgbClr val="FFFFFF"/>
                </a:solidFill>
                <a:latin typeface="Calibri"/>
              </a:rPr>
              <a:t>00 mg/m</a:t>
            </a:r>
            <a:r>
              <a:rPr lang="en-US" sz="1600" b="1" kern="0" baseline="30000" dirty="0" smtClean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304023" y="2138493"/>
            <a:ext cx="5652652" cy="583928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5" rIns="91426" bIns="45715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Calibri"/>
              </a:rPr>
              <a:t>Continuous 5-FU </a:t>
            </a:r>
            <a:endParaRPr lang="fr-FR" sz="1600" b="1" kern="0" dirty="0" smtClean="0">
              <a:solidFill>
                <a:srgbClr val="FFFFFF"/>
              </a:solidFill>
              <a:latin typeface="Calibri"/>
            </a:endParaRPr>
          </a:p>
          <a:p>
            <a:pPr algn="ctr"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Calibri"/>
              </a:rPr>
              <a:t>2,4</a:t>
            </a:r>
            <a:r>
              <a:rPr lang="fr-FR" sz="1600" b="1" kern="0" dirty="0" smtClean="0">
                <a:solidFill>
                  <a:srgbClr val="FFFFFF"/>
                </a:solidFill>
                <a:latin typeface="Calibri"/>
              </a:rPr>
              <a:t>00</a:t>
            </a:r>
            <a:r>
              <a:rPr lang="en-US" sz="1600" b="1" kern="0" dirty="0" smtClean="0">
                <a:solidFill>
                  <a:srgbClr val="FFFFFF"/>
                </a:solidFill>
                <a:latin typeface="Calibri"/>
              </a:rPr>
              <a:t> mg/m</a:t>
            </a:r>
            <a:r>
              <a:rPr lang="en-US" sz="1600" b="1" kern="0" baseline="30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1600" kern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3302238" y="1908584"/>
            <a:ext cx="1785" cy="33977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26" tIns="45715" rIns="91426" bIns="45715">
            <a:spAutoFit/>
          </a:bodyPr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2882663" y="1039813"/>
            <a:ext cx="2349618" cy="338554"/>
          </a:xfrm>
          <a:prstGeom prst="rect">
            <a:avLst/>
          </a:prstGeom>
          <a:solidFill>
            <a:srgbClr val="4BACC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="1" kern="0" dirty="0" smtClean="0">
                <a:solidFill>
                  <a:schemeClr val="bg1"/>
                </a:solidFill>
                <a:latin typeface="Calibri"/>
              </a:rPr>
              <a:t>Bolus 5-FU 400 mg/m</a:t>
            </a:r>
            <a:r>
              <a:rPr lang="en-US" sz="1600" b="1" kern="0" baseline="30000" dirty="0" smtClean="0">
                <a:solidFill>
                  <a:schemeClr val="bg1"/>
                </a:solidFill>
                <a:latin typeface="Calibri"/>
              </a:rPr>
              <a:t>2</a:t>
            </a:r>
            <a:endParaRPr lang="fr-FR" sz="1600" b="1" kern="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11761" y="196851"/>
            <a:ext cx="6480720" cy="700616"/>
          </a:xfrm>
        </p:spPr>
        <p:txBody>
          <a:bodyPr/>
          <a:lstStyle/>
          <a:p>
            <a:r>
              <a:rPr lang="it-IT" dirty="0">
                <a:solidFill>
                  <a:srgbClr val="FFFFFF"/>
                </a:solidFill>
                <a:latin typeface="Calibri"/>
                <a:ea typeface="Calisto MT" pitchFamily="-112" charset="0"/>
                <a:cs typeface="Calibri"/>
              </a:rPr>
              <a:t>FOLFIRINOX et </a:t>
            </a:r>
            <a:r>
              <a:rPr lang="it-IT" dirty="0" smtClean="0">
                <a:solidFill>
                  <a:srgbClr val="FFFFFF"/>
                </a:solidFill>
                <a:latin typeface="Calibri"/>
                <a:ea typeface="Calisto MT" pitchFamily="-112" charset="0"/>
                <a:cs typeface="Calibri"/>
              </a:rPr>
              <a:t>FOLFOXIRI</a:t>
            </a:r>
            <a:endParaRPr lang="fr-FR" dirty="0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 flipH="1" flipV="1">
            <a:off x="3275856" y="1412776"/>
            <a:ext cx="0" cy="60113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triangle" w="med" len="med"/>
            <a:tailEnd/>
          </a:ln>
          <a:effectLst>
            <a:prstShdw prst="shdw17" dist="17961" dir="2700000">
              <a:srgbClr val="002060">
                <a:alpha val="75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>
              <a:ln>
                <a:solidFill>
                  <a:srgbClr val="00B0F0"/>
                </a:solidFill>
              </a:ln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904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11760" y="196851"/>
            <a:ext cx="6275041" cy="700616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2800" dirty="0" err="1"/>
              <a:t>TRIBE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Schéma d’étude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268761"/>
            <a:ext cx="8363272" cy="648071"/>
          </a:xfrm>
        </p:spPr>
        <p:txBody>
          <a:bodyPr>
            <a:noAutofit/>
          </a:bodyPr>
          <a:lstStyle/>
          <a:p>
            <a:r>
              <a:rPr lang="fr-FR" sz="2000" dirty="0"/>
              <a:t>Étude randomisée de phase III évaluant FOLFOXIRI + </a:t>
            </a:r>
            <a:r>
              <a:rPr lang="fr-FR" sz="2000" dirty="0" err="1" smtClean="0"/>
              <a:t>bevacizumab</a:t>
            </a:r>
            <a:r>
              <a:rPr lang="fr-FR" sz="2000" dirty="0" smtClean="0"/>
              <a:t> </a:t>
            </a:r>
            <a:r>
              <a:rPr lang="fr-FR" sz="2000" i="1" dirty="0"/>
              <a:t>vs</a:t>
            </a:r>
            <a:r>
              <a:rPr lang="fr-FR" sz="2000" dirty="0"/>
              <a:t> FOLFIRI + </a:t>
            </a:r>
            <a:r>
              <a:rPr lang="fr-FR" sz="2000" dirty="0" err="1" smtClean="0"/>
              <a:t>bevacizumab</a:t>
            </a:r>
            <a:r>
              <a:rPr lang="fr-FR" sz="2000" dirty="0" smtClean="0"/>
              <a:t> </a:t>
            </a:r>
            <a:r>
              <a:rPr lang="fr-FR" sz="2000" dirty="0"/>
              <a:t>en thérapie de 1</a:t>
            </a:r>
            <a:r>
              <a:rPr lang="fr-FR" sz="2000" baseline="30000" dirty="0"/>
              <a:t>ère</a:t>
            </a:r>
            <a:r>
              <a:rPr lang="fr-FR" sz="2000" dirty="0"/>
              <a:t> ligne chez des patients atteints de cancer colorectal </a:t>
            </a:r>
            <a:r>
              <a:rPr lang="fr-FR" sz="2000" dirty="0" smtClean="0"/>
              <a:t>métastatique</a:t>
            </a:r>
            <a:endParaRPr lang="fr-FR" sz="2000" dirty="0"/>
          </a:p>
        </p:txBody>
      </p:sp>
      <p:sp>
        <p:nvSpPr>
          <p:cNvPr id="27" name="Rectangle 93"/>
          <p:cNvSpPr>
            <a:spLocks noChangeArrowheads="1"/>
          </p:cNvSpPr>
          <p:nvPr/>
        </p:nvSpPr>
        <p:spPr bwMode="auto">
          <a:xfrm>
            <a:off x="107503" y="5993208"/>
            <a:ext cx="8644007" cy="521683"/>
          </a:xfrm>
          <a:prstGeom prst="rect">
            <a:avLst/>
          </a:prstGeom>
          <a:solidFill>
            <a:srgbClr val="E46C0A"/>
          </a:solidFill>
          <a:ln>
            <a:noFill/>
          </a:ln>
          <a:extLst/>
        </p:spPr>
        <p:txBody>
          <a:bodyPr wrap="square" lIns="89903" tIns="44959" rIns="89903" bIns="44959">
            <a:spAutoFit/>
          </a:bodyPr>
          <a:lstStyle>
            <a:lvl1pPr marL="88900" indent="-88900">
              <a:tabLst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77800" indent="-177800" defTabSz="448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Critère </a:t>
            </a:r>
            <a:r>
              <a:rPr lang="fr-FR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principal </a:t>
            </a:r>
            <a:r>
              <a:rPr lang="fr-F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</a:rPr>
              <a:t>Survie sans </a:t>
            </a:r>
            <a:r>
              <a:rPr lang="fr-F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progression</a:t>
            </a:r>
          </a:p>
          <a:p>
            <a:pPr marL="177800" indent="-177800" defTabSz="448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Critères secondaires </a:t>
            </a:r>
            <a:r>
              <a:rPr lang="fr-F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</a:rPr>
              <a:t>Taux de </a:t>
            </a:r>
            <a:r>
              <a:rPr lang="fr-F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réponse (RECIST 1.0), </a:t>
            </a: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</a:rPr>
              <a:t>taux de résection secondaire R0, survie </a:t>
            </a:r>
            <a:r>
              <a:rPr lang="fr-F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globale, tolérance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41275" y="65731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 err="1">
                <a:solidFill>
                  <a:prstClr val="black">
                    <a:lumMod val="50000"/>
                  </a:prstClr>
                </a:solidFill>
              </a:rPr>
              <a:t>Loupakis</a:t>
            </a:r>
            <a:r>
              <a:rPr lang="fr-FR" sz="1100" dirty="0">
                <a:solidFill>
                  <a:prstClr val="black">
                    <a:lumMod val="50000"/>
                  </a:prstClr>
                </a:solidFill>
              </a:rPr>
              <a:t> F </a:t>
            </a:r>
            <a:r>
              <a:rPr lang="fr-FR" sz="1100" i="1" dirty="0">
                <a:solidFill>
                  <a:prstClr val="black">
                    <a:lumMod val="50000"/>
                  </a:prstClr>
                </a:solidFill>
              </a:rPr>
              <a:t>et al</a:t>
            </a:r>
            <a:r>
              <a:rPr lang="fr-FR" sz="1100" dirty="0">
                <a:solidFill>
                  <a:prstClr val="black">
                    <a:lumMod val="50000"/>
                  </a:prstClr>
                </a:solidFill>
              </a:rPr>
              <a:t>. </a:t>
            </a:r>
            <a:r>
              <a:rPr lang="fr-FR" sz="1100" dirty="0">
                <a:solidFill>
                  <a:prstClr val="black"/>
                </a:solidFill>
              </a:rPr>
              <a:t>N </a:t>
            </a:r>
            <a:r>
              <a:rPr lang="fr-FR" sz="1100" dirty="0" err="1">
                <a:solidFill>
                  <a:prstClr val="black"/>
                </a:solidFill>
              </a:rPr>
              <a:t>Engl</a:t>
            </a:r>
            <a:r>
              <a:rPr lang="fr-FR" sz="1100" dirty="0">
                <a:solidFill>
                  <a:prstClr val="black"/>
                </a:solidFill>
              </a:rPr>
              <a:t> J Med 2014;371:1609-18. 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467544" y="2227219"/>
            <a:ext cx="8496944" cy="3654990"/>
            <a:chOff x="467544" y="1864857"/>
            <a:chExt cx="8496944" cy="3654990"/>
          </a:xfrm>
        </p:grpSpPr>
        <p:sp>
          <p:nvSpPr>
            <p:cNvPr id="33" name="AutoShape 74"/>
            <p:cNvSpPr>
              <a:spLocks noChangeArrowheads="1"/>
            </p:cNvSpPr>
            <p:nvPr/>
          </p:nvSpPr>
          <p:spPr bwMode="auto">
            <a:xfrm>
              <a:off x="5652120" y="2622177"/>
              <a:ext cx="517153" cy="158751"/>
            </a:xfrm>
            <a:prstGeom prst="rightArrow">
              <a:avLst>
                <a:gd name="adj1" fmla="val 50000"/>
                <a:gd name="adj2" fmla="val 248795"/>
              </a:avLst>
            </a:prstGeom>
            <a:solidFill>
              <a:srgbClr val="037FC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4000" kern="0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" name="Oval 62"/>
            <p:cNvSpPr>
              <a:spLocks noChangeAspect="1" noChangeArrowheads="1"/>
            </p:cNvSpPr>
            <p:nvPr/>
          </p:nvSpPr>
          <p:spPr bwMode="auto">
            <a:xfrm>
              <a:off x="2412529" y="3043105"/>
              <a:ext cx="528637" cy="704851"/>
            </a:xfrm>
            <a:prstGeom prst="ellipse">
              <a:avLst/>
            </a:prstGeom>
            <a:solidFill>
              <a:srgbClr val="037FC4"/>
            </a:solidFill>
            <a:ln w="2857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kern="0" dirty="0">
                  <a:solidFill>
                    <a:srgbClr val="FFFFFF"/>
                  </a:solidFill>
                  <a:latin typeface="+mj-lt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5" name="Text Box 65"/>
            <p:cNvSpPr txBox="1">
              <a:spLocks noChangeArrowheads="1"/>
            </p:cNvSpPr>
            <p:nvPr/>
          </p:nvSpPr>
          <p:spPr bwMode="auto">
            <a:xfrm>
              <a:off x="2195736" y="3717032"/>
              <a:ext cx="827088" cy="33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altLang="fr-FR" sz="1600" b="1" dirty="0" smtClean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1:1</a:t>
              </a:r>
            </a:p>
          </p:txBody>
        </p:sp>
        <p:sp>
          <p:nvSpPr>
            <p:cNvPr id="37" name="AutoShape 61"/>
            <p:cNvSpPr>
              <a:spLocks noChangeArrowheads="1"/>
            </p:cNvSpPr>
            <p:nvPr/>
          </p:nvSpPr>
          <p:spPr bwMode="auto">
            <a:xfrm>
              <a:off x="1944216" y="3134122"/>
              <a:ext cx="466725" cy="480483"/>
            </a:xfrm>
            <a:prstGeom prst="rightArrow">
              <a:avLst>
                <a:gd name="adj1" fmla="val 50000"/>
                <a:gd name="adj2" fmla="val 39226"/>
              </a:avLst>
            </a:prstGeom>
            <a:solidFill>
              <a:srgbClr val="037FC4"/>
            </a:solidFill>
            <a:ln w="9525">
              <a:solidFill>
                <a:srgbClr val="037FC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4000" kern="0" dirty="0">
                <a:solidFill>
                  <a:srgbClr val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AutoShape 57"/>
            <p:cNvSpPr>
              <a:spLocks noChangeArrowheads="1"/>
            </p:cNvSpPr>
            <p:nvPr/>
          </p:nvSpPr>
          <p:spPr bwMode="auto">
            <a:xfrm rot="19004718">
              <a:off x="2723678" y="2710789"/>
              <a:ext cx="496700" cy="211666"/>
            </a:xfrm>
            <a:prstGeom prst="rightArrow">
              <a:avLst>
                <a:gd name="adj1" fmla="val 50000"/>
                <a:gd name="adj2" fmla="val 138799"/>
              </a:avLst>
            </a:prstGeom>
            <a:solidFill>
              <a:srgbClr val="037FC4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4000" kern="0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AutoShape 66"/>
            <p:cNvSpPr>
              <a:spLocks noChangeArrowheads="1"/>
            </p:cNvSpPr>
            <p:nvPr/>
          </p:nvSpPr>
          <p:spPr bwMode="auto">
            <a:xfrm rot="2673689" flipV="1">
              <a:off x="2723678" y="3904588"/>
              <a:ext cx="496700" cy="211666"/>
            </a:xfrm>
            <a:prstGeom prst="rightArrow">
              <a:avLst>
                <a:gd name="adj1" fmla="val 50000"/>
                <a:gd name="adj2" fmla="val 138799"/>
              </a:avLst>
            </a:prstGeom>
            <a:solidFill>
              <a:srgbClr val="037FC4"/>
            </a:solidFill>
            <a:ln w="9525">
              <a:solidFill>
                <a:srgbClr val="037FC4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4000" kern="0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67544" y="2160672"/>
              <a:ext cx="8352928" cy="2524663"/>
              <a:chOff x="485040" y="1637682"/>
              <a:chExt cx="8352928" cy="252466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85040" y="1637682"/>
                <a:ext cx="7317840" cy="2524663"/>
                <a:chOff x="406460" y="1637682"/>
                <a:chExt cx="7317840" cy="2524663"/>
              </a:xfrm>
            </p:grpSpPr>
            <p:sp>
              <p:nvSpPr>
                <p:cNvPr id="12" name="AutoShape 4"/>
                <p:cNvSpPr>
                  <a:spLocks noChangeArrowheads="1"/>
                </p:cNvSpPr>
                <p:nvPr/>
              </p:nvSpPr>
              <p:spPr bwMode="auto">
                <a:xfrm>
                  <a:off x="406460" y="2001391"/>
                  <a:ext cx="1481328" cy="1800225"/>
                </a:xfrm>
                <a:prstGeom prst="roundRect">
                  <a:avLst>
                    <a:gd name="adj" fmla="val 6718"/>
                  </a:avLst>
                </a:prstGeom>
                <a:solidFill>
                  <a:srgbClr val="4BACC6"/>
                </a:solidFill>
                <a:ln w="28575">
                  <a:solidFill>
                    <a:schemeClr val="accent1"/>
                  </a:solidFill>
                </a:ln>
              </p:spPr>
              <p:txBody>
                <a:bodyPr lIns="36000" rIns="36000" anchor="ctr"/>
                <a:lstStyle/>
                <a:p>
                  <a:pPr algn="ctr" defTabSz="995690"/>
                  <a:r>
                    <a:rPr lang="en-GB" sz="1200" b="1" kern="0" dirty="0" err="1">
                      <a:solidFill>
                        <a:srgbClr val="FFFFFF"/>
                      </a:solidFill>
                      <a:cs typeface="Imago" pitchFamily="2" charset="0"/>
                    </a:rPr>
                    <a:t>CCRm</a:t>
                  </a: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/>
                  </a:r>
                  <a:b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</a:b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non </a:t>
                  </a:r>
                  <a:r>
                    <a:rPr lang="en-GB" sz="1200" b="1" kern="0" dirty="0" err="1">
                      <a:solidFill>
                        <a:srgbClr val="FFFFFF"/>
                      </a:solidFill>
                      <a:cs typeface="Imago" pitchFamily="2" charset="0"/>
                    </a:rPr>
                    <a:t>traité</a:t>
                  </a: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/>
                  </a:r>
                  <a:b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</a:b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non </a:t>
                  </a:r>
                  <a:r>
                    <a:rPr lang="en-GB" sz="1200" b="1" kern="0" dirty="0" err="1">
                      <a:solidFill>
                        <a:srgbClr val="FFFFFF"/>
                      </a:solidFill>
                      <a:cs typeface="Imago" pitchFamily="2" charset="0"/>
                    </a:rPr>
                    <a:t>résécable</a:t>
                  </a: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/>
                  </a:r>
                  <a:b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</a:br>
                  <a:endParaRPr lang="en-GB" sz="1200" b="1" kern="0" dirty="0">
                    <a:solidFill>
                      <a:srgbClr val="FFFFFF"/>
                    </a:solidFill>
                    <a:cs typeface="Imago" pitchFamily="2" charset="0"/>
                  </a:endParaRPr>
                </a:p>
                <a:p>
                  <a:pPr algn="ctr" defTabSz="995690"/>
                  <a:r>
                    <a:rPr lang="it-IT" altLang="fr-FR" sz="1050" b="1" dirty="0">
                      <a:solidFill>
                        <a:srgbClr val="FFFFFF"/>
                      </a:solidFill>
                    </a:rPr>
                    <a:t>ECOG PS ≤ 2</a:t>
                  </a:r>
                </a:p>
                <a:p>
                  <a:pPr algn="ctr" defTabSz="995690"/>
                  <a:r>
                    <a:rPr lang="it-IT" altLang="fr-FR" sz="1050" b="1" dirty="0">
                      <a:solidFill>
                        <a:srgbClr val="FFFFFF"/>
                      </a:solidFill>
                    </a:rPr>
                    <a:t>ECOG PS = 0 (71-75 </a:t>
                  </a:r>
                  <a:r>
                    <a:rPr lang="it-IT" altLang="fr-FR" sz="1050" b="1" dirty="0" err="1">
                      <a:solidFill>
                        <a:srgbClr val="FFFFFF"/>
                      </a:solidFill>
                    </a:rPr>
                    <a:t>ans</a:t>
                  </a:r>
                  <a:r>
                    <a:rPr lang="it-IT" altLang="fr-FR" sz="1050" b="1" dirty="0">
                      <a:solidFill>
                        <a:srgbClr val="FFFFFF"/>
                      </a:solidFill>
                    </a:rPr>
                    <a:t>)</a:t>
                  </a: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/>
                  </a:r>
                  <a:b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</a:b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/>
                  </a:r>
                  <a:b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</a:b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(n=508)</a:t>
                  </a:r>
                </a:p>
              </p:txBody>
            </p:sp>
            <p:sp>
              <p:nvSpPr>
                <p:cNvPr id="13" name="AutoShape 9" descr="70%"/>
                <p:cNvSpPr>
                  <a:spLocks noChangeArrowheads="1"/>
                </p:cNvSpPr>
                <p:nvPr/>
              </p:nvSpPr>
              <p:spPr bwMode="auto">
                <a:xfrm>
                  <a:off x="3075878" y="3010345"/>
                  <a:ext cx="2527808" cy="1152000"/>
                </a:xfrm>
                <a:prstGeom prst="roundRect">
                  <a:avLst>
                    <a:gd name="adj" fmla="val 12380"/>
                  </a:avLst>
                </a:prstGeom>
                <a:solidFill>
                  <a:srgbClr val="002060"/>
                </a:solidFill>
                <a:ln>
                  <a:solidFill>
                    <a:sysClr val="window" lastClr="FFFFFF">
                      <a:lumMod val="65000"/>
                    </a:sysClr>
                  </a:solidFill>
                </a:ln>
              </p:spPr>
              <p:txBody>
                <a:bodyPr lIns="36000" rIns="36000" anchor="ctr"/>
                <a:lstStyle/>
                <a:p>
                  <a:pPr algn="ctr" defTabSz="995690"/>
                  <a:r>
                    <a:rPr lang="en-GB" sz="1200" b="1" kern="0" dirty="0" err="1">
                      <a:solidFill>
                        <a:prstClr val="white"/>
                      </a:solidFill>
                      <a:cs typeface="Imago" pitchFamily="2" charset="0"/>
                    </a:rPr>
                    <a:t>Bévacizumab</a:t>
                  </a:r>
                  <a:r>
                    <a:rPr lang="en-GB" sz="1200" b="1" kern="0" dirty="0">
                      <a:solidFill>
                        <a:srgbClr val="1F497D"/>
                      </a:solidFill>
                      <a:cs typeface="Imago" pitchFamily="2" charset="0"/>
                    </a:rPr>
                    <a:t> </a:t>
                  </a:r>
                  <a: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  <a:t>5 mg/kg</a:t>
                  </a:r>
                </a:p>
                <a:p>
                  <a:pPr algn="ctr" defTabSz="995690"/>
                  <a:r>
                    <a:rPr lang="en-GB" sz="1200" b="1" kern="0" dirty="0" err="1">
                      <a:solidFill>
                        <a:prstClr val="white"/>
                      </a:solidFill>
                      <a:cs typeface="Imago" pitchFamily="2" charset="0"/>
                    </a:rPr>
                    <a:t>toutes</a:t>
                  </a:r>
                  <a: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  <a:t> les 2 </a:t>
                  </a:r>
                  <a:r>
                    <a:rPr lang="en-GB" sz="1200" b="1" kern="0" dirty="0" err="1">
                      <a:solidFill>
                        <a:prstClr val="white"/>
                      </a:solidFill>
                      <a:cs typeface="Imago" pitchFamily="2" charset="0"/>
                    </a:rPr>
                    <a:t>semaines</a:t>
                  </a:r>
                  <a: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  <a:t> </a:t>
                  </a:r>
                  <a:b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</a:br>
                  <a: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  <a:t>+ FOLFOXIRI </a:t>
                  </a:r>
                  <a:b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</a:br>
                  <a: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  <a:t>(</a:t>
                  </a:r>
                  <a:r>
                    <a:rPr lang="en-GB" sz="1200" b="1" kern="0" dirty="0" err="1">
                      <a:solidFill>
                        <a:prstClr val="white"/>
                      </a:solidFill>
                      <a:cs typeface="Imago" pitchFamily="2" charset="0"/>
                    </a:rPr>
                    <a:t>jusqu’à</a:t>
                  </a:r>
                  <a: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  <a:t> 12 cycles)</a:t>
                  </a:r>
                </a:p>
                <a:p>
                  <a:pPr algn="ctr" defTabSz="995690"/>
                  <a: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  <a:t>n=252</a:t>
                  </a:r>
                </a:p>
              </p:txBody>
            </p:sp>
            <p:sp>
              <p:nvSpPr>
                <p:cNvPr id="14" name="AutoShape 10"/>
                <p:cNvSpPr>
                  <a:spLocks noChangeArrowheads="1"/>
                </p:cNvSpPr>
                <p:nvPr/>
              </p:nvSpPr>
              <p:spPr bwMode="auto">
                <a:xfrm>
                  <a:off x="3077465" y="1637682"/>
                  <a:ext cx="2527808" cy="1152000"/>
                </a:xfrm>
                <a:prstGeom prst="roundRect">
                  <a:avLst>
                    <a:gd name="adj" fmla="val 12380"/>
                  </a:avLst>
                </a:prstGeom>
                <a:solidFill>
                  <a:srgbClr val="4BACC6"/>
                </a:solidFill>
                <a:ln>
                  <a:solidFill>
                    <a:sysClr val="window" lastClr="FFFFFF">
                      <a:lumMod val="65000"/>
                    </a:sysClr>
                  </a:solidFill>
                </a:ln>
              </p:spPr>
              <p:txBody>
                <a:bodyPr lIns="36000" rIns="36000" anchor="ctr"/>
                <a:lstStyle/>
                <a:p>
                  <a:pPr algn="ctr" defTabSz="995690"/>
                  <a:r>
                    <a:rPr lang="en-GB" sz="1200" b="1" kern="0" dirty="0" err="1">
                      <a:solidFill>
                        <a:srgbClr val="FFFFFF"/>
                      </a:solidFill>
                      <a:cs typeface="Imago" pitchFamily="2" charset="0"/>
                    </a:rPr>
                    <a:t>Bévacizumab</a:t>
                  </a: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 5 mg/kg</a:t>
                  </a:r>
                  <a:b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</a:br>
                  <a:r>
                    <a:rPr lang="en-GB" sz="1200" b="1" kern="0" dirty="0" err="1">
                      <a:solidFill>
                        <a:srgbClr val="FFFFFF"/>
                      </a:solidFill>
                      <a:cs typeface="Imago" pitchFamily="2" charset="0"/>
                    </a:rPr>
                    <a:t>toutes</a:t>
                  </a: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 les 2 </a:t>
                  </a:r>
                  <a:r>
                    <a:rPr lang="en-GB" sz="1200" b="1" kern="0" dirty="0" err="1">
                      <a:solidFill>
                        <a:srgbClr val="FFFFFF"/>
                      </a:solidFill>
                      <a:cs typeface="Imago" pitchFamily="2" charset="0"/>
                    </a:rPr>
                    <a:t>semaines</a:t>
                  </a: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 </a:t>
                  </a:r>
                  <a:b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</a:b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+ FOLFIRI </a:t>
                  </a:r>
                  <a:b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</a:b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(</a:t>
                  </a:r>
                  <a:r>
                    <a:rPr lang="en-GB" sz="1200" b="1" kern="0" dirty="0" err="1">
                      <a:solidFill>
                        <a:srgbClr val="FFFFFF"/>
                      </a:solidFill>
                      <a:cs typeface="Imago" pitchFamily="2" charset="0"/>
                    </a:rPr>
                    <a:t>jusqu’à</a:t>
                  </a: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 12 cycles)</a:t>
                  </a:r>
                </a:p>
                <a:p>
                  <a:pPr algn="ctr" defTabSz="995690"/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n=256</a:t>
                  </a:r>
                </a:p>
              </p:txBody>
            </p:sp>
            <p:cxnSp>
              <p:nvCxnSpPr>
                <p:cNvPr id="15" name="AutoShape 17"/>
                <p:cNvCxnSpPr>
                  <a:cxnSpLocks noChangeShapeType="1"/>
                  <a:stCxn id="12" idx="3"/>
                </p:cNvCxnSpPr>
                <p:nvPr/>
              </p:nvCxnSpPr>
              <p:spPr bwMode="auto">
                <a:xfrm flipV="1">
                  <a:off x="1887788" y="2890088"/>
                  <a:ext cx="435928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39" name="AutoShape 10"/>
                <p:cNvSpPr>
                  <a:spLocks noChangeArrowheads="1"/>
                </p:cNvSpPr>
                <p:nvPr/>
              </p:nvSpPr>
              <p:spPr bwMode="auto">
                <a:xfrm>
                  <a:off x="6046217" y="1755666"/>
                  <a:ext cx="1678083" cy="857250"/>
                </a:xfrm>
                <a:prstGeom prst="roundRect">
                  <a:avLst>
                    <a:gd name="adj" fmla="val 12380"/>
                  </a:avLst>
                </a:prstGeom>
                <a:solidFill>
                  <a:srgbClr val="4BACC6"/>
                </a:solidFill>
                <a:ln>
                  <a:solidFill>
                    <a:sysClr val="window" lastClr="FFFFFF">
                      <a:lumMod val="65000"/>
                    </a:sysClr>
                  </a:solidFill>
                </a:ln>
              </p:spPr>
              <p:txBody>
                <a:bodyPr lIns="36000" rIns="36000" anchor="ctr"/>
                <a:lstStyle/>
                <a:p>
                  <a:pPr algn="ctr" defTabSz="995690"/>
                  <a:r>
                    <a:rPr lang="en-GB" sz="1200" b="1" kern="0" dirty="0" err="1">
                      <a:solidFill>
                        <a:srgbClr val="FFFFFF"/>
                      </a:solidFill>
                      <a:cs typeface="Imago" pitchFamily="2" charset="0"/>
                    </a:rPr>
                    <a:t>Bévacizumab</a:t>
                  </a:r>
                  <a:r>
                    <a:rPr lang="en-GB" sz="1200" b="1" kern="0" dirty="0">
                      <a:solidFill>
                        <a:srgbClr val="FFFFFF"/>
                      </a:solidFill>
                      <a:cs typeface="Imago" pitchFamily="2" charset="0"/>
                    </a:rPr>
                    <a:t> + 5-FU</a:t>
                  </a:r>
                </a:p>
              </p:txBody>
            </p:sp>
            <p:sp>
              <p:nvSpPr>
                <p:cNvPr id="51" name="AutoShape 10"/>
                <p:cNvSpPr>
                  <a:spLocks noChangeArrowheads="1"/>
                </p:cNvSpPr>
                <p:nvPr/>
              </p:nvSpPr>
              <p:spPr bwMode="auto">
                <a:xfrm>
                  <a:off x="6043169" y="3147814"/>
                  <a:ext cx="1678083" cy="857250"/>
                </a:xfrm>
                <a:prstGeom prst="roundRect">
                  <a:avLst>
                    <a:gd name="adj" fmla="val 12380"/>
                  </a:avLst>
                </a:prstGeom>
                <a:solidFill>
                  <a:srgbClr val="002060"/>
                </a:solidFill>
                <a:ln>
                  <a:solidFill>
                    <a:sysClr val="window" lastClr="FFFFFF">
                      <a:lumMod val="65000"/>
                    </a:sysClr>
                  </a:solidFill>
                </a:ln>
              </p:spPr>
              <p:txBody>
                <a:bodyPr lIns="36000" rIns="36000" anchor="ctr"/>
                <a:lstStyle/>
                <a:p>
                  <a:pPr algn="ctr" defTabSz="995690"/>
                  <a:r>
                    <a:rPr lang="en-GB" sz="1200" b="1" kern="0">
                      <a:solidFill>
                        <a:prstClr val="white"/>
                      </a:solidFill>
                      <a:cs typeface="Imago" pitchFamily="2" charset="0"/>
                    </a:rPr>
                    <a:t>Bévacizumab</a:t>
                  </a:r>
                  <a:r>
                    <a:rPr lang="en-GB" sz="1200" b="1" kern="0">
                      <a:solidFill>
                        <a:srgbClr val="1F497D"/>
                      </a:solidFill>
                      <a:cs typeface="Imago" pitchFamily="2" charset="0"/>
                    </a:rPr>
                    <a:t> </a:t>
                  </a:r>
                  <a:r>
                    <a:rPr lang="en-GB" sz="1200" b="1" kern="0">
                      <a:solidFill>
                        <a:prstClr val="white"/>
                      </a:solidFill>
                      <a:cs typeface="Imago" pitchFamily="2" charset="0"/>
                    </a:rPr>
                    <a:t>+ </a:t>
                  </a:r>
                  <a:r>
                    <a:rPr lang="en-GB" sz="1200" b="1" kern="0" dirty="0">
                      <a:solidFill>
                        <a:prstClr val="white"/>
                      </a:solidFill>
                      <a:cs typeface="Imago" pitchFamily="2" charset="0"/>
                    </a:rPr>
                    <a:t>5-FU</a:t>
                  </a:r>
                </a:p>
              </p:txBody>
            </p:sp>
          </p:grpSp>
          <p:sp>
            <p:nvSpPr>
              <p:cNvPr id="20" name="AutoShape 10"/>
              <p:cNvSpPr>
                <a:spLocks noChangeArrowheads="1"/>
              </p:cNvSpPr>
              <p:nvPr/>
            </p:nvSpPr>
            <p:spPr bwMode="auto">
              <a:xfrm>
                <a:off x="8316749" y="1969643"/>
                <a:ext cx="521219" cy="432000"/>
              </a:xfrm>
              <a:prstGeom prst="roundRect">
                <a:avLst>
                  <a:gd name="adj" fmla="val 12380"/>
                </a:avLst>
              </a:prstGeom>
              <a:solidFill>
                <a:sysClr val="window" lastClr="FFFFFF"/>
              </a:solidFill>
              <a:ln>
                <a:solidFill>
                  <a:srgbClr val="4BACC6"/>
                </a:solidFill>
              </a:ln>
            </p:spPr>
            <p:txBody>
              <a:bodyPr lIns="36000" rIns="36000" anchor="ctr"/>
              <a:lstStyle/>
              <a:p>
                <a:pPr algn="ctr" defTabSz="995690"/>
                <a:r>
                  <a:rPr lang="en-GB" sz="1600" b="1" kern="0" spc="300" dirty="0">
                    <a:solidFill>
                      <a:srgbClr val="1F497D"/>
                    </a:solidFill>
                    <a:cs typeface="Imago" pitchFamily="2" charset="0"/>
                  </a:rPr>
                  <a:t>PD</a:t>
                </a:r>
              </a:p>
            </p:txBody>
          </p:sp>
          <p:sp>
            <p:nvSpPr>
              <p:cNvPr id="21" name="AutoShape 10"/>
              <p:cNvSpPr>
                <a:spLocks noChangeArrowheads="1"/>
              </p:cNvSpPr>
              <p:nvPr/>
            </p:nvSpPr>
            <p:spPr bwMode="auto">
              <a:xfrm>
                <a:off x="8313701" y="3358126"/>
                <a:ext cx="521219" cy="432000"/>
              </a:xfrm>
              <a:prstGeom prst="roundRect">
                <a:avLst>
                  <a:gd name="adj" fmla="val 12380"/>
                </a:avLst>
              </a:prstGeom>
              <a:solidFill>
                <a:sysClr val="window" lastClr="FFFFFF"/>
              </a:solidFill>
              <a:ln>
                <a:solidFill>
                  <a:srgbClr val="4BACC6"/>
                </a:solidFill>
              </a:ln>
            </p:spPr>
            <p:txBody>
              <a:bodyPr lIns="36000" rIns="36000" anchor="ctr"/>
              <a:lstStyle/>
              <a:p>
                <a:pPr algn="ctr" defTabSz="995690"/>
                <a:r>
                  <a:rPr lang="en-GB" sz="1600" b="1" kern="0" spc="300" dirty="0">
                    <a:solidFill>
                      <a:srgbClr val="1F497D"/>
                    </a:solidFill>
                    <a:cs typeface="Imago" pitchFamily="2" charset="0"/>
                  </a:rPr>
                  <a:t>PD</a:t>
                </a:r>
              </a:p>
            </p:txBody>
          </p:sp>
        </p:grpSp>
        <p:sp>
          <p:nvSpPr>
            <p:cNvPr id="28" name="TextBox 18"/>
            <p:cNvSpPr txBox="1"/>
            <p:nvPr/>
          </p:nvSpPr>
          <p:spPr>
            <a:xfrm>
              <a:off x="3136961" y="4581128"/>
              <a:ext cx="582752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100" dirty="0">
                <a:solidFill>
                  <a:prstClr val="black"/>
                </a:solidFill>
                <a:ea typeface="ＭＳ Ｐゴシック" pitchFamily="-108" charset="-128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FOLFIRI = </a:t>
              </a:r>
              <a:r>
                <a:rPr lang="en-GB" sz="1100" dirty="0" err="1">
                  <a:solidFill>
                    <a:prstClr val="black"/>
                  </a:solidFill>
                  <a:ea typeface="ＭＳ Ｐゴシック" pitchFamily="-108" charset="-128"/>
                </a:rPr>
                <a:t>irinotécan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 180mg/m</a:t>
              </a:r>
              <a:r>
                <a:rPr lang="en-GB" sz="1100" baseline="30000" dirty="0">
                  <a:solidFill>
                    <a:prstClr val="black"/>
                  </a:solidFill>
                  <a:ea typeface="ＭＳ Ｐゴシック" pitchFamily="-108" charset="-128"/>
                </a:rPr>
                <a:t>2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, LV 200mg/m</a:t>
              </a:r>
              <a:r>
                <a:rPr lang="en-GB" sz="1100" baseline="30000" dirty="0">
                  <a:solidFill>
                    <a:prstClr val="black"/>
                  </a:solidFill>
                  <a:ea typeface="ＭＳ Ｐゴシック" pitchFamily="-108" charset="-128"/>
                </a:rPr>
                <a:t>2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, bolus 5-FU 400mg/m</a:t>
              </a:r>
              <a:r>
                <a:rPr lang="en-GB" sz="1100" baseline="30000" dirty="0">
                  <a:solidFill>
                    <a:prstClr val="black"/>
                  </a:solidFill>
                  <a:ea typeface="ＭＳ Ｐゴシック" pitchFamily="-108" charset="-128"/>
                </a:rPr>
                <a:t>2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, perfusion 5-FU 2400mg/m</a:t>
              </a:r>
              <a:r>
                <a:rPr lang="en-GB" sz="1100" baseline="30000" dirty="0">
                  <a:solidFill>
                    <a:prstClr val="black"/>
                  </a:solidFill>
                  <a:ea typeface="ＭＳ Ｐゴシック" pitchFamily="-108" charset="-128"/>
                </a:rPr>
                <a:t>2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 pendant 48 </a:t>
              </a:r>
              <a:r>
                <a:rPr lang="en-GB" sz="1100" dirty="0" err="1">
                  <a:solidFill>
                    <a:prstClr val="black"/>
                  </a:solidFill>
                  <a:ea typeface="ＭＳ Ｐゴシック" pitchFamily="-108" charset="-128"/>
                </a:rPr>
                <a:t>heures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.</a:t>
              </a:r>
              <a:b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</a:b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FOLFOXIRI = </a:t>
              </a:r>
              <a:r>
                <a:rPr lang="en-GB" sz="1100" dirty="0" err="1">
                  <a:solidFill>
                    <a:prstClr val="black"/>
                  </a:solidFill>
                  <a:ea typeface="ＭＳ Ｐゴシック" pitchFamily="-108" charset="-128"/>
                </a:rPr>
                <a:t>irinotécan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 165mg/m</a:t>
              </a:r>
              <a:r>
                <a:rPr lang="en-GB" sz="1100" baseline="30000" dirty="0">
                  <a:solidFill>
                    <a:prstClr val="black"/>
                  </a:solidFill>
                  <a:ea typeface="ＭＳ Ｐゴシック" pitchFamily="-108" charset="-128"/>
                </a:rPr>
                <a:t>2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, oxaliplatine 85mg/m</a:t>
              </a:r>
              <a:r>
                <a:rPr lang="en-GB" sz="1100" baseline="30000" dirty="0">
                  <a:solidFill>
                    <a:prstClr val="black"/>
                  </a:solidFill>
                  <a:ea typeface="ＭＳ Ｐゴシック" pitchFamily="-108" charset="-128"/>
                </a:rPr>
                <a:t>2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, LV 200mg/m</a:t>
              </a:r>
              <a:r>
                <a:rPr lang="en-GB" sz="1100" baseline="30000" dirty="0">
                  <a:solidFill>
                    <a:prstClr val="black"/>
                  </a:solidFill>
                  <a:ea typeface="ＭＳ Ｐゴシック" pitchFamily="-108" charset="-128"/>
                </a:rPr>
                <a:t>2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, bolus 5-FU 200mg/m</a:t>
              </a:r>
              <a:r>
                <a:rPr lang="en-GB" sz="1100" baseline="30000" dirty="0">
                  <a:solidFill>
                    <a:prstClr val="black"/>
                  </a:solidFill>
                  <a:ea typeface="ＭＳ Ｐゴシック" pitchFamily="-108" charset="-128"/>
                </a:rPr>
                <a:t>2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, perfusion 5-FU 3,200 mg/m</a:t>
              </a:r>
              <a:r>
                <a:rPr lang="en-GB" sz="1100" baseline="30000" dirty="0">
                  <a:solidFill>
                    <a:prstClr val="black"/>
                  </a:solidFill>
                  <a:ea typeface="ＭＳ Ｐゴシック" pitchFamily="-108" charset="-128"/>
                </a:rPr>
                <a:t>2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 pendant 48 </a:t>
              </a:r>
              <a:r>
                <a:rPr lang="en-GB" sz="1100" dirty="0" err="1">
                  <a:solidFill>
                    <a:prstClr val="black"/>
                  </a:solidFill>
                  <a:ea typeface="ＭＳ Ｐゴシック" pitchFamily="-108" charset="-128"/>
                </a:rPr>
                <a:t>heures</a:t>
              </a:r>
              <a:r>
                <a:rPr lang="en-GB" sz="1100" dirty="0">
                  <a:solidFill>
                    <a:prstClr val="black"/>
                  </a:solidFill>
                  <a:ea typeface="ＭＳ Ｐゴシック" pitchFamily="-108" charset="-128"/>
                </a:rPr>
                <a:t>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24081" y="1864857"/>
              <a:ext cx="15588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prstClr val="black"/>
                  </a:solidFill>
                </a:rPr>
                <a:t>Phase d’induction</a:t>
              </a:r>
              <a:r>
                <a:rPr lang="en-US" sz="140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27471" y="1868637"/>
              <a:ext cx="186236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prstClr val="black"/>
                  </a:solidFill>
                </a:rPr>
                <a:t>Phase de maintenance</a:t>
              </a:r>
            </a:p>
          </p:txBody>
        </p:sp>
        <p:sp>
          <p:nvSpPr>
            <p:cNvPr id="44" name="AutoShape 74"/>
            <p:cNvSpPr>
              <a:spLocks noChangeArrowheads="1"/>
            </p:cNvSpPr>
            <p:nvPr/>
          </p:nvSpPr>
          <p:spPr bwMode="auto">
            <a:xfrm>
              <a:off x="5652120" y="4005064"/>
              <a:ext cx="517153" cy="158751"/>
            </a:xfrm>
            <a:prstGeom prst="rightArrow">
              <a:avLst>
                <a:gd name="adj1" fmla="val 50000"/>
                <a:gd name="adj2" fmla="val 248795"/>
              </a:avLst>
            </a:prstGeom>
            <a:solidFill>
              <a:srgbClr val="037FC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4000" kern="0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AutoShape 74"/>
            <p:cNvSpPr>
              <a:spLocks noChangeArrowheads="1"/>
            </p:cNvSpPr>
            <p:nvPr/>
          </p:nvSpPr>
          <p:spPr bwMode="auto">
            <a:xfrm>
              <a:off x="7799263" y="2622177"/>
              <a:ext cx="517153" cy="158751"/>
            </a:xfrm>
            <a:prstGeom prst="rightArrow">
              <a:avLst>
                <a:gd name="adj1" fmla="val 50000"/>
                <a:gd name="adj2" fmla="val 248795"/>
              </a:avLst>
            </a:prstGeom>
            <a:solidFill>
              <a:srgbClr val="037FC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4000" kern="0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6" name="AutoShape 74"/>
            <p:cNvSpPr>
              <a:spLocks noChangeArrowheads="1"/>
            </p:cNvSpPr>
            <p:nvPr/>
          </p:nvSpPr>
          <p:spPr bwMode="auto">
            <a:xfrm>
              <a:off x="7799263" y="4005064"/>
              <a:ext cx="517153" cy="158751"/>
            </a:xfrm>
            <a:prstGeom prst="rightArrow">
              <a:avLst>
                <a:gd name="adj1" fmla="val 50000"/>
                <a:gd name="adj2" fmla="val 248795"/>
              </a:avLst>
            </a:prstGeom>
            <a:solidFill>
              <a:srgbClr val="037FC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4000" kern="0" dirty="0">
                <a:solidFill>
                  <a:srgbClr val="000000"/>
                </a:solidFill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7918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02361"/>
              </p:ext>
            </p:extLst>
          </p:nvPr>
        </p:nvGraphicFramePr>
        <p:xfrm>
          <a:off x="318388" y="1196752"/>
          <a:ext cx="8603966" cy="526687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212000"/>
                <a:gridCol w="2231983"/>
                <a:gridCol w="2159983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it-IT" alt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108000" marR="0" marT="45723" marB="1404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FOLFIRI + </a:t>
                      </a:r>
                      <a:r>
                        <a:rPr kumimoji="0" lang="it-IT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bev</a:t>
                      </a:r>
                      <a:endParaRPr kumimoji="0" lang="it-IT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= 256</a:t>
                      </a:r>
                      <a:endParaRPr kumimoji="0" lang="it-IT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ctr" anchorCtr="1" horzOverflow="overflow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FOLFOXIRI + </a:t>
                      </a:r>
                      <a:r>
                        <a:rPr kumimoji="0" lang="it-IT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bev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= 252</a:t>
                      </a:r>
                      <a:endParaRPr kumimoji="0" lang="it-IT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ctr" anchorCtr="1" horzOverflow="overflow">
                    <a:solidFill>
                      <a:srgbClr val="4BACC6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Sexe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(H / </a:t>
                      </a:r>
                      <a:r>
                        <a:rPr kumimoji="0" lang="it-IT" altLang="fr-F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), %</a:t>
                      </a:r>
                      <a:endParaRPr kumimoji="0" lang="it-IT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108000" marR="0" marT="45714" marB="45714" anchor="ctr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60,9 / 39,1</a:t>
                      </a:r>
                      <a:endParaRPr kumimoji="0" lang="it-IT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1430" marR="91430" marT="45714" marB="45714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59,5 / 40,5</a:t>
                      </a:r>
                      <a:endParaRPr kumimoji="0" lang="it-IT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1430" marR="91430" marT="45714" marB="45714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Age </a:t>
                      </a:r>
                      <a:r>
                        <a:rPr kumimoji="0" lang="it-IT" altLang="fr-F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médian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it-IT" altLang="fr-F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ans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(</a:t>
                      </a:r>
                      <a:r>
                        <a:rPr kumimoji="0" lang="it-IT" altLang="fr-F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intervalle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it-IT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108000" marR="0" marT="45714" marB="4571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60,0 (29 – 75)</a:t>
                      </a:r>
                      <a:endParaRPr kumimoji="0" lang="it-IT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1430" marR="91430" marT="45714" marB="45714" anchor="ctr" anchorCtr="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60,5 (29 – 75)</a:t>
                      </a:r>
                      <a:endParaRPr kumimoji="0" lang="it-IT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1430" marR="91430" marT="45714" marB="45714" anchor="ctr" anchorCtr="1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ECOG PS (0 / 1-2)</a:t>
                      </a:r>
                      <a:r>
                        <a:rPr kumimoji="0" lang="it-IT" altLang="fr-FR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panose="020B0600070205080204" pitchFamily="34" charset="-128"/>
                          <a:cs typeface="+mn-cs"/>
                        </a:rPr>
                        <a:t> , %</a:t>
                      </a:r>
                      <a:endParaRPr kumimoji="0" lang="it-IT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108000" marR="0" marT="45714" marB="45714" anchor="ctr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89,5 / 10,5</a:t>
                      </a:r>
                      <a:endParaRPr kumimoji="0" lang="it-IT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1430" marR="91430" marT="45714" marB="45714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90,1 / 9,9</a:t>
                      </a:r>
                      <a:endParaRPr kumimoji="0" lang="it-IT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L="91430" marR="91430" marT="45714" marB="45714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Métastases synchrones (O/N)</a:t>
                      </a:r>
                      <a:r>
                        <a:rPr kumimoji="0" lang="it-IT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, 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987" marR="0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80,9 / 19,1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78,2 / 21,8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CT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adjuvante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antérieure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987" marR="0" marT="45714" marB="45714" anchor="ctr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12,5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12,7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Site tumeur primaire (droite/gauche/non estimé)</a:t>
                      </a:r>
                      <a:r>
                        <a:rPr kumimoji="0" lang="it-IT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, 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987" marR="0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23,8 / 70,0 / 6,2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34,9 / 60,3 / 4,8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MH (foie/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multiples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sites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, 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987" marR="0" marT="45714" marB="45714" anchor="ctr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18,0 / 82,0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23,4 / 76,6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Tumeur primaire non réséquée</a:t>
                      </a:r>
                      <a:r>
                        <a:rPr kumimoji="0" lang="it-IT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987" marR="0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34,8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30,6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19" marR="91419" marT="45714" marB="45714" anchor="ctr" anchorCtr="1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latin typeface="+mn-lt"/>
                        </a:rPr>
                        <a:t>Score de Köhne (faible/modéré/sévère/non </a:t>
                      </a:r>
                      <a:r>
                        <a:rPr kumimoji="0" lang="it-IT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latin typeface="+mn-lt"/>
                        </a:rPr>
                        <a:t>estimé</a:t>
                      </a: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kumimoji="0" lang="it-IT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2020"/>
                        </a:solidFill>
                        <a:effectLst/>
                        <a:latin typeface="+mn-lt"/>
                      </a:endParaRPr>
                    </a:p>
                  </a:txBody>
                  <a:tcPr marL="107987" marR="0" marT="45723" marB="45723" anchor="ctr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41,0 / 44,2 / 11,3 / 3,5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29" marR="91429" marT="45723" marB="45723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42,9 / 44,0 / 7,1 / 6,0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+mn-lt"/>
                      </a:endParaRPr>
                    </a:p>
                  </a:txBody>
                  <a:tcPr marL="91429" marR="91429" marT="45723" marB="45723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latin typeface="+mn-lt"/>
                        </a:rPr>
                        <a:t>KRAS muté, 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2020"/>
                        </a:solidFill>
                        <a:effectLst/>
                        <a:latin typeface="+mn-lt"/>
                      </a:endParaRPr>
                    </a:p>
                  </a:txBody>
                  <a:tcPr marL="107987" marR="0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marL="91429" marR="91429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41,3</a:t>
                      </a:r>
                    </a:p>
                  </a:txBody>
                  <a:tcPr marL="91429" marR="91429" marT="45723" marB="45723" anchor="ctr" anchorCtr="1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latin typeface="+mn-lt"/>
                        </a:rPr>
                        <a:t>BRAF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latin typeface="+mn-lt"/>
                        </a:rPr>
                        <a:t>muté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latin typeface="+mn-lt"/>
                        </a:rPr>
                        <a:t>, %</a:t>
                      </a:r>
                    </a:p>
                  </a:txBody>
                  <a:tcPr marL="107987" marR="0" marT="45723" marB="45723" anchor="ctr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1429" marR="91429" marT="45723" marB="45723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1429" marR="91429" marT="45723" marB="45723" anchor="ctr" anchorCtr="1" horzOverflow="overflow"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-27384"/>
            <a:ext cx="6233764" cy="114300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2800" dirty="0"/>
              <a:t>TRIBE</a:t>
            </a:r>
            <a:br>
              <a:rPr lang="fr-FR" sz="2800" dirty="0"/>
            </a:br>
            <a:r>
              <a:rPr lang="fr-FR" sz="2800" dirty="0"/>
              <a:t>Caractéristiques des patients </a:t>
            </a:r>
            <a:r>
              <a:rPr lang="fr-FR" sz="2000" dirty="0" smtClean="0"/>
              <a:t>(</a:t>
            </a:r>
            <a:r>
              <a:rPr lang="fr-FR" sz="2000" dirty="0"/>
              <a:t>p</a:t>
            </a:r>
            <a:r>
              <a:rPr lang="fr-FR" sz="2000" dirty="0" smtClean="0"/>
              <a:t>opulation ITT)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-41275" y="65731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 err="1">
                <a:solidFill>
                  <a:prstClr val="black">
                    <a:lumMod val="50000"/>
                  </a:prstClr>
                </a:solidFill>
              </a:rPr>
              <a:t>Loupakis</a:t>
            </a:r>
            <a:r>
              <a:rPr lang="fr-FR" sz="1100" dirty="0">
                <a:solidFill>
                  <a:prstClr val="black">
                    <a:lumMod val="50000"/>
                  </a:prstClr>
                </a:solidFill>
              </a:rPr>
              <a:t> F et al. </a:t>
            </a:r>
            <a:r>
              <a:rPr lang="fr-FR" sz="1100" dirty="0">
                <a:solidFill>
                  <a:prstClr val="black"/>
                </a:solidFill>
              </a:rPr>
              <a:t>N </a:t>
            </a:r>
            <a:r>
              <a:rPr lang="fr-FR" sz="1100" dirty="0" err="1">
                <a:solidFill>
                  <a:prstClr val="black"/>
                </a:solidFill>
              </a:rPr>
              <a:t>Engl</a:t>
            </a:r>
            <a:r>
              <a:rPr lang="fr-FR" sz="1100" dirty="0">
                <a:solidFill>
                  <a:prstClr val="black"/>
                </a:solidFill>
              </a:rPr>
              <a:t> J Med 2014;371:1609-18.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3529" y="4365104"/>
            <a:ext cx="8568952" cy="360040"/>
          </a:xfrm>
          <a:prstGeom prst="rect">
            <a:avLst/>
          </a:prstGeom>
          <a:noFill/>
          <a:ln w="31750">
            <a:solidFill>
              <a:srgbClr val="E46C0A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Imago Book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0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73756"/>
              </p:ext>
            </p:extLst>
          </p:nvPr>
        </p:nvGraphicFramePr>
        <p:xfrm>
          <a:off x="251520" y="1484784"/>
          <a:ext cx="8500778" cy="45596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2000"/>
                <a:gridCol w="1876450"/>
                <a:gridCol w="1866621"/>
                <a:gridCol w="108570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23" marB="140400" anchor="b" horzOverflow="overflow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Bevacizumab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+ FOLFIRI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(n=256)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Bevacizumab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+ FOLFOXIRI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(n=252)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AC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ORR (%)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53,1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65,1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0,006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CR (%)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3,1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4,8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PR (%)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50,0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60,3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SD (%)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32,0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24,6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PD (%)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10,6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6,3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Non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évaluable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(%)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4,3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4,0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Taux</a:t>
                      </a: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de </a:t>
                      </a:r>
                      <a:r>
                        <a:rPr kumimoji="0" lang="it-I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résection</a:t>
                      </a: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it-I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secondaire</a:t>
                      </a: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(%)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21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26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0,210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Taux de résection R0 </a:t>
                      </a: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(%)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0,33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Sous-groupe MH hépatiques uniquement</a:t>
                      </a:r>
                      <a:endParaRPr kumimoji="0" lang="it-IT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0" marT="45714" marB="45714" anchor="ctr" horzOverflow="overflow">
                    <a:lnT w="6350" cap="flat" cmpd="sng" algn="ctr">
                      <a:solidFill>
                        <a:srgbClr val="4A4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(n=46)</a:t>
                      </a:r>
                      <a:endParaRPr kumimoji="0" lang="it-IT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0" marR="91430" marT="45714" marB="45714" anchor="ctr" anchorCtr="1" horzOverflow="overflow">
                    <a:lnT w="6350" cap="flat" cmpd="sng" algn="ctr">
                      <a:solidFill>
                        <a:srgbClr val="4A4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(n=59)</a:t>
                      </a:r>
                      <a:endParaRPr kumimoji="0" lang="it-IT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0" marR="91430" marT="45714" marB="45714" anchor="ctr" anchorCtr="1" horzOverflow="overflow">
                    <a:lnT w="6350" cap="flat" cmpd="sng" algn="ctr">
                      <a:solidFill>
                        <a:srgbClr val="4A4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0" marR="91430" marT="45714" marB="45714" anchor="ctr" anchorCtr="1" horzOverflow="overflow">
                    <a:lnT w="6350" cap="flat" cmpd="sng" algn="ctr">
                      <a:solidFill>
                        <a:srgbClr val="4A4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Taux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de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résection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secondaire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(%)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41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39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1,000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Taux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de </a:t>
                      </a:r>
                      <a:r>
                        <a:rPr kumimoji="0" lang="it-IT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résection</a:t>
                      </a: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R0 (%)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45714" marB="45714" anchor="ctr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28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32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0,823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0" marR="91430" marT="45714" marB="45714" anchor="ctr" anchorCtr="1" horzOverflow="overflow">
                    <a:lnT w="12700" cap="flat" cmpd="sng" algn="ctr">
                      <a:solidFill>
                        <a:srgbClr val="3A62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11760" y="0"/>
            <a:ext cx="621337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b="1" dirty="0" smtClean="0"/>
              <a:t>TRIBE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Taux de réponse</a:t>
            </a:r>
            <a:endParaRPr lang="fr-FR" sz="2800" dirty="0"/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80544" y="6551766"/>
            <a:ext cx="68688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fr-FR" sz="1100" dirty="0" err="1" smtClean="0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Loupakis</a:t>
            </a:r>
            <a:r>
              <a:rPr lang="fr-FR" sz="1100" dirty="0" smtClean="0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 F et al. </a:t>
            </a:r>
            <a:r>
              <a:rPr lang="fr-FR" sz="1100" dirty="0">
                <a:solidFill>
                  <a:prstClr val="black"/>
                </a:solidFill>
                <a:latin typeface="Calibri"/>
                <a:cs typeface="Calibri"/>
              </a:rPr>
              <a:t>N </a:t>
            </a:r>
            <a:r>
              <a:rPr lang="fr-FR" sz="1100" dirty="0" err="1">
                <a:solidFill>
                  <a:prstClr val="black"/>
                </a:solidFill>
                <a:latin typeface="Calibri"/>
                <a:cs typeface="Calibri"/>
              </a:rPr>
              <a:t>Engl</a:t>
            </a:r>
            <a:r>
              <a:rPr lang="fr-FR" sz="1100" dirty="0">
                <a:solidFill>
                  <a:prstClr val="black"/>
                </a:solidFill>
                <a:latin typeface="Calibri"/>
                <a:cs typeface="Calibri"/>
              </a:rPr>
              <a:t> J Med 2014;371:1609-18</a:t>
            </a:r>
            <a:r>
              <a:rPr lang="fr-FR" sz="1100" dirty="0" smtClean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lang="fr-FR" sz="1100" dirty="0" smtClean="0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Falcone A et </a:t>
            </a:r>
            <a:r>
              <a:rPr lang="fr-FR" sz="1100" dirty="0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al. ASCO </a:t>
            </a:r>
            <a:r>
              <a:rPr lang="fr-FR" sz="1100" dirty="0" smtClean="0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2013. </a:t>
            </a:r>
            <a:r>
              <a:rPr lang="fr-FR" sz="1100" dirty="0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J Clin </a:t>
            </a:r>
            <a:r>
              <a:rPr lang="fr-FR" sz="1100" dirty="0" err="1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Oncol</a:t>
            </a:r>
            <a:r>
              <a:rPr lang="fr-FR" sz="1100" dirty="0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 31, 2013 (</a:t>
            </a:r>
            <a:r>
              <a:rPr lang="fr-FR" sz="1100" dirty="0" err="1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suppl</a:t>
            </a:r>
            <a:r>
              <a:rPr lang="fr-FR" sz="1100" dirty="0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; </a:t>
            </a:r>
            <a:r>
              <a:rPr lang="fr-FR" sz="1100" dirty="0" err="1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abstr</a:t>
            </a:r>
            <a:r>
              <a:rPr lang="fr-FR" sz="1100" dirty="0">
                <a:solidFill>
                  <a:prstClr val="black">
                    <a:lumMod val="50000"/>
                  </a:prstClr>
                </a:solidFill>
                <a:latin typeface="Calibri"/>
                <a:cs typeface="Calibri"/>
              </a:rPr>
              <a:t> 3505)</a:t>
            </a:r>
            <a:endParaRPr lang="en-GB" sz="1100" dirty="0">
              <a:solidFill>
                <a:prstClr val="black">
                  <a:lumMod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8853" y="4437112"/>
            <a:ext cx="7183427" cy="576064"/>
          </a:xfrm>
          <a:prstGeom prst="rect">
            <a:avLst/>
          </a:prstGeom>
          <a:noFill/>
          <a:ln>
            <a:solidFill>
              <a:srgbClr val="E46C0A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Imago Book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428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/>
          <p:cNvSpPr>
            <a:spLocks noChangeArrowheads="1"/>
          </p:cNvSpPr>
          <p:nvPr/>
        </p:nvSpPr>
        <p:spPr bwMode="auto">
          <a:xfrm rot="-5400000">
            <a:off x="320650" y="3457016"/>
            <a:ext cx="226123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4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Survie</a:t>
            </a:r>
            <a:r>
              <a:rPr lang="it-IT" alt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sans </a:t>
            </a:r>
            <a:r>
              <a:rPr lang="it-IT" altLang="fr-FR" sz="14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progression</a:t>
            </a:r>
            <a:endParaRPr lang="it-IT" altLang="fr-FR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3153474" y="5416485"/>
            <a:ext cx="18373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400" b="1" smtClean="0">
                <a:solidFill>
                  <a:prstClr val="black"/>
                </a:solidFill>
                <a:latin typeface="Calibri" panose="020F0502020204030204" pitchFamily="34" charset="0"/>
              </a:rPr>
              <a:t>Temps (mois</a:t>
            </a:r>
            <a:r>
              <a:rPr lang="it-IT" altLang="fr-FR" sz="1400" b="1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507616" y="3401603"/>
            <a:ext cx="1537552" cy="431315"/>
            <a:chOff x="3669259" y="2380508"/>
            <a:chExt cx="1537552" cy="431315"/>
          </a:xfrm>
        </p:grpSpPr>
        <p:sp>
          <p:nvSpPr>
            <p:cNvPr id="6" name="Rettangolo 11"/>
            <p:cNvSpPr>
              <a:spLocks noChangeArrowheads="1"/>
            </p:cNvSpPr>
            <p:nvPr/>
          </p:nvSpPr>
          <p:spPr bwMode="auto">
            <a:xfrm>
              <a:off x="3873430" y="2380508"/>
              <a:ext cx="1333381" cy="431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1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it-IT" altLang="fr-FR" sz="1050" b="1" dirty="0">
                  <a:solidFill>
                    <a:prstClr val="black"/>
                  </a:solidFill>
                  <a:latin typeface="Calibri"/>
                </a:rPr>
                <a:t>FOLFIRI + </a:t>
              </a:r>
              <a:r>
                <a:rPr lang="it-IT" altLang="fr-FR" sz="1050" b="1" dirty="0" err="1">
                  <a:solidFill>
                    <a:prstClr val="black"/>
                  </a:solidFill>
                  <a:latin typeface="Calibri"/>
                </a:rPr>
                <a:t>bev</a:t>
              </a:r>
              <a:endParaRPr lang="it-IT" altLang="fr-FR" sz="1050" b="1" dirty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ts val="1000"/>
                </a:lnSpc>
                <a:spcBef>
                  <a:spcPct val="0"/>
                </a:spcBef>
                <a:buFontTx/>
                <a:buNone/>
              </a:pPr>
              <a:r>
                <a:rPr lang="it-IT" altLang="fr-FR" sz="1050" b="1" dirty="0">
                  <a:solidFill>
                    <a:prstClr val="black"/>
                  </a:solidFill>
                  <a:latin typeface="Calibri"/>
                </a:rPr>
                <a:t>FOLFOXIRI + </a:t>
              </a:r>
              <a:r>
                <a:rPr lang="it-IT" altLang="fr-FR" sz="1050" b="1" dirty="0" err="1">
                  <a:solidFill>
                    <a:prstClr val="black"/>
                  </a:solidFill>
                  <a:latin typeface="Calibri"/>
                </a:rPr>
                <a:t>bev</a:t>
              </a:r>
              <a:endParaRPr lang="it-IT" altLang="fr-FR" sz="105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" name="Connettore 1 6"/>
            <p:cNvCxnSpPr>
              <a:cxnSpLocks noChangeShapeType="1"/>
            </p:cNvCxnSpPr>
            <p:nvPr/>
          </p:nvCxnSpPr>
          <p:spPr bwMode="auto">
            <a:xfrm>
              <a:off x="3669259" y="2477135"/>
              <a:ext cx="242271" cy="0"/>
            </a:xfrm>
            <a:prstGeom prst="line">
              <a:avLst/>
            </a:prstGeom>
            <a:noFill/>
            <a:ln w="28575">
              <a:solidFill>
                <a:srgbClr val="3A62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Connettore 1 14"/>
            <p:cNvCxnSpPr>
              <a:cxnSpLocks noChangeShapeType="1"/>
            </p:cNvCxnSpPr>
            <p:nvPr/>
          </p:nvCxnSpPr>
          <p:spPr bwMode="auto">
            <a:xfrm>
              <a:off x="3669259" y="2670175"/>
              <a:ext cx="242271" cy="0"/>
            </a:xfrm>
            <a:prstGeom prst="line">
              <a:avLst/>
            </a:prstGeom>
            <a:noFill/>
            <a:ln w="28575">
              <a:solidFill>
                <a:srgbClr val="E46C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3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46402"/>
              </p:ext>
            </p:extLst>
          </p:nvPr>
        </p:nvGraphicFramePr>
        <p:xfrm>
          <a:off x="784369" y="5724460"/>
          <a:ext cx="5904000" cy="36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it-IT" sz="1000" b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FOLFIRI/bev</a:t>
                      </a:r>
                      <a:endParaRPr lang="it-IT" sz="1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256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203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94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46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26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14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FOLFOXIRI/</a:t>
                      </a:r>
                      <a:r>
                        <a:rPr lang="it-IT" sz="10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bev</a:t>
                      </a:r>
                      <a:r>
                        <a:rPr lang="it-IT" sz="1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it-IT" sz="1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252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208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125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74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35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21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11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it-IT" sz="10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Connecteur droit 14"/>
          <p:cNvCxnSpPr/>
          <p:nvPr/>
        </p:nvCxnSpPr>
        <p:spPr>
          <a:xfrm>
            <a:off x="1871976" y="3512629"/>
            <a:ext cx="10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30133" y="3497132"/>
            <a:ext cx="0" cy="165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710573" y="3502300"/>
            <a:ext cx="0" cy="165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err="1"/>
              <a:t>TRIBE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Survie sans </a:t>
            </a:r>
            <a:r>
              <a:rPr lang="fr-FR" sz="2800" dirty="0" smtClean="0"/>
              <a:t>progression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719688" y="5471131"/>
            <a:ext cx="707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</a:rPr>
              <a:t>Patients</a:t>
            </a:r>
            <a:endParaRPr lang="en-GB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19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52413"/>
              </p:ext>
            </p:extLst>
          </p:nvPr>
        </p:nvGraphicFramePr>
        <p:xfrm>
          <a:off x="4027364" y="1468165"/>
          <a:ext cx="4649092" cy="127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010"/>
                <a:gridCol w="1162274"/>
                <a:gridCol w="1279808"/>
              </a:tblGrid>
              <a:tr h="58771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91441" marR="91441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3A629F"/>
                          </a:solidFill>
                          <a:latin typeface="+mj-lt"/>
                          <a:cs typeface="Calibri"/>
                        </a:rPr>
                        <a:t>FOLFIRI + </a:t>
                      </a:r>
                      <a:br>
                        <a:rPr lang="en-GB" sz="1100" dirty="0" smtClean="0">
                          <a:solidFill>
                            <a:srgbClr val="3A629F"/>
                          </a:solidFill>
                          <a:latin typeface="+mj-lt"/>
                          <a:cs typeface="Calibri"/>
                        </a:rPr>
                      </a:br>
                      <a:r>
                        <a:rPr lang="en-GB" sz="1100" dirty="0" err="1" smtClean="0">
                          <a:solidFill>
                            <a:srgbClr val="3A629F"/>
                          </a:solidFill>
                          <a:latin typeface="+mj-lt"/>
                          <a:cs typeface="Calibri"/>
                        </a:rPr>
                        <a:t>Bevacizumab</a:t>
                      </a:r>
                      <a:endParaRPr lang="en-GB" sz="1100" dirty="0" smtClean="0">
                        <a:solidFill>
                          <a:srgbClr val="3A629F"/>
                        </a:solidFill>
                        <a:latin typeface="+mj-lt"/>
                        <a:cs typeface="Calibri"/>
                      </a:endParaRPr>
                    </a:p>
                  </a:txBody>
                  <a:tcPr marL="91441" marR="91441" marT="45727" marB="45727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E46C0A"/>
                          </a:solidFill>
                          <a:latin typeface="+mj-lt"/>
                          <a:cs typeface="Calibri"/>
                        </a:rPr>
                        <a:t>FOLFOXIRI + </a:t>
                      </a:r>
                      <a:r>
                        <a:rPr lang="en-GB" sz="1100" dirty="0" err="1" smtClean="0">
                          <a:solidFill>
                            <a:srgbClr val="E46C0A"/>
                          </a:solidFill>
                          <a:latin typeface="+mj-lt"/>
                          <a:cs typeface="Calibri"/>
                        </a:rPr>
                        <a:t>Bevacizumab</a:t>
                      </a:r>
                      <a:endParaRPr lang="en-GB" sz="1100" dirty="0" smtClean="0">
                        <a:solidFill>
                          <a:srgbClr val="E46C0A"/>
                        </a:solidFill>
                        <a:latin typeface="+mj-lt"/>
                        <a:cs typeface="Calibri"/>
                      </a:endParaRPr>
                    </a:p>
                  </a:txBody>
                  <a:tcPr marL="91441" marR="91441" marT="45727" marB="45727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191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SSP </a:t>
                      </a:r>
                      <a:r>
                        <a:rPr lang="en-GB" sz="1100" b="1" dirty="0" err="1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médiane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,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mois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91441" marR="91441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9,7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91441" marR="91441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12,1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91441" marR="91441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AF2"/>
                    </a:solidFill>
                  </a:tcPr>
                </a:tc>
              </a:tr>
              <a:tr h="42195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HR 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stratifié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(IC95%)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91441" marR="91441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fr-FR" sz="1100" dirty="0" smtClean="0">
                          <a:latin typeface="Calibri" panose="020F0502020204030204" pitchFamily="34" charset="0"/>
                        </a:rPr>
                        <a:t>0,72 [0,56-0,94]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fr-FR" sz="1100" dirty="0" err="1" smtClean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it-IT" altLang="fr-FR" sz="1100" dirty="0" smtClean="0">
                          <a:latin typeface="Calibri" panose="020F0502020204030204" pitchFamily="34" charset="0"/>
                        </a:rPr>
                        <a:t>=0,01</a:t>
                      </a:r>
                      <a:endParaRPr lang="it-IT" altLang="fr-FR" sz="1100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-41275" y="65731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>
                <a:solidFill>
                  <a:prstClr val="black">
                    <a:lumMod val="50000"/>
                  </a:prstClr>
                </a:solidFill>
              </a:rPr>
              <a:t>Loupakis F et al. </a:t>
            </a:r>
            <a:r>
              <a:rPr lang="fr-FR" sz="1100">
                <a:solidFill>
                  <a:prstClr val="black"/>
                </a:solidFill>
              </a:rPr>
              <a:t>N Engl J Med 2014;371:1609-18. </a:t>
            </a:r>
          </a:p>
        </p:txBody>
      </p:sp>
      <p:sp>
        <p:nvSpPr>
          <p:cNvPr id="54" name="Textfeld 15"/>
          <p:cNvSpPr txBox="1">
            <a:spLocks noChangeArrowheads="1"/>
          </p:cNvSpPr>
          <p:nvPr/>
        </p:nvSpPr>
        <p:spPr bwMode="auto">
          <a:xfrm rot="16200000">
            <a:off x="-373694" y="3359483"/>
            <a:ext cx="330237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err="1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Survie</a:t>
            </a: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 sans progression</a:t>
            </a:r>
            <a:endParaRPr lang="en-GB" altLang="fr-FR" sz="11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5" name="Rectangle 1382"/>
          <p:cNvSpPr>
            <a:spLocks noChangeArrowheads="1"/>
          </p:cNvSpPr>
          <p:nvPr/>
        </p:nvSpPr>
        <p:spPr bwMode="auto">
          <a:xfrm>
            <a:off x="1437828" y="5043476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56" name="Rectangle 1386"/>
          <p:cNvSpPr>
            <a:spLocks noChangeArrowheads="1"/>
          </p:cNvSpPr>
          <p:nvPr/>
        </p:nvSpPr>
        <p:spPr bwMode="auto">
          <a:xfrm>
            <a:off x="1437828" y="3394808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50</a:t>
            </a:r>
          </a:p>
        </p:txBody>
      </p:sp>
      <p:sp>
        <p:nvSpPr>
          <p:cNvPr id="57" name="Rectangle 1388"/>
          <p:cNvSpPr>
            <a:spLocks noChangeArrowheads="1"/>
          </p:cNvSpPr>
          <p:nvPr/>
        </p:nvSpPr>
        <p:spPr bwMode="auto">
          <a:xfrm>
            <a:off x="1437828" y="2736008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70</a:t>
            </a:r>
          </a:p>
        </p:txBody>
      </p:sp>
      <p:sp>
        <p:nvSpPr>
          <p:cNvPr id="58" name="Rectangle 1390"/>
          <p:cNvSpPr>
            <a:spLocks noChangeArrowheads="1"/>
          </p:cNvSpPr>
          <p:nvPr/>
        </p:nvSpPr>
        <p:spPr bwMode="auto">
          <a:xfrm>
            <a:off x="1437828" y="2095208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90</a:t>
            </a:r>
          </a:p>
        </p:txBody>
      </p:sp>
      <p:sp>
        <p:nvSpPr>
          <p:cNvPr id="59" name="Rectangle 1392"/>
          <p:cNvSpPr>
            <a:spLocks noChangeArrowheads="1"/>
          </p:cNvSpPr>
          <p:nvPr/>
        </p:nvSpPr>
        <p:spPr bwMode="auto">
          <a:xfrm>
            <a:off x="1437828" y="1793198"/>
            <a:ext cx="285750" cy="19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100</a:t>
            </a:r>
          </a:p>
        </p:txBody>
      </p:sp>
      <p:sp>
        <p:nvSpPr>
          <p:cNvPr id="60" name="Rectangle 1390"/>
          <p:cNvSpPr>
            <a:spLocks noChangeArrowheads="1"/>
          </p:cNvSpPr>
          <p:nvPr/>
        </p:nvSpPr>
        <p:spPr bwMode="auto">
          <a:xfrm>
            <a:off x="1437828" y="2414663"/>
            <a:ext cx="285750" cy="2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80</a:t>
            </a:r>
          </a:p>
        </p:txBody>
      </p:sp>
      <p:sp>
        <p:nvSpPr>
          <p:cNvPr id="61" name="Rectangle 1388"/>
          <p:cNvSpPr>
            <a:spLocks noChangeArrowheads="1"/>
          </p:cNvSpPr>
          <p:nvPr/>
        </p:nvSpPr>
        <p:spPr bwMode="auto">
          <a:xfrm>
            <a:off x="1437828" y="3060617"/>
            <a:ext cx="285750" cy="22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60</a:t>
            </a:r>
          </a:p>
        </p:txBody>
      </p:sp>
      <p:sp>
        <p:nvSpPr>
          <p:cNvPr id="62" name="Rectangle 1386"/>
          <p:cNvSpPr>
            <a:spLocks noChangeArrowheads="1"/>
          </p:cNvSpPr>
          <p:nvPr/>
        </p:nvSpPr>
        <p:spPr bwMode="auto">
          <a:xfrm>
            <a:off x="1437828" y="3708689"/>
            <a:ext cx="285750" cy="22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40</a:t>
            </a:r>
          </a:p>
        </p:txBody>
      </p:sp>
      <p:sp>
        <p:nvSpPr>
          <p:cNvPr id="63" name="Freeform 10"/>
          <p:cNvSpPr>
            <a:spLocks/>
          </p:cNvSpPr>
          <p:nvPr/>
        </p:nvSpPr>
        <p:spPr bwMode="auto">
          <a:xfrm>
            <a:off x="1858516" y="1890008"/>
            <a:ext cx="4585692" cy="3267184"/>
          </a:xfrm>
          <a:custGeom>
            <a:avLst/>
            <a:gdLst>
              <a:gd name="T0" fmla="*/ 0 w 3304"/>
              <a:gd name="T1" fmla="*/ 0 h 2254"/>
              <a:gd name="T2" fmla="*/ 0 w 3304"/>
              <a:gd name="T3" fmla="*/ 2147483646 h 2254"/>
              <a:gd name="T4" fmla="*/ 2147483646 w 3304"/>
              <a:gd name="T5" fmla="*/ 2147483646 h 2254"/>
              <a:gd name="T6" fmla="*/ 0 60000 65536"/>
              <a:gd name="T7" fmla="*/ 0 60000 65536"/>
              <a:gd name="T8" fmla="*/ 0 60000 65536"/>
              <a:gd name="T9" fmla="*/ 0 w 3304"/>
              <a:gd name="T10" fmla="*/ 0 h 2254"/>
              <a:gd name="T11" fmla="*/ 3304 w 3304"/>
              <a:gd name="T12" fmla="*/ 2254 h 2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4" h="2254">
                <a:moveTo>
                  <a:pt x="0" y="0"/>
                </a:moveTo>
                <a:lnTo>
                  <a:pt x="0" y="2254"/>
                </a:lnTo>
                <a:lnTo>
                  <a:pt x="3304" y="2254"/>
                </a:lnTo>
              </a:path>
            </a:pathLst>
          </a:custGeom>
          <a:noFill/>
          <a:ln w="285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1779142" y="1878773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1779142" y="2203208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1779142" y="2518378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1779142" y="2851208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1779142" y="3172800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>
            <a:off x="1779142" y="3820871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>
            <a:off x="1779142" y="4828985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71" name="Line 18"/>
          <p:cNvSpPr>
            <a:spLocks noChangeShapeType="1"/>
          </p:cNvSpPr>
          <p:nvPr/>
        </p:nvSpPr>
        <p:spPr bwMode="auto">
          <a:xfrm>
            <a:off x="1779142" y="515142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78" name="Line 21"/>
          <p:cNvSpPr>
            <a:spLocks noChangeShapeType="1"/>
          </p:cNvSpPr>
          <p:nvPr/>
        </p:nvSpPr>
        <p:spPr bwMode="auto">
          <a:xfrm flipV="1">
            <a:off x="2411760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79" name="Line 17"/>
          <p:cNvSpPr>
            <a:spLocks noChangeShapeType="1"/>
          </p:cNvSpPr>
          <p:nvPr/>
        </p:nvSpPr>
        <p:spPr bwMode="auto">
          <a:xfrm>
            <a:off x="1779142" y="4468945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>
            <a:off x="1779142" y="4183029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81" name="Line 17"/>
          <p:cNvSpPr>
            <a:spLocks noChangeShapeType="1"/>
          </p:cNvSpPr>
          <p:nvPr/>
        </p:nvSpPr>
        <p:spPr bwMode="auto">
          <a:xfrm>
            <a:off x="1779142" y="3510008"/>
            <a:ext cx="79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82" name="Rectangle 1386"/>
          <p:cNvSpPr>
            <a:spLocks noChangeArrowheads="1"/>
          </p:cNvSpPr>
          <p:nvPr/>
        </p:nvSpPr>
        <p:spPr bwMode="auto">
          <a:xfrm>
            <a:off x="1437828" y="4070847"/>
            <a:ext cx="285750" cy="2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30</a:t>
            </a:r>
          </a:p>
        </p:txBody>
      </p:sp>
      <p:sp>
        <p:nvSpPr>
          <p:cNvPr id="83" name="Rectangle 1386"/>
          <p:cNvSpPr>
            <a:spLocks noChangeArrowheads="1"/>
          </p:cNvSpPr>
          <p:nvPr/>
        </p:nvSpPr>
        <p:spPr bwMode="auto">
          <a:xfrm>
            <a:off x="1437828" y="4356761"/>
            <a:ext cx="285750" cy="22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20</a:t>
            </a:r>
          </a:p>
        </p:txBody>
      </p:sp>
      <p:sp>
        <p:nvSpPr>
          <p:cNvPr id="84" name="Rectangle 1386"/>
          <p:cNvSpPr>
            <a:spLocks noChangeArrowheads="1"/>
          </p:cNvSpPr>
          <p:nvPr/>
        </p:nvSpPr>
        <p:spPr bwMode="auto">
          <a:xfrm>
            <a:off x="1437828" y="4716801"/>
            <a:ext cx="285750" cy="22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85" name="Textfeld 7"/>
          <p:cNvSpPr txBox="1">
            <a:spLocks noChangeArrowheads="1"/>
          </p:cNvSpPr>
          <p:nvPr/>
        </p:nvSpPr>
        <p:spPr bwMode="auto">
          <a:xfrm>
            <a:off x="1763688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0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 flipV="1">
            <a:off x="1907704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87" name="Arrondir un rectangle avec un coin diagonal 65"/>
          <p:cNvSpPr>
            <a:spLocks/>
          </p:cNvSpPr>
          <p:nvPr/>
        </p:nvSpPr>
        <p:spPr bwMode="auto">
          <a:xfrm>
            <a:off x="611560" y="1412776"/>
            <a:ext cx="8136904" cy="4896544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88" name="Textfeld 7"/>
          <p:cNvSpPr txBox="1">
            <a:spLocks noChangeArrowheads="1"/>
          </p:cNvSpPr>
          <p:nvPr/>
        </p:nvSpPr>
        <p:spPr bwMode="auto">
          <a:xfrm>
            <a:off x="2267744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6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9" name="Line 21"/>
          <p:cNvSpPr>
            <a:spLocks noChangeShapeType="1"/>
          </p:cNvSpPr>
          <p:nvPr/>
        </p:nvSpPr>
        <p:spPr bwMode="auto">
          <a:xfrm flipV="1">
            <a:off x="2915816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90" name="Textfeld 7"/>
          <p:cNvSpPr txBox="1">
            <a:spLocks noChangeArrowheads="1"/>
          </p:cNvSpPr>
          <p:nvPr/>
        </p:nvSpPr>
        <p:spPr bwMode="auto">
          <a:xfrm>
            <a:off x="2771800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12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1" name="Line 21"/>
          <p:cNvSpPr>
            <a:spLocks noChangeShapeType="1"/>
          </p:cNvSpPr>
          <p:nvPr/>
        </p:nvSpPr>
        <p:spPr bwMode="auto">
          <a:xfrm flipV="1">
            <a:off x="3419872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92" name="Textfeld 7"/>
          <p:cNvSpPr txBox="1">
            <a:spLocks noChangeArrowheads="1"/>
          </p:cNvSpPr>
          <p:nvPr/>
        </p:nvSpPr>
        <p:spPr bwMode="auto">
          <a:xfrm>
            <a:off x="3275856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18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3" name="Line 21"/>
          <p:cNvSpPr>
            <a:spLocks noChangeShapeType="1"/>
          </p:cNvSpPr>
          <p:nvPr/>
        </p:nvSpPr>
        <p:spPr bwMode="auto">
          <a:xfrm flipV="1">
            <a:off x="3923928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94" name="Textfeld 7"/>
          <p:cNvSpPr txBox="1">
            <a:spLocks noChangeArrowheads="1"/>
          </p:cNvSpPr>
          <p:nvPr/>
        </p:nvSpPr>
        <p:spPr bwMode="auto">
          <a:xfrm>
            <a:off x="3779912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24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5" name="Line 21"/>
          <p:cNvSpPr>
            <a:spLocks noChangeShapeType="1"/>
          </p:cNvSpPr>
          <p:nvPr/>
        </p:nvSpPr>
        <p:spPr bwMode="auto">
          <a:xfrm flipV="1">
            <a:off x="4427984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96" name="Textfeld 7"/>
          <p:cNvSpPr txBox="1">
            <a:spLocks noChangeArrowheads="1"/>
          </p:cNvSpPr>
          <p:nvPr/>
        </p:nvSpPr>
        <p:spPr bwMode="auto">
          <a:xfrm>
            <a:off x="4283968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30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 flipV="1">
            <a:off x="4932040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98" name="Textfeld 7"/>
          <p:cNvSpPr txBox="1">
            <a:spLocks noChangeArrowheads="1"/>
          </p:cNvSpPr>
          <p:nvPr/>
        </p:nvSpPr>
        <p:spPr bwMode="auto">
          <a:xfrm>
            <a:off x="4788024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36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9" name="Line 21"/>
          <p:cNvSpPr>
            <a:spLocks noChangeShapeType="1"/>
          </p:cNvSpPr>
          <p:nvPr/>
        </p:nvSpPr>
        <p:spPr bwMode="auto">
          <a:xfrm flipV="1">
            <a:off x="5436096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100" name="Textfeld 7"/>
          <p:cNvSpPr txBox="1">
            <a:spLocks noChangeArrowheads="1"/>
          </p:cNvSpPr>
          <p:nvPr/>
        </p:nvSpPr>
        <p:spPr bwMode="auto">
          <a:xfrm>
            <a:off x="5292080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42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1" name="Line 21"/>
          <p:cNvSpPr>
            <a:spLocks noChangeShapeType="1"/>
          </p:cNvSpPr>
          <p:nvPr/>
        </p:nvSpPr>
        <p:spPr bwMode="auto">
          <a:xfrm flipV="1">
            <a:off x="5940152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102" name="Textfeld 7"/>
          <p:cNvSpPr txBox="1">
            <a:spLocks noChangeArrowheads="1"/>
          </p:cNvSpPr>
          <p:nvPr/>
        </p:nvSpPr>
        <p:spPr bwMode="auto">
          <a:xfrm>
            <a:off x="5796136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48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 flipV="1">
            <a:off x="6444208" y="5151427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104" name="Textfeld 7"/>
          <p:cNvSpPr txBox="1">
            <a:spLocks noChangeArrowheads="1"/>
          </p:cNvSpPr>
          <p:nvPr/>
        </p:nvSpPr>
        <p:spPr bwMode="auto">
          <a:xfrm>
            <a:off x="6300192" y="5214926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54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7704" y="5287021"/>
            <a:ext cx="4536503" cy="302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cs typeface="Arial" pitchFamily="34" charset="0"/>
              </a:rPr>
              <a:t>Temps (</a:t>
            </a:r>
            <a:r>
              <a:rPr lang="en-GB" altLang="fr-FR" sz="1100" dirty="0" err="1" smtClean="0">
                <a:solidFill>
                  <a:srgbClr val="000000"/>
                </a:solidFill>
                <a:cs typeface="Arial" pitchFamily="34" charset="0"/>
              </a:rPr>
              <a:t>mois</a:t>
            </a:r>
            <a:r>
              <a:rPr lang="en-GB" altLang="fr-FR" sz="11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GB" altLang="fr-FR" sz="1100" dirty="0">
              <a:solidFill>
                <a:srgbClr val="00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1916037" y="1873099"/>
            <a:ext cx="3479030" cy="3001818"/>
          </a:xfrm>
          <a:custGeom>
            <a:avLst/>
            <a:gdLst>
              <a:gd name="connsiteX0" fmla="*/ 3479030 w 3479030"/>
              <a:gd name="connsiteY0" fmla="*/ 2994121 h 3001818"/>
              <a:gd name="connsiteX1" fmla="*/ 2455333 w 3479030"/>
              <a:gd name="connsiteY1" fmla="*/ 3001818 h 3001818"/>
              <a:gd name="connsiteX2" fmla="*/ 2409151 w 3479030"/>
              <a:gd name="connsiteY2" fmla="*/ 2947939 h 3001818"/>
              <a:gd name="connsiteX3" fmla="*/ 2409151 w 3479030"/>
              <a:gd name="connsiteY3" fmla="*/ 2947939 h 3001818"/>
              <a:gd name="connsiteX4" fmla="*/ 2409151 w 3479030"/>
              <a:gd name="connsiteY4" fmla="*/ 2947939 h 3001818"/>
              <a:gd name="connsiteX5" fmla="*/ 2255212 w 3479030"/>
              <a:gd name="connsiteY5" fmla="*/ 2917151 h 3001818"/>
              <a:gd name="connsiteX6" fmla="*/ 2255212 w 3479030"/>
              <a:gd name="connsiteY6" fmla="*/ 2917151 h 3001818"/>
              <a:gd name="connsiteX7" fmla="*/ 2185939 w 3479030"/>
              <a:gd name="connsiteY7" fmla="*/ 2878667 h 3001818"/>
              <a:gd name="connsiteX8" fmla="*/ 2032000 w 3479030"/>
              <a:gd name="connsiteY8" fmla="*/ 2870970 h 3001818"/>
              <a:gd name="connsiteX9" fmla="*/ 2032000 w 3479030"/>
              <a:gd name="connsiteY9" fmla="*/ 2870970 h 3001818"/>
              <a:gd name="connsiteX10" fmla="*/ 1908848 w 3479030"/>
              <a:gd name="connsiteY10" fmla="*/ 2832485 h 3001818"/>
              <a:gd name="connsiteX11" fmla="*/ 1816484 w 3479030"/>
              <a:gd name="connsiteY11" fmla="*/ 2809394 h 3001818"/>
              <a:gd name="connsiteX12" fmla="*/ 1816484 w 3479030"/>
              <a:gd name="connsiteY12" fmla="*/ 2809394 h 3001818"/>
              <a:gd name="connsiteX13" fmla="*/ 1724121 w 3479030"/>
              <a:gd name="connsiteY13" fmla="*/ 2770909 h 3001818"/>
              <a:gd name="connsiteX14" fmla="*/ 1654848 w 3479030"/>
              <a:gd name="connsiteY14" fmla="*/ 2724727 h 3001818"/>
              <a:gd name="connsiteX15" fmla="*/ 1577878 w 3479030"/>
              <a:gd name="connsiteY15" fmla="*/ 2717030 h 3001818"/>
              <a:gd name="connsiteX16" fmla="*/ 1477818 w 3479030"/>
              <a:gd name="connsiteY16" fmla="*/ 2655454 h 3001818"/>
              <a:gd name="connsiteX17" fmla="*/ 1447030 w 3479030"/>
              <a:gd name="connsiteY17" fmla="*/ 2601576 h 3001818"/>
              <a:gd name="connsiteX18" fmla="*/ 1370060 w 3479030"/>
              <a:gd name="connsiteY18" fmla="*/ 2586182 h 3001818"/>
              <a:gd name="connsiteX19" fmla="*/ 1370060 w 3479030"/>
              <a:gd name="connsiteY19" fmla="*/ 2586182 h 3001818"/>
              <a:gd name="connsiteX20" fmla="*/ 1277697 w 3479030"/>
              <a:gd name="connsiteY20" fmla="*/ 2540000 h 3001818"/>
              <a:gd name="connsiteX21" fmla="*/ 1162242 w 3479030"/>
              <a:gd name="connsiteY21" fmla="*/ 2409151 h 3001818"/>
              <a:gd name="connsiteX22" fmla="*/ 1162242 w 3479030"/>
              <a:gd name="connsiteY22" fmla="*/ 2409151 h 3001818"/>
              <a:gd name="connsiteX23" fmla="*/ 1131454 w 3479030"/>
              <a:gd name="connsiteY23" fmla="*/ 2309091 h 3001818"/>
              <a:gd name="connsiteX24" fmla="*/ 1131454 w 3479030"/>
              <a:gd name="connsiteY24" fmla="*/ 2309091 h 3001818"/>
              <a:gd name="connsiteX25" fmla="*/ 1069878 w 3479030"/>
              <a:gd name="connsiteY25" fmla="*/ 2270606 h 3001818"/>
              <a:gd name="connsiteX26" fmla="*/ 1039091 w 3479030"/>
              <a:gd name="connsiteY26" fmla="*/ 2139757 h 3001818"/>
              <a:gd name="connsiteX27" fmla="*/ 962121 w 3479030"/>
              <a:gd name="connsiteY27" fmla="*/ 2024303 h 3001818"/>
              <a:gd name="connsiteX28" fmla="*/ 923636 w 3479030"/>
              <a:gd name="connsiteY28" fmla="*/ 1939636 h 3001818"/>
              <a:gd name="connsiteX29" fmla="*/ 900545 w 3479030"/>
              <a:gd name="connsiteY29" fmla="*/ 1824182 h 3001818"/>
              <a:gd name="connsiteX30" fmla="*/ 862060 w 3479030"/>
              <a:gd name="connsiteY30" fmla="*/ 1724121 h 3001818"/>
              <a:gd name="connsiteX31" fmla="*/ 808181 w 3479030"/>
              <a:gd name="connsiteY31" fmla="*/ 1670242 h 3001818"/>
              <a:gd name="connsiteX32" fmla="*/ 754303 w 3479030"/>
              <a:gd name="connsiteY32" fmla="*/ 1462424 h 3001818"/>
              <a:gd name="connsiteX33" fmla="*/ 700424 w 3479030"/>
              <a:gd name="connsiteY33" fmla="*/ 1293091 h 3001818"/>
              <a:gd name="connsiteX34" fmla="*/ 723515 w 3479030"/>
              <a:gd name="connsiteY34" fmla="*/ 1223818 h 3001818"/>
              <a:gd name="connsiteX35" fmla="*/ 723515 w 3479030"/>
              <a:gd name="connsiteY35" fmla="*/ 1223818 h 3001818"/>
              <a:gd name="connsiteX36" fmla="*/ 615757 w 3479030"/>
              <a:gd name="connsiteY36" fmla="*/ 1077576 h 3001818"/>
              <a:gd name="connsiteX37" fmla="*/ 592666 w 3479030"/>
              <a:gd name="connsiteY37" fmla="*/ 869757 h 3001818"/>
              <a:gd name="connsiteX38" fmla="*/ 500303 w 3479030"/>
              <a:gd name="connsiteY38" fmla="*/ 746606 h 3001818"/>
              <a:gd name="connsiteX39" fmla="*/ 477212 w 3479030"/>
              <a:gd name="connsiteY39" fmla="*/ 654242 h 3001818"/>
              <a:gd name="connsiteX40" fmla="*/ 384848 w 3479030"/>
              <a:gd name="connsiteY40" fmla="*/ 584970 h 3001818"/>
              <a:gd name="connsiteX41" fmla="*/ 315575 w 3479030"/>
              <a:gd name="connsiteY41" fmla="*/ 546485 h 3001818"/>
              <a:gd name="connsiteX42" fmla="*/ 238606 w 3479030"/>
              <a:gd name="connsiteY42" fmla="*/ 431030 h 3001818"/>
              <a:gd name="connsiteX43" fmla="*/ 161636 w 3479030"/>
              <a:gd name="connsiteY43" fmla="*/ 361757 h 3001818"/>
              <a:gd name="connsiteX44" fmla="*/ 123151 w 3479030"/>
              <a:gd name="connsiteY44" fmla="*/ 230909 h 3001818"/>
              <a:gd name="connsiteX45" fmla="*/ 107757 w 3479030"/>
              <a:gd name="connsiteY45" fmla="*/ 123151 h 3001818"/>
              <a:gd name="connsiteX46" fmla="*/ 61575 w 3479030"/>
              <a:gd name="connsiteY46" fmla="*/ 38485 h 3001818"/>
              <a:gd name="connsiteX47" fmla="*/ 0 w 3479030"/>
              <a:gd name="connsiteY47" fmla="*/ 0 h 300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79030" h="3001818">
                <a:moveTo>
                  <a:pt x="3479030" y="2994121"/>
                </a:moveTo>
                <a:lnTo>
                  <a:pt x="2455333" y="3001818"/>
                </a:lnTo>
                <a:lnTo>
                  <a:pt x="2409151" y="2947939"/>
                </a:lnTo>
                <a:lnTo>
                  <a:pt x="2409151" y="2947939"/>
                </a:lnTo>
                <a:lnTo>
                  <a:pt x="2409151" y="2947939"/>
                </a:lnTo>
                <a:lnTo>
                  <a:pt x="2255212" y="2917151"/>
                </a:lnTo>
                <a:lnTo>
                  <a:pt x="2255212" y="2917151"/>
                </a:lnTo>
                <a:lnTo>
                  <a:pt x="2185939" y="2878667"/>
                </a:lnTo>
                <a:lnTo>
                  <a:pt x="2032000" y="2870970"/>
                </a:lnTo>
                <a:lnTo>
                  <a:pt x="2032000" y="2870970"/>
                </a:lnTo>
                <a:lnTo>
                  <a:pt x="1908848" y="2832485"/>
                </a:lnTo>
                <a:lnTo>
                  <a:pt x="1816484" y="2809394"/>
                </a:lnTo>
                <a:lnTo>
                  <a:pt x="1816484" y="2809394"/>
                </a:lnTo>
                <a:lnTo>
                  <a:pt x="1724121" y="2770909"/>
                </a:lnTo>
                <a:lnTo>
                  <a:pt x="1654848" y="2724727"/>
                </a:lnTo>
                <a:lnTo>
                  <a:pt x="1577878" y="2717030"/>
                </a:lnTo>
                <a:lnTo>
                  <a:pt x="1477818" y="2655454"/>
                </a:lnTo>
                <a:lnTo>
                  <a:pt x="1447030" y="2601576"/>
                </a:lnTo>
                <a:lnTo>
                  <a:pt x="1370060" y="2586182"/>
                </a:lnTo>
                <a:lnTo>
                  <a:pt x="1370060" y="2586182"/>
                </a:lnTo>
                <a:lnTo>
                  <a:pt x="1277697" y="2540000"/>
                </a:lnTo>
                <a:lnTo>
                  <a:pt x="1162242" y="2409151"/>
                </a:lnTo>
                <a:lnTo>
                  <a:pt x="1162242" y="2409151"/>
                </a:lnTo>
                <a:lnTo>
                  <a:pt x="1131454" y="2309091"/>
                </a:lnTo>
                <a:lnTo>
                  <a:pt x="1131454" y="2309091"/>
                </a:lnTo>
                <a:lnTo>
                  <a:pt x="1069878" y="2270606"/>
                </a:lnTo>
                <a:lnTo>
                  <a:pt x="1039091" y="2139757"/>
                </a:lnTo>
                <a:lnTo>
                  <a:pt x="962121" y="2024303"/>
                </a:lnTo>
                <a:lnTo>
                  <a:pt x="923636" y="1939636"/>
                </a:lnTo>
                <a:lnTo>
                  <a:pt x="900545" y="1824182"/>
                </a:lnTo>
                <a:lnTo>
                  <a:pt x="862060" y="1724121"/>
                </a:lnTo>
                <a:lnTo>
                  <a:pt x="808181" y="1670242"/>
                </a:lnTo>
                <a:lnTo>
                  <a:pt x="754303" y="1462424"/>
                </a:lnTo>
                <a:lnTo>
                  <a:pt x="700424" y="1293091"/>
                </a:lnTo>
                <a:lnTo>
                  <a:pt x="723515" y="1223818"/>
                </a:lnTo>
                <a:lnTo>
                  <a:pt x="723515" y="1223818"/>
                </a:lnTo>
                <a:lnTo>
                  <a:pt x="615757" y="1077576"/>
                </a:lnTo>
                <a:lnTo>
                  <a:pt x="592666" y="869757"/>
                </a:lnTo>
                <a:lnTo>
                  <a:pt x="500303" y="746606"/>
                </a:lnTo>
                <a:lnTo>
                  <a:pt x="477212" y="654242"/>
                </a:lnTo>
                <a:lnTo>
                  <a:pt x="384848" y="584970"/>
                </a:lnTo>
                <a:lnTo>
                  <a:pt x="315575" y="546485"/>
                </a:lnTo>
                <a:lnTo>
                  <a:pt x="238606" y="431030"/>
                </a:lnTo>
                <a:lnTo>
                  <a:pt x="161636" y="361757"/>
                </a:lnTo>
                <a:lnTo>
                  <a:pt x="123151" y="230909"/>
                </a:lnTo>
                <a:lnTo>
                  <a:pt x="107757" y="123151"/>
                </a:lnTo>
                <a:lnTo>
                  <a:pt x="61575" y="38485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3A629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orme libre 104"/>
          <p:cNvSpPr/>
          <p:nvPr/>
        </p:nvSpPr>
        <p:spPr>
          <a:xfrm>
            <a:off x="1939128" y="1896190"/>
            <a:ext cx="3994727" cy="2894060"/>
          </a:xfrm>
          <a:custGeom>
            <a:avLst/>
            <a:gdLst>
              <a:gd name="connsiteX0" fmla="*/ 3994727 w 3994727"/>
              <a:gd name="connsiteY0" fmla="*/ 2886363 h 2894060"/>
              <a:gd name="connsiteX1" fmla="*/ 3186545 w 3994727"/>
              <a:gd name="connsiteY1" fmla="*/ 2894060 h 2894060"/>
              <a:gd name="connsiteX2" fmla="*/ 3194242 w 3994727"/>
              <a:gd name="connsiteY2" fmla="*/ 2824788 h 2894060"/>
              <a:gd name="connsiteX3" fmla="*/ 2863272 w 3994727"/>
              <a:gd name="connsiteY3" fmla="*/ 2824788 h 2894060"/>
              <a:gd name="connsiteX4" fmla="*/ 2863272 w 3994727"/>
              <a:gd name="connsiteY4" fmla="*/ 2824788 h 2894060"/>
              <a:gd name="connsiteX5" fmla="*/ 2747818 w 3994727"/>
              <a:gd name="connsiteY5" fmla="*/ 2786303 h 2894060"/>
              <a:gd name="connsiteX6" fmla="*/ 2747818 w 3994727"/>
              <a:gd name="connsiteY6" fmla="*/ 2786303 h 2894060"/>
              <a:gd name="connsiteX7" fmla="*/ 2747818 w 3994727"/>
              <a:gd name="connsiteY7" fmla="*/ 2786303 h 2894060"/>
              <a:gd name="connsiteX8" fmla="*/ 2747818 w 3994727"/>
              <a:gd name="connsiteY8" fmla="*/ 2786303 h 2894060"/>
              <a:gd name="connsiteX9" fmla="*/ 2578484 w 3994727"/>
              <a:gd name="connsiteY9" fmla="*/ 2740121 h 2894060"/>
              <a:gd name="connsiteX10" fmla="*/ 2578484 w 3994727"/>
              <a:gd name="connsiteY10" fmla="*/ 2740121 h 2894060"/>
              <a:gd name="connsiteX11" fmla="*/ 2416848 w 3994727"/>
              <a:gd name="connsiteY11" fmla="*/ 2701636 h 2894060"/>
              <a:gd name="connsiteX12" fmla="*/ 2416848 w 3994727"/>
              <a:gd name="connsiteY12" fmla="*/ 2701636 h 2894060"/>
              <a:gd name="connsiteX13" fmla="*/ 2309090 w 3994727"/>
              <a:gd name="connsiteY13" fmla="*/ 2686242 h 2894060"/>
              <a:gd name="connsiteX14" fmla="*/ 2309090 w 3994727"/>
              <a:gd name="connsiteY14" fmla="*/ 2686242 h 2894060"/>
              <a:gd name="connsiteX15" fmla="*/ 2224424 w 3994727"/>
              <a:gd name="connsiteY15" fmla="*/ 2640060 h 2894060"/>
              <a:gd name="connsiteX16" fmla="*/ 2224424 w 3994727"/>
              <a:gd name="connsiteY16" fmla="*/ 2640060 h 2894060"/>
              <a:gd name="connsiteX17" fmla="*/ 2024303 w 3994727"/>
              <a:gd name="connsiteY17" fmla="*/ 2593879 h 2894060"/>
              <a:gd name="connsiteX18" fmla="*/ 2024303 w 3994727"/>
              <a:gd name="connsiteY18" fmla="*/ 2593879 h 2894060"/>
              <a:gd name="connsiteX19" fmla="*/ 1939636 w 3994727"/>
              <a:gd name="connsiteY19" fmla="*/ 2570788 h 2894060"/>
              <a:gd name="connsiteX20" fmla="*/ 1939636 w 3994727"/>
              <a:gd name="connsiteY20" fmla="*/ 2570788 h 2894060"/>
              <a:gd name="connsiteX21" fmla="*/ 1808787 w 3994727"/>
              <a:gd name="connsiteY21" fmla="*/ 2532303 h 2894060"/>
              <a:gd name="connsiteX22" fmla="*/ 1747212 w 3994727"/>
              <a:gd name="connsiteY22" fmla="*/ 2486121 h 2894060"/>
              <a:gd name="connsiteX23" fmla="*/ 1747212 w 3994727"/>
              <a:gd name="connsiteY23" fmla="*/ 2486121 h 2894060"/>
              <a:gd name="connsiteX24" fmla="*/ 1685636 w 3994727"/>
              <a:gd name="connsiteY24" fmla="*/ 2447636 h 2894060"/>
              <a:gd name="connsiteX25" fmla="*/ 1562484 w 3994727"/>
              <a:gd name="connsiteY25" fmla="*/ 2332182 h 2894060"/>
              <a:gd name="connsiteX26" fmla="*/ 1485515 w 3994727"/>
              <a:gd name="connsiteY26" fmla="*/ 2270606 h 2894060"/>
              <a:gd name="connsiteX27" fmla="*/ 1423939 w 3994727"/>
              <a:gd name="connsiteY27" fmla="*/ 2209030 h 2894060"/>
              <a:gd name="connsiteX28" fmla="*/ 1423939 w 3994727"/>
              <a:gd name="connsiteY28" fmla="*/ 2209030 h 2894060"/>
              <a:gd name="connsiteX29" fmla="*/ 1331575 w 3994727"/>
              <a:gd name="connsiteY29" fmla="*/ 2101273 h 2894060"/>
              <a:gd name="connsiteX30" fmla="*/ 1223818 w 3994727"/>
              <a:gd name="connsiteY30" fmla="*/ 1962727 h 2894060"/>
              <a:gd name="connsiteX31" fmla="*/ 1223818 w 3994727"/>
              <a:gd name="connsiteY31" fmla="*/ 1962727 h 2894060"/>
              <a:gd name="connsiteX32" fmla="*/ 1131454 w 3994727"/>
              <a:gd name="connsiteY32" fmla="*/ 1878060 h 2894060"/>
              <a:gd name="connsiteX33" fmla="*/ 1069878 w 3994727"/>
              <a:gd name="connsiteY33" fmla="*/ 1824182 h 2894060"/>
              <a:gd name="connsiteX34" fmla="*/ 1069878 w 3994727"/>
              <a:gd name="connsiteY34" fmla="*/ 1747212 h 2894060"/>
              <a:gd name="connsiteX35" fmla="*/ 954424 w 3994727"/>
              <a:gd name="connsiteY35" fmla="*/ 1547091 h 2894060"/>
              <a:gd name="connsiteX36" fmla="*/ 954424 w 3994727"/>
              <a:gd name="connsiteY36" fmla="*/ 1547091 h 2894060"/>
              <a:gd name="connsiteX37" fmla="*/ 808181 w 3994727"/>
              <a:gd name="connsiteY37" fmla="*/ 1277697 h 2894060"/>
              <a:gd name="connsiteX38" fmla="*/ 785090 w 3994727"/>
              <a:gd name="connsiteY38" fmla="*/ 1123757 h 2894060"/>
              <a:gd name="connsiteX39" fmla="*/ 715818 w 3994727"/>
              <a:gd name="connsiteY39" fmla="*/ 892848 h 2894060"/>
              <a:gd name="connsiteX40" fmla="*/ 685030 w 3994727"/>
              <a:gd name="connsiteY40" fmla="*/ 823576 h 2894060"/>
              <a:gd name="connsiteX41" fmla="*/ 685030 w 3994727"/>
              <a:gd name="connsiteY41" fmla="*/ 823576 h 2894060"/>
              <a:gd name="connsiteX42" fmla="*/ 600363 w 3994727"/>
              <a:gd name="connsiteY42" fmla="*/ 731212 h 2894060"/>
              <a:gd name="connsiteX43" fmla="*/ 546484 w 3994727"/>
              <a:gd name="connsiteY43" fmla="*/ 623454 h 2894060"/>
              <a:gd name="connsiteX44" fmla="*/ 477212 w 3994727"/>
              <a:gd name="connsiteY44" fmla="*/ 577273 h 2894060"/>
              <a:gd name="connsiteX45" fmla="*/ 423333 w 3994727"/>
              <a:gd name="connsiteY45" fmla="*/ 500303 h 2894060"/>
              <a:gd name="connsiteX46" fmla="*/ 361757 w 3994727"/>
              <a:gd name="connsiteY46" fmla="*/ 431030 h 2894060"/>
              <a:gd name="connsiteX47" fmla="*/ 284787 w 3994727"/>
              <a:gd name="connsiteY47" fmla="*/ 330970 h 2894060"/>
              <a:gd name="connsiteX48" fmla="*/ 192424 w 3994727"/>
              <a:gd name="connsiteY48" fmla="*/ 246303 h 2894060"/>
              <a:gd name="connsiteX49" fmla="*/ 123151 w 3994727"/>
              <a:gd name="connsiteY49" fmla="*/ 123151 h 2894060"/>
              <a:gd name="connsiteX50" fmla="*/ 15393 w 3994727"/>
              <a:gd name="connsiteY50" fmla="*/ 69273 h 2894060"/>
              <a:gd name="connsiteX51" fmla="*/ 0 w 3994727"/>
              <a:gd name="connsiteY51" fmla="*/ 0 h 28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94727" h="2894060">
                <a:moveTo>
                  <a:pt x="3994727" y="2886363"/>
                </a:moveTo>
                <a:lnTo>
                  <a:pt x="3186545" y="2894060"/>
                </a:lnTo>
                <a:lnTo>
                  <a:pt x="3194242" y="2824788"/>
                </a:lnTo>
                <a:lnTo>
                  <a:pt x="2863272" y="2824788"/>
                </a:lnTo>
                <a:lnTo>
                  <a:pt x="2863272" y="2824788"/>
                </a:lnTo>
                <a:lnTo>
                  <a:pt x="2747818" y="2786303"/>
                </a:lnTo>
                <a:lnTo>
                  <a:pt x="2747818" y="2786303"/>
                </a:lnTo>
                <a:lnTo>
                  <a:pt x="2747818" y="2786303"/>
                </a:lnTo>
                <a:lnTo>
                  <a:pt x="2747818" y="2786303"/>
                </a:lnTo>
                <a:lnTo>
                  <a:pt x="2578484" y="2740121"/>
                </a:lnTo>
                <a:lnTo>
                  <a:pt x="2578484" y="2740121"/>
                </a:lnTo>
                <a:lnTo>
                  <a:pt x="2416848" y="2701636"/>
                </a:lnTo>
                <a:lnTo>
                  <a:pt x="2416848" y="2701636"/>
                </a:lnTo>
                <a:lnTo>
                  <a:pt x="2309090" y="2686242"/>
                </a:lnTo>
                <a:lnTo>
                  <a:pt x="2309090" y="2686242"/>
                </a:lnTo>
                <a:lnTo>
                  <a:pt x="2224424" y="2640060"/>
                </a:lnTo>
                <a:lnTo>
                  <a:pt x="2224424" y="2640060"/>
                </a:lnTo>
                <a:lnTo>
                  <a:pt x="2024303" y="2593879"/>
                </a:lnTo>
                <a:lnTo>
                  <a:pt x="2024303" y="2593879"/>
                </a:lnTo>
                <a:lnTo>
                  <a:pt x="1939636" y="2570788"/>
                </a:lnTo>
                <a:lnTo>
                  <a:pt x="1939636" y="2570788"/>
                </a:lnTo>
                <a:lnTo>
                  <a:pt x="1808787" y="2532303"/>
                </a:lnTo>
                <a:lnTo>
                  <a:pt x="1747212" y="2486121"/>
                </a:lnTo>
                <a:lnTo>
                  <a:pt x="1747212" y="2486121"/>
                </a:lnTo>
                <a:lnTo>
                  <a:pt x="1685636" y="2447636"/>
                </a:lnTo>
                <a:lnTo>
                  <a:pt x="1562484" y="2332182"/>
                </a:lnTo>
                <a:lnTo>
                  <a:pt x="1485515" y="2270606"/>
                </a:lnTo>
                <a:lnTo>
                  <a:pt x="1423939" y="2209030"/>
                </a:lnTo>
                <a:lnTo>
                  <a:pt x="1423939" y="2209030"/>
                </a:lnTo>
                <a:lnTo>
                  <a:pt x="1331575" y="2101273"/>
                </a:lnTo>
                <a:lnTo>
                  <a:pt x="1223818" y="1962727"/>
                </a:lnTo>
                <a:lnTo>
                  <a:pt x="1223818" y="1962727"/>
                </a:lnTo>
                <a:lnTo>
                  <a:pt x="1131454" y="1878060"/>
                </a:lnTo>
                <a:lnTo>
                  <a:pt x="1069878" y="1824182"/>
                </a:lnTo>
                <a:lnTo>
                  <a:pt x="1069878" y="1747212"/>
                </a:lnTo>
                <a:lnTo>
                  <a:pt x="954424" y="1547091"/>
                </a:lnTo>
                <a:lnTo>
                  <a:pt x="954424" y="1547091"/>
                </a:lnTo>
                <a:lnTo>
                  <a:pt x="808181" y="1277697"/>
                </a:lnTo>
                <a:lnTo>
                  <a:pt x="785090" y="1123757"/>
                </a:lnTo>
                <a:lnTo>
                  <a:pt x="715818" y="892848"/>
                </a:lnTo>
                <a:lnTo>
                  <a:pt x="685030" y="823576"/>
                </a:lnTo>
                <a:lnTo>
                  <a:pt x="685030" y="823576"/>
                </a:lnTo>
                <a:lnTo>
                  <a:pt x="600363" y="731212"/>
                </a:lnTo>
                <a:lnTo>
                  <a:pt x="546484" y="623454"/>
                </a:lnTo>
                <a:lnTo>
                  <a:pt x="477212" y="577273"/>
                </a:lnTo>
                <a:lnTo>
                  <a:pt x="423333" y="500303"/>
                </a:lnTo>
                <a:lnTo>
                  <a:pt x="361757" y="431030"/>
                </a:lnTo>
                <a:lnTo>
                  <a:pt x="284787" y="330970"/>
                </a:lnTo>
                <a:lnTo>
                  <a:pt x="192424" y="246303"/>
                </a:lnTo>
                <a:lnTo>
                  <a:pt x="123151" y="123151"/>
                </a:lnTo>
                <a:lnTo>
                  <a:pt x="15393" y="69273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3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SG </a:t>
            </a:r>
            <a:r>
              <a:rPr lang="fr-FR" sz="3600" dirty="0" smtClean="0"/>
              <a:t>actualisée </a:t>
            </a:r>
            <a:r>
              <a:rPr lang="fr-FR" sz="3600" dirty="0" smtClean="0"/>
              <a:t>ASCO GI 2015</a:t>
            </a:r>
            <a:endParaRPr lang="fr-FR" sz="3600" dirty="0"/>
          </a:p>
        </p:txBody>
      </p:sp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3851920" y="4941168"/>
            <a:ext cx="154928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4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Temps</a:t>
            </a:r>
            <a:r>
              <a:rPr lang="it-IT" alt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(</a:t>
            </a:r>
            <a:r>
              <a:rPr lang="it-IT" altLang="fr-FR" sz="14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mois</a:t>
            </a:r>
            <a:r>
              <a:rPr lang="it-IT" alt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24,9% </a:t>
            </a:r>
            <a:r>
              <a:rPr lang="it-IT" altLang="fr-FR" sz="1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vs</a:t>
            </a:r>
            <a:r>
              <a:rPr lang="it-IT" alt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12,4%</a:t>
            </a:r>
            <a:endParaRPr lang="it-IT" altLang="fr-FR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e 11"/>
          <p:cNvGrpSpPr/>
          <p:nvPr/>
        </p:nvGrpSpPr>
        <p:grpSpPr>
          <a:xfrm>
            <a:off x="6156176" y="1412776"/>
            <a:ext cx="1537552" cy="431315"/>
            <a:chOff x="3669259" y="2380508"/>
            <a:chExt cx="1537552" cy="431315"/>
          </a:xfrm>
        </p:grpSpPr>
        <p:sp>
          <p:nvSpPr>
            <p:cNvPr id="8" name="Rettangolo 11"/>
            <p:cNvSpPr>
              <a:spLocks noChangeArrowheads="1"/>
            </p:cNvSpPr>
            <p:nvPr/>
          </p:nvSpPr>
          <p:spPr bwMode="auto">
            <a:xfrm>
              <a:off x="3873430" y="2380508"/>
              <a:ext cx="1333381" cy="431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1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it-IT" altLang="fr-FR" sz="1050" b="1" dirty="0">
                  <a:solidFill>
                    <a:prstClr val="black"/>
                  </a:solidFill>
                  <a:latin typeface="Calibri"/>
                </a:rPr>
                <a:t>FOLFIRI + </a:t>
              </a:r>
              <a:r>
                <a:rPr lang="it-IT" altLang="fr-FR" sz="1050" b="1" dirty="0" err="1">
                  <a:solidFill>
                    <a:prstClr val="black"/>
                  </a:solidFill>
                  <a:latin typeface="Calibri"/>
                </a:rPr>
                <a:t>bev</a:t>
              </a:r>
              <a:endParaRPr lang="it-IT" altLang="fr-FR" sz="1050" b="1" dirty="0">
                <a:solidFill>
                  <a:prstClr val="black"/>
                </a:solidFill>
                <a:latin typeface="Calibri"/>
              </a:endParaRPr>
            </a:p>
            <a:p>
              <a:pPr>
                <a:lnSpc>
                  <a:spcPts val="1000"/>
                </a:lnSpc>
                <a:spcBef>
                  <a:spcPct val="0"/>
                </a:spcBef>
                <a:buFontTx/>
                <a:buNone/>
              </a:pPr>
              <a:r>
                <a:rPr lang="it-IT" altLang="fr-FR" sz="1050" b="1" dirty="0">
                  <a:solidFill>
                    <a:prstClr val="black"/>
                  </a:solidFill>
                  <a:latin typeface="Calibri"/>
                </a:rPr>
                <a:t>FOLFOXIRI + </a:t>
              </a:r>
              <a:r>
                <a:rPr lang="it-IT" altLang="fr-FR" sz="1050" b="1" dirty="0" err="1">
                  <a:solidFill>
                    <a:prstClr val="black"/>
                  </a:solidFill>
                  <a:latin typeface="Calibri"/>
                </a:rPr>
                <a:t>bev</a:t>
              </a:r>
              <a:endParaRPr lang="it-IT" altLang="fr-FR" sz="105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9" name="Connettore 1 6"/>
            <p:cNvCxnSpPr>
              <a:cxnSpLocks noChangeShapeType="1"/>
            </p:cNvCxnSpPr>
            <p:nvPr/>
          </p:nvCxnSpPr>
          <p:spPr bwMode="auto">
            <a:xfrm>
              <a:off x="3669259" y="2477135"/>
              <a:ext cx="242271" cy="0"/>
            </a:xfrm>
            <a:prstGeom prst="line">
              <a:avLst/>
            </a:prstGeom>
            <a:noFill/>
            <a:ln w="28575">
              <a:solidFill>
                <a:srgbClr val="3A62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Connettore 1 14"/>
            <p:cNvCxnSpPr>
              <a:cxnSpLocks noChangeShapeType="1"/>
            </p:cNvCxnSpPr>
            <p:nvPr/>
          </p:nvCxnSpPr>
          <p:spPr bwMode="auto">
            <a:xfrm>
              <a:off x="3669259" y="2670175"/>
              <a:ext cx="242271" cy="0"/>
            </a:xfrm>
            <a:prstGeom prst="line">
              <a:avLst/>
            </a:prstGeom>
            <a:noFill/>
            <a:ln w="28575">
              <a:solidFill>
                <a:srgbClr val="E46C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" name="Connecteur droit 12"/>
          <p:cNvCxnSpPr/>
          <p:nvPr/>
        </p:nvCxnSpPr>
        <p:spPr>
          <a:xfrm>
            <a:off x="6660232" y="4725144"/>
            <a:ext cx="0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41275" y="65731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/>
              <a:t>ASCO GI 2015 – Abs 657 C </a:t>
            </a:r>
            <a:r>
              <a:rPr lang="fr-FR" sz="1100" dirty="0" err="1"/>
              <a:t>Cremolini</a:t>
            </a:r>
            <a:r>
              <a:rPr lang="fr-FR" sz="1100" dirty="0"/>
              <a:t> et al.</a:t>
            </a:r>
          </a:p>
        </p:txBody>
      </p:sp>
      <p:sp>
        <p:nvSpPr>
          <p:cNvPr id="18" name="Textfeld 15"/>
          <p:cNvSpPr txBox="1">
            <a:spLocks noChangeArrowheads="1"/>
          </p:cNvSpPr>
          <p:nvPr/>
        </p:nvSpPr>
        <p:spPr bwMode="auto">
          <a:xfrm rot="16200000">
            <a:off x="-982807" y="3490816"/>
            <a:ext cx="448487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err="1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Survie</a:t>
            </a: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 sans progression</a:t>
            </a:r>
            <a:endParaRPr lang="en-GB" altLang="fr-FR" sz="11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9" name="Rectangle 1382"/>
          <p:cNvSpPr>
            <a:spLocks noChangeArrowheads="1"/>
          </p:cNvSpPr>
          <p:nvPr/>
        </p:nvSpPr>
        <p:spPr bwMode="auto">
          <a:xfrm>
            <a:off x="1437828" y="5723976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0,0</a:t>
            </a:r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1864768" y="1403976"/>
            <a:ext cx="6192000" cy="4439694"/>
          </a:xfrm>
          <a:custGeom>
            <a:avLst/>
            <a:gdLst>
              <a:gd name="T0" fmla="*/ 0 w 3304"/>
              <a:gd name="T1" fmla="*/ 0 h 2254"/>
              <a:gd name="T2" fmla="*/ 0 w 3304"/>
              <a:gd name="T3" fmla="*/ 2147483646 h 2254"/>
              <a:gd name="T4" fmla="*/ 2147483646 w 3304"/>
              <a:gd name="T5" fmla="*/ 2147483646 h 2254"/>
              <a:gd name="T6" fmla="*/ 0 60000 65536"/>
              <a:gd name="T7" fmla="*/ 0 60000 65536"/>
              <a:gd name="T8" fmla="*/ 0 60000 65536"/>
              <a:gd name="T9" fmla="*/ 0 w 3304"/>
              <a:gd name="T10" fmla="*/ 0 h 2254"/>
              <a:gd name="T11" fmla="*/ 3304 w 3304"/>
              <a:gd name="T12" fmla="*/ 2254 h 2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4" h="2254">
                <a:moveTo>
                  <a:pt x="0" y="0"/>
                </a:moveTo>
                <a:lnTo>
                  <a:pt x="0" y="2254"/>
                </a:lnTo>
                <a:lnTo>
                  <a:pt x="3304" y="2254"/>
                </a:lnTo>
              </a:path>
            </a:pathLst>
          </a:custGeom>
          <a:noFill/>
          <a:ln w="285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1779142" y="583917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V="1">
            <a:off x="2375968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43" name="Textfeld 7"/>
          <p:cNvSpPr txBox="1">
            <a:spLocks noChangeArrowheads="1"/>
          </p:cNvSpPr>
          <p:nvPr/>
        </p:nvSpPr>
        <p:spPr bwMode="auto">
          <a:xfrm>
            <a:off x="1763688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0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 flipV="1">
            <a:off x="1907704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45" name="Arrondir un rectangle avec un coin diagonal 65"/>
          <p:cNvSpPr>
            <a:spLocks/>
          </p:cNvSpPr>
          <p:nvPr/>
        </p:nvSpPr>
        <p:spPr bwMode="auto">
          <a:xfrm>
            <a:off x="611560" y="1196752"/>
            <a:ext cx="8136904" cy="5256584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46" name="Textfeld 7"/>
          <p:cNvSpPr txBox="1">
            <a:spLocks noChangeArrowheads="1"/>
          </p:cNvSpPr>
          <p:nvPr/>
        </p:nvSpPr>
        <p:spPr bwMode="auto">
          <a:xfrm>
            <a:off x="2231968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6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 flipV="1">
            <a:off x="2843808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48" name="Textfeld 7"/>
          <p:cNvSpPr txBox="1">
            <a:spLocks noChangeArrowheads="1"/>
          </p:cNvSpPr>
          <p:nvPr/>
        </p:nvSpPr>
        <p:spPr bwMode="auto">
          <a:xfrm>
            <a:off x="2699792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12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 flipV="1">
            <a:off x="3347864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50" name="Textfeld 7"/>
          <p:cNvSpPr txBox="1">
            <a:spLocks noChangeArrowheads="1"/>
          </p:cNvSpPr>
          <p:nvPr/>
        </p:nvSpPr>
        <p:spPr bwMode="auto">
          <a:xfrm>
            <a:off x="3203848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18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3779912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52" name="Textfeld 7"/>
          <p:cNvSpPr txBox="1">
            <a:spLocks noChangeArrowheads="1"/>
          </p:cNvSpPr>
          <p:nvPr/>
        </p:nvSpPr>
        <p:spPr bwMode="auto">
          <a:xfrm>
            <a:off x="3635896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24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flipV="1">
            <a:off x="4283968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54" name="Textfeld 7"/>
          <p:cNvSpPr txBox="1">
            <a:spLocks noChangeArrowheads="1"/>
          </p:cNvSpPr>
          <p:nvPr/>
        </p:nvSpPr>
        <p:spPr bwMode="auto">
          <a:xfrm>
            <a:off x="4139952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30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 flipV="1">
            <a:off x="4751968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56" name="Textfeld 7"/>
          <p:cNvSpPr txBox="1">
            <a:spLocks noChangeArrowheads="1"/>
          </p:cNvSpPr>
          <p:nvPr/>
        </p:nvSpPr>
        <p:spPr bwMode="auto">
          <a:xfrm>
            <a:off x="4607968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36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 flipV="1">
            <a:off x="5220072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58" name="Textfeld 7"/>
          <p:cNvSpPr txBox="1">
            <a:spLocks noChangeArrowheads="1"/>
          </p:cNvSpPr>
          <p:nvPr/>
        </p:nvSpPr>
        <p:spPr bwMode="auto">
          <a:xfrm>
            <a:off x="5076056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42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5698768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0" name="Textfeld 7"/>
          <p:cNvSpPr txBox="1">
            <a:spLocks noChangeArrowheads="1"/>
          </p:cNvSpPr>
          <p:nvPr/>
        </p:nvSpPr>
        <p:spPr bwMode="auto">
          <a:xfrm>
            <a:off x="5561968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48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 flipV="1">
            <a:off x="6156176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2" name="Textfeld 7"/>
          <p:cNvSpPr txBox="1">
            <a:spLocks noChangeArrowheads="1"/>
          </p:cNvSpPr>
          <p:nvPr/>
        </p:nvSpPr>
        <p:spPr bwMode="auto">
          <a:xfrm>
            <a:off x="6012160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54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07704" y="6021288"/>
            <a:ext cx="6192688" cy="302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cs typeface="Arial" pitchFamily="34" charset="0"/>
              </a:rPr>
              <a:t>Follow-up time (months)</a:t>
            </a:r>
            <a:endParaRPr lang="en-GB" altLang="fr-FR" sz="1100" dirty="0">
              <a:solidFill>
                <a:srgbClr val="000000"/>
              </a:solidFill>
            </a:endParaRP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V="1">
            <a:off x="6660232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7" name="Textfeld 7"/>
          <p:cNvSpPr txBox="1">
            <a:spLocks noChangeArrowheads="1"/>
          </p:cNvSpPr>
          <p:nvPr/>
        </p:nvSpPr>
        <p:spPr bwMode="auto">
          <a:xfrm>
            <a:off x="6516216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60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7127968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69" name="Textfeld 7"/>
          <p:cNvSpPr txBox="1">
            <a:spLocks noChangeArrowheads="1"/>
          </p:cNvSpPr>
          <p:nvPr/>
        </p:nvSpPr>
        <p:spPr bwMode="auto">
          <a:xfrm>
            <a:off x="6983968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66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V="1">
            <a:off x="7596336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71" name="Textfeld 7"/>
          <p:cNvSpPr txBox="1">
            <a:spLocks noChangeArrowheads="1"/>
          </p:cNvSpPr>
          <p:nvPr/>
        </p:nvSpPr>
        <p:spPr bwMode="auto">
          <a:xfrm>
            <a:off x="7452320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72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8063968" y="5858430"/>
            <a:ext cx="0" cy="9524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73" name="Textfeld 7"/>
          <p:cNvSpPr txBox="1">
            <a:spLocks noChangeArrowheads="1"/>
          </p:cNvSpPr>
          <p:nvPr/>
        </p:nvSpPr>
        <p:spPr bwMode="auto">
          <a:xfrm>
            <a:off x="7919968" y="5921929"/>
            <a:ext cx="288032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9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78</a:t>
            </a:r>
            <a:endParaRPr lang="en-GB" altLang="fr-FR" sz="900" baseline="3000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4" name="Rectangle 1382"/>
          <p:cNvSpPr>
            <a:spLocks noChangeArrowheads="1"/>
          </p:cNvSpPr>
          <p:nvPr/>
        </p:nvSpPr>
        <p:spPr bwMode="auto">
          <a:xfrm>
            <a:off x="1437828" y="5273976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0,1</a:t>
            </a:r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>
            <a:off x="1779142" y="538557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76" name="Rectangle 1382"/>
          <p:cNvSpPr>
            <a:spLocks noChangeArrowheads="1"/>
          </p:cNvSpPr>
          <p:nvPr/>
        </p:nvSpPr>
        <p:spPr bwMode="auto">
          <a:xfrm>
            <a:off x="1437828" y="4797152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0,2</a:t>
            </a:r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>
            <a:off x="1779142" y="492477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78" name="Rectangle 1382"/>
          <p:cNvSpPr>
            <a:spLocks noChangeArrowheads="1"/>
          </p:cNvSpPr>
          <p:nvPr/>
        </p:nvSpPr>
        <p:spPr bwMode="auto">
          <a:xfrm>
            <a:off x="1437828" y="4365104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0,3</a:t>
            </a: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>
            <a:off x="1779142" y="4492728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80" name="Rectangle 1382"/>
          <p:cNvSpPr>
            <a:spLocks noChangeArrowheads="1"/>
          </p:cNvSpPr>
          <p:nvPr/>
        </p:nvSpPr>
        <p:spPr bwMode="auto">
          <a:xfrm>
            <a:off x="1437828" y="3933056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0,4</a:t>
            </a:r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1779142" y="4060680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82" name="Rectangle 1382"/>
          <p:cNvSpPr>
            <a:spLocks noChangeArrowheads="1"/>
          </p:cNvSpPr>
          <p:nvPr/>
        </p:nvSpPr>
        <p:spPr bwMode="auto">
          <a:xfrm>
            <a:off x="1437828" y="3501008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0,5</a:t>
            </a:r>
          </a:p>
        </p:txBody>
      </p:sp>
      <p:sp>
        <p:nvSpPr>
          <p:cNvPr id="83" name="Line 18"/>
          <p:cNvSpPr>
            <a:spLocks noChangeShapeType="1"/>
          </p:cNvSpPr>
          <p:nvPr/>
        </p:nvSpPr>
        <p:spPr bwMode="auto">
          <a:xfrm>
            <a:off x="1779142" y="361077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84" name="Rectangle 1382"/>
          <p:cNvSpPr>
            <a:spLocks noChangeArrowheads="1"/>
          </p:cNvSpPr>
          <p:nvPr/>
        </p:nvSpPr>
        <p:spPr bwMode="auto">
          <a:xfrm>
            <a:off x="1437828" y="3068960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0,6</a:t>
            </a:r>
          </a:p>
        </p:txBody>
      </p:sp>
      <p:sp>
        <p:nvSpPr>
          <p:cNvPr id="85" name="Line 18"/>
          <p:cNvSpPr>
            <a:spLocks noChangeShapeType="1"/>
          </p:cNvSpPr>
          <p:nvPr/>
        </p:nvSpPr>
        <p:spPr bwMode="auto">
          <a:xfrm>
            <a:off x="1779142" y="3178728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86" name="Rectangle 1382"/>
          <p:cNvSpPr>
            <a:spLocks noChangeArrowheads="1"/>
          </p:cNvSpPr>
          <p:nvPr/>
        </p:nvSpPr>
        <p:spPr bwMode="auto">
          <a:xfrm>
            <a:off x="1437828" y="2599176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0,7</a:t>
            </a:r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>
            <a:off x="1779142" y="271797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88" name="Rectangle 1382"/>
          <p:cNvSpPr>
            <a:spLocks noChangeArrowheads="1"/>
          </p:cNvSpPr>
          <p:nvPr/>
        </p:nvSpPr>
        <p:spPr bwMode="auto">
          <a:xfrm>
            <a:off x="1437828" y="2170776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0,8</a:t>
            </a: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1779142" y="228597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90" name="Rectangle 1382"/>
          <p:cNvSpPr>
            <a:spLocks noChangeArrowheads="1"/>
          </p:cNvSpPr>
          <p:nvPr/>
        </p:nvSpPr>
        <p:spPr bwMode="auto">
          <a:xfrm>
            <a:off x="1437828" y="1700808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0,9</a:t>
            </a:r>
          </a:p>
        </p:txBody>
      </p:sp>
      <p:sp>
        <p:nvSpPr>
          <p:cNvPr id="91" name="Line 18"/>
          <p:cNvSpPr>
            <a:spLocks noChangeShapeType="1"/>
          </p:cNvSpPr>
          <p:nvPr/>
        </p:nvSpPr>
        <p:spPr bwMode="auto">
          <a:xfrm>
            <a:off x="1779142" y="1816008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92" name="Rectangle 1382"/>
          <p:cNvSpPr>
            <a:spLocks noChangeArrowheads="1"/>
          </p:cNvSpPr>
          <p:nvPr/>
        </p:nvSpPr>
        <p:spPr bwMode="auto">
          <a:xfrm>
            <a:off x="1437828" y="1268760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11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1,0</a:t>
            </a:r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>
            <a:off x="1779142" y="138957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j-lt"/>
              <a:ea typeface="+mn-ea"/>
              <a:cs typeface="+mn-cs"/>
            </a:endParaRPr>
          </a:p>
        </p:txBody>
      </p:sp>
      <p:sp>
        <p:nvSpPr>
          <p:cNvPr id="94" name="Forme libre 93"/>
          <p:cNvSpPr/>
          <p:nvPr/>
        </p:nvSpPr>
        <p:spPr>
          <a:xfrm>
            <a:off x="1964101" y="1384176"/>
            <a:ext cx="5105400" cy="3894667"/>
          </a:xfrm>
          <a:custGeom>
            <a:avLst/>
            <a:gdLst>
              <a:gd name="connsiteX0" fmla="*/ 5105400 w 5105400"/>
              <a:gd name="connsiteY0" fmla="*/ 3886200 h 3894667"/>
              <a:gd name="connsiteX1" fmla="*/ 4631267 w 5105400"/>
              <a:gd name="connsiteY1" fmla="*/ 3894667 h 3894667"/>
              <a:gd name="connsiteX2" fmla="*/ 4639734 w 5105400"/>
              <a:gd name="connsiteY2" fmla="*/ 3708400 h 3894667"/>
              <a:gd name="connsiteX3" fmla="*/ 4343400 w 5105400"/>
              <a:gd name="connsiteY3" fmla="*/ 3699933 h 3894667"/>
              <a:gd name="connsiteX4" fmla="*/ 4343400 w 5105400"/>
              <a:gd name="connsiteY4" fmla="*/ 3699933 h 3894667"/>
              <a:gd name="connsiteX5" fmla="*/ 4334934 w 5105400"/>
              <a:gd name="connsiteY5" fmla="*/ 3623733 h 3894667"/>
              <a:gd name="connsiteX6" fmla="*/ 4080934 w 5105400"/>
              <a:gd name="connsiteY6" fmla="*/ 3623733 h 3894667"/>
              <a:gd name="connsiteX7" fmla="*/ 4080934 w 5105400"/>
              <a:gd name="connsiteY7" fmla="*/ 3623733 h 3894667"/>
              <a:gd name="connsiteX8" fmla="*/ 3953934 w 5105400"/>
              <a:gd name="connsiteY8" fmla="*/ 3598333 h 3894667"/>
              <a:gd name="connsiteX9" fmla="*/ 3953934 w 5105400"/>
              <a:gd name="connsiteY9" fmla="*/ 3598333 h 3894667"/>
              <a:gd name="connsiteX10" fmla="*/ 3826934 w 5105400"/>
              <a:gd name="connsiteY10" fmla="*/ 3556000 h 3894667"/>
              <a:gd name="connsiteX11" fmla="*/ 3767667 w 5105400"/>
              <a:gd name="connsiteY11" fmla="*/ 3488267 h 3894667"/>
              <a:gd name="connsiteX12" fmla="*/ 3767667 w 5105400"/>
              <a:gd name="connsiteY12" fmla="*/ 3403600 h 3894667"/>
              <a:gd name="connsiteX13" fmla="*/ 3598334 w 5105400"/>
              <a:gd name="connsiteY13" fmla="*/ 3403600 h 3894667"/>
              <a:gd name="connsiteX14" fmla="*/ 3505200 w 5105400"/>
              <a:gd name="connsiteY14" fmla="*/ 3386667 h 3894667"/>
              <a:gd name="connsiteX15" fmla="*/ 3395134 w 5105400"/>
              <a:gd name="connsiteY15" fmla="*/ 3285067 h 3894667"/>
              <a:gd name="connsiteX16" fmla="*/ 3395134 w 5105400"/>
              <a:gd name="connsiteY16" fmla="*/ 3285067 h 3894667"/>
              <a:gd name="connsiteX17" fmla="*/ 3293534 w 5105400"/>
              <a:gd name="connsiteY17" fmla="*/ 3234267 h 3894667"/>
              <a:gd name="connsiteX18" fmla="*/ 3132667 w 5105400"/>
              <a:gd name="connsiteY18" fmla="*/ 3225800 h 3894667"/>
              <a:gd name="connsiteX19" fmla="*/ 3039534 w 5105400"/>
              <a:gd name="connsiteY19" fmla="*/ 3098800 h 3894667"/>
              <a:gd name="connsiteX20" fmla="*/ 2929467 w 5105400"/>
              <a:gd name="connsiteY20" fmla="*/ 3048000 h 3894667"/>
              <a:gd name="connsiteX21" fmla="*/ 2870200 w 5105400"/>
              <a:gd name="connsiteY21" fmla="*/ 2963333 h 3894667"/>
              <a:gd name="connsiteX22" fmla="*/ 2768600 w 5105400"/>
              <a:gd name="connsiteY22" fmla="*/ 2861733 h 3894667"/>
              <a:gd name="connsiteX23" fmla="*/ 2675467 w 5105400"/>
              <a:gd name="connsiteY23" fmla="*/ 2827867 h 3894667"/>
              <a:gd name="connsiteX24" fmla="*/ 2548467 w 5105400"/>
              <a:gd name="connsiteY24" fmla="*/ 2751667 h 3894667"/>
              <a:gd name="connsiteX25" fmla="*/ 2480734 w 5105400"/>
              <a:gd name="connsiteY25" fmla="*/ 2683933 h 3894667"/>
              <a:gd name="connsiteX26" fmla="*/ 2421467 w 5105400"/>
              <a:gd name="connsiteY26" fmla="*/ 2624667 h 3894667"/>
              <a:gd name="connsiteX27" fmla="*/ 2421467 w 5105400"/>
              <a:gd name="connsiteY27" fmla="*/ 2624667 h 3894667"/>
              <a:gd name="connsiteX28" fmla="*/ 2159000 w 5105400"/>
              <a:gd name="connsiteY28" fmla="*/ 2429933 h 3894667"/>
              <a:gd name="connsiteX29" fmla="*/ 2074334 w 5105400"/>
              <a:gd name="connsiteY29" fmla="*/ 2396067 h 3894667"/>
              <a:gd name="connsiteX30" fmla="*/ 2057400 w 5105400"/>
              <a:gd name="connsiteY30" fmla="*/ 2328333 h 3894667"/>
              <a:gd name="connsiteX31" fmla="*/ 1989667 w 5105400"/>
              <a:gd name="connsiteY31" fmla="*/ 2252133 h 3894667"/>
              <a:gd name="connsiteX32" fmla="*/ 1938867 w 5105400"/>
              <a:gd name="connsiteY32" fmla="*/ 2159000 h 3894667"/>
              <a:gd name="connsiteX33" fmla="*/ 1905000 w 5105400"/>
              <a:gd name="connsiteY33" fmla="*/ 2082800 h 3894667"/>
              <a:gd name="connsiteX34" fmla="*/ 1811867 w 5105400"/>
              <a:gd name="connsiteY34" fmla="*/ 2057400 h 3894667"/>
              <a:gd name="connsiteX35" fmla="*/ 1693334 w 5105400"/>
              <a:gd name="connsiteY35" fmla="*/ 1879600 h 3894667"/>
              <a:gd name="connsiteX36" fmla="*/ 1693334 w 5105400"/>
              <a:gd name="connsiteY36" fmla="*/ 1879600 h 3894667"/>
              <a:gd name="connsiteX37" fmla="*/ 1524000 w 5105400"/>
              <a:gd name="connsiteY37" fmla="*/ 1693333 h 3894667"/>
              <a:gd name="connsiteX38" fmla="*/ 1507067 w 5105400"/>
              <a:gd name="connsiteY38" fmla="*/ 1574800 h 3894667"/>
              <a:gd name="connsiteX39" fmla="*/ 1397000 w 5105400"/>
              <a:gd name="connsiteY39" fmla="*/ 1430867 h 3894667"/>
              <a:gd name="connsiteX40" fmla="*/ 1354667 w 5105400"/>
              <a:gd name="connsiteY40" fmla="*/ 1363133 h 3894667"/>
              <a:gd name="connsiteX41" fmla="*/ 1253067 w 5105400"/>
              <a:gd name="connsiteY41" fmla="*/ 1227667 h 3894667"/>
              <a:gd name="connsiteX42" fmla="*/ 1253067 w 5105400"/>
              <a:gd name="connsiteY42" fmla="*/ 1227667 h 3894667"/>
              <a:gd name="connsiteX43" fmla="*/ 1143000 w 5105400"/>
              <a:gd name="connsiteY43" fmla="*/ 1100667 h 3894667"/>
              <a:gd name="connsiteX44" fmla="*/ 1075267 w 5105400"/>
              <a:gd name="connsiteY44" fmla="*/ 973667 h 3894667"/>
              <a:gd name="connsiteX45" fmla="*/ 1075267 w 5105400"/>
              <a:gd name="connsiteY45" fmla="*/ 973667 h 3894667"/>
              <a:gd name="connsiteX46" fmla="*/ 990600 w 5105400"/>
              <a:gd name="connsiteY46" fmla="*/ 872067 h 3894667"/>
              <a:gd name="connsiteX47" fmla="*/ 889000 w 5105400"/>
              <a:gd name="connsiteY47" fmla="*/ 643467 h 3894667"/>
              <a:gd name="connsiteX48" fmla="*/ 804334 w 5105400"/>
              <a:gd name="connsiteY48" fmla="*/ 558800 h 3894667"/>
              <a:gd name="connsiteX49" fmla="*/ 677334 w 5105400"/>
              <a:gd name="connsiteY49" fmla="*/ 440267 h 3894667"/>
              <a:gd name="connsiteX50" fmla="*/ 533400 w 5105400"/>
              <a:gd name="connsiteY50" fmla="*/ 423333 h 3894667"/>
              <a:gd name="connsiteX51" fmla="*/ 414867 w 5105400"/>
              <a:gd name="connsiteY51" fmla="*/ 389467 h 3894667"/>
              <a:gd name="connsiteX52" fmla="*/ 330200 w 5105400"/>
              <a:gd name="connsiteY52" fmla="*/ 254000 h 3894667"/>
              <a:gd name="connsiteX53" fmla="*/ 186267 w 5105400"/>
              <a:gd name="connsiteY53" fmla="*/ 186267 h 3894667"/>
              <a:gd name="connsiteX54" fmla="*/ 110067 w 5105400"/>
              <a:gd name="connsiteY54" fmla="*/ 135467 h 3894667"/>
              <a:gd name="connsiteX55" fmla="*/ 110067 w 5105400"/>
              <a:gd name="connsiteY55" fmla="*/ 135467 h 3894667"/>
              <a:gd name="connsiteX56" fmla="*/ 0 w 5105400"/>
              <a:gd name="connsiteY56" fmla="*/ 0 h 3894667"/>
              <a:gd name="connsiteX57" fmla="*/ 0 w 5105400"/>
              <a:gd name="connsiteY57" fmla="*/ 0 h 389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105400" h="3894667">
                <a:moveTo>
                  <a:pt x="5105400" y="3886200"/>
                </a:moveTo>
                <a:lnTo>
                  <a:pt x="4631267" y="3894667"/>
                </a:lnTo>
                <a:lnTo>
                  <a:pt x="4639734" y="3708400"/>
                </a:lnTo>
                <a:lnTo>
                  <a:pt x="4343400" y="3699933"/>
                </a:lnTo>
                <a:lnTo>
                  <a:pt x="4343400" y="3699933"/>
                </a:lnTo>
                <a:lnTo>
                  <a:pt x="4334934" y="3623733"/>
                </a:lnTo>
                <a:lnTo>
                  <a:pt x="4080934" y="3623733"/>
                </a:lnTo>
                <a:lnTo>
                  <a:pt x="4080934" y="3623733"/>
                </a:lnTo>
                <a:lnTo>
                  <a:pt x="3953934" y="3598333"/>
                </a:lnTo>
                <a:lnTo>
                  <a:pt x="3953934" y="3598333"/>
                </a:lnTo>
                <a:lnTo>
                  <a:pt x="3826934" y="3556000"/>
                </a:lnTo>
                <a:lnTo>
                  <a:pt x="3767667" y="3488267"/>
                </a:lnTo>
                <a:lnTo>
                  <a:pt x="3767667" y="3403600"/>
                </a:lnTo>
                <a:lnTo>
                  <a:pt x="3598334" y="3403600"/>
                </a:lnTo>
                <a:lnTo>
                  <a:pt x="3505200" y="3386667"/>
                </a:lnTo>
                <a:lnTo>
                  <a:pt x="3395134" y="3285067"/>
                </a:lnTo>
                <a:lnTo>
                  <a:pt x="3395134" y="3285067"/>
                </a:lnTo>
                <a:lnTo>
                  <a:pt x="3293534" y="3234267"/>
                </a:lnTo>
                <a:lnTo>
                  <a:pt x="3132667" y="3225800"/>
                </a:lnTo>
                <a:lnTo>
                  <a:pt x="3039534" y="3098800"/>
                </a:lnTo>
                <a:lnTo>
                  <a:pt x="2929467" y="3048000"/>
                </a:lnTo>
                <a:lnTo>
                  <a:pt x="2870200" y="2963333"/>
                </a:lnTo>
                <a:lnTo>
                  <a:pt x="2768600" y="2861733"/>
                </a:lnTo>
                <a:lnTo>
                  <a:pt x="2675467" y="2827867"/>
                </a:lnTo>
                <a:lnTo>
                  <a:pt x="2548467" y="2751667"/>
                </a:lnTo>
                <a:lnTo>
                  <a:pt x="2480734" y="2683933"/>
                </a:lnTo>
                <a:lnTo>
                  <a:pt x="2421467" y="2624667"/>
                </a:lnTo>
                <a:lnTo>
                  <a:pt x="2421467" y="2624667"/>
                </a:lnTo>
                <a:lnTo>
                  <a:pt x="2159000" y="2429933"/>
                </a:lnTo>
                <a:lnTo>
                  <a:pt x="2074334" y="2396067"/>
                </a:lnTo>
                <a:lnTo>
                  <a:pt x="2057400" y="2328333"/>
                </a:lnTo>
                <a:lnTo>
                  <a:pt x="1989667" y="2252133"/>
                </a:lnTo>
                <a:lnTo>
                  <a:pt x="1938867" y="2159000"/>
                </a:lnTo>
                <a:lnTo>
                  <a:pt x="1905000" y="2082800"/>
                </a:lnTo>
                <a:lnTo>
                  <a:pt x="1811867" y="2057400"/>
                </a:lnTo>
                <a:lnTo>
                  <a:pt x="1693334" y="1879600"/>
                </a:lnTo>
                <a:lnTo>
                  <a:pt x="1693334" y="1879600"/>
                </a:lnTo>
                <a:lnTo>
                  <a:pt x="1524000" y="1693333"/>
                </a:lnTo>
                <a:lnTo>
                  <a:pt x="1507067" y="1574800"/>
                </a:lnTo>
                <a:lnTo>
                  <a:pt x="1397000" y="1430867"/>
                </a:lnTo>
                <a:lnTo>
                  <a:pt x="1354667" y="1363133"/>
                </a:lnTo>
                <a:lnTo>
                  <a:pt x="1253067" y="1227667"/>
                </a:lnTo>
                <a:lnTo>
                  <a:pt x="1253067" y="1227667"/>
                </a:lnTo>
                <a:lnTo>
                  <a:pt x="1143000" y="1100667"/>
                </a:lnTo>
                <a:lnTo>
                  <a:pt x="1075267" y="973667"/>
                </a:lnTo>
                <a:lnTo>
                  <a:pt x="1075267" y="973667"/>
                </a:lnTo>
                <a:lnTo>
                  <a:pt x="990600" y="872067"/>
                </a:lnTo>
                <a:lnTo>
                  <a:pt x="889000" y="643467"/>
                </a:lnTo>
                <a:lnTo>
                  <a:pt x="804334" y="558800"/>
                </a:lnTo>
                <a:lnTo>
                  <a:pt x="677334" y="440267"/>
                </a:lnTo>
                <a:lnTo>
                  <a:pt x="533400" y="423333"/>
                </a:lnTo>
                <a:lnTo>
                  <a:pt x="414867" y="389467"/>
                </a:lnTo>
                <a:lnTo>
                  <a:pt x="330200" y="254000"/>
                </a:lnTo>
                <a:lnTo>
                  <a:pt x="186267" y="186267"/>
                </a:lnTo>
                <a:lnTo>
                  <a:pt x="110067" y="135467"/>
                </a:lnTo>
                <a:lnTo>
                  <a:pt x="110067" y="13546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3A629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orme libre 94"/>
          <p:cNvSpPr/>
          <p:nvPr/>
        </p:nvSpPr>
        <p:spPr>
          <a:xfrm>
            <a:off x="1913301" y="1401109"/>
            <a:ext cx="5647267" cy="3327400"/>
          </a:xfrm>
          <a:custGeom>
            <a:avLst/>
            <a:gdLst>
              <a:gd name="connsiteX0" fmla="*/ 5647267 w 5647267"/>
              <a:gd name="connsiteY0" fmla="*/ 3327400 h 3327400"/>
              <a:gd name="connsiteX1" fmla="*/ 4191000 w 5647267"/>
              <a:gd name="connsiteY1" fmla="*/ 3318934 h 3327400"/>
              <a:gd name="connsiteX2" fmla="*/ 4191000 w 5647267"/>
              <a:gd name="connsiteY2" fmla="*/ 3242734 h 3327400"/>
              <a:gd name="connsiteX3" fmla="*/ 4072467 w 5647267"/>
              <a:gd name="connsiteY3" fmla="*/ 3242734 h 3327400"/>
              <a:gd name="connsiteX4" fmla="*/ 4072467 w 5647267"/>
              <a:gd name="connsiteY4" fmla="*/ 3242734 h 3327400"/>
              <a:gd name="connsiteX5" fmla="*/ 4072467 w 5647267"/>
              <a:gd name="connsiteY5" fmla="*/ 3242734 h 3327400"/>
              <a:gd name="connsiteX6" fmla="*/ 4080934 w 5647267"/>
              <a:gd name="connsiteY6" fmla="*/ 3158067 h 3327400"/>
              <a:gd name="connsiteX7" fmla="*/ 3683000 w 5647267"/>
              <a:gd name="connsiteY7" fmla="*/ 3158067 h 3327400"/>
              <a:gd name="connsiteX8" fmla="*/ 3547534 w 5647267"/>
              <a:gd name="connsiteY8" fmla="*/ 3158067 h 3327400"/>
              <a:gd name="connsiteX9" fmla="*/ 3505200 w 5647267"/>
              <a:gd name="connsiteY9" fmla="*/ 3090334 h 3327400"/>
              <a:gd name="connsiteX10" fmla="*/ 3412067 w 5647267"/>
              <a:gd name="connsiteY10" fmla="*/ 3031067 h 3327400"/>
              <a:gd name="connsiteX11" fmla="*/ 3302000 w 5647267"/>
              <a:gd name="connsiteY11" fmla="*/ 2937934 h 3327400"/>
              <a:gd name="connsiteX12" fmla="*/ 3200400 w 5647267"/>
              <a:gd name="connsiteY12" fmla="*/ 2870200 h 3327400"/>
              <a:gd name="connsiteX13" fmla="*/ 3107267 w 5647267"/>
              <a:gd name="connsiteY13" fmla="*/ 2844800 h 3327400"/>
              <a:gd name="connsiteX14" fmla="*/ 3048000 w 5647267"/>
              <a:gd name="connsiteY14" fmla="*/ 2760134 h 3327400"/>
              <a:gd name="connsiteX15" fmla="*/ 2929467 w 5647267"/>
              <a:gd name="connsiteY15" fmla="*/ 2675467 h 3327400"/>
              <a:gd name="connsiteX16" fmla="*/ 2819400 w 5647267"/>
              <a:gd name="connsiteY16" fmla="*/ 2607734 h 3327400"/>
              <a:gd name="connsiteX17" fmla="*/ 2734734 w 5647267"/>
              <a:gd name="connsiteY17" fmla="*/ 2531534 h 3327400"/>
              <a:gd name="connsiteX18" fmla="*/ 2675467 w 5647267"/>
              <a:gd name="connsiteY18" fmla="*/ 2438400 h 3327400"/>
              <a:gd name="connsiteX19" fmla="*/ 2590800 w 5647267"/>
              <a:gd name="connsiteY19" fmla="*/ 2387600 h 3327400"/>
              <a:gd name="connsiteX20" fmla="*/ 2472267 w 5647267"/>
              <a:gd name="connsiteY20" fmla="*/ 2353734 h 3327400"/>
              <a:gd name="connsiteX21" fmla="*/ 2336800 w 5647267"/>
              <a:gd name="connsiteY21" fmla="*/ 2192867 h 3327400"/>
              <a:gd name="connsiteX22" fmla="*/ 2252134 w 5647267"/>
              <a:gd name="connsiteY22" fmla="*/ 2150534 h 3327400"/>
              <a:gd name="connsiteX23" fmla="*/ 2235200 w 5647267"/>
              <a:gd name="connsiteY23" fmla="*/ 2048934 h 3327400"/>
              <a:gd name="connsiteX24" fmla="*/ 2099734 w 5647267"/>
              <a:gd name="connsiteY24" fmla="*/ 2015067 h 3327400"/>
              <a:gd name="connsiteX25" fmla="*/ 1964267 w 5647267"/>
              <a:gd name="connsiteY25" fmla="*/ 1803400 h 3327400"/>
              <a:gd name="connsiteX26" fmla="*/ 1862667 w 5647267"/>
              <a:gd name="connsiteY26" fmla="*/ 1752600 h 3327400"/>
              <a:gd name="connsiteX27" fmla="*/ 1828800 w 5647267"/>
              <a:gd name="connsiteY27" fmla="*/ 1676400 h 3327400"/>
              <a:gd name="connsiteX28" fmla="*/ 1727200 w 5647267"/>
              <a:gd name="connsiteY28" fmla="*/ 1676400 h 3327400"/>
              <a:gd name="connsiteX29" fmla="*/ 1625600 w 5647267"/>
              <a:gd name="connsiteY29" fmla="*/ 1507067 h 3327400"/>
              <a:gd name="connsiteX30" fmla="*/ 1557867 w 5647267"/>
              <a:gd name="connsiteY30" fmla="*/ 1439334 h 3327400"/>
              <a:gd name="connsiteX31" fmla="*/ 1498600 w 5647267"/>
              <a:gd name="connsiteY31" fmla="*/ 1295400 h 3327400"/>
              <a:gd name="connsiteX32" fmla="*/ 1388534 w 5647267"/>
              <a:gd name="connsiteY32" fmla="*/ 1100667 h 3327400"/>
              <a:gd name="connsiteX33" fmla="*/ 1312334 w 5647267"/>
              <a:gd name="connsiteY33" fmla="*/ 1066800 h 3327400"/>
              <a:gd name="connsiteX34" fmla="*/ 1312334 w 5647267"/>
              <a:gd name="connsiteY34" fmla="*/ 1066800 h 3327400"/>
              <a:gd name="connsiteX35" fmla="*/ 1185334 w 5647267"/>
              <a:gd name="connsiteY35" fmla="*/ 982134 h 3327400"/>
              <a:gd name="connsiteX36" fmla="*/ 1049867 w 5647267"/>
              <a:gd name="connsiteY36" fmla="*/ 863600 h 3327400"/>
              <a:gd name="connsiteX37" fmla="*/ 931334 w 5647267"/>
              <a:gd name="connsiteY37" fmla="*/ 728134 h 3327400"/>
              <a:gd name="connsiteX38" fmla="*/ 795867 w 5647267"/>
              <a:gd name="connsiteY38" fmla="*/ 567267 h 3327400"/>
              <a:gd name="connsiteX39" fmla="*/ 685800 w 5647267"/>
              <a:gd name="connsiteY39" fmla="*/ 499534 h 3327400"/>
              <a:gd name="connsiteX40" fmla="*/ 541867 w 5647267"/>
              <a:gd name="connsiteY40" fmla="*/ 304800 h 3327400"/>
              <a:gd name="connsiteX41" fmla="*/ 465667 w 5647267"/>
              <a:gd name="connsiteY41" fmla="*/ 245534 h 3327400"/>
              <a:gd name="connsiteX42" fmla="*/ 270934 w 5647267"/>
              <a:gd name="connsiteY42" fmla="*/ 177800 h 3327400"/>
              <a:gd name="connsiteX43" fmla="*/ 270934 w 5647267"/>
              <a:gd name="connsiteY43" fmla="*/ 177800 h 3327400"/>
              <a:gd name="connsiteX44" fmla="*/ 118534 w 5647267"/>
              <a:gd name="connsiteY44" fmla="*/ 127000 h 3327400"/>
              <a:gd name="connsiteX45" fmla="*/ 0 w 5647267"/>
              <a:gd name="connsiteY45" fmla="*/ 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7267" h="3327400">
                <a:moveTo>
                  <a:pt x="5647267" y="3327400"/>
                </a:moveTo>
                <a:lnTo>
                  <a:pt x="4191000" y="3318934"/>
                </a:lnTo>
                <a:lnTo>
                  <a:pt x="4191000" y="3242734"/>
                </a:lnTo>
                <a:lnTo>
                  <a:pt x="4072467" y="3242734"/>
                </a:lnTo>
                <a:lnTo>
                  <a:pt x="4072467" y="3242734"/>
                </a:lnTo>
                <a:lnTo>
                  <a:pt x="4072467" y="3242734"/>
                </a:lnTo>
                <a:lnTo>
                  <a:pt x="4080934" y="3158067"/>
                </a:lnTo>
                <a:lnTo>
                  <a:pt x="3683000" y="3158067"/>
                </a:lnTo>
                <a:lnTo>
                  <a:pt x="3547534" y="3158067"/>
                </a:lnTo>
                <a:lnTo>
                  <a:pt x="3505200" y="3090334"/>
                </a:lnTo>
                <a:lnTo>
                  <a:pt x="3412067" y="3031067"/>
                </a:lnTo>
                <a:lnTo>
                  <a:pt x="3302000" y="2937934"/>
                </a:lnTo>
                <a:lnTo>
                  <a:pt x="3200400" y="2870200"/>
                </a:lnTo>
                <a:lnTo>
                  <a:pt x="3107267" y="2844800"/>
                </a:lnTo>
                <a:lnTo>
                  <a:pt x="3048000" y="2760134"/>
                </a:lnTo>
                <a:lnTo>
                  <a:pt x="2929467" y="2675467"/>
                </a:lnTo>
                <a:lnTo>
                  <a:pt x="2819400" y="2607734"/>
                </a:lnTo>
                <a:lnTo>
                  <a:pt x="2734734" y="2531534"/>
                </a:lnTo>
                <a:lnTo>
                  <a:pt x="2675467" y="2438400"/>
                </a:lnTo>
                <a:lnTo>
                  <a:pt x="2590800" y="2387600"/>
                </a:lnTo>
                <a:lnTo>
                  <a:pt x="2472267" y="2353734"/>
                </a:lnTo>
                <a:lnTo>
                  <a:pt x="2336800" y="2192867"/>
                </a:lnTo>
                <a:lnTo>
                  <a:pt x="2252134" y="2150534"/>
                </a:lnTo>
                <a:lnTo>
                  <a:pt x="2235200" y="2048934"/>
                </a:lnTo>
                <a:lnTo>
                  <a:pt x="2099734" y="2015067"/>
                </a:lnTo>
                <a:lnTo>
                  <a:pt x="1964267" y="1803400"/>
                </a:lnTo>
                <a:lnTo>
                  <a:pt x="1862667" y="1752600"/>
                </a:lnTo>
                <a:lnTo>
                  <a:pt x="1828800" y="1676400"/>
                </a:lnTo>
                <a:lnTo>
                  <a:pt x="1727200" y="1676400"/>
                </a:lnTo>
                <a:lnTo>
                  <a:pt x="1625600" y="1507067"/>
                </a:lnTo>
                <a:lnTo>
                  <a:pt x="1557867" y="1439334"/>
                </a:lnTo>
                <a:lnTo>
                  <a:pt x="1498600" y="1295400"/>
                </a:lnTo>
                <a:lnTo>
                  <a:pt x="1388534" y="1100667"/>
                </a:lnTo>
                <a:lnTo>
                  <a:pt x="1312334" y="1066800"/>
                </a:lnTo>
                <a:lnTo>
                  <a:pt x="1312334" y="1066800"/>
                </a:lnTo>
                <a:lnTo>
                  <a:pt x="1185334" y="982134"/>
                </a:lnTo>
                <a:lnTo>
                  <a:pt x="1049867" y="863600"/>
                </a:lnTo>
                <a:lnTo>
                  <a:pt x="931334" y="728134"/>
                </a:lnTo>
                <a:lnTo>
                  <a:pt x="795867" y="567267"/>
                </a:lnTo>
                <a:lnTo>
                  <a:pt x="685800" y="499534"/>
                </a:lnTo>
                <a:lnTo>
                  <a:pt x="541867" y="304800"/>
                </a:lnTo>
                <a:lnTo>
                  <a:pt x="465667" y="245534"/>
                </a:lnTo>
                <a:lnTo>
                  <a:pt x="270934" y="177800"/>
                </a:lnTo>
                <a:lnTo>
                  <a:pt x="270934" y="177800"/>
                </a:lnTo>
                <a:lnTo>
                  <a:pt x="118534" y="12700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à coins arrondis 98"/>
          <p:cNvSpPr/>
          <p:nvPr/>
        </p:nvSpPr>
        <p:spPr>
          <a:xfrm>
            <a:off x="3851920" y="4869160"/>
            <a:ext cx="1512168" cy="720080"/>
          </a:xfrm>
          <a:prstGeom prst="roundRect">
            <a:avLst/>
          </a:prstGeom>
          <a:noFill/>
          <a:ln>
            <a:solidFill>
              <a:srgbClr val="139F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Line 29"/>
          <p:cNvSpPr>
            <a:spLocks noChangeShapeType="1"/>
          </p:cNvSpPr>
          <p:nvPr/>
        </p:nvSpPr>
        <p:spPr bwMode="auto">
          <a:xfrm flipH="1" flipV="1">
            <a:off x="5364088" y="5301208"/>
            <a:ext cx="1152128" cy="144016"/>
          </a:xfrm>
          <a:prstGeom prst="line">
            <a:avLst/>
          </a:prstGeom>
          <a:noFill/>
          <a:ln w="38100">
            <a:solidFill>
              <a:srgbClr val="139FEC"/>
            </a:solidFill>
            <a:round/>
            <a:headEnd type="triangle" w="med" len="med"/>
            <a:tailEnd/>
          </a:ln>
          <a:effectLst>
            <a:prstShdw prst="shdw17" dist="17961" dir="2700000">
              <a:srgbClr val="002060">
                <a:alpha val="75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>
              <a:ln>
                <a:solidFill>
                  <a:srgbClr val="00B0F0"/>
                </a:solidFill>
              </a:ln>
              <a:latin typeface="+mj-lt"/>
              <a:ea typeface="+mn-ea"/>
              <a:cs typeface="+mn-cs"/>
            </a:endParaRPr>
          </a:p>
        </p:txBody>
      </p:sp>
      <p:sp>
        <p:nvSpPr>
          <p:cNvPr id="101" name="Rettangolo 9"/>
          <p:cNvSpPr>
            <a:spLocks noChangeArrowheads="1"/>
          </p:cNvSpPr>
          <p:nvPr/>
        </p:nvSpPr>
        <p:spPr bwMode="auto">
          <a:xfrm>
            <a:off x="2555776" y="1268760"/>
            <a:ext cx="262940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Suivi</a:t>
            </a:r>
            <a:r>
              <a:rPr lang="it-IT" alt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fr-FR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médian</a:t>
            </a:r>
            <a:r>
              <a:rPr lang="it-IT" alt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: 48,1 </a:t>
            </a:r>
            <a:r>
              <a:rPr lang="it-IT" altLang="fr-FR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mois</a:t>
            </a:r>
            <a:endParaRPr lang="it-IT" altLang="fr-F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Rettangolo 9"/>
          <p:cNvSpPr>
            <a:spLocks noChangeArrowheads="1"/>
          </p:cNvSpPr>
          <p:nvPr/>
        </p:nvSpPr>
        <p:spPr bwMode="auto">
          <a:xfrm>
            <a:off x="5076056" y="1988840"/>
            <a:ext cx="2917433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FOLFIRI + </a:t>
            </a:r>
            <a:r>
              <a:rPr lang="it-IT" altLang="fr-FR" sz="1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bev</a:t>
            </a:r>
            <a:r>
              <a:rPr lang="it-IT" alt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it-IT" altLang="fr-FR" sz="1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</a:t>
            </a:r>
            <a:r>
              <a:rPr lang="it-IT" alt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= 256 / </a:t>
            </a:r>
            <a:r>
              <a:rPr lang="it-IT" altLang="fr-FR" sz="1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Died</a:t>
            </a:r>
            <a:r>
              <a:rPr lang="it-IT" alt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= 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FOLFOXIRI + </a:t>
            </a:r>
            <a:r>
              <a:rPr lang="it-IT" altLang="fr-FR" sz="1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bev</a:t>
            </a:r>
            <a:r>
              <a:rPr lang="it-IT" alt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it-IT" altLang="fr-FR" sz="1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</a:t>
            </a:r>
            <a:r>
              <a:rPr lang="it-IT" alt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= 252 / </a:t>
            </a:r>
            <a:r>
              <a:rPr lang="it-IT" altLang="fr-FR" sz="1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Died</a:t>
            </a:r>
            <a:r>
              <a:rPr lang="it-IT" alt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= 174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fr-FR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FOLFIRI + </a:t>
            </a:r>
            <a:r>
              <a:rPr lang="it-IT" altLang="fr-FR" sz="12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bev</a:t>
            </a:r>
            <a:r>
              <a:rPr lang="it-IT" altLang="fr-FR" sz="1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fr-FR" sz="12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median</a:t>
            </a:r>
            <a:r>
              <a:rPr lang="it-IT" altLang="fr-FR" sz="1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OS : 25,8 </a:t>
            </a:r>
            <a:r>
              <a:rPr lang="it-IT" altLang="fr-FR" sz="12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mos</a:t>
            </a:r>
            <a:endParaRPr lang="it-IT" altLang="fr-FR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FOLFOXIRI + </a:t>
            </a:r>
            <a:r>
              <a:rPr lang="it-IT" altLang="fr-FR" sz="12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bev</a:t>
            </a:r>
            <a:r>
              <a:rPr lang="it-IT" altLang="fr-FR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fr-FR" sz="1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median</a:t>
            </a:r>
            <a:r>
              <a:rPr lang="it-IT" altLang="fr-FR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 OS : </a:t>
            </a:r>
            <a:r>
              <a:rPr lang="it-IT" altLang="fr-FR" sz="1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29,8 </a:t>
            </a:r>
            <a:r>
              <a:rPr lang="it-IT" altLang="fr-FR" sz="1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mos</a:t>
            </a:r>
            <a:endParaRPr lang="it-IT" altLang="fr-FR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fr-FR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Rettangolo 9"/>
          <p:cNvSpPr>
            <a:spLocks noChangeArrowheads="1"/>
          </p:cNvSpPr>
          <p:nvPr/>
        </p:nvSpPr>
        <p:spPr bwMode="auto">
          <a:xfrm>
            <a:off x="5148064" y="3284984"/>
            <a:ext cx="291743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HR: 8,80 [0,65-0,98]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fr-FR" sz="1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</a:t>
            </a:r>
            <a:r>
              <a:rPr lang="it-IT" alt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=0,030</a:t>
            </a:r>
            <a:endParaRPr lang="it-IT" altLang="fr-FR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9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60" y="6596390"/>
            <a:ext cx="48349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>
                <a:solidFill>
                  <a:prstClr val="black"/>
                </a:solidFill>
              </a:rPr>
              <a:t>Loupakis F et al. ASCO 2014. J Clin Oncol 32:5s, 2014 (suppl; abstr 3519)</a:t>
            </a:r>
            <a:endParaRPr lang="fr-FR" sz="1100">
              <a:solidFill>
                <a:prstClr val="black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58301"/>
              </p:ext>
            </p:extLst>
          </p:nvPr>
        </p:nvGraphicFramePr>
        <p:xfrm>
          <a:off x="303395" y="3789040"/>
          <a:ext cx="8352925" cy="2651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68152"/>
                <a:gridCol w="1018398"/>
                <a:gridCol w="1193275"/>
                <a:gridCol w="1193275"/>
                <a:gridCol w="1193275"/>
                <a:gridCol w="1193275"/>
                <a:gridCol w="1193275"/>
              </a:tblGrid>
              <a:tr h="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rgbClr val="FFFFFF"/>
                          </a:solidFill>
                        </a:rPr>
                        <a:t>FOLFIRI</a:t>
                      </a:r>
                      <a:r>
                        <a:rPr lang="fr-FR" sz="1600" baseline="0" dirty="0" smtClean="0">
                          <a:solidFill>
                            <a:srgbClr val="FFFFFF"/>
                          </a:solidFill>
                        </a:rPr>
                        <a:t> + </a:t>
                      </a:r>
                      <a:r>
                        <a:rPr lang="fr-FR" sz="1600" dirty="0" err="1" smtClean="0">
                          <a:solidFill>
                            <a:srgbClr val="FFFFFF"/>
                          </a:solidFill>
                        </a:rPr>
                        <a:t>Bev</a:t>
                      </a:r>
                      <a:endParaRPr lang="fr-FR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rgbClr val="FFFFFF"/>
                          </a:solidFill>
                        </a:rPr>
                        <a:t>FOLFOXIRI</a:t>
                      </a:r>
                      <a:r>
                        <a:rPr lang="fr-FR" sz="1600" baseline="0" dirty="0" smtClean="0">
                          <a:solidFill>
                            <a:srgbClr val="FFFFFF"/>
                          </a:solidFill>
                        </a:rPr>
                        <a:t> + </a:t>
                      </a:r>
                      <a:r>
                        <a:rPr lang="fr-FR" sz="1600" dirty="0" err="1" smtClean="0">
                          <a:solidFill>
                            <a:srgbClr val="FFFFFF"/>
                          </a:solidFill>
                        </a:rPr>
                        <a:t>Bev</a:t>
                      </a:r>
                      <a:endParaRPr lang="fr-FR" sz="16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FFFF"/>
                          </a:solidFill>
                        </a:rPr>
                        <a:t>HR (IC95%)</a:t>
                      </a:r>
                      <a:endParaRPr lang="fr-FR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SSP</a:t>
                      </a:r>
                    </a:p>
                    <a:p>
                      <a:pPr algn="ctr"/>
                      <a:r>
                        <a:rPr lang="fr-FR" sz="1600" dirty="0" smtClean="0"/>
                        <a:t>médiane</a:t>
                      </a:r>
                      <a:endParaRPr lang="fr-FR" sz="1600" b="1" dirty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SG</a:t>
                      </a:r>
                    </a:p>
                    <a:p>
                      <a:pPr algn="ctr"/>
                      <a:r>
                        <a:rPr lang="fr-FR" sz="1600" dirty="0" smtClean="0"/>
                        <a:t>médiane</a:t>
                      </a:r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SSP</a:t>
                      </a:r>
                    </a:p>
                    <a:p>
                      <a:pPr algn="ctr"/>
                      <a:r>
                        <a:rPr lang="fr-FR" sz="1600" dirty="0" smtClean="0"/>
                        <a:t>médiane</a:t>
                      </a:r>
                      <a:endParaRPr lang="fr-FR" sz="1600" b="1" dirty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SG</a:t>
                      </a:r>
                    </a:p>
                    <a:p>
                      <a:pPr algn="ctr"/>
                      <a:r>
                        <a:rPr lang="fr-FR" sz="1600" dirty="0" smtClean="0"/>
                        <a:t>médiane</a:t>
                      </a:r>
                      <a:endParaRPr lang="fr-FR" sz="1600" b="1" dirty="0" smtClean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SSP</a:t>
                      </a:r>
                      <a:endParaRPr lang="fr-F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SG</a:t>
                      </a:r>
                      <a:endParaRPr lang="fr-F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WT</a:t>
                      </a:r>
                      <a:r>
                        <a:rPr lang="fr-FR" sz="1600" dirty="0" smtClean="0"/>
                        <a:t> (n=129)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11,3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34,4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13,3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41,7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0,77</a:t>
                      </a:r>
                    </a:p>
                    <a:p>
                      <a:pPr algn="ctr"/>
                      <a:r>
                        <a:rPr lang="fr-FR" sz="1600" dirty="0" smtClean="0"/>
                        <a:t>(0,52-1,12)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0,84</a:t>
                      </a:r>
                    </a:p>
                    <a:p>
                      <a:pPr algn="ctr"/>
                      <a:r>
                        <a:rPr lang="fr-FR" sz="1600" smtClean="0"/>
                        <a:t>(0,51-1,38)</a:t>
                      </a:r>
                      <a:endParaRPr lang="fr-FR" sz="160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RAS muté (n=218)</a:t>
                      </a:r>
                      <a:endParaRPr lang="fr-FR" sz="1600" dirty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9,5</a:t>
                      </a:r>
                      <a:endParaRPr lang="fr-FR" sz="1600" dirty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23,1</a:t>
                      </a:r>
                      <a:endParaRPr lang="fr-FR" sz="1600" dirty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12,0</a:t>
                      </a:r>
                      <a:endParaRPr lang="fr-FR" sz="1600" dirty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28,6</a:t>
                      </a:r>
                      <a:endParaRPr lang="fr-FR" sz="1600" dirty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0,82</a:t>
                      </a:r>
                    </a:p>
                    <a:p>
                      <a:pPr algn="ctr"/>
                      <a:r>
                        <a:rPr lang="fr-FR" sz="1600" dirty="0" smtClean="0"/>
                        <a:t>(0,62-1,09)</a:t>
                      </a:r>
                      <a:endParaRPr lang="fr-FR" sz="1600" dirty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0,86</a:t>
                      </a:r>
                    </a:p>
                    <a:p>
                      <a:pPr algn="ctr"/>
                      <a:r>
                        <a:rPr lang="fr-FR" sz="1600" dirty="0" smtClean="0"/>
                        <a:t>(0,61-1,23)</a:t>
                      </a:r>
                      <a:endParaRPr lang="fr-FR" sz="1600" dirty="0"/>
                    </a:p>
                  </a:txBody>
                  <a:tcPr anchor="ctr">
                    <a:solidFill>
                      <a:srgbClr val="D3EAF2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BRAF</a:t>
                      </a:r>
                      <a:r>
                        <a:rPr lang="fr-FR" sz="1600" dirty="0" smtClean="0"/>
                        <a:t> muté (n=28)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5,5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10,8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7,5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19,1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0,56</a:t>
                      </a:r>
                    </a:p>
                    <a:p>
                      <a:pPr algn="ctr"/>
                      <a:r>
                        <a:rPr lang="fr-FR" sz="1600" dirty="0" smtClean="0"/>
                        <a:t>(0,20-1,14)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0,55</a:t>
                      </a:r>
                    </a:p>
                    <a:p>
                      <a:pPr algn="ctr"/>
                      <a:r>
                        <a:rPr lang="fr-FR" sz="1600" dirty="0" smtClean="0"/>
                        <a:t>(0,24-1,23)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28864" y="116632"/>
            <a:ext cx="6357937" cy="700616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TRIBE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Analyse de sous-groupes </a:t>
            </a:r>
            <a:r>
              <a:rPr lang="fr-FR" sz="2000" dirty="0"/>
              <a:t>(RAS et BRAF mutés)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520279"/>
          </a:xfrm>
        </p:spPr>
        <p:txBody>
          <a:bodyPr/>
          <a:lstStyle/>
          <a:p>
            <a:r>
              <a:rPr lang="fr-FR" sz="2400" dirty="0"/>
              <a:t>Résultats des analyses moléculaires sur 375 patients/508 (73,8%) :</a:t>
            </a:r>
          </a:p>
          <a:p>
            <a:pPr lvl="1"/>
            <a:r>
              <a:rPr lang="fr-FR" dirty="0"/>
              <a:t>mutation KRAS : 198 patients (52,8%)</a:t>
            </a:r>
          </a:p>
          <a:p>
            <a:pPr lvl="1"/>
            <a:r>
              <a:rPr lang="fr-FR" dirty="0"/>
              <a:t>mutation NRAS : 20 patients (5,3%)</a:t>
            </a:r>
          </a:p>
          <a:p>
            <a:pPr lvl="1"/>
            <a:r>
              <a:rPr lang="fr-FR" dirty="0"/>
              <a:t>mutation BRAF : 28 (7,5%)</a:t>
            </a:r>
          </a:p>
          <a:p>
            <a:pPr lvl="1"/>
            <a:r>
              <a:rPr lang="fr-FR" dirty="0"/>
              <a:t>WT : 129 patients (34,4%)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220072" y="4725122"/>
            <a:ext cx="936104" cy="576064"/>
          </a:xfrm>
          <a:prstGeom prst="rect">
            <a:avLst/>
          </a:prstGeom>
          <a:noFill/>
          <a:ln>
            <a:solidFill>
              <a:srgbClr val="E46C0A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Imago Book" pitchFamily="-10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20072" y="5877250"/>
            <a:ext cx="936104" cy="576064"/>
          </a:xfrm>
          <a:prstGeom prst="rect">
            <a:avLst/>
          </a:prstGeom>
          <a:noFill/>
          <a:ln>
            <a:solidFill>
              <a:srgbClr val="E46C0A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Imago Book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1975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Phase II </a:t>
            </a:r>
            <a:r>
              <a:rPr lang="fr-FR" sz="2800" dirty="0" err="1" smtClean="0"/>
              <a:t>randomized</a:t>
            </a:r>
            <a:r>
              <a:rPr lang="fr-FR" sz="2800" dirty="0" smtClean="0"/>
              <a:t> METHEP trial </a:t>
            </a:r>
            <a:r>
              <a:rPr lang="fr-FR" sz="2800" dirty="0" err="1" smtClean="0"/>
              <a:t>study</a:t>
            </a:r>
            <a:r>
              <a:rPr lang="fr-FR" sz="2800" dirty="0" smtClean="0"/>
              <a:t> design </a:t>
            </a:r>
            <a:r>
              <a:rPr lang="fr-FR" sz="2400" dirty="0" smtClean="0"/>
              <a:t>(</a:t>
            </a:r>
            <a:r>
              <a:rPr lang="fr-FR" sz="2400" dirty="0" err="1" smtClean="0"/>
              <a:t>annals</a:t>
            </a:r>
            <a:r>
              <a:rPr lang="fr-FR" sz="2400" dirty="0" smtClean="0"/>
              <a:t> of </a:t>
            </a:r>
            <a:r>
              <a:rPr lang="fr-FR" sz="2400" dirty="0" err="1" smtClean="0"/>
              <a:t>surgical</a:t>
            </a:r>
            <a:r>
              <a:rPr lang="fr-FR" sz="2400" dirty="0" smtClean="0"/>
              <a:t> </a:t>
            </a:r>
            <a:r>
              <a:rPr lang="fr-FR" sz="2400" dirty="0" err="1" smtClean="0"/>
              <a:t>oncology</a:t>
            </a:r>
            <a:r>
              <a:rPr lang="fr-FR" sz="2400" dirty="0" smtClean="0"/>
              <a:t> 2013)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988950"/>
            <a:ext cx="8229600" cy="1112458"/>
          </a:xfrm>
        </p:spPr>
        <p:txBody>
          <a:bodyPr/>
          <a:lstStyle/>
          <a:p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Endpoint</a:t>
            </a:r>
            <a:r>
              <a:rPr lang="fr-FR" dirty="0"/>
              <a:t> : </a:t>
            </a:r>
            <a:r>
              <a:rPr lang="fr-FR" dirty="0" err="1"/>
              <a:t>Response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C4 (RECIST)</a:t>
            </a:r>
          </a:p>
          <a:p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483421" y="1628800"/>
            <a:ext cx="8265043" cy="3816424"/>
            <a:chOff x="483421" y="1541497"/>
            <a:chExt cx="6950990" cy="2521744"/>
          </a:xfrm>
        </p:grpSpPr>
        <p:sp>
          <p:nvSpPr>
            <p:cNvPr id="4" name="Rectangle à coins arrondis 3"/>
            <p:cNvSpPr>
              <a:spLocks noChangeArrowheads="1"/>
            </p:cNvSpPr>
            <p:nvPr/>
          </p:nvSpPr>
          <p:spPr bwMode="auto">
            <a:xfrm>
              <a:off x="483421" y="1874558"/>
              <a:ext cx="2659507" cy="1976967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STRATIFICATION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Center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Lung </a:t>
              </a:r>
              <a:r>
                <a:rPr lang="fr-FR" sz="2200" dirty="0" err="1">
                  <a:solidFill>
                    <a:srgbClr val="002060"/>
                  </a:solidFill>
                  <a:cs typeface="Arial" charset="0"/>
                </a:rPr>
                <a:t>metastases</a:t>
              </a:r>
              <a:endParaRPr lang="fr-FR" sz="2200" dirty="0">
                <a:solidFill>
                  <a:srgbClr val="002060"/>
                </a:solidFill>
                <a:cs typeface="Arial" charset="0"/>
              </a:endParaRP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Classification of </a:t>
              </a:r>
              <a:r>
                <a:rPr lang="fr-FR" sz="2200" dirty="0" err="1">
                  <a:solidFill>
                    <a:srgbClr val="002060"/>
                  </a:solidFill>
                  <a:cs typeface="Arial" charset="0"/>
                </a:rPr>
                <a:t>liver</a:t>
              </a: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fr-FR" sz="2200" dirty="0" err="1">
                  <a:solidFill>
                    <a:srgbClr val="002060"/>
                  </a:solidFill>
                  <a:cs typeface="Arial" charset="0"/>
                </a:rPr>
                <a:t>metastases</a:t>
              </a:r>
              <a:endParaRPr lang="fr-FR" sz="2200" dirty="0">
                <a:solidFill>
                  <a:srgbClr val="002060"/>
                </a:solidFill>
                <a:cs typeface="Arial" charset="0"/>
              </a:endParaRP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Classe II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fr-FR" sz="2200" dirty="0" err="1">
                  <a:solidFill>
                    <a:srgbClr val="002060"/>
                  </a:solidFill>
                  <a:cs typeface="Arial" charset="0"/>
                </a:rPr>
                <a:t>Unres</a:t>
              </a: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 Vx Contact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fr-FR" sz="2200" dirty="0" err="1">
                  <a:solidFill>
                    <a:srgbClr val="002060"/>
                  </a:solidFill>
                  <a:cs typeface="Arial" charset="0"/>
                </a:rPr>
                <a:t>Unres</a:t>
              </a:r>
              <a:r>
                <a:rPr lang="fr-FR" sz="2200" dirty="0">
                  <a:solidFill>
                    <a:srgbClr val="002060"/>
                  </a:solidFill>
                  <a:cs typeface="Arial" charset="0"/>
                </a:rPr>
                <a:t> HL &lt; 30</a:t>
              </a:r>
              <a:r>
                <a:rPr lang="fr-FR" sz="2200" dirty="0" smtClean="0">
                  <a:solidFill>
                    <a:srgbClr val="002060"/>
                  </a:solidFill>
                  <a:cs typeface="Arial" charset="0"/>
                </a:rPr>
                <a:t>%</a:t>
              </a:r>
              <a:endParaRPr lang="fr-FR" sz="2200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5" name="Flèche droite 6"/>
            <p:cNvSpPr>
              <a:spLocks noChangeArrowheads="1"/>
            </p:cNvSpPr>
            <p:nvPr/>
          </p:nvSpPr>
          <p:spPr bwMode="auto">
            <a:xfrm>
              <a:off x="3142928" y="2604460"/>
              <a:ext cx="312738" cy="53551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Ellipse 5"/>
            <p:cNvSpPr>
              <a:spLocks noChangeAspect="1"/>
            </p:cNvSpPr>
            <p:nvPr/>
          </p:nvSpPr>
          <p:spPr bwMode="auto">
            <a:xfrm>
              <a:off x="3455666" y="2064877"/>
              <a:ext cx="539750" cy="1474983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</a:rPr>
                <a:t>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</a:rPr>
                <a:t>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lt1"/>
                  </a:solidFill>
                </a:rPr>
                <a:t>M</a:t>
              </a:r>
              <a:endParaRPr lang="fr-FR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à coins arrondis 6"/>
            <p:cNvSpPr>
              <a:spLocks noChangeArrowheads="1"/>
            </p:cNvSpPr>
            <p:nvPr/>
          </p:nvSpPr>
          <p:spPr bwMode="auto">
            <a:xfrm>
              <a:off x="4903467" y="1541497"/>
              <a:ext cx="2530944" cy="96983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Control Arm 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Standard dose </a:t>
              </a:r>
              <a:r>
                <a:rPr lang="fr-FR" sz="2200" dirty="0" err="1">
                  <a:solidFill>
                    <a:schemeClr val="lt1"/>
                  </a:solidFill>
                </a:rPr>
                <a:t>Chemo</a:t>
              </a:r>
              <a:endParaRPr lang="fr-FR" sz="2200" dirty="0">
                <a:solidFill>
                  <a:schemeClr val="lt1"/>
                </a:solidFill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FOLFIRI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FOLFOX-4</a:t>
              </a:r>
            </a:p>
          </p:txBody>
        </p:sp>
        <p:sp>
          <p:nvSpPr>
            <p:cNvPr id="8" name="Rectangle à coins arrondis 7"/>
            <p:cNvSpPr>
              <a:spLocks noChangeArrowheads="1"/>
            </p:cNvSpPr>
            <p:nvPr/>
          </p:nvSpPr>
          <p:spPr bwMode="auto">
            <a:xfrm>
              <a:off x="4903467" y="2801309"/>
              <a:ext cx="2530944" cy="1261932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 err="1">
                  <a:solidFill>
                    <a:schemeClr val="lt1"/>
                  </a:solidFill>
                </a:rPr>
                <a:t>Experimental</a:t>
              </a:r>
              <a:r>
                <a:rPr lang="fr-FR" sz="2200" dirty="0">
                  <a:solidFill>
                    <a:schemeClr val="lt1"/>
                  </a:solidFill>
                </a:rPr>
                <a:t> </a:t>
              </a:r>
              <a:r>
                <a:rPr lang="fr-FR" sz="2200" dirty="0" err="1">
                  <a:solidFill>
                    <a:schemeClr val="lt1"/>
                  </a:solidFill>
                </a:rPr>
                <a:t>Arms</a:t>
              </a:r>
              <a:r>
                <a:rPr lang="fr-FR" sz="2200" dirty="0">
                  <a:solidFill>
                    <a:schemeClr val="lt1"/>
                  </a:solidFill>
                </a:rPr>
                <a:t> 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dirty="0" err="1">
                  <a:solidFill>
                    <a:schemeClr val="lt1"/>
                  </a:solidFill>
                </a:rPr>
                <a:t>Intensified</a:t>
              </a:r>
              <a:r>
                <a:rPr lang="fr-FR" sz="2200" dirty="0">
                  <a:solidFill>
                    <a:schemeClr val="lt1"/>
                  </a:solidFill>
                </a:rPr>
                <a:t> </a:t>
              </a:r>
              <a:r>
                <a:rPr lang="fr-FR" sz="2200" dirty="0" err="1">
                  <a:solidFill>
                    <a:schemeClr val="lt1"/>
                  </a:solidFill>
                </a:rPr>
                <a:t>Chemo</a:t>
              </a:r>
              <a:endParaRPr lang="fr-FR" sz="2200" dirty="0">
                <a:solidFill>
                  <a:schemeClr val="lt1"/>
                </a:solidFill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FOLFIRI-High Dose 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FOLFOX-7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fr-FR" sz="2200" dirty="0">
                  <a:solidFill>
                    <a:schemeClr val="lt1"/>
                  </a:solidFill>
                </a:rPr>
                <a:t>FOLFIRINOX</a:t>
              </a:r>
            </a:p>
          </p:txBody>
        </p:sp>
        <p:sp>
          <p:nvSpPr>
            <p:cNvPr id="9" name="Flèche droite 10"/>
            <p:cNvSpPr>
              <a:spLocks noChangeArrowheads="1"/>
            </p:cNvSpPr>
            <p:nvPr/>
          </p:nvSpPr>
          <p:spPr bwMode="auto">
            <a:xfrm rot="20201206">
              <a:off x="3995417" y="2371627"/>
              <a:ext cx="852487" cy="232833"/>
            </a:xfrm>
            <a:prstGeom prst="rightArrow">
              <a:avLst>
                <a:gd name="adj1" fmla="val 50000"/>
                <a:gd name="adj2" fmla="val 49971"/>
              </a:avLst>
            </a:prstGeom>
            <a:solidFill>
              <a:srgbClr val="00B0F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lèche droite 11"/>
            <p:cNvSpPr>
              <a:spLocks noChangeArrowheads="1"/>
            </p:cNvSpPr>
            <p:nvPr/>
          </p:nvSpPr>
          <p:spPr bwMode="auto">
            <a:xfrm rot="1472386">
              <a:off x="4014467" y="2953710"/>
              <a:ext cx="852487" cy="232833"/>
            </a:xfrm>
            <a:prstGeom prst="rightArrow">
              <a:avLst>
                <a:gd name="adj1" fmla="val 50000"/>
                <a:gd name="adj2" fmla="val 49971"/>
              </a:avLst>
            </a:prstGeom>
            <a:solidFill>
              <a:srgbClr val="00B0F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Arrondir un rectangle avec un coin diagonal 65"/>
          <p:cNvSpPr>
            <a:spLocks/>
          </p:cNvSpPr>
          <p:nvPr/>
        </p:nvSpPr>
        <p:spPr bwMode="auto">
          <a:xfrm>
            <a:off x="251520" y="1340768"/>
            <a:ext cx="8712968" cy="4464496"/>
          </a:xfrm>
          <a:custGeom>
            <a:avLst/>
            <a:gdLst>
              <a:gd name="T0" fmla="*/ 598975 w 7377545"/>
              <a:gd name="T1" fmla="*/ 0 h 3593776"/>
              <a:gd name="T2" fmla="*/ 7377545 w 7377545"/>
              <a:gd name="T3" fmla="*/ 0 h 3593776"/>
              <a:gd name="T4" fmla="*/ 7377545 w 7377545"/>
              <a:gd name="T5" fmla="*/ 0 h 3593776"/>
              <a:gd name="T6" fmla="*/ 7377545 w 7377545"/>
              <a:gd name="T7" fmla="*/ 2994801 h 3593776"/>
              <a:gd name="T8" fmla="*/ 6778570 w 7377545"/>
              <a:gd name="T9" fmla="*/ 3593776 h 3593776"/>
              <a:gd name="T10" fmla="*/ 0 w 7377545"/>
              <a:gd name="T11" fmla="*/ 3593776 h 3593776"/>
              <a:gd name="T12" fmla="*/ 0 w 7377545"/>
              <a:gd name="T13" fmla="*/ 3593776 h 3593776"/>
              <a:gd name="T14" fmla="*/ 0 w 7377545"/>
              <a:gd name="T15" fmla="*/ 598975 h 3593776"/>
              <a:gd name="T16" fmla="*/ 598975 w 7377545"/>
              <a:gd name="T17" fmla="*/ 0 h 359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77545" h="3593776">
                <a:moveTo>
                  <a:pt x="598975" y="0"/>
                </a:moveTo>
                <a:lnTo>
                  <a:pt x="7377545" y="0"/>
                </a:lnTo>
                <a:lnTo>
                  <a:pt x="7377545" y="2994801"/>
                </a:lnTo>
                <a:cubicBezTo>
                  <a:pt x="7377545" y="3325606"/>
                  <a:pt x="7109375" y="3593776"/>
                  <a:pt x="6778570" y="3593776"/>
                </a:cubicBezTo>
                <a:lnTo>
                  <a:pt x="0" y="3593776"/>
                </a:lnTo>
                <a:lnTo>
                  <a:pt x="0" y="598975"/>
                </a:lnTo>
                <a:cubicBezTo>
                  <a:pt x="0" y="268170"/>
                  <a:pt x="268170" y="0"/>
                  <a:pt x="598975" y="0"/>
                </a:cubicBez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489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ver metastases workshop 2006">
  <a:themeElements>
    <a:clrScheme name="Liver metastases workshop 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ver metastases workshop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ver metastases workshop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ver metastases workshop 2006">
  <a:themeElements>
    <a:clrScheme name="Liver metastases workshop 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ver metastases workshop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ver metastases workshop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iver metastases workshop 2006">
  <a:themeElements>
    <a:clrScheme name="Liver metastases workshop 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ver metastases workshop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ver metastases workshop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r metastases workshop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r metastases workshop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 le Cancer.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1371</Words>
  <Application>Microsoft Macintosh PowerPoint</Application>
  <PresentationFormat>Présentation à l'écran (4:3)</PresentationFormat>
  <Paragraphs>426</Paragraphs>
  <Slides>13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Liver metastases workshop 2006</vt:lpstr>
      <vt:lpstr>1_Liver metastases workshop 2006</vt:lpstr>
      <vt:lpstr>Struttura predefinita</vt:lpstr>
      <vt:lpstr>2_Liver metastases workshop 2006</vt:lpstr>
      <vt:lpstr>Theme le Cancer.fr</vt:lpstr>
      <vt:lpstr>Trichimiothérapie dans les cancers colorectaux métastatiques</vt:lpstr>
      <vt:lpstr>FOLFIRINOX et FOLFOXIRI</vt:lpstr>
      <vt:lpstr>TRIBE Schéma d’étude</vt:lpstr>
      <vt:lpstr>TRIBE Caractéristiques des patients (population ITT)</vt:lpstr>
      <vt:lpstr>TRIBE Taux de réponse</vt:lpstr>
      <vt:lpstr>TRIBE Survie sans progression</vt:lpstr>
      <vt:lpstr>SG actualisée ASCO GI 2015</vt:lpstr>
      <vt:lpstr>TRIBE Analyse de sous-groupes (RAS et BRAF mutés)</vt:lpstr>
      <vt:lpstr>Phase II randomized METHEP trial study design (annals of surgical oncology 2013)</vt:lpstr>
      <vt:lpstr>Post chemo resection</vt:lpstr>
      <vt:lpstr>Maximal TOXICITY GRADE 3/4  Per Patient</vt:lpstr>
      <vt:lpstr>METHEP2 trial design</vt:lpstr>
      <vt:lpstr>Les indications clefs de la trichimiothérapie</vt:lpstr>
    </vt:vector>
  </TitlesOfParts>
  <Company>F. Hoffmann-La Roche,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OLIVIA (MO18725) Schéma d’étude</dc:title>
  <dc:creator>Steinmetz, Thomas {MWFO~Boulogne-Billancourt}</dc:creator>
  <cp:lastModifiedBy>Jean-Marc ALAZARD</cp:lastModifiedBy>
  <cp:revision>33</cp:revision>
  <dcterms:created xsi:type="dcterms:W3CDTF">2014-12-17T11:42:45Z</dcterms:created>
  <dcterms:modified xsi:type="dcterms:W3CDTF">2015-01-18T19:29:48Z</dcterms:modified>
</cp:coreProperties>
</file>