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7" r:id="rId2"/>
    <p:sldMasterId id="2147483693" r:id="rId3"/>
    <p:sldMasterId id="2147483695" r:id="rId4"/>
    <p:sldMasterId id="2147483711" r:id="rId5"/>
  </p:sldMasterIdLst>
  <p:notesMasterIdLst>
    <p:notesMasterId r:id="rId19"/>
  </p:notesMasterIdLst>
  <p:sldIdLst>
    <p:sldId id="276" r:id="rId6"/>
    <p:sldId id="280" r:id="rId7"/>
    <p:sldId id="259" r:id="rId8"/>
    <p:sldId id="260" r:id="rId9"/>
    <p:sldId id="264" r:id="rId10"/>
    <p:sldId id="261" r:id="rId11"/>
    <p:sldId id="282" r:id="rId12"/>
    <p:sldId id="263" r:id="rId13"/>
    <p:sldId id="283" r:id="rId14"/>
    <p:sldId id="278" r:id="rId15"/>
    <p:sldId id="281" r:id="rId16"/>
    <p:sldId id="284" r:id="rId17"/>
    <p:sldId id="271" r:id="rId1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C6DA"/>
    <a:srgbClr val="139FEC"/>
    <a:srgbClr val="3A629F"/>
    <a:srgbClr val="D3EAF2"/>
    <a:srgbClr val="4BACC6"/>
    <a:srgbClr val="E46C0A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429" autoAdjust="0"/>
  </p:normalViewPr>
  <p:slideViewPr>
    <p:cSldViewPr>
      <p:cViewPr varScale="1">
        <p:scale>
          <a:sx n="54" d="100"/>
          <a:sy n="54" d="100"/>
        </p:scale>
        <p:origin x="-576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5AC5FA-AC5B-4D03-881C-23DD88438229}" type="datetimeFigureOut">
              <a:rPr lang="fr-FR" smtClean="0"/>
              <a:t>18/01/15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092864-CF0F-4160-8649-4B70FE25356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5878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7523" name="Segnaposto note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smtClean="0"/>
          </a:p>
        </p:txBody>
      </p:sp>
      <p:sp>
        <p:nvSpPr>
          <p:cNvPr id="107524" name="Segnaposto numero diapositiva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120" y="8685634"/>
            <a:ext cx="2972280" cy="456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Imago" pitchFamily="2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Imago" pitchFamily="2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Imago" pitchFamily="2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Imago" pitchFamily="2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Imago" pitchFamily="2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 pitchFamily="2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 pitchFamily="2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 pitchFamily="2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 pitchFamily="2" charset="0"/>
                <a:cs typeface="Arial" pitchFamily="34" charset="0"/>
              </a:defRPr>
            </a:lvl9pPr>
          </a:lstStyle>
          <a:p>
            <a:pPr eaLnBrk="1" hangingPunct="1"/>
            <a:fld id="{623E5C01-C604-45D0-8448-B57CCCA19256}" type="slidenum">
              <a:rPr lang="it-IT">
                <a:solidFill>
                  <a:srgbClr val="000000"/>
                </a:solidFill>
                <a:cs typeface="Calibri"/>
              </a:rPr>
              <a:pPr eaLnBrk="1" hangingPunct="1"/>
              <a:t>5</a:t>
            </a:fld>
            <a:endParaRPr lang="it-IT" dirty="0">
              <a:solidFill>
                <a:srgbClr val="000000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957876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F7C0110-FEFE-4131-84A5-8B0FAC66C2ED}" type="slidenum">
              <a:rPr lang="en-US" altLang="fr-FR">
                <a:solidFill>
                  <a:prstClr val="black"/>
                </a:solidFill>
                <a:latin typeface="Calibri"/>
              </a:rPr>
              <a:pPr eaLnBrk="1" hangingPunct="1">
                <a:spcBef>
                  <a:spcPct val="0"/>
                </a:spcBef>
              </a:pPr>
              <a:t>10</a:t>
            </a:fld>
            <a:endParaRPr lang="en-US" altLang="fr-FR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fr-FR" altLang="fr-FR" smtClean="0"/>
              <a:t>Aspect parfois identique mais l’un est exclu du cadre de cette étude</a:t>
            </a:r>
          </a:p>
          <a:p>
            <a:pPr eaLnBrk="1" hangingPunct="1"/>
            <a:endParaRPr lang="fr-FR" altLang="fr-F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A596654-A325-4A7D-AAFA-9F4495827CFA}" type="slidenum">
              <a:rPr lang="en-US" altLang="fr-FR">
                <a:solidFill>
                  <a:prstClr val="black"/>
                </a:solidFill>
                <a:latin typeface="Calibri"/>
              </a:rPr>
              <a:pPr eaLnBrk="1" hangingPunct="1">
                <a:spcBef>
                  <a:spcPct val="0"/>
                </a:spcBef>
              </a:pPr>
              <a:t>11</a:t>
            </a:fld>
            <a:endParaRPr lang="en-US" altLang="fr-FR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fr-FR" altLang="fr-FR" smtClean="0"/>
              <a:t>Aspect parfois identique mais l’un est exclu du cadre de cette étude</a:t>
            </a:r>
          </a:p>
          <a:p>
            <a:pPr eaLnBrk="1" hangingPunct="1"/>
            <a:endParaRPr lang="fr-FR" alt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3.jpeg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4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16013" y="2130425"/>
            <a:ext cx="6911975" cy="20193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292600"/>
            <a:ext cx="6400800" cy="1346200"/>
          </a:xfrm>
        </p:spPr>
        <p:txBody>
          <a:bodyPr/>
          <a:lstStyle>
            <a:lvl1pPr marL="0" indent="0" algn="ctr">
              <a:buFontTx/>
              <a:buNone/>
              <a:defRPr sz="3600"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16597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>
                <a:latin typeface="Calibri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2C4B5F-9745-49D3-BB9C-3EFFECA829D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778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5pPr>
              <a:defRPr>
                <a:latin typeface="Calibri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679EAB-9612-48CC-87D4-0076930F3EB9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3462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5pPr>
              <a:defRPr>
                <a:latin typeface="Calibri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5pPr>
              <a:defRPr>
                <a:latin typeface="Calibri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51DF1C-5AC4-4023-A64B-D9780327016C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8026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fr-F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B59C29-4637-4017-A9F7-C520BDE4420A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8331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>
            <a:lvl5pPr>
              <a:defRPr>
                <a:latin typeface="Calibri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AF20F5-06DA-4D58-B853-3397F81EE22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42575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re et 4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>
            <a:lvl5pPr>
              <a:defRPr>
                <a:latin typeface="Calibri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>
            <a:lvl5pPr>
              <a:defRPr>
                <a:latin typeface="Calibri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>
            <a:lvl5pPr>
              <a:defRPr>
                <a:latin typeface="Calibri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>
            <a:lvl5pPr>
              <a:defRPr>
                <a:latin typeface="Calibri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7D4E5D-48F5-4B99-9097-A2513996EFD9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6800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16013" y="2130425"/>
            <a:ext cx="6911975" cy="20193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292600"/>
            <a:ext cx="6400800" cy="1346200"/>
          </a:xfrm>
        </p:spPr>
        <p:txBody>
          <a:bodyPr/>
          <a:lstStyle>
            <a:lvl1pPr marL="0" indent="0" algn="ctr">
              <a:buFontTx/>
              <a:buNone/>
              <a:defRPr sz="3600"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17364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>
                <a:latin typeface="Calibri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37EFA4-CB66-401C-8751-EB0228957F17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7888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502FC2-E359-4A2A-B655-F1C59423F407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8539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>
                <a:latin typeface="Calibri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>
                <a:latin typeface="Calibri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BD4CC-7F58-431B-82BC-F8A418ABD58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691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>
                <a:latin typeface="Calibri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37EFA4-CB66-401C-8751-EB0228957F17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07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>
                <a:latin typeface="Calibri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>
                <a:latin typeface="Calibri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039E88-EDB6-4D60-BD5E-98DD03D78CE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09675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71975C-379D-4265-B747-37702F39811F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863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4E7B94-BC4B-44BB-8076-F8BFA723AE8C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6688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>
                <a:latin typeface="Calibri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A2B047-B3A0-4C1C-9789-23335623042D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2354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FC59F8-25AB-4190-849E-C27A446FC346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9610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>
                <a:latin typeface="Calibri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2C4B5F-9745-49D3-BB9C-3EFFECA829D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3745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5pPr>
              <a:defRPr>
                <a:latin typeface="Calibri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679EAB-9612-48CC-87D4-0076930F3EB9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3562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5pPr>
              <a:defRPr>
                <a:latin typeface="Calibri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5pPr>
              <a:defRPr>
                <a:latin typeface="Calibri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51DF1C-5AC4-4023-A64B-D9780327016C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4019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fr-F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B59C29-4637-4017-A9F7-C520BDE4420A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3700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>
            <a:lvl5pPr>
              <a:defRPr>
                <a:latin typeface="Calibri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AF20F5-06DA-4D58-B853-3397F81EE22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05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502FC2-E359-4A2A-B655-F1C59423F407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3172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re et 4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>
            <a:lvl5pPr>
              <a:defRPr>
                <a:latin typeface="Calibri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>
            <a:lvl5pPr>
              <a:defRPr>
                <a:latin typeface="Calibri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>
            <a:lvl5pPr>
              <a:defRPr>
                <a:latin typeface="Calibri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>
            <a:lvl5pPr>
              <a:defRPr>
                <a:latin typeface="Calibri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7D4E5D-48F5-4B99-9097-A2513996EFD9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4541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DEA2A0-F3CD-45A4-A22D-5F5889E43EF5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04773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16013" y="2130425"/>
            <a:ext cx="6911975" cy="20193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292600"/>
            <a:ext cx="6400800" cy="1346200"/>
          </a:xfrm>
        </p:spPr>
        <p:txBody>
          <a:bodyPr/>
          <a:lstStyle>
            <a:lvl1pPr marL="0" indent="0" algn="ctr">
              <a:buFontTx/>
              <a:buNone/>
              <a:defRPr sz="3600"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358791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>
                <a:latin typeface="Calibri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8CF340-1FDD-4F05-8DF5-15E4538BDFE7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1593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66F0B7-4C54-49B2-AA81-1B1430780FC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35901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>
                <a:latin typeface="Calibri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>
                <a:latin typeface="Calibri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D10E42-E0E9-4416-ADDF-DEB3F0D01B59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17757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>
                <a:latin typeface="Calibri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>
                <a:latin typeface="Calibri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C1656C-A0F2-45B3-BEB6-37C12E1896F9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02495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B5615D-EB62-4897-BBC0-3BC91B254E0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9238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2C8003-9478-43FA-A715-050787C72FC0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3147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>
                <a:latin typeface="Calibri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9A9761-EABB-49BB-8250-833C492AA6EE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273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>
                <a:latin typeface="Calibri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>
                <a:latin typeface="Calibri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BD4CC-7F58-431B-82BC-F8A418ABD58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60227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D516FA-ED46-41C9-A98F-16F3C46AC7CD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56620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>
                <a:latin typeface="Calibri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3C1062-B17B-4864-BA6F-5A27C678E130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25645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5pPr>
              <a:defRPr>
                <a:latin typeface="Calibri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49E925-F279-4CDF-8332-52A378AAD290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7823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5pPr>
              <a:defRPr>
                <a:latin typeface="Calibri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5pPr>
              <a:defRPr>
                <a:latin typeface="Calibri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7DBBB3-010B-4DF3-AFBD-FE1F743FFEE3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39069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fr-F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4883C7-D6CE-4401-A6FE-E23FC029D8CD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92237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>
            <a:lvl5pPr>
              <a:defRPr>
                <a:latin typeface="Calibri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3463D0-17F7-4790-B94D-66C5B8848CF7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06670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re et 4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>
            <a:lvl5pPr>
              <a:defRPr>
                <a:latin typeface="Calibri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>
            <a:lvl5pPr>
              <a:defRPr>
                <a:latin typeface="Calibri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>
            <a:lvl5pPr>
              <a:defRPr>
                <a:latin typeface="Calibri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>
            <a:lvl5pPr>
              <a:defRPr>
                <a:latin typeface="Calibri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FDA652-59B2-49C2-AAF9-A97B354181DC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02149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DBFF4449-9FF5-4958-89B9-7CDE45FF9F0F}" type="datetimeFigureOut">
              <a:rPr lang="fr-FR" smtClean="0"/>
              <a:t>18/01/15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27DD6C85-F7BF-497D-B75C-0CB8BE0621A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6902937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800"/>
            </a:lvl1pPr>
            <a:lvl2pPr marL="742950" indent="-285750">
              <a:buClr>
                <a:schemeClr val="accent6">
                  <a:lumMod val="75000"/>
                </a:schemeClr>
              </a:buClr>
              <a:buFont typeface="Wingdings 3" panose="05040102010807070707" pitchFamily="18" charset="2"/>
              <a:buChar char="Ê"/>
              <a:defRPr lang="fr-FR" sz="2000" kern="1200" dirty="0" smtClean="0">
                <a:solidFill>
                  <a:srgbClr val="243255"/>
                </a:solidFill>
                <a:latin typeface="+mn-lt"/>
                <a:ea typeface="+mn-ea"/>
                <a:cs typeface="+mn-cs"/>
              </a:defRPr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FF4449-9FF5-4958-89B9-7CDE45FF9F0F}" type="datetimeFigureOut">
              <a:rPr lang="fr-FR" smtClean="0"/>
              <a:t>18/01/15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D6C85-F7BF-497D-B75C-0CB8BE0621A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9535438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07101" y="4406901"/>
            <a:ext cx="558761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889849" y="2906713"/>
            <a:ext cx="5604864" cy="1500187"/>
          </a:xfrm>
        </p:spPr>
        <p:txBody>
          <a:bodyPr anchor="b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lang="fr-FR" sz="3200" b="1" kern="1200" dirty="0" smtClean="0">
                <a:solidFill>
                  <a:srgbClr val="5ECFE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DBFF4449-9FF5-4958-89B9-7CDE45FF9F0F}" type="datetimeFigureOut">
              <a:rPr lang="fr-FR" smtClean="0"/>
              <a:t>18/01/15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27DD6C85-F7BF-497D-B75C-0CB8BE0621A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872328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>
                <a:latin typeface="Calibri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>
                <a:latin typeface="Calibri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039E88-EDB6-4D60-BD5E-98DD03D78CE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83572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FF4449-9FF5-4958-89B9-7CDE45FF9F0F}" type="datetimeFigureOut">
              <a:rPr lang="fr-FR" smtClean="0"/>
              <a:t>18/01/15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D6C85-F7BF-497D-B75C-0CB8BE0621A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362338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FF4449-9FF5-4958-89B9-7CDE45FF9F0F}" type="datetimeFigureOut">
              <a:rPr lang="fr-FR" smtClean="0"/>
              <a:t>18/01/15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D6C85-F7BF-497D-B75C-0CB8BE0621A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5627273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FF4449-9FF5-4958-89B9-7CDE45FF9F0F}" type="datetimeFigureOut">
              <a:rPr lang="fr-FR" smtClean="0"/>
              <a:t>18/01/15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D6C85-F7BF-497D-B75C-0CB8BE0621A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810619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FF4449-9FF5-4958-89B9-7CDE45FF9F0F}" type="datetimeFigureOut">
              <a:rPr lang="fr-FR" smtClean="0"/>
              <a:t>18/01/15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D6C85-F7BF-497D-B75C-0CB8BE0621A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2683315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FF4449-9FF5-4958-89B9-7CDE45FF9F0F}" type="datetimeFigureOut">
              <a:rPr lang="fr-FR" smtClean="0"/>
              <a:t>18/01/15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D6C85-F7BF-497D-B75C-0CB8BE0621A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7934873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Faire glisser l'image vers l'espace réservé ou cliquer sur l'icône pour l'ajouter</a:t>
            </a:r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FF4449-9FF5-4958-89B9-7CDE45FF9F0F}" type="datetimeFigureOut">
              <a:rPr lang="fr-FR" smtClean="0"/>
              <a:t>18/01/15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D6C85-F7BF-497D-B75C-0CB8BE0621A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7432559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FF4449-9FF5-4958-89B9-7CDE45FF9F0F}" type="datetimeFigureOut">
              <a:rPr lang="fr-FR" smtClean="0"/>
              <a:t>18/01/15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D6C85-F7BF-497D-B75C-0CB8BE0621A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0089948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FF4449-9FF5-4958-89B9-7CDE45FF9F0F}" type="datetimeFigureOut">
              <a:rPr lang="fr-FR" smtClean="0"/>
              <a:t>18/01/15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D6C85-F7BF-497D-B75C-0CB8BE0621A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9338198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5031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71975C-379D-4265-B747-37702F39811F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021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4E7B94-BC4B-44BB-8076-F8BFA723AE8C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391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>
                <a:latin typeface="Calibri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A2B047-B3A0-4C1C-9789-23335623042D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268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FC59F8-25AB-4190-849E-C27A446FC346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981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0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9.xml"/><Relationship Id="rId5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2.xml"/><Relationship Id="rId8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46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3.xml"/><Relationship Id="rId3" Type="http://schemas.openxmlformats.org/officeDocument/2006/relationships/slideLayout" Target="../slideLayouts/slideLayout34.xml"/><Relationship Id="rId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36.xml"/><Relationship Id="rId6" Type="http://schemas.openxmlformats.org/officeDocument/2006/relationships/slideLayout" Target="../slideLayouts/slideLayout37.xml"/><Relationship Id="rId7" Type="http://schemas.openxmlformats.org/officeDocument/2006/relationships/slideLayout" Target="../slideLayouts/slideLayout38.xml"/><Relationship Id="rId8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1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58.xml"/><Relationship Id="rId13" Type="http://schemas.openxmlformats.org/officeDocument/2006/relationships/theme" Target="../theme/theme5.xml"/><Relationship Id="rId14" Type="http://schemas.openxmlformats.org/officeDocument/2006/relationships/image" Target="../media/image1.jpeg"/><Relationship Id="rId15" Type="http://schemas.openxmlformats.org/officeDocument/2006/relationships/image" Target="../media/image2.png"/><Relationship Id="rId1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9.xml"/><Relationship Id="rId4" Type="http://schemas.openxmlformats.org/officeDocument/2006/relationships/slideLayout" Target="../slideLayouts/slideLayout50.xml"/><Relationship Id="rId5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100000">
              <a:srgbClr val="18184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 dirty="0" smtClean="0"/>
              <a:t>Click to edit Master text styles</a:t>
            </a:r>
          </a:p>
          <a:p>
            <a:pPr lvl="1"/>
            <a:r>
              <a:rPr lang="en-US" altLang="fr-FR" dirty="0" smtClean="0"/>
              <a:t>Second level</a:t>
            </a:r>
          </a:p>
          <a:p>
            <a:pPr lvl="2"/>
            <a:r>
              <a:rPr lang="en-US" altLang="fr-FR" dirty="0" smtClean="0"/>
              <a:t>third level</a:t>
            </a:r>
          </a:p>
          <a:p>
            <a:pPr lvl="3"/>
            <a:r>
              <a:rPr lang="en-US" altLang="fr-FR" dirty="0" smtClean="0"/>
              <a:t>fourth level</a:t>
            </a:r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1">
                <a:solidFill>
                  <a:schemeClr val="bg1"/>
                </a:solidFill>
                <a:latin typeface="Calibri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1">
                <a:solidFill>
                  <a:schemeClr val="bg1"/>
                </a:solidFill>
                <a:latin typeface="Calibri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723825-E896-45A1-A96F-51A399F6003B}" type="slidenum">
              <a:rPr lang="en-US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109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FF66"/>
          </a:solidFill>
          <a:latin typeface="Calibri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FF66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FF66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FF66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FF66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rgbClr val="FFFF66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rgbClr val="FFFF66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rgbClr val="FFFF66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rgbClr val="FFFF66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25000"/>
        <a:buChar char="•"/>
        <a:defRPr sz="3200" b="1">
          <a:solidFill>
            <a:schemeClr val="bg1"/>
          </a:solidFill>
          <a:latin typeface="Calibri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25000"/>
        <a:buChar char="–"/>
        <a:defRPr sz="2800" b="1">
          <a:solidFill>
            <a:schemeClr val="bg1"/>
          </a:solidFill>
          <a:latin typeface="Calibri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25000"/>
        <a:buChar char="•"/>
        <a:defRPr sz="2400" b="1">
          <a:solidFill>
            <a:schemeClr val="bg1"/>
          </a:solidFill>
          <a:latin typeface="Calibri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25000"/>
        <a:buChar char="•"/>
        <a:defRPr sz="2000" b="1">
          <a:solidFill>
            <a:schemeClr val="bg1"/>
          </a:solidFill>
          <a:latin typeface="Calibri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100000">
              <a:srgbClr val="18184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 dirty="0" smtClean="0"/>
              <a:t>Click to edit Master text styles</a:t>
            </a:r>
          </a:p>
          <a:p>
            <a:pPr lvl="1"/>
            <a:r>
              <a:rPr lang="en-US" altLang="fr-FR" dirty="0" smtClean="0"/>
              <a:t>Second level</a:t>
            </a:r>
          </a:p>
          <a:p>
            <a:pPr lvl="2"/>
            <a:r>
              <a:rPr lang="en-US" altLang="fr-FR" dirty="0" smtClean="0"/>
              <a:t>third level</a:t>
            </a:r>
          </a:p>
          <a:p>
            <a:pPr lvl="3"/>
            <a:r>
              <a:rPr lang="en-US" altLang="fr-FR" dirty="0" smtClean="0"/>
              <a:t>fourth level</a:t>
            </a:r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1">
                <a:solidFill>
                  <a:schemeClr val="bg1"/>
                </a:solidFill>
                <a:latin typeface="Calibri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1">
                <a:solidFill>
                  <a:schemeClr val="bg1"/>
                </a:solidFill>
                <a:latin typeface="Calibri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723825-E896-45A1-A96F-51A399F6003B}" type="slidenum">
              <a:rPr lang="en-US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517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FF66"/>
          </a:solidFill>
          <a:latin typeface="Calibri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FF66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FF66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FF66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FF66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rgbClr val="FFFF66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rgbClr val="FFFF66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rgbClr val="FFFF66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rgbClr val="FFFF66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25000"/>
        <a:buChar char="•"/>
        <a:defRPr sz="3200" b="1">
          <a:solidFill>
            <a:schemeClr val="bg1"/>
          </a:solidFill>
          <a:latin typeface="Calibri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25000"/>
        <a:buChar char="–"/>
        <a:defRPr sz="2800" b="1">
          <a:solidFill>
            <a:schemeClr val="bg1"/>
          </a:solidFill>
          <a:latin typeface="Calibri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25000"/>
        <a:buChar char="•"/>
        <a:defRPr sz="2400" b="1">
          <a:solidFill>
            <a:schemeClr val="bg1"/>
          </a:solidFill>
          <a:latin typeface="Calibri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25000"/>
        <a:buChar char="•"/>
        <a:defRPr sz="2000" b="1">
          <a:solidFill>
            <a:schemeClr val="bg1"/>
          </a:solidFill>
          <a:latin typeface="Calibri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fr-FR" dirty="0" smtClean="0"/>
              <a:t>Fare clic per modificare stile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fr-FR" dirty="0" smtClean="0"/>
              <a:t>Fare clic per modificare gli stili del testo dello schema</a:t>
            </a:r>
          </a:p>
          <a:p>
            <a:pPr lvl="1"/>
            <a:r>
              <a:rPr lang="it-IT" altLang="fr-FR" dirty="0" smtClean="0"/>
              <a:t>Secondo livello</a:t>
            </a:r>
          </a:p>
          <a:p>
            <a:pPr lvl="2"/>
            <a:r>
              <a:rPr lang="it-IT" altLang="fr-FR" dirty="0" smtClean="0"/>
              <a:t>Terzo livello</a:t>
            </a:r>
          </a:p>
          <a:p>
            <a:pPr lvl="3"/>
            <a:r>
              <a:rPr lang="it-IT" altLang="fr-FR" dirty="0" smtClean="0"/>
              <a:t>Quarto livello</a:t>
            </a:r>
          </a:p>
          <a:p>
            <a:pPr lvl="4"/>
            <a:r>
              <a:rPr lang="it-IT" altLang="fr-FR" dirty="0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rgbClr val="000000"/>
                </a:solidFill>
                <a:latin typeface="Calibri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solidFill>
                  <a:srgbClr val="000000"/>
                </a:solidFill>
                <a:latin typeface="Calibri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rgbClr val="000000"/>
                </a:solidFill>
                <a:latin typeface="Calibri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75C2BCF-BA52-4246-96E4-6CAAC3653CF7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37306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/>
          <a:ea typeface="MS PGothic" pitchFamily="34" charset="-128"/>
          <a:cs typeface="ＭＳ Ｐゴシック" pitchFamily="-97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MS PGothic" pitchFamily="34" charset="-128"/>
          <a:cs typeface="ＭＳ Ｐゴシック" pitchFamily="-97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MS PGothic" pitchFamily="34" charset="-128"/>
          <a:cs typeface="ＭＳ Ｐゴシック" pitchFamily="-97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MS PGothic" pitchFamily="34" charset="-128"/>
          <a:cs typeface="ＭＳ Ｐゴシック" pitchFamily="-97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MS PGothic" pitchFamily="34" charset="-128"/>
          <a:cs typeface="ＭＳ Ｐゴシック" pitchFamily="-97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Calibri"/>
          <a:ea typeface="MS PGothic" pitchFamily="34" charset="-128"/>
          <a:cs typeface="ＭＳ Ｐゴシック" pitchFamily="-97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libri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97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97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97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97" charset="-128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100000">
              <a:srgbClr val="18184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 dirty="0" smtClean="0"/>
              <a:t>Click to edit Master text styles</a:t>
            </a:r>
          </a:p>
          <a:p>
            <a:pPr lvl="1"/>
            <a:r>
              <a:rPr lang="en-US" altLang="fr-FR" dirty="0" smtClean="0"/>
              <a:t>Second level</a:t>
            </a:r>
          </a:p>
          <a:p>
            <a:pPr lvl="2"/>
            <a:r>
              <a:rPr lang="en-US" altLang="fr-FR" dirty="0" smtClean="0"/>
              <a:t>third level</a:t>
            </a:r>
          </a:p>
          <a:p>
            <a:pPr lvl="3"/>
            <a:r>
              <a:rPr lang="en-US" altLang="fr-FR" dirty="0" smtClean="0"/>
              <a:t>fourth level</a:t>
            </a:r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1">
                <a:solidFill>
                  <a:schemeClr val="bg1"/>
                </a:solidFill>
                <a:latin typeface="Calibri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1">
                <a:solidFill>
                  <a:schemeClr val="bg1"/>
                </a:solidFill>
                <a:latin typeface="Calibri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83AF359-15C4-4F2C-9B47-384C5B5F0894}" type="slidenum">
              <a:rPr lang="en-US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710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FF66"/>
          </a:solidFill>
          <a:latin typeface="Calibri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FF66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FF66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FF66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FF66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rgbClr val="FFFF66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rgbClr val="FFFF66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rgbClr val="FFFF66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rgbClr val="FFFF66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25000"/>
        <a:buChar char="•"/>
        <a:defRPr sz="3200" b="1">
          <a:solidFill>
            <a:schemeClr val="bg1"/>
          </a:solidFill>
          <a:latin typeface="Calibri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25000"/>
        <a:buChar char="–"/>
        <a:defRPr sz="2800" b="1">
          <a:solidFill>
            <a:schemeClr val="bg1"/>
          </a:solidFill>
          <a:latin typeface="Calibri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25000"/>
        <a:buChar char="•"/>
        <a:defRPr sz="2400" b="1">
          <a:solidFill>
            <a:schemeClr val="bg1"/>
          </a:solidFill>
          <a:latin typeface="Calibri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25000"/>
        <a:buChar char="•"/>
        <a:defRPr sz="2000" b="1">
          <a:solidFill>
            <a:schemeClr val="bg1"/>
          </a:solidFill>
          <a:latin typeface="Calibri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2328864" y="196851"/>
            <a:ext cx="6357937" cy="700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dirty="0"/>
              <a:t>Cliquez et modifiez le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898989"/>
                </a:solidFill>
                <a:cs typeface="Calibri"/>
              </a:defRPr>
            </a:lvl1pPr>
          </a:lstStyle>
          <a:p>
            <a:fld id="{DBFF4449-9FF5-4958-89B9-7CDE45FF9F0F}" type="datetimeFigureOut">
              <a:rPr lang="fr-FR" smtClean="0"/>
              <a:pPr/>
              <a:t>18/01/15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rgbClr val="898989"/>
                </a:solidFill>
                <a:cs typeface="Calibri"/>
              </a:defRPr>
            </a:lvl1pPr>
          </a:lstStyle>
          <a:p>
            <a:fld id="{27DD6C85-F7BF-497D-B75C-0CB8BE0621A0}" type="slidenum">
              <a:rPr lang="fr-FR" smtClean="0"/>
              <a:pPr/>
              <a:t>‹#›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</p:sldLayoutIdLst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4000" b="1" kern="1200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charset="0"/>
          <a:ea typeface="ＭＳ Ｐゴシック" charset="0"/>
          <a:cs typeface="ＭＳ Ｐゴシック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charset="0"/>
          <a:ea typeface="ＭＳ Ｐゴシック" charset="0"/>
          <a:cs typeface="ＭＳ Ｐゴシック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charset="0"/>
          <a:ea typeface="ＭＳ Ｐゴシック" charset="0"/>
          <a:cs typeface="ＭＳ Ｐゴシック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charset="0"/>
          <a:ea typeface="ＭＳ Ｐゴシック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charset="0"/>
          <a:ea typeface="ＭＳ Ｐゴシック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charset="0"/>
          <a:ea typeface="ＭＳ Ｐゴシック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charset="0"/>
          <a:ea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Blip>
          <a:blip r:embed="rId15"/>
        </a:buBlip>
        <a:defRPr lang="fr-FR" sz="3200" b="1" kern="1200" dirty="0">
          <a:solidFill>
            <a:srgbClr val="5ECFE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lang="fr-FR" sz="2400" kern="1200" dirty="0">
          <a:solidFill>
            <a:srgbClr val="243255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Calibri" charset="0"/>
        <a:buChar char="‐"/>
        <a:defRPr sz="2400" kern="1200">
          <a:solidFill>
            <a:srgbClr val="7F7F7F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jpeg"/><Relationship Id="rId5" Type="http://schemas.openxmlformats.org/officeDocument/2006/relationships/image" Target="../media/image8.png"/><Relationship Id="rId1" Type="http://schemas.openxmlformats.org/officeDocument/2006/relationships/slideLayout" Target="../slideLayouts/slideLayout47.xml"/><Relationship Id="rId2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Relationship Id="rId2" Type="http://schemas.openxmlformats.org/officeDocument/2006/relationships/notesSlide" Target="../notesSlides/notesSlid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Relationship Id="rId2" Type="http://schemas.openxmlformats.org/officeDocument/2006/relationships/notesSlide" Target="../notesSlides/notesSlid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ouvSympo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74" y="5030117"/>
            <a:ext cx="2433234" cy="1827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10" descr="logoCH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5600700"/>
            <a:ext cx="2016125" cy="109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7" name="Image 10" descr="U:\GrpTravail\Siric\Administratif\Logos\Logo SIRIC\Logo SIRIC définitif avril201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5876925"/>
            <a:ext cx="2543175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8" name="Image 11" descr="U:\GrpTravail\Siric\Administratif\Logos\Logo ICM\TIFF\LOGO_ICM_QUADRI.t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519" y="5600700"/>
            <a:ext cx="1495425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908720"/>
            <a:ext cx="7772400" cy="1470025"/>
          </a:xfrm>
        </p:spPr>
        <p:txBody>
          <a:bodyPr/>
          <a:lstStyle/>
          <a:p>
            <a:r>
              <a:rPr lang="fr-FR" dirty="0" err="1" smtClean="0"/>
              <a:t>Trichimiothérapie</a:t>
            </a:r>
            <a:r>
              <a:rPr lang="fr-FR" dirty="0" smtClean="0"/>
              <a:t> dans les cancers colorectaux métastatiques</a:t>
            </a:r>
            <a:endParaRPr lang="fr-FR" dirty="0"/>
          </a:p>
        </p:txBody>
      </p:sp>
      <p:sp>
        <p:nvSpPr>
          <p:cNvPr id="11" name="Sous-titre 2"/>
          <p:cNvSpPr txBox="1">
            <a:spLocks/>
          </p:cNvSpPr>
          <p:nvPr/>
        </p:nvSpPr>
        <p:spPr bwMode="auto">
          <a:xfrm>
            <a:off x="1331640" y="4149080"/>
            <a:ext cx="6400800" cy="841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defTabSz="457200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lang="fr-FR" sz="3200" b="1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457200" indent="0" algn="ctr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fr-FR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  <a:lvl3pPr marL="914400" indent="0" algn="ctr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Calibri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3pPr>
            <a:lvl4pPr marL="1371600" indent="0" algn="ctr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4pPr>
            <a:lvl5pPr marL="1828800" indent="0" algn="ctr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i="1" dirty="0">
                <a:solidFill>
                  <a:schemeClr val="bg1"/>
                </a:solidFill>
                <a:latin typeface="Calibri" charset="0"/>
              </a:rPr>
              <a:t>Pr Marc YCHOU</a:t>
            </a:r>
          </a:p>
          <a:p>
            <a:r>
              <a:rPr lang="fr-FR" sz="1600" i="1" dirty="0">
                <a:solidFill>
                  <a:schemeClr val="bg1"/>
                </a:solidFill>
                <a:latin typeface="Calibri" charset="0"/>
              </a:rPr>
              <a:t>Montpellier</a:t>
            </a:r>
          </a:p>
        </p:txBody>
      </p:sp>
    </p:spTree>
    <p:extLst>
      <p:ext uri="{BB962C8B-B14F-4D97-AF65-F5344CB8AC3E}">
        <p14:creationId xmlns:p14="http://schemas.microsoft.com/office/powerpoint/2010/main" val="2742417790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9502" name="Group 6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5381914"/>
              </p:ext>
            </p:extLst>
          </p:nvPr>
        </p:nvGraphicFramePr>
        <p:xfrm>
          <a:off x="457200" y="1600200"/>
          <a:ext cx="8229600" cy="3771900"/>
        </p:xfrm>
        <a:graphic>
          <a:graphicData uri="http://schemas.openxmlformats.org/drawingml/2006/table">
            <a:tbl>
              <a:tblPr/>
              <a:tblGrid>
                <a:gridCol w="1543323"/>
                <a:gridCol w="1304320"/>
                <a:gridCol w="1576842"/>
                <a:gridCol w="1272258"/>
                <a:gridCol w="1640965"/>
                <a:gridCol w="891892"/>
              </a:tblGrid>
              <a:tr h="7557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endParaRPr kumimoji="0" lang="fr-F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83943" marR="83943" marT="45728" marB="45728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CONTROL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(30 </a:t>
                      </a: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pts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)</a:t>
                      </a:r>
                    </a:p>
                  </a:txBody>
                  <a:tcPr marL="83943" marR="83943" marT="45728" marB="45728" horzOverflow="overflow">
                    <a:lnL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FOLFIRI-HD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(32 </a:t>
                      </a: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pts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)</a:t>
                      </a:r>
                    </a:p>
                  </a:txBody>
                  <a:tcPr marL="83943" marR="83943" marT="45728" marB="45728" horzOverflow="overflow">
                    <a:lnL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FOLFOX-7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(30 </a:t>
                      </a: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pts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)</a:t>
                      </a:r>
                    </a:p>
                  </a:txBody>
                  <a:tcPr marL="83943" marR="83943" marT="45728" marB="45728" horzOverflow="overflow">
                    <a:lnL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FOLFIRINOX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(30 </a:t>
                      </a: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pts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)</a:t>
                      </a:r>
                    </a:p>
                  </a:txBody>
                  <a:tcPr marL="83943" marR="83943" marT="45728" marB="45728" horzOverflow="overflow">
                    <a:lnL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TOTAL</a:t>
                      </a:r>
                    </a:p>
                  </a:txBody>
                  <a:tcPr marL="83943" marR="83943" marT="45728" marB="45728" anchor="ctr" horzOverflow="overflow">
                    <a:lnL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BACC6"/>
                    </a:solidFill>
                  </a:tcPr>
                </a:tc>
              </a:tr>
              <a:tr h="5271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Classe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II</a:t>
                      </a:r>
                    </a:p>
                  </a:txBody>
                  <a:tcPr marL="83943" marR="83943" marT="45728" marB="45728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A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6/10</a:t>
                      </a:r>
                    </a:p>
                  </a:txBody>
                  <a:tcPr marL="83943" marR="83943" marT="45728" marB="45728" anchor="ctr" horzOverflow="overflow">
                    <a:lnL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A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9/12</a:t>
                      </a:r>
                    </a:p>
                  </a:txBody>
                  <a:tcPr marL="83943" marR="83943" marT="45728" marB="45728" anchor="ctr" horzOverflow="overflow">
                    <a:lnL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A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8/10</a:t>
                      </a:r>
                    </a:p>
                  </a:txBody>
                  <a:tcPr marL="83943" marR="83943" marT="45728" marB="45728" anchor="ctr" horzOverflow="overflow">
                    <a:lnL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A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9/11</a:t>
                      </a:r>
                    </a:p>
                  </a:txBody>
                  <a:tcPr marL="83943" marR="83943" marT="45728" marB="45728" anchor="ctr" horzOverflow="overflow">
                    <a:lnL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A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74%</a:t>
                      </a:r>
                    </a:p>
                  </a:txBody>
                  <a:tcPr marL="83943" marR="83943" marT="45728" marB="45728" anchor="ctr" horzOverflow="overflow">
                    <a:lnL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AF2"/>
                    </a:solidFill>
                  </a:tcPr>
                </a:tc>
              </a:tr>
              <a:tr h="8732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Unresect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vx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contact</a:t>
                      </a:r>
                    </a:p>
                  </a:txBody>
                  <a:tcPr marL="83943" marR="83943" marT="45728" marB="45728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0/6</a:t>
                      </a:r>
                    </a:p>
                  </a:txBody>
                  <a:tcPr marL="83943" marR="83943" marT="45728" marB="45728" anchor="ctr" horzOverflow="overflow">
                    <a:lnL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3/4</a:t>
                      </a:r>
                    </a:p>
                  </a:txBody>
                  <a:tcPr marL="83943" marR="83943" marT="45728" marB="45728" anchor="ctr" horzOverflow="overflow">
                    <a:lnL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2/6</a:t>
                      </a:r>
                    </a:p>
                  </a:txBody>
                  <a:tcPr marL="83943" marR="83943" marT="45728" marB="45728" anchor="ctr" horzOverflow="overflow">
                    <a:lnL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4/8</a:t>
                      </a:r>
                    </a:p>
                  </a:txBody>
                  <a:tcPr marL="83943" marR="83943" marT="45728" marB="45728" anchor="ctr" horzOverflow="overflow">
                    <a:lnL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38%</a:t>
                      </a:r>
                    </a:p>
                  </a:txBody>
                  <a:tcPr marL="83943" marR="83943" marT="45728" marB="45728" anchor="ctr" horzOverflow="overflow">
                    <a:lnL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145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Unresect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&lt;30% Healthy</a:t>
                      </a:r>
                    </a:p>
                  </a:txBody>
                  <a:tcPr marL="83943" marR="83943" marT="45728" marB="45728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A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6/14</a:t>
                      </a:r>
                    </a:p>
                  </a:txBody>
                  <a:tcPr marL="83943" marR="83943" marT="45728" marB="45728" anchor="ctr" horzOverflow="overflow">
                    <a:lnL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A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6/16</a:t>
                      </a:r>
                    </a:p>
                  </a:txBody>
                  <a:tcPr marL="83943" marR="83943" marT="45728" marB="45728" anchor="ctr" horzOverflow="overflow">
                    <a:lnL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A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3/14</a:t>
                      </a:r>
                    </a:p>
                  </a:txBody>
                  <a:tcPr marL="83943" marR="83943" marT="45728" marB="45728" anchor="ctr" horzOverflow="overflow">
                    <a:lnL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A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6/11</a:t>
                      </a:r>
                    </a:p>
                  </a:txBody>
                  <a:tcPr marL="83943" marR="83943" marT="45728" marB="45728" anchor="ctr" horzOverflow="overflow">
                    <a:lnL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A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38%</a:t>
                      </a:r>
                    </a:p>
                  </a:txBody>
                  <a:tcPr marL="83943" marR="83943" marT="45728" marB="45728" anchor="ctr" horzOverflow="overflow">
                    <a:lnL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AF2"/>
                    </a:solidFill>
                  </a:tcPr>
                </a:tc>
              </a:tr>
              <a:tr h="7011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Total Resections</a:t>
                      </a:r>
                    </a:p>
                  </a:txBody>
                  <a:tcPr marL="83943" marR="83943" marT="45728" marB="45728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40%</a:t>
                      </a:r>
                    </a:p>
                  </a:txBody>
                  <a:tcPr marL="83943" marR="83943" marT="45728" marB="45728" anchor="ctr" anchorCtr="1" horzOverflow="overflow">
                    <a:lnL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56%</a:t>
                      </a:r>
                    </a:p>
                  </a:txBody>
                  <a:tcPr marL="83943" marR="83943" marT="45728" marB="45728" anchor="ctr" anchorCtr="1" horzOverflow="overflow">
                    <a:lnL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43%</a:t>
                      </a:r>
                    </a:p>
                  </a:txBody>
                  <a:tcPr marL="83943" marR="83943" marT="45728" marB="45728" anchor="ctr" anchorCtr="1" horzOverflow="overflow">
                    <a:lnL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63%</a:t>
                      </a:r>
                    </a:p>
                  </a:txBody>
                  <a:tcPr marL="83943" marR="83943" marT="45728" marB="45728" anchor="ctr" anchorCtr="1" horzOverflow="overflow">
                    <a:lnL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51%</a:t>
                      </a:r>
                    </a:p>
                  </a:txBody>
                  <a:tcPr marL="83943" marR="83943" marT="45728" marB="45728" anchor="ctr" anchorCtr="1" horzOverflow="overflow">
                    <a:lnL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6C0A"/>
                    </a:solidFill>
                  </a:tcPr>
                </a:tc>
              </a:tr>
            </a:tbl>
          </a:graphicData>
        </a:graphic>
      </p:graphicFrame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</a:t>
            </a:r>
            <a:r>
              <a:rPr lang="fr-FR" dirty="0" smtClean="0"/>
              <a:t>ost </a:t>
            </a:r>
            <a:r>
              <a:rPr lang="fr-FR" dirty="0" err="1" smtClean="0"/>
              <a:t>chemo</a:t>
            </a:r>
            <a:r>
              <a:rPr lang="fr-FR" dirty="0" smtClean="0"/>
              <a:t> </a:t>
            </a:r>
            <a:r>
              <a:rPr lang="fr-FR" dirty="0" err="1" smtClean="0"/>
              <a:t>resection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7238271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5409" name="Group 6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9753997"/>
              </p:ext>
            </p:extLst>
          </p:nvPr>
        </p:nvGraphicFramePr>
        <p:xfrm>
          <a:off x="395536" y="1628800"/>
          <a:ext cx="8496944" cy="4536506"/>
        </p:xfrm>
        <a:graphic>
          <a:graphicData uri="http://schemas.openxmlformats.org/drawingml/2006/table">
            <a:tbl>
              <a:tblPr/>
              <a:tblGrid>
                <a:gridCol w="2376264"/>
                <a:gridCol w="1351776"/>
                <a:gridCol w="1635639"/>
                <a:gridCol w="1338250"/>
                <a:gridCol w="1795015"/>
              </a:tblGrid>
              <a:tr h="6770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endParaRPr kumimoji="0" lang="fr-F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85364" marR="85364" marT="45724" marB="45724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CONTROL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(30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pts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)</a:t>
                      </a:r>
                    </a:p>
                  </a:txBody>
                  <a:tcPr marL="85364" marR="85364" marT="45724" marB="4572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FOLFIRI-HD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(32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pts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)</a:t>
                      </a:r>
                    </a:p>
                  </a:txBody>
                  <a:tcPr marL="85364" marR="85364" marT="45724" marB="4572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FOLFOX-7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(30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pts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)</a:t>
                      </a:r>
                    </a:p>
                  </a:txBody>
                  <a:tcPr marL="85364" marR="85364" marT="45724" marB="4572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FOLFIRINOX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(30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pts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)</a:t>
                      </a:r>
                    </a:p>
                  </a:txBody>
                  <a:tcPr marL="85364" marR="85364" marT="45724" marB="45724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BACC6"/>
                    </a:solidFill>
                  </a:tcPr>
                </a:tc>
              </a:tr>
              <a:tr h="4824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Neutropenie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5364" marR="85364" marT="45724" marB="45724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A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33%</a:t>
                      </a:r>
                    </a:p>
                  </a:txBody>
                  <a:tcPr marL="85364" marR="85364" marT="45724" marB="4572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A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28%</a:t>
                      </a:r>
                    </a:p>
                  </a:txBody>
                  <a:tcPr marL="85364" marR="85364" marT="45724" marB="4572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A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27%</a:t>
                      </a:r>
                    </a:p>
                  </a:txBody>
                  <a:tcPr marL="85364" marR="85364" marT="45724" marB="4572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A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33%</a:t>
                      </a:r>
                    </a:p>
                  </a:txBody>
                  <a:tcPr marL="85364" marR="85364" marT="45724" marB="45724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AF2"/>
                    </a:solidFill>
                  </a:tcPr>
                </a:tc>
              </a:tr>
              <a:tr h="4824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Thrombopenie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5364" marR="85364" marT="45724" marB="45724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0%</a:t>
                      </a:r>
                    </a:p>
                  </a:txBody>
                  <a:tcPr marL="85364" marR="85364" marT="45724" marB="4572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3%</a:t>
                      </a:r>
                    </a:p>
                  </a:txBody>
                  <a:tcPr marL="85364" marR="85364" marT="45724" marB="4572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10%</a:t>
                      </a:r>
                    </a:p>
                  </a:txBody>
                  <a:tcPr marL="85364" marR="85364" marT="45724" marB="4572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13%</a:t>
                      </a:r>
                    </a:p>
                  </a:txBody>
                  <a:tcPr marL="85364" marR="85364" marT="45724" marB="45724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24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Febrile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Neutrop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.</a:t>
                      </a:r>
                    </a:p>
                  </a:txBody>
                  <a:tcPr marL="85364" marR="85364" marT="45724" marB="45724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A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0%</a:t>
                      </a:r>
                    </a:p>
                  </a:txBody>
                  <a:tcPr marL="85364" marR="85364" marT="45724" marB="4572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A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3%</a:t>
                      </a:r>
                    </a:p>
                  </a:txBody>
                  <a:tcPr marL="85364" marR="85364" marT="45724" marB="4572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A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0%</a:t>
                      </a:r>
                    </a:p>
                  </a:txBody>
                  <a:tcPr marL="85364" marR="85364" marT="45724" marB="4572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A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3%</a:t>
                      </a:r>
                    </a:p>
                  </a:txBody>
                  <a:tcPr marL="85364" marR="85364" marT="45724" marB="45724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AF2"/>
                    </a:solidFill>
                  </a:tcPr>
                </a:tc>
              </a:tr>
              <a:tr h="4824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Diarrhée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5364" marR="85364" marT="45724" marB="45724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0%</a:t>
                      </a:r>
                    </a:p>
                  </a:txBody>
                  <a:tcPr marL="85364" marR="85364" marT="45724" marB="4572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12%</a:t>
                      </a:r>
                    </a:p>
                  </a:txBody>
                  <a:tcPr marL="85364" marR="85364" marT="45724" marB="4572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7%</a:t>
                      </a:r>
                    </a:p>
                  </a:txBody>
                  <a:tcPr marL="85364" marR="85364" marT="45724" marB="4572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23%</a:t>
                      </a:r>
                    </a:p>
                  </a:txBody>
                  <a:tcPr marL="85364" marR="85364" marT="45724" marB="45724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24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Vomissement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5364" marR="85364" marT="45724" marB="45724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A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7%</a:t>
                      </a:r>
                    </a:p>
                  </a:txBody>
                  <a:tcPr marL="85364" marR="85364" marT="45724" marB="4572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A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9%</a:t>
                      </a:r>
                    </a:p>
                  </a:txBody>
                  <a:tcPr marL="85364" marR="85364" marT="45724" marB="4572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A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3%</a:t>
                      </a:r>
                    </a:p>
                  </a:txBody>
                  <a:tcPr marL="85364" marR="85364" marT="45724" marB="4572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A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3%</a:t>
                      </a:r>
                    </a:p>
                  </a:txBody>
                  <a:tcPr marL="85364" marR="85364" marT="45724" marB="45724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AF2"/>
                    </a:solidFill>
                  </a:tcPr>
                </a:tc>
              </a:tr>
              <a:tr h="4824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Mucites</a:t>
                      </a:r>
                    </a:p>
                  </a:txBody>
                  <a:tcPr marL="85364" marR="85364" marT="45724" marB="45724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0%</a:t>
                      </a:r>
                    </a:p>
                  </a:txBody>
                  <a:tcPr marL="85364" marR="85364" marT="45724" marB="4572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6%</a:t>
                      </a:r>
                    </a:p>
                  </a:txBody>
                  <a:tcPr marL="85364" marR="85364" marT="45724" marB="4572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0%</a:t>
                      </a:r>
                    </a:p>
                  </a:txBody>
                  <a:tcPr marL="85364" marR="85364" marT="45724" marB="4572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10%</a:t>
                      </a:r>
                    </a:p>
                  </a:txBody>
                  <a:tcPr marL="85364" marR="85364" marT="45724" marB="45724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24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Asthenie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5364" marR="85364" marT="45724" marB="45724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A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3%</a:t>
                      </a:r>
                    </a:p>
                  </a:txBody>
                  <a:tcPr marL="85364" marR="85364" marT="45724" marB="4572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A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19%</a:t>
                      </a:r>
                    </a:p>
                  </a:txBody>
                  <a:tcPr marL="85364" marR="85364" marT="45724" marB="4572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A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3%</a:t>
                      </a:r>
                    </a:p>
                  </a:txBody>
                  <a:tcPr marL="85364" marR="85364" marT="45724" marB="4572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A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13%</a:t>
                      </a:r>
                    </a:p>
                  </a:txBody>
                  <a:tcPr marL="85364" marR="85364" marT="45724" marB="45724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AF2"/>
                    </a:solidFill>
                  </a:tcPr>
                </a:tc>
              </a:tr>
              <a:tr h="4824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Neurotoxicité</a:t>
                      </a:r>
                      <a:endParaRPr kumimoji="0" 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sym typeface="Symbol" pitchFamily="18" charset="2"/>
                      </a:endParaRPr>
                    </a:p>
                  </a:txBody>
                  <a:tcPr marL="85364" marR="85364" marT="45724" marB="45724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7%</a:t>
                      </a:r>
                    </a:p>
                  </a:txBody>
                  <a:tcPr marL="85364" marR="85364" marT="45724" marB="4572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0%</a:t>
                      </a:r>
                    </a:p>
                  </a:txBody>
                  <a:tcPr marL="85364" marR="85364" marT="45724" marB="4572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40%</a:t>
                      </a:r>
                    </a:p>
                  </a:txBody>
                  <a:tcPr marL="85364" marR="85364" marT="45724" marB="4572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17%</a:t>
                      </a:r>
                    </a:p>
                  </a:txBody>
                  <a:tcPr marL="85364" marR="85364" marT="45724" marB="45724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400" dirty="0"/>
              <a:t>Maximal TOXICITY GRADE 3/4 </a:t>
            </a:r>
            <a:br>
              <a:rPr lang="fr-FR" sz="2400" dirty="0"/>
            </a:br>
            <a:r>
              <a:rPr lang="fr-FR" sz="2400" dirty="0"/>
              <a:t>Per Patient</a:t>
            </a:r>
          </a:p>
        </p:txBody>
      </p:sp>
    </p:spTree>
    <p:extLst>
      <p:ext uri="{BB962C8B-B14F-4D97-AF65-F5344CB8AC3E}">
        <p14:creationId xmlns:p14="http://schemas.microsoft.com/office/powerpoint/2010/main" val="297957160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METHEP2 trial design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5589240"/>
            <a:ext cx="8229600" cy="1296144"/>
          </a:xfrm>
        </p:spPr>
        <p:txBody>
          <a:bodyPr>
            <a:normAutofit/>
          </a:bodyPr>
          <a:lstStyle/>
          <a:p>
            <a:r>
              <a:rPr lang="fr-FR" sz="2400" dirty="0" err="1">
                <a:solidFill>
                  <a:srgbClr val="50C6DA"/>
                </a:solidFill>
              </a:rPr>
              <a:t>Comparison</a:t>
            </a:r>
            <a:r>
              <a:rPr lang="fr-FR" sz="2400" dirty="0">
                <a:solidFill>
                  <a:srgbClr val="50C6DA"/>
                </a:solidFill>
              </a:rPr>
              <a:t> </a:t>
            </a:r>
            <a:r>
              <a:rPr lang="fr-FR" sz="2400" dirty="0" err="1">
                <a:solidFill>
                  <a:srgbClr val="50C6DA"/>
                </a:solidFill>
              </a:rPr>
              <a:t>between</a:t>
            </a:r>
            <a:r>
              <a:rPr lang="fr-FR" sz="2400" dirty="0">
                <a:solidFill>
                  <a:srgbClr val="50C6DA"/>
                </a:solidFill>
              </a:rPr>
              <a:t> </a:t>
            </a:r>
            <a:r>
              <a:rPr lang="fr-FR" sz="2400" dirty="0" err="1">
                <a:solidFill>
                  <a:srgbClr val="50C6DA"/>
                </a:solidFill>
              </a:rPr>
              <a:t>Trichemo</a:t>
            </a:r>
            <a:r>
              <a:rPr lang="fr-FR" sz="2400" dirty="0">
                <a:solidFill>
                  <a:srgbClr val="50C6DA"/>
                </a:solidFill>
              </a:rPr>
              <a:t> </a:t>
            </a:r>
            <a:r>
              <a:rPr lang="fr-FR" sz="2400" i="1" dirty="0">
                <a:solidFill>
                  <a:srgbClr val="50C6DA"/>
                </a:solidFill>
              </a:rPr>
              <a:t>vs</a:t>
            </a:r>
            <a:r>
              <a:rPr lang="fr-FR" sz="2400" dirty="0">
                <a:solidFill>
                  <a:srgbClr val="50C6DA"/>
                </a:solidFill>
              </a:rPr>
              <a:t> </a:t>
            </a:r>
            <a:r>
              <a:rPr lang="fr-FR" sz="2400" dirty="0" err="1" smtClean="0">
                <a:solidFill>
                  <a:srgbClr val="50C6DA"/>
                </a:solidFill>
              </a:rPr>
              <a:t>Bichemo</a:t>
            </a:r>
            <a:endParaRPr lang="fr-FR" sz="2400" dirty="0" smtClean="0">
              <a:solidFill>
                <a:srgbClr val="50C6DA"/>
              </a:solidFill>
            </a:endParaRPr>
          </a:p>
          <a:p>
            <a:pPr lvl="1"/>
            <a:r>
              <a:rPr lang="fr-FR" dirty="0" err="1" smtClean="0">
                <a:solidFill>
                  <a:srgbClr val="50C6DA"/>
                </a:solidFill>
              </a:rPr>
              <a:t>Primary</a:t>
            </a:r>
            <a:r>
              <a:rPr lang="fr-FR" dirty="0" smtClean="0">
                <a:solidFill>
                  <a:srgbClr val="50C6DA"/>
                </a:solidFill>
              </a:rPr>
              <a:t> </a:t>
            </a:r>
            <a:r>
              <a:rPr lang="fr-FR" dirty="0">
                <a:solidFill>
                  <a:srgbClr val="50C6DA"/>
                </a:solidFill>
              </a:rPr>
              <a:t>EP : </a:t>
            </a:r>
            <a:r>
              <a:rPr lang="fr-FR" dirty="0" err="1">
                <a:solidFill>
                  <a:srgbClr val="50C6DA"/>
                </a:solidFill>
              </a:rPr>
              <a:t>resection</a:t>
            </a:r>
            <a:r>
              <a:rPr lang="fr-FR" dirty="0">
                <a:solidFill>
                  <a:srgbClr val="50C6DA"/>
                </a:solidFill>
              </a:rPr>
              <a:t> </a:t>
            </a:r>
            <a:r>
              <a:rPr lang="fr-FR" dirty="0" smtClean="0">
                <a:solidFill>
                  <a:srgbClr val="50C6DA"/>
                </a:solidFill>
              </a:rPr>
              <a:t>rate</a:t>
            </a:r>
          </a:p>
          <a:p>
            <a:pPr lvl="1"/>
            <a:r>
              <a:rPr lang="fr-FR" dirty="0" smtClean="0">
                <a:solidFill>
                  <a:srgbClr val="50C6DA"/>
                </a:solidFill>
              </a:rPr>
              <a:t>20</a:t>
            </a:r>
            <a:r>
              <a:rPr lang="fr-FR" dirty="0">
                <a:solidFill>
                  <a:srgbClr val="50C6DA"/>
                </a:solidFill>
              </a:rPr>
              <a:t>% </a:t>
            </a:r>
            <a:r>
              <a:rPr lang="fr-FR" dirty="0" err="1">
                <a:solidFill>
                  <a:srgbClr val="50C6DA"/>
                </a:solidFill>
              </a:rPr>
              <a:t>increase</a:t>
            </a:r>
            <a:r>
              <a:rPr lang="fr-FR" dirty="0">
                <a:solidFill>
                  <a:srgbClr val="50C6DA"/>
                </a:solidFill>
              </a:rPr>
              <a:t> </a:t>
            </a:r>
            <a:r>
              <a:rPr lang="fr-FR" dirty="0" err="1">
                <a:solidFill>
                  <a:srgbClr val="50C6DA"/>
                </a:solidFill>
              </a:rPr>
              <a:t>needs</a:t>
            </a:r>
            <a:r>
              <a:rPr lang="fr-FR" dirty="0">
                <a:solidFill>
                  <a:srgbClr val="50C6DA"/>
                </a:solidFill>
              </a:rPr>
              <a:t> 256 pts</a:t>
            </a:r>
          </a:p>
          <a:p>
            <a:endParaRPr lang="fr-FR" dirty="0">
              <a:solidFill>
                <a:srgbClr val="50C6DA"/>
              </a:solidFill>
            </a:endParaRPr>
          </a:p>
        </p:txBody>
      </p:sp>
      <p:grpSp>
        <p:nvGrpSpPr>
          <p:cNvPr id="4" name="Grouper 3"/>
          <p:cNvGrpSpPr/>
          <p:nvPr/>
        </p:nvGrpSpPr>
        <p:grpSpPr>
          <a:xfrm>
            <a:off x="369091" y="1340768"/>
            <a:ext cx="8337051" cy="4176464"/>
            <a:chOff x="483421" y="1446337"/>
            <a:chExt cx="7011550" cy="2759644"/>
          </a:xfrm>
        </p:grpSpPr>
        <p:sp>
          <p:nvSpPr>
            <p:cNvPr id="5" name="Rectangle à coins arrondis 4"/>
            <p:cNvSpPr>
              <a:spLocks noChangeArrowheads="1"/>
            </p:cNvSpPr>
            <p:nvPr/>
          </p:nvSpPr>
          <p:spPr bwMode="auto">
            <a:xfrm>
              <a:off x="483421" y="1874558"/>
              <a:ext cx="2659507" cy="1976967"/>
            </a:xfrm>
            <a:prstGeom prst="roundRect">
              <a:avLst>
                <a:gd name="adj" fmla="val 16667"/>
              </a:avLst>
            </a:prstGeom>
            <a:solidFill>
              <a:srgbClr val="BFBFBF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r>
                <a:rPr lang="fr-FR" sz="2200" dirty="0">
                  <a:solidFill>
                    <a:srgbClr val="002060"/>
                  </a:solidFill>
                  <a:cs typeface="Arial" charset="0"/>
                </a:rPr>
                <a:t>STRATIFICATION</a:t>
              </a:r>
            </a:p>
            <a:p>
              <a:pPr marL="285750" indent="-285750">
                <a:buFont typeface="Arial" charset="0"/>
                <a:buChar char="•"/>
                <a:defRPr/>
              </a:pPr>
              <a:r>
                <a:rPr lang="fr-FR" sz="2200" dirty="0">
                  <a:solidFill>
                    <a:srgbClr val="002060"/>
                  </a:solidFill>
                  <a:cs typeface="Arial" charset="0"/>
                </a:rPr>
                <a:t>Center</a:t>
              </a:r>
            </a:p>
            <a:p>
              <a:pPr marL="285750" indent="-285750">
                <a:buFont typeface="Arial" charset="0"/>
                <a:buChar char="•"/>
                <a:defRPr/>
              </a:pPr>
              <a:r>
                <a:rPr lang="fr-FR" sz="2200" dirty="0">
                  <a:solidFill>
                    <a:srgbClr val="002060"/>
                  </a:solidFill>
                  <a:cs typeface="Arial" charset="0"/>
                </a:rPr>
                <a:t>Lung </a:t>
              </a:r>
              <a:r>
                <a:rPr lang="fr-FR" sz="2200" dirty="0" err="1">
                  <a:solidFill>
                    <a:srgbClr val="002060"/>
                  </a:solidFill>
                  <a:cs typeface="Arial" charset="0"/>
                </a:rPr>
                <a:t>Metastases</a:t>
              </a:r>
              <a:endParaRPr lang="fr-FR" sz="2200" dirty="0">
                <a:solidFill>
                  <a:srgbClr val="002060"/>
                </a:solidFill>
                <a:cs typeface="Arial" charset="0"/>
              </a:endParaRPr>
            </a:p>
            <a:p>
              <a:pPr marL="285750" indent="-285750">
                <a:buFont typeface="Arial" charset="0"/>
                <a:buChar char="•"/>
                <a:defRPr/>
              </a:pPr>
              <a:r>
                <a:rPr lang="fr-FR" sz="2200" dirty="0">
                  <a:solidFill>
                    <a:srgbClr val="002060"/>
                  </a:solidFill>
                  <a:cs typeface="Arial" charset="0"/>
                </a:rPr>
                <a:t>Classification of </a:t>
              </a:r>
              <a:r>
                <a:rPr lang="fr-FR" sz="2200" dirty="0" err="1">
                  <a:solidFill>
                    <a:srgbClr val="002060"/>
                  </a:solidFill>
                  <a:cs typeface="Arial" charset="0"/>
                </a:rPr>
                <a:t>Liver</a:t>
              </a:r>
              <a:r>
                <a:rPr lang="fr-FR" sz="2200" dirty="0">
                  <a:solidFill>
                    <a:srgbClr val="002060"/>
                  </a:solidFill>
                  <a:cs typeface="Arial" charset="0"/>
                </a:rPr>
                <a:t> </a:t>
              </a:r>
              <a:r>
                <a:rPr lang="fr-FR" sz="2200" dirty="0" err="1">
                  <a:solidFill>
                    <a:srgbClr val="002060"/>
                  </a:solidFill>
                  <a:cs typeface="Arial" charset="0"/>
                </a:rPr>
                <a:t>Metastases</a:t>
              </a:r>
              <a:endParaRPr lang="fr-FR" sz="2200" dirty="0">
                <a:solidFill>
                  <a:srgbClr val="002060"/>
                </a:solidFill>
                <a:cs typeface="Arial" charset="0"/>
              </a:endParaRPr>
            </a:p>
          </p:txBody>
        </p:sp>
        <p:sp>
          <p:nvSpPr>
            <p:cNvPr id="6" name="Flèche droite 6"/>
            <p:cNvSpPr>
              <a:spLocks noChangeArrowheads="1"/>
            </p:cNvSpPr>
            <p:nvPr/>
          </p:nvSpPr>
          <p:spPr bwMode="auto">
            <a:xfrm>
              <a:off x="3142928" y="2604460"/>
              <a:ext cx="312738" cy="535516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00B0F0"/>
            </a:solidFill>
            <a:ln w="9525">
              <a:solidFill>
                <a:srgbClr val="4A7EBB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" name="Ellipse 6"/>
            <p:cNvSpPr>
              <a:spLocks noChangeAspect="1"/>
            </p:cNvSpPr>
            <p:nvPr/>
          </p:nvSpPr>
          <p:spPr bwMode="auto">
            <a:xfrm>
              <a:off x="3455666" y="2064877"/>
              <a:ext cx="539750" cy="1474983"/>
            </a:xfrm>
            <a:prstGeom prst="ellipse">
              <a:avLst/>
            </a:prstGeom>
            <a:solidFill>
              <a:srgbClr val="00B0F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dirty="0" smtClean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R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dirty="0" smtClean="0">
                  <a:solidFill>
                    <a:schemeClr val="lt1"/>
                  </a:solidFill>
                </a:rPr>
                <a:t>A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dirty="0" smtClean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N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dirty="0" smtClean="0">
                  <a:solidFill>
                    <a:schemeClr val="lt1"/>
                  </a:solidFill>
                </a:rPr>
                <a:t>D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dirty="0" smtClean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O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dirty="0">
                  <a:solidFill>
                    <a:schemeClr val="lt1"/>
                  </a:solidFill>
                </a:rPr>
                <a:t>M</a:t>
              </a:r>
              <a:endParaRPr lang="fr-FR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" name="Rectangle à coins arrondis 7"/>
            <p:cNvSpPr>
              <a:spLocks noChangeArrowheads="1"/>
            </p:cNvSpPr>
            <p:nvPr/>
          </p:nvSpPr>
          <p:spPr bwMode="auto">
            <a:xfrm>
              <a:off x="4903467" y="1446337"/>
              <a:ext cx="2591503" cy="1189502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200" dirty="0">
                  <a:solidFill>
                    <a:schemeClr val="lt1"/>
                  </a:solidFill>
                </a:rPr>
                <a:t>Control Arm :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200" dirty="0" err="1">
                  <a:solidFill>
                    <a:schemeClr val="lt1"/>
                  </a:solidFill>
                </a:rPr>
                <a:t>KRas</a:t>
              </a:r>
              <a:r>
                <a:rPr lang="fr-FR" sz="2200" dirty="0">
                  <a:solidFill>
                    <a:schemeClr val="lt1"/>
                  </a:solidFill>
                </a:rPr>
                <a:t> M+: FOLFIRI-</a:t>
              </a:r>
              <a:r>
                <a:rPr lang="fr-FR" sz="2200" dirty="0" err="1">
                  <a:solidFill>
                    <a:schemeClr val="lt1"/>
                  </a:solidFill>
                </a:rPr>
                <a:t>Béva</a:t>
              </a:r>
              <a:endParaRPr lang="fr-FR" sz="2200" dirty="0">
                <a:solidFill>
                  <a:schemeClr val="lt1"/>
                </a:solidFill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200" dirty="0" smtClean="0">
                  <a:solidFill>
                    <a:schemeClr val="lt1"/>
                  </a:solidFill>
                </a:rPr>
                <a:t>                  FOLFOX</a:t>
              </a:r>
              <a:r>
                <a:rPr lang="fr-FR" sz="2200" dirty="0">
                  <a:solidFill>
                    <a:schemeClr val="lt1"/>
                  </a:solidFill>
                </a:rPr>
                <a:t>-</a:t>
              </a:r>
              <a:r>
                <a:rPr lang="fr-FR" sz="2200" dirty="0" err="1" smtClean="0">
                  <a:solidFill>
                    <a:schemeClr val="lt1"/>
                  </a:solidFill>
                </a:rPr>
                <a:t>Béva</a:t>
              </a:r>
              <a:endParaRPr lang="fr-FR" sz="2200" dirty="0">
                <a:solidFill>
                  <a:schemeClr val="lt1"/>
                </a:solidFill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200" dirty="0" err="1">
                  <a:solidFill>
                    <a:schemeClr val="lt1"/>
                  </a:solidFill>
                </a:rPr>
                <a:t>KRas</a:t>
              </a:r>
              <a:r>
                <a:rPr lang="fr-FR" sz="2200" dirty="0">
                  <a:solidFill>
                    <a:schemeClr val="lt1"/>
                  </a:solidFill>
                </a:rPr>
                <a:t> M-: FOLFIRI-</a:t>
              </a:r>
              <a:r>
                <a:rPr lang="fr-FR" sz="2200" dirty="0" err="1" smtClean="0">
                  <a:solidFill>
                    <a:schemeClr val="lt1"/>
                  </a:solidFill>
                </a:rPr>
                <a:t>Cétux</a:t>
              </a:r>
              <a:endParaRPr lang="fr-FR" sz="2200" dirty="0" smtClean="0">
                <a:solidFill>
                  <a:schemeClr val="lt1"/>
                </a:solidFill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200" dirty="0">
                  <a:solidFill>
                    <a:schemeClr val="lt1"/>
                  </a:solidFill>
                </a:rPr>
                <a:t> </a:t>
              </a:r>
              <a:r>
                <a:rPr lang="fr-FR" sz="2200" dirty="0" smtClean="0">
                  <a:solidFill>
                    <a:schemeClr val="lt1"/>
                  </a:solidFill>
                </a:rPr>
                <a:t>                FOLFOX-</a:t>
              </a:r>
              <a:r>
                <a:rPr lang="fr-FR" sz="2200" dirty="0" err="1" smtClean="0">
                  <a:solidFill>
                    <a:schemeClr val="lt1"/>
                  </a:solidFill>
                </a:rPr>
                <a:t>Cétux</a:t>
              </a:r>
              <a:endParaRPr lang="fr-FR" sz="2200" dirty="0">
                <a:solidFill>
                  <a:schemeClr val="lt1"/>
                </a:solidFill>
              </a:endParaRPr>
            </a:p>
          </p:txBody>
        </p:sp>
        <p:sp>
          <p:nvSpPr>
            <p:cNvPr id="9" name="Rectangle à coins arrondis 8"/>
            <p:cNvSpPr>
              <a:spLocks noChangeArrowheads="1"/>
            </p:cNvSpPr>
            <p:nvPr/>
          </p:nvSpPr>
          <p:spPr bwMode="auto">
            <a:xfrm>
              <a:off x="4903467" y="2801309"/>
              <a:ext cx="2591504" cy="1404672"/>
            </a:xfrm>
            <a:prstGeom prst="roundRect">
              <a:avLst>
                <a:gd name="adj" fmla="val 16667"/>
              </a:avLst>
            </a:prstGeom>
            <a:solidFill>
              <a:srgbClr val="00206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200" dirty="0" err="1">
                  <a:solidFill>
                    <a:schemeClr val="lt1"/>
                  </a:solidFill>
                </a:rPr>
                <a:t>Experimental</a:t>
              </a:r>
              <a:r>
                <a:rPr lang="fr-FR" sz="2200" dirty="0">
                  <a:solidFill>
                    <a:schemeClr val="lt1"/>
                  </a:solidFill>
                </a:rPr>
                <a:t> </a:t>
              </a:r>
              <a:r>
                <a:rPr lang="fr-FR" sz="2200" dirty="0" err="1">
                  <a:solidFill>
                    <a:schemeClr val="lt1"/>
                  </a:solidFill>
                </a:rPr>
                <a:t>Arms</a:t>
              </a:r>
              <a:r>
                <a:rPr lang="fr-FR" sz="2200" dirty="0">
                  <a:solidFill>
                    <a:schemeClr val="lt1"/>
                  </a:solidFill>
                </a:rPr>
                <a:t> :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200" dirty="0" err="1">
                  <a:solidFill>
                    <a:schemeClr val="lt1"/>
                  </a:solidFill>
                </a:rPr>
                <a:t>KRas</a:t>
              </a:r>
              <a:r>
                <a:rPr lang="fr-FR" sz="2200" dirty="0">
                  <a:solidFill>
                    <a:schemeClr val="lt1"/>
                  </a:solidFill>
                </a:rPr>
                <a:t> M+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200" dirty="0">
                  <a:solidFill>
                    <a:schemeClr val="lt1"/>
                  </a:solidFill>
                </a:rPr>
                <a:t>- FOLFIRINOX-</a:t>
              </a:r>
              <a:r>
                <a:rPr lang="fr-FR" sz="2200" dirty="0" err="1">
                  <a:solidFill>
                    <a:schemeClr val="lt1"/>
                  </a:solidFill>
                </a:rPr>
                <a:t>Béva</a:t>
              </a:r>
              <a:endParaRPr lang="fr-FR" sz="2200" dirty="0">
                <a:solidFill>
                  <a:schemeClr val="lt1"/>
                </a:solidFill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200" dirty="0" err="1">
                  <a:solidFill>
                    <a:schemeClr val="lt1"/>
                  </a:solidFill>
                </a:rPr>
                <a:t>KRas</a:t>
              </a:r>
              <a:r>
                <a:rPr lang="fr-FR" sz="2200" dirty="0">
                  <a:solidFill>
                    <a:schemeClr val="lt1"/>
                  </a:solidFill>
                </a:rPr>
                <a:t> M</a:t>
              </a:r>
              <a:r>
                <a:rPr lang="fr-FR" sz="2200" dirty="0" smtClean="0">
                  <a:solidFill>
                    <a:schemeClr val="lt1"/>
                  </a:solidFill>
                </a:rPr>
                <a:t>-</a:t>
              </a:r>
              <a:endParaRPr lang="fr-FR" sz="2200" dirty="0">
                <a:solidFill>
                  <a:schemeClr val="lt1"/>
                </a:solidFill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200" dirty="0">
                  <a:solidFill>
                    <a:schemeClr val="lt1"/>
                  </a:solidFill>
                </a:rPr>
                <a:t>- FOLFIRINOX-</a:t>
              </a:r>
              <a:r>
                <a:rPr lang="fr-FR" sz="2200" dirty="0" err="1">
                  <a:solidFill>
                    <a:schemeClr val="lt1"/>
                  </a:solidFill>
                </a:rPr>
                <a:t>Cétux</a:t>
              </a:r>
              <a:endParaRPr lang="fr-FR" sz="2200" dirty="0">
                <a:solidFill>
                  <a:schemeClr val="lt1"/>
                </a:solidFill>
              </a:endParaRPr>
            </a:p>
          </p:txBody>
        </p:sp>
        <p:sp>
          <p:nvSpPr>
            <p:cNvPr id="10" name="Flèche droite 10"/>
            <p:cNvSpPr>
              <a:spLocks noChangeArrowheads="1"/>
            </p:cNvSpPr>
            <p:nvPr/>
          </p:nvSpPr>
          <p:spPr bwMode="auto">
            <a:xfrm rot="20201206">
              <a:off x="3995417" y="2371627"/>
              <a:ext cx="852487" cy="232833"/>
            </a:xfrm>
            <a:prstGeom prst="rightArrow">
              <a:avLst>
                <a:gd name="adj1" fmla="val 50000"/>
                <a:gd name="adj2" fmla="val 49971"/>
              </a:avLst>
            </a:prstGeom>
            <a:solidFill>
              <a:srgbClr val="00B0F0"/>
            </a:solidFill>
            <a:ln w="9525">
              <a:solidFill>
                <a:srgbClr val="4A7EBB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Flèche droite 11"/>
            <p:cNvSpPr>
              <a:spLocks noChangeArrowheads="1"/>
            </p:cNvSpPr>
            <p:nvPr/>
          </p:nvSpPr>
          <p:spPr bwMode="auto">
            <a:xfrm rot="1472386">
              <a:off x="4014467" y="2953710"/>
              <a:ext cx="852487" cy="232833"/>
            </a:xfrm>
            <a:prstGeom prst="rightArrow">
              <a:avLst>
                <a:gd name="adj1" fmla="val 50000"/>
                <a:gd name="adj2" fmla="val 49971"/>
              </a:avLst>
            </a:prstGeom>
            <a:solidFill>
              <a:srgbClr val="00B0F0"/>
            </a:solidFill>
            <a:ln w="9525">
              <a:solidFill>
                <a:srgbClr val="4A7EBB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2" name="Arrondir un rectangle avec un coin diagonal 65"/>
          <p:cNvSpPr>
            <a:spLocks/>
          </p:cNvSpPr>
          <p:nvPr/>
        </p:nvSpPr>
        <p:spPr bwMode="auto">
          <a:xfrm>
            <a:off x="137190" y="1196752"/>
            <a:ext cx="8892480" cy="4464496"/>
          </a:xfrm>
          <a:custGeom>
            <a:avLst/>
            <a:gdLst>
              <a:gd name="T0" fmla="*/ 598975 w 7377545"/>
              <a:gd name="T1" fmla="*/ 0 h 3593776"/>
              <a:gd name="T2" fmla="*/ 7377545 w 7377545"/>
              <a:gd name="T3" fmla="*/ 0 h 3593776"/>
              <a:gd name="T4" fmla="*/ 7377545 w 7377545"/>
              <a:gd name="T5" fmla="*/ 0 h 3593776"/>
              <a:gd name="T6" fmla="*/ 7377545 w 7377545"/>
              <a:gd name="T7" fmla="*/ 2994801 h 3593776"/>
              <a:gd name="T8" fmla="*/ 6778570 w 7377545"/>
              <a:gd name="T9" fmla="*/ 3593776 h 3593776"/>
              <a:gd name="T10" fmla="*/ 0 w 7377545"/>
              <a:gd name="T11" fmla="*/ 3593776 h 3593776"/>
              <a:gd name="T12" fmla="*/ 0 w 7377545"/>
              <a:gd name="T13" fmla="*/ 3593776 h 3593776"/>
              <a:gd name="T14" fmla="*/ 0 w 7377545"/>
              <a:gd name="T15" fmla="*/ 598975 h 3593776"/>
              <a:gd name="T16" fmla="*/ 598975 w 7377545"/>
              <a:gd name="T17" fmla="*/ 0 h 359377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377545" h="3593776">
                <a:moveTo>
                  <a:pt x="598975" y="0"/>
                </a:moveTo>
                <a:lnTo>
                  <a:pt x="7377545" y="0"/>
                </a:lnTo>
                <a:lnTo>
                  <a:pt x="7377545" y="2994801"/>
                </a:lnTo>
                <a:cubicBezTo>
                  <a:pt x="7377545" y="3325606"/>
                  <a:pt x="7109375" y="3593776"/>
                  <a:pt x="6778570" y="3593776"/>
                </a:cubicBezTo>
                <a:lnTo>
                  <a:pt x="0" y="3593776"/>
                </a:lnTo>
                <a:lnTo>
                  <a:pt x="0" y="598975"/>
                </a:lnTo>
                <a:cubicBezTo>
                  <a:pt x="0" y="268170"/>
                  <a:pt x="268170" y="0"/>
                  <a:pt x="598975" y="0"/>
                </a:cubicBezTo>
                <a:close/>
              </a:path>
            </a:pathLst>
          </a:custGeom>
          <a:noFill/>
          <a:ln w="9525" cap="flat" cmpd="sng">
            <a:solidFill>
              <a:srgbClr val="00B0F0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>
              <a:defRPr/>
            </a:pPr>
            <a:endParaRPr lang="fr-FR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2212488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11760" y="196851"/>
            <a:ext cx="6552728" cy="700616"/>
          </a:xfrm>
        </p:spPr>
        <p:txBody>
          <a:bodyPr>
            <a:noAutofit/>
          </a:bodyPr>
          <a:lstStyle/>
          <a:p>
            <a:r>
              <a:rPr lang="fr-FR" sz="2800" dirty="0"/>
              <a:t>Les indications </a:t>
            </a:r>
            <a:r>
              <a:rPr lang="fr-FR" sz="2800" dirty="0" smtClean="0"/>
              <a:t>clefs de la </a:t>
            </a:r>
            <a:r>
              <a:rPr lang="fr-FR" sz="2800" dirty="0" err="1" smtClean="0"/>
              <a:t>trichimiothérapie</a:t>
            </a:r>
            <a:endParaRPr lang="fr-FR" sz="2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Nouvelle option de 1</a:t>
            </a:r>
            <a:r>
              <a:rPr lang="fr-FR" baseline="30000" dirty="0"/>
              <a:t>ère</a:t>
            </a:r>
            <a:r>
              <a:rPr lang="fr-FR" dirty="0"/>
              <a:t> </a:t>
            </a:r>
            <a:r>
              <a:rPr lang="fr-FR" dirty="0" smtClean="0"/>
              <a:t>ligne </a:t>
            </a:r>
            <a:r>
              <a:rPr lang="fr-FR" dirty="0"/>
              <a:t>associée au </a:t>
            </a:r>
            <a:r>
              <a:rPr lang="fr-FR" dirty="0" err="1" smtClean="0"/>
              <a:t>Bévacizumab</a:t>
            </a:r>
            <a:r>
              <a:rPr lang="fr-FR" dirty="0" smtClean="0"/>
              <a:t> </a:t>
            </a:r>
            <a:r>
              <a:rPr lang="fr-FR" dirty="0"/>
              <a:t>PS 0-1 </a:t>
            </a:r>
            <a:r>
              <a:rPr lang="fr-FR" dirty="0" smtClean="0"/>
              <a:t>&lt; </a:t>
            </a:r>
            <a:r>
              <a:rPr lang="fr-FR" dirty="0"/>
              <a:t>75 </a:t>
            </a:r>
            <a:r>
              <a:rPr lang="fr-FR"/>
              <a:t>ans </a:t>
            </a:r>
            <a:r>
              <a:rPr lang="fr-FR" smtClean="0"/>
              <a:t>quel que </a:t>
            </a:r>
            <a:r>
              <a:rPr lang="fr-FR" dirty="0"/>
              <a:t>soit le statut RAS (</a:t>
            </a:r>
            <a:r>
              <a:rPr lang="fr-FR" dirty="0" err="1"/>
              <a:t>Tribe</a:t>
            </a:r>
            <a:r>
              <a:rPr lang="fr-FR" dirty="0" smtClean="0"/>
              <a:t>)</a:t>
            </a:r>
            <a:endParaRPr lang="fr-FR" dirty="0"/>
          </a:p>
          <a:p>
            <a:endParaRPr lang="fr-FR" dirty="0"/>
          </a:p>
          <a:p>
            <a:r>
              <a:rPr lang="fr-FR" dirty="0"/>
              <a:t>MH non </a:t>
            </a:r>
            <a:r>
              <a:rPr lang="fr-FR" dirty="0" err="1"/>
              <a:t>résécables</a:t>
            </a:r>
            <a:r>
              <a:rPr lang="fr-FR" dirty="0"/>
              <a:t> ou de </a:t>
            </a:r>
            <a:r>
              <a:rPr lang="fr-FR" dirty="0" err="1"/>
              <a:t>résécabilité</a:t>
            </a:r>
            <a:r>
              <a:rPr lang="fr-FR" dirty="0"/>
              <a:t> limite initialement chez des patients jeunes et en bon état général</a:t>
            </a:r>
          </a:p>
          <a:p>
            <a:endParaRPr lang="fr-FR" dirty="0"/>
          </a:p>
          <a:p>
            <a:r>
              <a:rPr lang="fr-FR" dirty="0"/>
              <a:t>Une option à confirmer dans le </a:t>
            </a:r>
            <a:r>
              <a:rPr lang="fr-FR" dirty="0" smtClean="0"/>
              <a:t>sous-groupe </a:t>
            </a:r>
            <a:r>
              <a:rPr lang="fr-FR" dirty="0"/>
              <a:t>des BRAF mutés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76025393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5"/>
          <p:cNvSpPr>
            <a:spLocks noChangeArrowheads="1"/>
          </p:cNvSpPr>
          <p:nvPr/>
        </p:nvSpPr>
        <p:spPr bwMode="auto">
          <a:xfrm>
            <a:off x="4572000" y="4664075"/>
            <a:ext cx="4321175" cy="719138"/>
          </a:xfrm>
          <a:prstGeom prst="rect">
            <a:avLst/>
          </a:prstGeom>
          <a:solidFill>
            <a:srgbClr val="E46C0A"/>
          </a:solidFill>
          <a:ln w="19050" algn="ctr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>
                <a:solidFill>
                  <a:srgbClr val="FFFFFF"/>
                </a:solidFill>
                <a:latin typeface="Calibri"/>
                <a:cs typeface="Calibri"/>
              </a:rPr>
              <a:t>5FU flat continuous infusion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/>
                <a:cs typeface="Calibri"/>
              </a:rPr>
              <a:t>3200 mg/</a:t>
            </a:r>
            <a:r>
              <a:rPr lang="en-US" sz="1600" dirty="0" err="1">
                <a:solidFill>
                  <a:srgbClr val="FFFFFF"/>
                </a:solidFill>
                <a:latin typeface="Calibri"/>
                <a:cs typeface="Calibri"/>
              </a:rPr>
              <a:t>sqm</a:t>
            </a:r>
            <a:r>
              <a:rPr lang="en-US" sz="1600" dirty="0">
                <a:solidFill>
                  <a:srgbClr val="FFFFFF"/>
                </a:solidFill>
                <a:latin typeface="Calibri"/>
                <a:cs typeface="Calibri"/>
              </a:rPr>
              <a:t> 48h</a:t>
            </a:r>
            <a:endParaRPr lang="en-US" sz="1600" baseline="30000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34" name="Rectangle 6"/>
          <p:cNvSpPr>
            <a:spLocks noChangeArrowheads="1"/>
          </p:cNvSpPr>
          <p:nvPr/>
        </p:nvSpPr>
        <p:spPr bwMode="auto">
          <a:xfrm>
            <a:off x="3006725" y="4691063"/>
            <a:ext cx="1439863" cy="719137"/>
          </a:xfrm>
          <a:prstGeom prst="rect">
            <a:avLst/>
          </a:prstGeom>
          <a:solidFill>
            <a:srgbClr val="E46C0A"/>
          </a:solidFill>
          <a:ln w="3175" algn="ctr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/>
                <a:cs typeface="Calibri"/>
              </a:rPr>
              <a:t>L-LV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/>
                <a:cs typeface="Calibri"/>
              </a:rPr>
              <a:t>200 mg/</a:t>
            </a:r>
            <a:r>
              <a:rPr lang="en-US" sz="1600" dirty="0" err="1">
                <a:solidFill>
                  <a:srgbClr val="FFFFFF"/>
                </a:solidFill>
                <a:latin typeface="Calibri"/>
                <a:cs typeface="Calibri"/>
              </a:rPr>
              <a:t>sqm</a:t>
            </a:r>
            <a:endParaRPr lang="en-US" sz="1600" baseline="30000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31751" name="Rectangle 7"/>
          <p:cNvSpPr>
            <a:spLocks noChangeArrowheads="1"/>
          </p:cNvSpPr>
          <p:nvPr/>
        </p:nvSpPr>
        <p:spPr bwMode="gray">
          <a:xfrm>
            <a:off x="3006725" y="3860800"/>
            <a:ext cx="1439863" cy="720725"/>
          </a:xfrm>
          <a:prstGeom prst="rect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fr-FR" sz="1600" b="1" dirty="0" err="1" smtClean="0">
                <a:solidFill>
                  <a:srgbClr val="FFFFFF"/>
                </a:solidFill>
                <a:latin typeface="Calibri"/>
              </a:rPr>
              <a:t>oxaliplatin</a:t>
            </a:r>
            <a:r>
              <a:rPr lang="en-US" altLang="fr-FR" sz="1600" dirty="0" smtClean="0">
                <a:solidFill>
                  <a:srgbClr val="FFFFFF"/>
                </a:solidFill>
                <a:latin typeface="Calibri"/>
              </a:rPr>
              <a:t>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fr-FR" sz="1600" dirty="0" smtClean="0">
                <a:solidFill>
                  <a:srgbClr val="FFFFFF"/>
                </a:solidFill>
                <a:latin typeface="Calibri"/>
              </a:rPr>
              <a:t>85 mg/</a:t>
            </a:r>
            <a:r>
              <a:rPr lang="en-US" altLang="fr-FR" sz="1600" dirty="0" err="1" smtClean="0">
                <a:solidFill>
                  <a:srgbClr val="FFFFFF"/>
                </a:solidFill>
                <a:latin typeface="Calibri"/>
              </a:rPr>
              <a:t>sqm</a:t>
            </a:r>
            <a:endParaRPr lang="en-US" altLang="fr-FR" sz="1600" baseline="30000" dirty="0" smtClea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36" name="Rectangle 12"/>
          <p:cNvSpPr>
            <a:spLocks noChangeArrowheads="1"/>
          </p:cNvSpPr>
          <p:nvPr/>
        </p:nvSpPr>
        <p:spPr bwMode="gray">
          <a:xfrm>
            <a:off x="1355725" y="3844925"/>
            <a:ext cx="1584325" cy="720725"/>
          </a:xfrm>
          <a:prstGeom prst="rect">
            <a:avLst/>
          </a:prstGeom>
          <a:solidFill>
            <a:srgbClr val="E46C0A"/>
          </a:solidFill>
          <a:ln w="3175" algn="ctr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 err="1">
                <a:solidFill>
                  <a:srgbClr val="FFFFFF"/>
                </a:solidFill>
                <a:latin typeface="Calibri"/>
                <a:cs typeface="Calibri"/>
              </a:rPr>
              <a:t>irinotecan</a:t>
            </a:r>
            <a:endParaRPr lang="en-US" sz="1600" b="1" dirty="0">
              <a:solidFill>
                <a:srgbClr val="FFFFFF"/>
              </a:solidFill>
              <a:latin typeface="Calibri"/>
              <a:cs typeface="Calibri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/>
                <a:cs typeface="Calibri"/>
              </a:rPr>
              <a:t>165 mg/</a:t>
            </a:r>
            <a:r>
              <a:rPr lang="en-US" sz="1600" dirty="0" err="1">
                <a:solidFill>
                  <a:srgbClr val="FFFFFF"/>
                </a:solidFill>
                <a:latin typeface="Calibri"/>
                <a:cs typeface="Calibri"/>
              </a:rPr>
              <a:t>sqm</a:t>
            </a:r>
            <a:endParaRPr lang="en-US" sz="1600" baseline="30000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31753" name="Parentesi graffa chiusa 3"/>
          <p:cNvSpPr>
            <a:spLocks/>
          </p:cNvSpPr>
          <p:nvPr/>
        </p:nvSpPr>
        <p:spPr bwMode="auto">
          <a:xfrm rot="5400000">
            <a:off x="1961357" y="5195093"/>
            <a:ext cx="323850" cy="1439863"/>
          </a:xfrm>
          <a:prstGeom prst="rightBrace">
            <a:avLst>
              <a:gd name="adj1" fmla="val 8336"/>
              <a:gd name="adj2" fmla="val 50000"/>
            </a:avLst>
          </a:prstGeom>
          <a:noFill/>
          <a:ln w="4445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it-IT" altLang="fr-FR" sz="2800" b="1" dirty="0" smtClean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754" name="Rettangolo 4"/>
          <p:cNvSpPr>
            <a:spLocks noChangeArrowheads="1"/>
          </p:cNvSpPr>
          <p:nvPr/>
        </p:nvSpPr>
        <p:spPr bwMode="auto">
          <a:xfrm>
            <a:off x="1619250" y="5383213"/>
            <a:ext cx="80773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fr-FR" sz="1800" b="1" dirty="0" smtClean="0">
                <a:solidFill>
                  <a:srgbClr val="000000"/>
                </a:solidFill>
                <a:latin typeface="Calibri"/>
              </a:rPr>
              <a:t>1 hour</a:t>
            </a:r>
            <a:endParaRPr lang="it-IT" altLang="fr-FR" sz="1800" dirty="0" smtClean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755" name="Parentesi graffa chiusa 20"/>
          <p:cNvSpPr>
            <a:spLocks/>
          </p:cNvSpPr>
          <p:nvPr/>
        </p:nvSpPr>
        <p:spPr bwMode="auto">
          <a:xfrm rot="5400000">
            <a:off x="3593307" y="5214143"/>
            <a:ext cx="323850" cy="1439863"/>
          </a:xfrm>
          <a:prstGeom prst="rightBrace">
            <a:avLst>
              <a:gd name="adj1" fmla="val 8336"/>
              <a:gd name="adj2" fmla="val 50000"/>
            </a:avLst>
          </a:prstGeom>
          <a:noFill/>
          <a:ln w="4445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it-IT" altLang="fr-FR" sz="2800" b="1" dirty="0" smtClean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756" name="Rettangolo 21"/>
          <p:cNvSpPr>
            <a:spLocks noChangeArrowheads="1"/>
          </p:cNvSpPr>
          <p:nvPr/>
        </p:nvSpPr>
        <p:spPr bwMode="auto">
          <a:xfrm>
            <a:off x="3213100" y="5383213"/>
            <a:ext cx="90281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fr-FR" sz="1800" b="1" dirty="0" smtClean="0">
                <a:solidFill>
                  <a:srgbClr val="000000"/>
                </a:solidFill>
                <a:latin typeface="Calibri"/>
              </a:rPr>
              <a:t>2 hours</a:t>
            </a:r>
            <a:endParaRPr lang="it-IT" altLang="fr-FR" sz="1800" dirty="0" smtClean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757" name="Parentesi graffa chiusa 22"/>
          <p:cNvSpPr>
            <a:spLocks/>
          </p:cNvSpPr>
          <p:nvPr/>
        </p:nvSpPr>
        <p:spPr bwMode="auto">
          <a:xfrm rot="5400000">
            <a:off x="6520657" y="3831431"/>
            <a:ext cx="323850" cy="4176713"/>
          </a:xfrm>
          <a:prstGeom prst="rightBrace">
            <a:avLst>
              <a:gd name="adj1" fmla="val 8359"/>
              <a:gd name="adj2" fmla="val 50000"/>
            </a:avLst>
          </a:prstGeom>
          <a:noFill/>
          <a:ln w="4445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it-IT" altLang="fr-FR" sz="2800" b="1" dirty="0" smtClean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758" name="Rettangolo 23"/>
          <p:cNvSpPr>
            <a:spLocks noChangeArrowheads="1"/>
          </p:cNvSpPr>
          <p:nvPr/>
        </p:nvSpPr>
        <p:spPr bwMode="auto">
          <a:xfrm>
            <a:off x="5005388" y="5410200"/>
            <a:ext cx="3167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fr-FR" sz="1800" b="1" dirty="0" smtClean="0">
                <a:solidFill>
                  <a:srgbClr val="000000"/>
                </a:solidFill>
                <a:latin typeface="Calibri"/>
              </a:rPr>
              <a:t>48 hours</a:t>
            </a:r>
            <a:endParaRPr lang="it-IT" altLang="fr-FR" sz="1800" dirty="0" smtClean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759" name="CasellaDiTesto 2"/>
          <p:cNvSpPr txBox="1">
            <a:spLocks noChangeArrowheads="1"/>
          </p:cNvSpPr>
          <p:nvPr/>
        </p:nvSpPr>
        <p:spPr bwMode="auto">
          <a:xfrm>
            <a:off x="2863850" y="6230938"/>
            <a:ext cx="281809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fr-FR" sz="2000" b="1" i="1" dirty="0" err="1" smtClean="0">
                <a:solidFill>
                  <a:srgbClr val="000000"/>
                </a:solidFill>
                <a:latin typeface="Calibri"/>
              </a:rPr>
              <a:t>Repeated</a:t>
            </a:r>
            <a:r>
              <a:rPr lang="it-IT" altLang="fr-FR" sz="2000" b="1" i="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it-IT" altLang="fr-FR" sz="2000" b="1" i="1" dirty="0" err="1" smtClean="0">
                <a:solidFill>
                  <a:srgbClr val="000000"/>
                </a:solidFill>
                <a:latin typeface="Calibri"/>
              </a:rPr>
              <a:t>every</a:t>
            </a:r>
            <a:r>
              <a:rPr lang="it-IT" altLang="fr-FR" sz="2000" b="1" i="1" dirty="0" smtClean="0">
                <a:solidFill>
                  <a:srgbClr val="000000"/>
                </a:solidFill>
                <a:latin typeface="Calibri"/>
              </a:rPr>
              <a:t> 2 weeks</a:t>
            </a:r>
          </a:p>
        </p:txBody>
      </p:sp>
      <p:sp>
        <p:nvSpPr>
          <p:cNvPr id="21" name="Line 8"/>
          <p:cNvSpPr>
            <a:spLocks noChangeShapeType="1"/>
          </p:cNvSpPr>
          <p:nvPr/>
        </p:nvSpPr>
        <p:spPr bwMode="auto">
          <a:xfrm>
            <a:off x="1738206" y="4028628"/>
            <a:ext cx="1237299" cy="203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 type="stealth" w="med" len="med"/>
                <a:tailEnd type="stealth" w="med" len="med"/>
              </a14:hiddenLine>
            </a:ext>
          </a:extLst>
        </p:spPr>
        <p:txBody>
          <a:bodyPr/>
          <a:lstStyle/>
          <a:p>
            <a:pPr>
              <a:defRPr/>
            </a:pPr>
            <a:endParaRPr lang="fr-FR" kern="0">
              <a:solidFill>
                <a:sysClr val="windowText" lastClr="000000"/>
              </a:solidFill>
            </a:endParaRPr>
          </a:p>
        </p:txBody>
      </p:sp>
      <p:sp>
        <p:nvSpPr>
          <p:cNvPr id="23" name="Line 15"/>
          <p:cNvSpPr>
            <a:spLocks noChangeShapeType="1"/>
          </p:cNvSpPr>
          <p:nvPr/>
        </p:nvSpPr>
        <p:spPr bwMode="auto">
          <a:xfrm>
            <a:off x="-7938" y="3351109"/>
            <a:ext cx="1590813" cy="203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 type="stealth" w="med" len="med"/>
                <a:tailEnd type="stealth" w="med" len="med"/>
              </a14:hiddenLine>
            </a:ext>
          </a:extLst>
        </p:spPr>
        <p:txBody>
          <a:bodyPr/>
          <a:lstStyle/>
          <a:p>
            <a:pPr>
              <a:defRPr/>
            </a:pPr>
            <a:endParaRPr lang="fr-FR" kern="0">
              <a:solidFill>
                <a:sysClr val="windowText" lastClr="000000"/>
              </a:solidFill>
            </a:endParaRPr>
          </a:p>
        </p:txBody>
      </p:sp>
      <p:sp>
        <p:nvSpPr>
          <p:cNvPr id="24" name="Line 16"/>
          <p:cNvSpPr>
            <a:spLocks noChangeShapeType="1"/>
          </p:cNvSpPr>
          <p:nvPr/>
        </p:nvSpPr>
        <p:spPr bwMode="auto">
          <a:xfrm>
            <a:off x="1711425" y="2248361"/>
            <a:ext cx="1590813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 type="stealth" w="med" len="med"/>
                <a:tailEnd type="stealth" w="med" len="med"/>
              </a14:hiddenLine>
            </a:ext>
          </a:extLst>
        </p:spPr>
        <p:txBody>
          <a:bodyPr/>
          <a:lstStyle/>
          <a:p>
            <a:pPr>
              <a:defRPr/>
            </a:pPr>
            <a:endParaRPr lang="fr-FR" kern="0">
              <a:solidFill>
                <a:sysClr val="windowText" lastClr="000000"/>
              </a:solidFill>
            </a:endParaRPr>
          </a:p>
        </p:txBody>
      </p:sp>
      <p:sp>
        <p:nvSpPr>
          <p:cNvPr id="27" name="Rectangle 10"/>
          <p:cNvSpPr>
            <a:spLocks noChangeArrowheads="1"/>
          </p:cNvSpPr>
          <p:nvPr/>
        </p:nvSpPr>
        <p:spPr bwMode="auto">
          <a:xfrm>
            <a:off x="1991737" y="1544392"/>
            <a:ext cx="980198" cy="431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algn="ctr">
              <a:defRPr/>
            </a:pPr>
            <a:r>
              <a:rPr lang="en-US" sz="1600" b="1" kern="0" dirty="0">
                <a:solidFill>
                  <a:srgbClr val="FFFFFF"/>
                </a:solidFill>
              </a:rPr>
              <a:t>2 h</a:t>
            </a:r>
          </a:p>
        </p:txBody>
      </p:sp>
      <p:sp>
        <p:nvSpPr>
          <p:cNvPr id="30" name="Rectangle 13"/>
          <p:cNvSpPr>
            <a:spLocks noChangeArrowheads="1"/>
          </p:cNvSpPr>
          <p:nvPr/>
        </p:nvSpPr>
        <p:spPr bwMode="auto">
          <a:xfrm>
            <a:off x="981187" y="1259549"/>
            <a:ext cx="1503327" cy="469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algn="ctr">
              <a:defRPr/>
            </a:pPr>
            <a:endParaRPr lang="fr-FR" b="1" kern="0">
              <a:solidFill>
                <a:srgbClr val="000000"/>
              </a:solidFill>
            </a:endParaRPr>
          </a:p>
        </p:txBody>
      </p:sp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108115" y="2138493"/>
            <a:ext cx="1642590" cy="584765"/>
          </a:xfrm>
          <a:prstGeom prst="rect">
            <a:avLst/>
          </a:prstGeom>
          <a:solidFill>
            <a:srgbClr val="4BACC6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6" tIns="45715" rIns="91426" bIns="45715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n-US" sz="1600" b="1" kern="0" dirty="0" err="1" smtClean="0">
                <a:solidFill>
                  <a:srgbClr val="FFFFFF"/>
                </a:solidFill>
                <a:latin typeface="Calibri"/>
              </a:rPr>
              <a:t>Oxaliplatin</a:t>
            </a:r>
            <a:endParaRPr lang="en-US" sz="1600" b="1" kern="0" dirty="0" smtClean="0">
              <a:solidFill>
                <a:srgbClr val="FFFFFF"/>
              </a:solidFill>
              <a:latin typeface="Calibri"/>
            </a:endParaRPr>
          </a:p>
          <a:p>
            <a:pPr algn="ctr">
              <a:defRPr/>
            </a:pPr>
            <a:r>
              <a:rPr lang="en-US" sz="1600" b="1" kern="0" dirty="0" smtClean="0">
                <a:solidFill>
                  <a:srgbClr val="FFFFFF"/>
                </a:solidFill>
                <a:latin typeface="Calibri"/>
              </a:rPr>
              <a:t>85 mg/m</a:t>
            </a:r>
            <a:r>
              <a:rPr lang="en-US" sz="1600" b="1" kern="0" baseline="30000" dirty="0" smtClean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32" name="Text Box 18"/>
          <p:cNvSpPr txBox="1">
            <a:spLocks noChangeArrowheads="1"/>
          </p:cNvSpPr>
          <p:nvPr/>
        </p:nvSpPr>
        <p:spPr bwMode="auto">
          <a:xfrm>
            <a:off x="1991737" y="2726490"/>
            <a:ext cx="1301574" cy="583928"/>
          </a:xfrm>
          <a:prstGeom prst="rect">
            <a:avLst/>
          </a:prstGeom>
          <a:solidFill>
            <a:srgbClr val="C0C0C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6" tIns="45715" rIns="91426" bIns="45715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n-US" sz="1600" b="1" kern="0" dirty="0" err="1" smtClean="0">
                <a:solidFill>
                  <a:srgbClr val="FFFFFF"/>
                </a:solidFill>
                <a:latin typeface="Calibri"/>
              </a:rPr>
              <a:t>Irinotecan</a:t>
            </a:r>
            <a:endParaRPr lang="en-US" sz="1600" b="1" kern="0" dirty="0" smtClean="0">
              <a:solidFill>
                <a:srgbClr val="FFFFFF"/>
              </a:solidFill>
              <a:latin typeface="Calibri"/>
            </a:endParaRPr>
          </a:p>
          <a:p>
            <a:pPr algn="ctr">
              <a:defRPr/>
            </a:pPr>
            <a:r>
              <a:rPr lang="en-US" sz="1600" b="1" kern="0" dirty="0" smtClean="0">
                <a:solidFill>
                  <a:srgbClr val="FFFFFF"/>
                </a:solidFill>
                <a:latin typeface="Calibri"/>
              </a:rPr>
              <a:t>180 mg/m</a:t>
            </a:r>
            <a:r>
              <a:rPr lang="en-US" sz="1600" b="1" kern="0" baseline="30000" dirty="0" smtClean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35" name="Text Box 19"/>
          <p:cNvSpPr txBox="1">
            <a:spLocks noChangeArrowheads="1"/>
          </p:cNvSpPr>
          <p:nvPr/>
        </p:nvSpPr>
        <p:spPr bwMode="auto">
          <a:xfrm>
            <a:off x="1750704" y="2138493"/>
            <a:ext cx="1553319" cy="583928"/>
          </a:xfrm>
          <a:prstGeom prst="rect">
            <a:avLst/>
          </a:prstGeom>
          <a:solidFill>
            <a:schemeClr val="accent3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lIns="91426" tIns="45715" rIns="91426" bIns="45715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n-US" sz="1600" b="1" kern="0" dirty="0" err="1" smtClean="0">
                <a:solidFill>
                  <a:srgbClr val="FFFFFF"/>
                </a:solidFill>
                <a:latin typeface="Calibri"/>
              </a:rPr>
              <a:t>Leucovorin</a:t>
            </a:r>
            <a:endParaRPr lang="en-US" sz="1600" b="1" kern="0" dirty="0" smtClean="0">
              <a:solidFill>
                <a:srgbClr val="FFFFFF"/>
              </a:solidFill>
              <a:latin typeface="Calibri"/>
            </a:endParaRPr>
          </a:p>
          <a:p>
            <a:pPr algn="ctr">
              <a:defRPr/>
            </a:pPr>
            <a:r>
              <a:rPr lang="en-US" sz="1600" b="1" kern="0" dirty="0">
                <a:solidFill>
                  <a:srgbClr val="FFFFFF"/>
                </a:solidFill>
                <a:latin typeface="Calibri"/>
              </a:rPr>
              <a:t>2</a:t>
            </a:r>
            <a:r>
              <a:rPr lang="en-US" sz="1600" b="1" kern="0" dirty="0" smtClean="0">
                <a:solidFill>
                  <a:srgbClr val="FFFFFF"/>
                </a:solidFill>
                <a:latin typeface="Calibri"/>
              </a:rPr>
              <a:t>00 mg/m</a:t>
            </a:r>
            <a:r>
              <a:rPr lang="en-US" sz="1600" b="1" kern="0" baseline="30000" dirty="0" smtClean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38" name="Text Box 20"/>
          <p:cNvSpPr txBox="1">
            <a:spLocks noChangeArrowheads="1"/>
          </p:cNvSpPr>
          <p:nvPr/>
        </p:nvSpPr>
        <p:spPr bwMode="auto">
          <a:xfrm>
            <a:off x="3304023" y="2138493"/>
            <a:ext cx="5652652" cy="583928"/>
          </a:xfrm>
          <a:prstGeom prst="rect">
            <a:avLst/>
          </a:prstGeom>
          <a:solidFill>
            <a:srgbClr val="00206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6" tIns="45715" rIns="91426" bIns="45715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n-US" sz="1600" b="1" kern="0" dirty="0" smtClean="0">
                <a:solidFill>
                  <a:srgbClr val="FFFFFF"/>
                </a:solidFill>
                <a:latin typeface="Calibri"/>
              </a:rPr>
              <a:t>Continuous 5-FU </a:t>
            </a:r>
            <a:endParaRPr lang="fr-FR" sz="1600" b="1" kern="0" dirty="0" smtClean="0">
              <a:solidFill>
                <a:srgbClr val="FFFFFF"/>
              </a:solidFill>
              <a:latin typeface="Calibri"/>
            </a:endParaRPr>
          </a:p>
          <a:p>
            <a:pPr algn="ctr">
              <a:defRPr/>
            </a:pPr>
            <a:r>
              <a:rPr lang="en-US" sz="1600" b="1" kern="0" dirty="0" smtClean="0">
                <a:solidFill>
                  <a:srgbClr val="FFFFFF"/>
                </a:solidFill>
                <a:latin typeface="Calibri"/>
              </a:rPr>
              <a:t>2,4</a:t>
            </a:r>
            <a:r>
              <a:rPr lang="fr-FR" sz="1600" b="1" kern="0" dirty="0" smtClean="0">
                <a:solidFill>
                  <a:srgbClr val="FFFFFF"/>
                </a:solidFill>
                <a:latin typeface="Calibri"/>
              </a:rPr>
              <a:t>00</a:t>
            </a:r>
            <a:r>
              <a:rPr lang="en-US" sz="1600" b="1" kern="0" dirty="0" smtClean="0">
                <a:solidFill>
                  <a:srgbClr val="FFFFFF"/>
                </a:solidFill>
                <a:latin typeface="Calibri"/>
              </a:rPr>
              <a:t> mg/m</a:t>
            </a:r>
            <a:r>
              <a:rPr lang="en-US" sz="1600" b="1" kern="0" baseline="30000" dirty="0" smtClean="0">
                <a:solidFill>
                  <a:srgbClr val="FFFFFF"/>
                </a:solidFill>
                <a:latin typeface="Calibri"/>
              </a:rPr>
              <a:t>2</a:t>
            </a:r>
            <a:endParaRPr lang="en-US" sz="1600" kern="0" dirty="0" smtClean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" name="Line 22"/>
          <p:cNvSpPr>
            <a:spLocks noChangeShapeType="1"/>
          </p:cNvSpPr>
          <p:nvPr/>
        </p:nvSpPr>
        <p:spPr bwMode="auto">
          <a:xfrm>
            <a:off x="3302238" y="1908584"/>
            <a:ext cx="1785" cy="33977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 lIns="91426" tIns="45715" rIns="91426" bIns="45715">
            <a:spAutoFit/>
          </a:bodyPr>
          <a:lstStyle/>
          <a:p>
            <a:pPr>
              <a:defRPr/>
            </a:pPr>
            <a:endParaRPr lang="fr-FR" kern="0">
              <a:solidFill>
                <a:sysClr val="windowText" lastClr="000000"/>
              </a:solidFill>
            </a:endParaRPr>
          </a:p>
        </p:txBody>
      </p:sp>
      <p:sp>
        <p:nvSpPr>
          <p:cNvPr id="42" name="Text Box 23"/>
          <p:cNvSpPr txBox="1">
            <a:spLocks noChangeArrowheads="1"/>
          </p:cNvSpPr>
          <p:nvPr/>
        </p:nvSpPr>
        <p:spPr bwMode="auto">
          <a:xfrm>
            <a:off x="2882663" y="1039813"/>
            <a:ext cx="2349618" cy="338554"/>
          </a:xfrm>
          <a:prstGeom prst="rect">
            <a:avLst/>
          </a:prstGeom>
          <a:solidFill>
            <a:srgbClr val="4BACC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  <a:extLs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1600" b="1" kern="0" dirty="0" smtClean="0">
                <a:solidFill>
                  <a:schemeClr val="bg1"/>
                </a:solidFill>
                <a:latin typeface="Calibri"/>
              </a:rPr>
              <a:t>Bolus 5-FU 400 mg/m</a:t>
            </a:r>
            <a:r>
              <a:rPr lang="en-US" sz="1600" b="1" kern="0" baseline="30000" dirty="0" smtClean="0">
                <a:solidFill>
                  <a:schemeClr val="bg1"/>
                </a:solidFill>
                <a:latin typeface="Calibri"/>
              </a:rPr>
              <a:t>2</a:t>
            </a:r>
            <a:endParaRPr lang="fr-FR" sz="1600" b="1" kern="0" dirty="0" smtClean="0">
              <a:solidFill>
                <a:schemeClr val="bg1"/>
              </a:solidFill>
              <a:latin typeface="Calibri"/>
            </a:endParaRP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2411761" y="196851"/>
            <a:ext cx="6480720" cy="700616"/>
          </a:xfrm>
        </p:spPr>
        <p:txBody>
          <a:bodyPr/>
          <a:lstStyle/>
          <a:p>
            <a:r>
              <a:rPr lang="it-IT" dirty="0">
                <a:solidFill>
                  <a:srgbClr val="FFFFFF"/>
                </a:solidFill>
                <a:latin typeface="Calibri"/>
                <a:ea typeface="Calisto MT" pitchFamily="-112" charset="0"/>
                <a:cs typeface="Calibri"/>
              </a:rPr>
              <a:t>FOLFIRINOX et </a:t>
            </a:r>
            <a:r>
              <a:rPr lang="it-IT" dirty="0" smtClean="0">
                <a:solidFill>
                  <a:srgbClr val="FFFFFF"/>
                </a:solidFill>
                <a:latin typeface="Calibri"/>
                <a:ea typeface="Calisto MT" pitchFamily="-112" charset="0"/>
                <a:cs typeface="Calibri"/>
              </a:rPr>
              <a:t>FOLFOXIRI</a:t>
            </a:r>
            <a:endParaRPr lang="fr-FR" dirty="0"/>
          </a:p>
        </p:txBody>
      </p:sp>
      <p:sp>
        <p:nvSpPr>
          <p:cNvPr id="47" name="Line 29"/>
          <p:cNvSpPr>
            <a:spLocks noChangeShapeType="1"/>
          </p:cNvSpPr>
          <p:nvPr/>
        </p:nvSpPr>
        <p:spPr bwMode="auto">
          <a:xfrm flipH="1" flipV="1">
            <a:off x="3275856" y="1412776"/>
            <a:ext cx="0" cy="601133"/>
          </a:xfrm>
          <a:prstGeom prst="line">
            <a:avLst/>
          </a:prstGeom>
          <a:noFill/>
          <a:ln w="38100">
            <a:solidFill>
              <a:srgbClr val="00B0F0"/>
            </a:solidFill>
            <a:round/>
            <a:headEnd type="triangle" w="med" len="med"/>
            <a:tailEnd/>
          </a:ln>
          <a:effectLst>
            <a:prstShdw prst="shdw17" dist="17961" dir="2700000">
              <a:srgbClr val="002060">
                <a:alpha val="75000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600">
              <a:ln>
                <a:solidFill>
                  <a:srgbClr val="00B0F0"/>
                </a:solidFill>
              </a:ln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790461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2411760" y="196851"/>
            <a:ext cx="6275041" cy="700616"/>
          </a:xfrm>
          <a:noFill/>
          <a:ln w="12700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fr-FR" sz="2800" dirty="0" err="1"/>
              <a:t>TRIBE</a:t>
            </a:r>
            <a:r>
              <a:rPr lang="fr-FR" sz="2800" dirty="0"/>
              <a:t/>
            </a:r>
            <a:br>
              <a:rPr lang="fr-FR" sz="2800" dirty="0"/>
            </a:br>
            <a:r>
              <a:rPr lang="fr-FR" sz="2800" dirty="0"/>
              <a:t>Schéma d’étude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457200" y="1268761"/>
            <a:ext cx="8363272" cy="648071"/>
          </a:xfrm>
        </p:spPr>
        <p:txBody>
          <a:bodyPr>
            <a:noAutofit/>
          </a:bodyPr>
          <a:lstStyle/>
          <a:p>
            <a:r>
              <a:rPr lang="fr-FR" sz="2000" dirty="0"/>
              <a:t>Étude randomisée de phase III évaluant FOLFOXIRI + </a:t>
            </a:r>
            <a:r>
              <a:rPr lang="fr-FR" sz="2000" dirty="0" err="1" smtClean="0"/>
              <a:t>bevacizumab</a:t>
            </a:r>
            <a:r>
              <a:rPr lang="fr-FR" sz="2000" dirty="0" smtClean="0"/>
              <a:t> </a:t>
            </a:r>
            <a:r>
              <a:rPr lang="fr-FR" sz="2000" i="1" dirty="0"/>
              <a:t>vs</a:t>
            </a:r>
            <a:r>
              <a:rPr lang="fr-FR" sz="2000" dirty="0"/>
              <a:t> FOLFIRI + </a:t>
            </a:r>
            <a:r>
              <a:rPr lang="fr-FR" sz="2000" dirty="0" err="1" smtClean="0"/>
              <a:t>bevacizumab</a:t>
            </a:r>
            <a:r>
              <a:rPr lang="fr-FR" sz="2000" dirty="0" smtClean="0"/>
              <a:t> </a:t>
            </a:r>
            <a:r>
              <a:rPr lang="fr-FR" sz="2000" dirty="0"/>
              <a:t>en thérapie de 1</a:t>
            </a:r>
            <a:r>
              <a:rPr lang="fr-FR" sz="2000" baseline="30000" dirty="0"/>
              <a:t>ère</a:t>
            </a:r>
            <a:r>
              <a:rPr lang="fr-FR" sz="2000" dirty="0"/>
              <a:t> ligne chez des patients atteints de cancer colorectal </a:t>
            </a:r>
            <a:r>
              <a:rPr lang="fr-FR" sz="2000" dirty="0" smtClean="0"/>
              <a:t>métastatique</a:t>
            </a:r>
            <a:endParaRPr lang="fr-FR" sz="2000" dirty="0"/>
          </a:p>
        </p:txBody>
      </p:sp>
      <p:sp>
        <p:nvSpPr>
          <p:cNvPr id="27" name="Rectangle 93"/>
          <p:cNvSpPr>
            <a:spLocks noChangeArrowheads="1"/>
          </p:cNvSpPr>
          <p:nvPr/>
        </p:nvSpPr>
        <p:spPr bwMode="auto">
          <a:xfrm>
            <a:off x="107503" y="5993208"/>
            <a:ext cx="8644007" cy="521683"/>
          </a:xfrm>
          <a:prstGeom prst="rect">
            <a:avLst/>
          </a:prstGeom>
          <a:solidFill>
            <a:srgbClr val="E46C0A"/>
          </a:solidFill>
          <a:ln>
            <a:noFill/>
          </a:ln>
          <a:extLst/>
        </p:spPr>
        <p:txBody>
          <a:bodyPr wrap="square" lIns="89903" tIns="44959" rIns="89903" bIns="44959">
            <a:spAutoFit/>
          </a:bodyPr>
          <a:lstStyle>
            <a:lvl1pPr marL="88900" indent="-88900">
              <a:tabLst>
                <a:tab pos="2895600" algn="l"/>
                <a:tab pos="3619500" algn="l"/>
                <a:tab pos="434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2895600" algn="l"/>
                <a:tab pos="3619500" algn="l"/>
                <a:tab pos="434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2895600" algn="l"/>
                <a:tab pos="3619500" algn="l"/>
                <a:tab pos="434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2895600" algn="l"/>
                <a:tab pos="3619500" algn="l"/>
                <a:tab pos="434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2895600" algn="l"/>
                <a:tab pos="3619500" algn="l"/>
                <a:tab pos="434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895600" algn="l"/>
                <a:tab pos="3619500" algn="l"/>
                <a:tab pos="434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895600" algn="l"/>
                <a:tab pos="3619500" algn="l"/>
                <a:tab pos="434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895600" algn="l"/>
                <a:tab pos="3619500" algn="l"/>
                <a:tab pos="434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895600" algn="l"/>
                <a:tab pos="3619500" algn="l"/>
                <a:tab pos="434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177800" indent="-177800" defTabSz="4488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fr-FR" sz="1400" b="1" dirty="0">
                <a:solidFill>
                  <a:srgbClr val="FFFFFF"/>
                </a:solidFill>
                <a:latin typeface="Calibri" panose="020F0502020204030204" pitchFamily="34" charset="0"/>
              </a:rPr>
              <a:t>Critère </a:t>
            </a:r>
            <a:r>
              <a:rPr lang="fr-FR" sz="14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principal </a:t>
            </a:r>
            <a:r>
              <a:rPr lang="fr-FR" sz="14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: </a:t>
            </a:r>
            <a:r>
              <a:rPr lang="fr-FR" sz="1400" dirty="0">
                <a:solidFill>
                  <a:srgbClr val="FFFFFF"/>
                </a:solidFill>
                <a:latin typeface="Calibri" panose="020F0502020204030204" pitchFamily="34" charset="0"/>
              </a:rPr>
              <a:t>Survie sans </a:t>
            </a:r>
            <a:r>
              <a:rPr lang="fr-FR" sz="14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progression</a:t>
            </a:r>
          </a:p>
          <a:p>
            <a:pPr marL="177800" indent="-177800" defTabSz="4488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fr-FR" sz="14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Critères secondaires </a:t>
            </a:r>
            <a:r>
              <a:rPr lang="fr-FR" sz="14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: </a:t>
            </a:r>
            <a:r>
              <a:rPr lang="fr-FR" sz="1400" dirty="0">
                <a:solidFill>
                  <a:srgbClr val="FFFFFF"/>
                </a:solidFill>
                <a:latin typeface="Calibri" panose="020F0502020204030204" pitchFamily="34" charset="0"/>
              </a:rPr>
              <a:t>Taux de </a:t>
            </a:r>
            <a:r>
              <a:rPr lang="fr-FR" sz="14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réponse (RECIST 1.0), </a:t>
            </a:r>
            <a:r>
              <a:rPr lang="fr-FR" sz="1400" dirty="0">
                <a:solidFill>
                  <a:srgbClr val="FFFFFF"/>
                </a:solidFill>
                <a:latin typeface="Calibri" panose="020F0502020204030204" pitchFamily="34" charset="0"/>
              </a:rPr>
              <a:t>taux de résection secondaire R0, survie </a:t>
            </a:r>
            <a:r>
              <a:rPr lang="fr-FR" sz="14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globale, tolérance</a:t>
            </a:r>
          </a:p>
        </p:txBody>
      </p:sp>
      <p:sp>
        <p:nvSpPr>
          <p:cNvPr id="30" name="Rectangle 29"/>
          <p:cNvSpPr/>
          <p:nvPr/>
        </p:nvSpPr>
        <p:spPr>
          <a:xfrm>
            <a:off x="-41275" y="6573138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100" dirty="0" err="1">
                <a:solidFill>
                  <a:prstClr val="black">
                    <a:lumMod val="50000"/>
                  </a:prstClr>
                </a:solidFill>
              </a:rPr>
              <a:t>Loupakis</a:t>
            </a:r>
            <a:r>
              <a:rPr lang="fr-FR" sz="1100" dirty="0">
                <a:solidFill>
                  <a:prstClr val="black">
                    <a:lumMod val="50000"/>
                  </a:prstClr>
                </a:solidFill>
              </a:rPr>
              <a:t> F </a:t>
            </a:r>
            <a:r>
              <a:rPr lang="fr-FR" sz="1100" i="1" dirty="0">
                <a:solidFill>
                  <a:prstClr val="black">
                    <a:lumMod val="50000"/>
                  </a:prstClr>
                </a:solidFill>
              </a:rPr>
              <a:t>et al</a:t>
            </a:r>
            <a:r>
              <a:rPr lang="fr-FR" sz="1100" dirty="0">
                <a:solidFill>
                  <a:prstClr val="black">
                    <a:lumMod val="50000"/>
                  </a:prstClr>
                </a:solidFill>
              </a:rPr>
              <a:t>. </a:t>
            </a:r>
            <a:r>
              <a:rPr lang="fr-FR" sz="1100" dirty="0">
                <a:solidFill>
                  <a:prstClr val="black"/>
                </a:solidFill>
              </a:rPr>
              <a:t>N </a:t>
            </a:r>
            <a:r>
              <a:rPr lang="fr-FR" sz="1100" dirty="0" err="1">
                <a:solidFill>
                  <a:prstClr val="black"/>
                </a:solidFill>
              </a:rPr>
              <a:t>Engl</a:t>
            </a:r>
            <a:r>
              <a:rPr lang="fr-FR" sz="1100" dirty="0">
                <a:solidFill>
                  <a:prstClr val="black"/>
                </a:solidFill>
              </a:rPr>
              <a:t> J Med 2014;371:1609-18. </a:t>
            </a:r>
          </a:p>
        </p:txBody>
      </p:sp>
      <p:grpSp>
        <p:nvGrpSpPr>
          <p:cNvPr id="5" name="Grouper 4"/>
          <p:cNvGrpSpPr/>
          <p:nvPr/>
        </p:nvGrpSpPr>
        <p:grpSpPr>
          <a:xfrm>
            <a:off x="467544" y="2227219"/>
            <a:ext cx="8496944" cy="3654990"/>
            <a:chOff x="467544" y="1864857"/>
            <a:chExt cx="8496944" cy="3654990"/>
          </a:xfrm>
        </p:grpSpPr>
        <p:sp>
          <p:nvSpPr>
            <p:cNvPr id="33" name="AutoShape 74"/>
            <p:cNvSpPr>
              <a:spLocks noChangeArrowheads="1"/>
            </p:cNvSpPr>
            <p:nvPr/>
          </p:nvSpPr>
          <p:spPr bwMode="auto">
            <a:xfrm>
              <a:off x="5652120" y="2622177"/>
              <a:ext cx="517153" cy="158751"/>
            </a:xfrm>
            <a:prstGeom prst="rightArrow">
              <a:avLst>
                <a:gd name="adj1" fmla="val 50000"/>
                <a:gd name="adj2" fmla="val 248795"/>
              </a:avLst>
            </a:prstGeom>
            <a:solidFill>
              <a:srgbClr val="037FC4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auto">
                <a:lnSpc>
                  <a:spcPct val="90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endParaRPr lang="en-GB" sz="4000" kern="0" dirty="0">
                <a:solidFill>
                  <a:srgbClr val="000000"/>
                </a:solidFill>
                <a:latin typeface="+mj-lt"/>
                <a:ea typeface="+mn-ea"/>
                <a:cs typeface="+mn-cs"/>
              </a:endParaRPr>
            </a:p>
          </p:txBody>
        </p:sp>
        <p:sp>
          <p:nvSpPr>
            <p:cNvPr id="34" name="Oval 62"/>
            <p:cNvSpPr>
              <a:spLocks noChangeAspect="1" noChangeArrowheads="1"/>
            </p:cNvSpPr>
            <p:nvPr/>
          </p:nvSpPr>
          <p:spPr bwMode="auto">
            <a:xfrm>
              <a:off x="2412529" y="3043105"/>
              <a:ext cx="528637" cy="704851"/>
            </a:xfrm>
            <a:prstGeom prst="ellipse">
              <a:avLst/>
            </a:prstGeom>
            <a:solidFill>
              <a:srgbClr val="037FC4"/>
            </a:solidFill>
            <a:ln w="28575" algn="ctr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b="1" kern="0" dirty="0">
                  <a:solidFill>
                    <a:srgbClr val="FFFFFF"/>
                  </a:solidFill>
                  <a:latin typeface="+mj-lt"/>
                  <a:ea typeface="+mn-ea"/>
                  <a:cs typeface="+mn-cs"/>
                </a:rPr>
                <a:t>R</a:t>
              </a:r>
            </a:p>
          </p:txBody>
        </p:sp>
        <p:sp>
          <p:nvSpPr>
            <p:cNvPr id="35" name="Text Box 65"/>
            <p:cNvSpPr txBox="1">
              <a:spLocks noChangeArrowheads="1"/>
            </p:cNvSpPr>
            <p:nvPr/>
          </p:nvSpPr>
          <p:spPr bwMode="auto">
            <a:xfrm>
              <a:off x="2195736" y="3717032"/>
              <a:ext cx="827088" cy="3385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4" rIns="91429" bIns="45714">
              <a:spAutoFit/>
            </a:bodyPr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fontAlgn="auto">
                <a:spcBef>
                  <a:spcPct val="5000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en-GB" altLang="fr-FR" sz="1600" b="1" dirty="0" smtClean="0">
                  <a:solidFill>
                    <a:srgbClr val="000000"/>
                  </a:solidFill>
                  <a:latin typeface="+mj-lt"/>
                  <a:ea typeface="+mn-ea"/>
                  <a:cs typeface="+mn-cs"/>
                </a:rPr>
                <a:t>1:1</a:t>
              </a:r>
            </a:p>
          </p:txBody>
        </p:sp>
        <p:sp>
          <p:nvSpPr>
            <p:cNvPr id="37" name="AutoShape 61"/>
            <p:cNvSpPr>
              <a:spLocks noChangeArrowheads="1"/>
            </p:cNvSpPr>
            <p:nvPr/>
          </p:nvSpPr>
          <p:spPr bwMode="auto">
            <a:xfrm>
              <a:off x="1944216" y="3134122"/>
              <a:ext cx="466725" cy="480483"/>
            </a:xfrm>
            <a:prstGeom prst="rightArrow">
              <a:avLst>
                <a:gd name="adj1" fmla="val 50000"/>
                <a:gd name="adj2" fmla="val 39226"/>
              </a:avLst>
            </a:prstGeom>
            <a:solidFill>
              <a:srgbClr val="037FC4"/>
            </a:solidFill>
            <a:ln w="9525">
              <a:solidFill>
                <a:srgbClr val="037FC4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auto">
                <a:lnSpc>
                  <a:spcPct val="90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endParaRPr lang="en-GB" sz="4000" kern="0" dirty="0">
                <a:solidFill>
                  <a:srgbClr val="FFFFFF"/>
                </a:solidFill>
                <a:latin typeface="+mj-lt"/>
                <a:ea typeface="+mn-ea"/>
                <a:cs typeface="+mn-cs"/>
              </a:endParaRPr>
            </a:p>
          </p:txBody>
        </p:sp>
        <p:sp>
          <p:nvSpPr>
            <p:cNvPr id="40" name="AutoShape 57"/>
            <p:cNvSpPr>
              <a:spLocks noChangeArrowheads="1"/>
            </p:cNvSpPr>
            <p:nvPr/>
          </p:nvSpPr>
          <p:spPr bwMode="auto">
            <a:xfrm rot="19004718">
              <a:off x="2723678" y="2710789"/>
              <a:ext cx="496700" cy="211666"/>
            </a:xfrm>
            <a:prstGeom prst="rightArrow">
              <a:avLst>
                <a:gd name="adj1" fmla="val 50000"/>
                <a:gd name="adj2" fmla="val 138799"/>
              </a:avLst>
            </a:prstGeom>
            <a:solidFill>
              <a:srgbClr val="037FC4"/>
            </a:solidFill>
            <a:ln w="9525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 fontAlgn="auto">
                <a:lnSpc>
                  <a:spcPct val="90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endParaRPr lang="en-GB" sz="4000" kern="0" dirty="0">
                <a:solidFill>
                  <a:srgbClr val="000000"/>
                </a:solidFill>
                <a:latin typeface="+mj-lt"/>
                <a:ea typeface="+mn-ea"/>
                <a:cs typeface="+mn-cs"/>
              </a:endParaRPr>
            </a:p>
          </p:txBody>
        </p:sp>
        <p:sp>
          <p:nvSpPr>
            <p:cNvPr id="43" name="AutoShape 66"/>
            <p:cNvSpPr>
              <a:spLocks noChangeArrowheads="1"/>
            </p:cNvSpPr>
            <p:nvPr/>
          </p:nvSpPr>
          <p:spPr bwMode="auto">
            <a:xfrm rot="2673689" flipV="1">
              <a:off x="2723678" y="3904588"/>
              <a:ext cx="496700" cy="211666"/>
            </a:xfrm>
            <a:prstGeom prst="rightArrow">
              <a:avLst>
                <a:gd name="adj1" fmla="val 50000"/>
                <a:gd name="adj2" fmla="val 138799"/>
              </a:avLst>
            </a:prstGeom>
            <a:solidFill>
              <a:srgbClr val="037FC4"/>
            </a:solidFill>
            <a:ln w="9525">
              <a:solidFill>
                <a:srgbClr val="037FC4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 fontAlgn="auto">
                <a:lnSpc>
                  <a:spcPct val="90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endParaRPr lang="en-GB" sz="4000" kern="0" dirty="0">
                <a:solidFill>
                  <a:srgbClr val="000000"/>
                </a:solidFill>
                <a:latin typeface="+mj-lt"/>
                <a:ea typeface="+mn-ea"/>
                <a:cs typeface="+mn-cs"/>
              </a:endParaRPr>
            </a:p>
          </p:txBody>
        </p:sp>
        <p:grpSp>
          <p:nvGrpSpPr>
            <p:cNvPr id="25" name="Group 24"/>
            <p:cNvGrpSpPr/>
            <p:nvPr/>
          </p:nvGrpSpPr>
          <p:grpSpPr>
            <a:xfrm>
              <a:off x="467544" y="2160672"/>
              <a:ext cx="8352928" cy="2524663"/>
              <a:chOff x="485040" y="1637682"/>
              <a:chExt cx="8352928" cy="2524663"/>
            </a:xfrm>
          </p:grpSpPr>
          <p:grpSp>
            <p:nvGrpSpPr>
              <p:cNvPr id="53" name="Group 52"/>
              <p:cNvGrpSpPr/>
              <p:nvPr/>
            </p:nvGrpSpPr>
            <p:grpSpPr>
              <a:xfrm>
                <a:off x="485040" y="1637682"/>
                <a:ext cx="7317840" cy="2524663"/>
                <a:chOff x="406460" y="1637682"/>
                <a:chExt cx="7317840" cy="2524663"/>
              </a:xfrm>
            </p:grpSpPr>
            <p:sp>
              <p:nvSpPr>
                <p:cNvPr id="12" name="AutoShape 4"/>
                <p:cNvSpPr>
                  <a:spLocks noChangeArrowheads="1"/>
                </p:cNvSpPr>
                <p:nvPr/>
              </p:nvSpPr>
              <p:spPr bwMode="auto">
                <a:xfrm>
                  <a:off x="406460" y="2001391"/>
                  <a:ext cx="1481328" cy="1800225"/>
                </a:xfrm>
                <a:prstGeom prst="roundRect">
                  <a:avLst>
                    <a:gd name="adj" fmla="val 6718"/>
                  </a:avLst>
                </a:prstGeom>
                <a:solidFill>
                  <a:srgbClr val="4BACC6"/>
                </a:solidFill>
                <a:ln w="28575">
                  <a:solidFill>
                    <a:schemeClr val="accent1"/>
                  </a:solidFill>
                </a:ln>
              </p:spPr>
              <p:txBody>
                <a:bodyPr lIns="36000" rIns="36000" anchor="ctr"/>
                <a:lstStyle/>
                <a:p>
                  <a:pPr algn="ctr" defTabSz="995690"/>
                  <a:r>
                    <a:rPr lang="en-GB" sz="1200" b="1" kern="0" dirty="0" err="1">
                      <a:solidFill>
                        <a:srgbClr val="FFFFFF"/>
                      </a:solidFill>
                      <a:cs typeface="Imago" pitchFamily="2" charset="0"/>
                    </a:rPr>
                    <a:t>CCRm</a:t>
                  </a:r>
                  <a:r>
                    <a:rPr lang="en-GB" sz="1200" b="1" kern="0" dirty="0">
                      <a:solidFill>
                        <a:srgbClr val="FFFFFF"/>
                      </a:solidFill>
                      <a:cs typeface="Imago" pitchFamily="2" charset="0"/>
                    </a:rPr>
                    <a:t/>
                  </a:r>
                  <a:br>
                    <a:rPr lang="en-GB" sz="1200" b="1" kern="0" dirty="0">
                      <a:solidFill>
                        <a:srgbClr val="FFFFFF"/>
                      </a:solidFill>
                      <a:cs typeface="Imago" pitchFamily="2" charset="0"/>
                    </a:rPr>
                  </a:br>
                  <a:r>
                    <a:rPr lang="en-GB" sz="1200" b="1" kern="0" dirty="0">
                      <a:solidFill>
                        <a:srgbClr val="FFFFFF"/>
                      </a:solidFill>
                      <a:cs typeface="Imago" pitchFamily="2" charset="0"/>
                    </a:rPr>
                    <a:t>non </a:t>
                  </a:r>
                  <a:r>
                    <a:rPr lang="en-GB" sz="1200" b="1" kern="0" dirty="0" err="1">
                      <a:solidFill>
                        <a:srgbClr val="FFFFFF"/>
                      </a:solidFill>
                      <a:cs typeface="Imago" pitchFamily="2" charset="0"/>
                    </a:rPr>
                    <a:t>traité</a:t>
                  </a:r>
                  <a:r>
                    <a:rPr lang="en-GB" sz="1200" b="1" kern="0" dirty="0">
                      <a:solidFill>
                        <a:srgbClr val="FFFFFF"/>
                      </a:solidFill>
                      <a:cs typeface="Imago" pitchFamily="2" charset="0"/>
                    </a:rPr>
                    <a:t/>
                  </a:r>
                  <a:br>
                    <a:rPr lang="en-GB" sz="1200" b="1" kern="0" dirty="0">
                      <a:solidFill>
                        <a:srgbClr val="FFFFFF"/>
                      </a:solidFill>
                      <a:cs typeface="Imago" pitchFamily="2" charset="0"/>
                    </a:rPr>
                  </a:br>
                  <a:r>
                    <a:rPr lang="en-GB" sz="1200" b="1" kern="0" dirty="0">
                      <a:solidFill>
                        <a:srgbClr val="FFFFFF"/>
                      </a:solidFill>
                      <a:cs typeface="Imago" pitchFamily="2" charset="0"/>
                    </a:rPr>
                    <a:t>non </a:t>
                  </a:r>
                  <a:r>
                    <a:rPr lang="en-GB" sz="1200" b="1" kern="0" dirty="0" err="1">
                      <a:solidFill>
                        <a:srgbClr val="FFFFFF"/>
                      </a:solidFill>
                      <a:cs typeface="Imago" pitchFamily="2" charset="0"/>
                    </a:rPr>
                    <a:t>résécable</a:t>
                  </a:r>
                  <a:r>
                    <a:rPr lang="en-GB" sz="1200" b="1" kern="0" dirty="0">
                      <a:solidFill>
                        <a:srgbClr val="FFFFFF"/>
                      </a:solidFill>
                      <a:cs typeface="Imago" pitchFamily="2" charset="0"/>
                    </a:rPr>
                    <a:t/>
                  </a:r>
                  <a:br>
                    <a:rPr lang="en-GB" sz="1200" b="1" kern="0" dirty="0">
                      <a:solidFill>
                        <a:srgbClr val="FFFFFF"/>
                      </a:solidFill>
                      <a:cs typeface="Imago" pitchFamily="2" charset="0"/>
                    </a:rPr>
                  </a:br>
                  <a:endParaRPr lang="en-GB" sz="1200" b="1" kern="0" dirty="0">
                    <a:solidFill>
                      <a:srgbClr val="FFFFFF"/>
                    </a:solidFill>
                    <a:cs typeface="Imago" pitchFamily="2" charset="0"/>
                  </a:endParaRPr>
                </a:p>
                <a:p>
                  <a:pPr algn="ctr" defTabSz="995690"/>
                  <a:r>
                    <a:rPr lang="it-IT" altLang="fr-FR" sz="1050" b="1" dirty="0">
                      <a:solidFill>
                        <a:srgbClr val="FFFFFF"/>
                      </a:solidFill>
                    </a:rPr>
                    <a:t>ECOG PS ≤ 2</a:t>
                  </a:r>
                </a:p>
                <a:p>
                  <a:pPr algn="ctr" defTabSz="995690"/>
                  <a:r>
                    <a:rPr lang="it-IT" altLang="fr-FR" sz="1050" b="1" dirty="0">
                      <a:solidFill>
                        <a:srgbClr val="FFFFFF"/>
                      </a:solidFill>
                    </a:rPr>
                    <a:t>ECOG PS = 0 (71-75 </a:t>
                  </a:r>
                  <a:r>
                    <a:rPr lang="it-IT" altLang="fr-FR" sz="1050" b="1" dirty="0" err="1">
                      <a:solidFill>
                        <a:srgbClr val="FFFFFF"/>
                      </a:solidFill>
                    </a:rPr>
                    <a:t>ans</a:t>
                  </a:r>
                  <a:r>
                    <a:rPr lang="it-IT" altLang="fr-FR" sz="1050" b="1" dirty="0">
                      <a:solidFill>
                        <a:srgbClr val="FFFFFF"/>
                      </a:solidFill>
                    </a:rPr>
                    <a:t>)</a:t>
                  </a:r>
                  <a:r>
                    <a:rPr lang="en-GB" sz="1200" b="1" kern="0" dirty="0">
                      <a:solidFill>
                        <a:srgbClr val="FFFFFF"/>
                      </a:solidFill>
                      <a:cs typeface="Imago" pitchFamily="2" charset="0"/>
                    </a:rPr>
                    <a:t/>
                  </a:r>
                  <a:br>
                    <a:rPr lang="en-GB" sz="1200" b="1" kern="0" dirty="0">
                      <a:solidFill>
                        <a:srgbClr val="FFFFFF"/>
                      </a:solidFill>
                      <a:cs typeface="Imago" pitchFamily="2" charset="0"/>
                    </a:rPr>
                  </a:br>
                  <a:r>
                    <a:rPr lang="en-GB" sz="1200" b="1" kern="0" dirty="0">
                      <a:solidFill>
                        <a:srgbClr val="FFFFFF"/>
                      </a:solidFill>
                      <a:cs typeface="Imago" pitchFamily="2" charset="0"/>
                    </a:rPr>
                    <a:t/>
                  </a:r>
                  <a:br>
                    <a:rPr lang="en-GB" sz="1200" b="1" kern="0" dirty="0">
                      <a:solidFill>
                        <a:srgbClr val="FFFFFF"/>
                      </a:solidFill>
                      <a:cs typeface="Imago" pitchFamily="2" charset="0"/>
                    </a:rPr>
                  </a:br>
                  <a:r>
                    <a:rPr lang="en-GB" sz="1200" b="1" kern="0" dirty="0">
                      <a:solidFill>
                        <a:srgbClr val="FFFFFF"/>
                      </a:solidFill>
                      <a:cs typeface="Imago" pitchFamily="2" charset="0"/>
                    </a:rPr>
                    <a:t>(n=508)</a:t>
                  </a:r>
                </a:p>
              </p:txBody>
            </p:sp>
            <p:sp>
              <p:nvSpPr>
                <p:cNvPr id="13" name="AutoShape 9" descr="70%"/>
                <p:cNvSpPr>
                  <a:spLocks noChangeArrowheads="1"/>
                </p:cNvSpPr>
                <p:nvPr/>
              </p:nvSpPr>
              <p:spPr bwMode="auto">
                <a:xfrm>
                  <a:off x="3075878" y="3010345"/>
                  <a:ext cx="2527808" cy="1152000"/>
                </a:xfrm>
                <a:prstGeom prst="roundRect">
                  <a:avLst>
                    <a:gd name="adj" fmla="val 12380"/>
                  </a:avLst>
                </a:prstGeom>
                <a:solidFill>
                  <a:srgbClr val="002060"/>
                </a:solidFill>
                <a:ln>
                  <a:solidFill>
                    <a:sysClr val="window" lastClr="FFFFFF">
                      <a:lumMod val="65000"/>
                    </a:sysClr>
                  </a:solidFill>
                </a:ln>
              </p:spPr>
              <p:txBody>
                <a:bodyPr lIns="36000" rIns="36000" anchor="ctr"/>
                <a:lstStyle/>
                <a:p>
                  <a:pPr algn="ctr" defTabSz="995690"/>
                  <a:r>
                    <a:rPr lang="en-GB" sz="1200" b="1" kern="0" dirty="0" err="1">
                      <a:solidFill>
                        <a:prstClr val="white"/>
                      </a:solidFill>
                      <a:cs typeface="Imago" pitchFamily="2" charset="0"/>
                    </a:rPr>
                    <a:t>Bévacizumab</a:t>
                  </a:r>
                  <a:r>
                    <a:rPr lang="en-GB" sz="1200" b="1" kern="0" dirty="0">
                      <a:solidFill>
                        <a:srgbClr val="1F497D"/>
                      </a:solidFill>
                      <a:cs typeface="Imago" pitchFamily="2" charset="0"/>
                    </a:rPr>
                    <a:t> </a:t>
                  </a:r>
                  <a:r>
                    <a:rPr lang="en-GB" sz="1200" b="1" kern="0" dirty="0">
                      <a:solidFill>
                        <a:prstClr val="white"/>
                      </a:solidFill>
                      <a:cs typeface="Imago" pitchFamily="2" charset="0"/>
                    </a:rPr>
                    <a:t>5 mg/kg</a:t>
                  </a:r>
                </a:p>
                <a:p>
                  <a:pPr algn="ctr" defTabSz="995690"/>
                  <a:r>
                    <a:rPr lang="en-GB" sz="1200" b="1" kern="0" dirty="0" err="1">
                      <a:solidFill>
                        <a:prstClr val="white"/>
                      </a:solidFill>
                      <a:cs typeface="Imago" pitchFamily="2" charset="0"/>
                    </a:rPr>
                    <a:t>toutes</a:t>
                  </a:r>
                  <a:r>
                    <a:rPr lang="en-GB" sz="1200" b="1" kern="0" dirty="0">
                      <a:solidFill>
                        <a:prstClr val="white"/>
                      </a:solidFill>
                      <a:cs typeface="Imago" pitchFamily="2" charset="0"/>
                    </a:rPr>
                    <a:t> les 2 </a:t>
                  </a:r>
                  <a:r>
                    <a:rPr lang="en-GB" sz="1200" b="1" kern="0" dirty="0" err="1">
                      <a:solidFill>
                        <a:prstClr val="white"/>
                      </a:solidFill>
                      <a:cs typeface="Imago" pitchFamily="2" charset="0"/>
                    </a:rPr>
                    <a:t>semaines</a:t>
                  </a:r>
                  <a:r>
                    <a:rPr lang="en-GB" sz="1200" b="1" kern="0" dirty="0">
                      <a:solidFill>
                        <a:prstClr val="white"/>
                      </a:solidFill>
                      <a:cs typeface="Imago" pitchFamily="2" charset="0"/>
                    </a:rPr>
                    <a:t> </a:t>
                  </a:r>
                  <a:br>
                    <a:rPr lang="en-GB" sz="1200" b="1" kern="0" dirty="0">
                      <a:solidFill>
                        <a:prstClr val="white"/>
                      </a:solidFill>
                      <a:cs typeface="Imago" pitchFamily="2" charset="0"/>
                    </a:rPr>
                  </a:br>
                  <a:r>
                    <a:rPr lang="en-GB" sz="1200" b="1" kern="0" dirty="0">
                      <a:solidFill>
                        <a:prstClr val="white"/>
                      </a:solidFill>
                      <a:cs typeface="Imago" pitchFamily="2" charset="0"/>
                    </a:rPr>
                    <a:t>+ FOLFOXIRI </a:t>
                  </a:r>
                  <a:br>
                    <a:rPr lang="en-GB" sz="1200" b="1" kern="0" dirty="0">
                      <a:solidFill>
                        <a:prstClr val="white"/>
                      </a:solidFill>
                      <a:cs typeface="Imago" pitchFamily="2" charset="0"/>
                    </a:rPr>
                  </a:br>
                  <a:r>
                    <a:rPr lang="en-GB" sz="1200" b="1" kern="0" dirty="0">
                      <a:solidFill>
                        <a:prstClr val="white"/>
                      </a:solidFill>
                      <a:cs typeface="Imago" pitchFamily="2" charset="0"/>
                    </a:rPr>
                    <a:t>(</a:t>
                  </a:r>
                  <a:r>
                    <a:rPr lang="en-GB" sz="1200" b="1" kern="0" dirty="0" err="1">
                      <a:solidFill>
                        <a:prstClr val="white"/>
                      </a:solidFill>
                      <a:cs typeface="Imago" pitchFamily="2" charset="0"/>
                    </a:rPr>
                    <a:t>jusqu’à</a:t>
                  </a:r>
                  <a:r>
                    <a:rPr lang="en-GB" sz="1200" b="1" kern="0" dirty="0">
                      <a:solidFill>
                        <a:prstClr val="white"/>
                      </a:solidFill>
                      <a:cs typeface="Imago" pitchFamily="2" charset="0"/>
                    </a:rPr>
                    <a:t> 12 cycles)</a:t>
                  </a:r>
                </a:p>
                <a:p>
                  <a:pPr algn="ctr" defTabSz="995690"/>
                  <a:r>
                    <a:rPr lang="en-GB" sz="1200" b="1" kern="0" dirty="0">
                      <a:solidFill>
                        <a:prstClr val="white"/>
                      </a:solidFill>
                      <a:cs typeface="Imago" pitchFamily="2" charset="0"/>
                    </a:rPr>
                    <a:t>n=252</a:t>
                  </a:r>
                </a:p>
              </p:txBody>
            </p:sp>
            <p:sp>
              <p:nvSpPr>
                <p:cNvPr id="14" name="AutoShape 10"/>
                <p:cNvSpPr>
                  <a:spLocks noChangeArrowheads="1"/>
                </p:cNvSpPr>
                <p:nvPr/>
              </p:nvSpPr>
              <p:spPr bwMode="auto">
                <a:xfrm>
                  <a:off x="3077465" y="1637682"/>
                  <a:ext cx="2527808" cy="1152000"/>
                </a:xfrm>
                <a:prstGeom prst="roundRect">
                  <a:avLst>
                    <a:gd name="adj" fmla="val 12380"/>
                  </a:avLst>
                </a:prstGeom>
                <a:solidFill>
                  <a:srgbClr val="4BACC6"/>
                </a:solidFill>
                <a:ln>
                  <a:solidFill>
                    <a:sysClr val="window" lastClr="FFFFFF">
                      <a:lumMod val="65000"/>
                    </a:sysClr>
                  </a:solidFill>
                </a:ln>
              </p:spPr>
              <p:txBody>
                <a:bodyPr lIns="36000" rIns="36000" anchor="ctr"/>
                <a:lstStyle/>
                <a:p>
                  <a:pPr algn="ctr" defTabSz="995690"/>
                  <a:r>
                    <a:rPr lang="en-GB" sz="1200" b="1" kern="0" dirty="0" err="1">
                      <a:solidFill>
                        <a:srgbClr val="FFFFFF"/>
                      </a:solidFill>
                      <a:cs typeface="Imago" pitchFamily="2" charset="0"/>
                    </a:rPr>
                    <a:t>Bévacizumab</a:t>
                  </a:r>
                  <a:r>
                    <a:rPr lang="en-GB" sz="1200" b="1" kern="0" dirty="0">
                      <a:solidFill>
                        <a:srgbClr val="FFFFFF"/>
                      </a:solidFill>
                      <a:cs typeface="Imago" pitchFamily="2" charset="0"/>
                    </a:rPr>
                    <a:t> 5 mg/kg</a:t>
                  </a:r>
                  <a:br>
                    <a:rPr lang="en-GB" sz="1200" b="1" kern="0" dirty="0">
                      <a:solidFill>
                        <a:srgbClr val="FFFFFF"/>
                      </a:solidFill>
                      <a:cs typeface="Imago" pitchFamily="2" charset="0"/>
                    </a:rPr>
                  </a:br>
                  <a:r>
                    <a:rPr lang="en-GB" sz="1200" b="1" kern="0" dirty="0" err="1">
                      <a:solidFill>
                        <a:srgbClr val="FFFFFF"/>
                      </a:solidFill>
                      <a:cs typeface="Imago" pitchFamily="2" charset="0"/>
                    </a:rPr>
                    <a:t>toutes</a:t>
                  </a:r>
                  <a:r>
                    <a:rPr lang="en-GB" sz="1200" b="1" kern="0" dirty="0">
                      <a:solidFill>
                        <a:srgbClr val="FFFFFF"/>
                      </a:solidFill>
                      <a:cs typeface="Imago" pitchFamily="2" charset="0"/>
                    </a:rPr>
                    <a:t> les 2 </a:t>
                  </a:r>
                  <a:r>
                    <a:rPr lang="en-GB" sz="1200" b="1" kern="0" dirty="0" err="1">
                      <a:solidFill>
                        <a:srgbClr val="FFFFFF"/>
                      </a:solidFill>
                      <a:cs typeface="Imago" pitchFamily="2" charset="0"/>
                    </a:rPr>
                    <a:t>semaines</a:t>
                  </a:r>
                  <a:r>
                    <a:rPr lang="en-GB" sz="1200" b="1" kern="0" dirty="0">
                      <a:solidFill>
                        <a:srgbClr val="FFFFFF"/>
                      </a:solidFill>
                      <a:cs typeface="Imago" pitchFamily="2" charset="0"/>
                    </a:rPr>
                    <a:t> </a:t>
                  </a:r>
                  <a:br>
                    <a:rPr lang="en-GB" sz="1200" b="1" kern="0" dirty="0">
                      <a:solidFill>
                        <a:srgbClr val="FFFFFF"/>
                      </a:solidFill>
                      <a:cs typeface="Imago" pitchFamily="2" charset="0"/>
                    </a:rPr>
                  </a:br>
                  <a:r>
                    <a:rPr lang="en-GB" sz="1200" b="1" kern="0" dirty="0">
                      <a:solidFill>
                        <a:srgbClr val="FFFFFF"/>
                      </a:solidFill>
                      <a:cs typeface="Imago" pitchFamily="2" charset="0"/>
                    </a:rPr>
                    <a:t>+ FOLFIRI </a:t>
                  </a:r>
                  <a:br>
                    <a:rPr lang="en-GB" sz="1200" b="1" kern="0" dirty="0">
                      <a:solidFill>
                        <a:srgbClr val="FFFFFF"/>
                      </a:solidFill>
                      <a:cs typeface="Imago" pitchFamily="2" charset="0"/>
                    </a:rPr>
                  </a:br>
                  <a:r>
                    <a:rPr lang="en-GB" sz="1200" b="1" kern="0" dirty="0">
                      <a:solidFill>
                        <a:srgbClr val="FFFFFF"/>
                      </a:solidFill>
                      <a:cs typeface="Imago" pitchFamily="2" charset="0"/>
                    </a:rPr>
                    <a:t>(</a:t>
                  </a:r>
                  <a:r>
                    <a:rPr lang="en-GB" sz="1200" b="1" kern="0" dirty="0" err="1">
                      <a:solidFill>
                        <a:srgbClr val="FFFFFF"/>
                      </a:solidFill>
                      <a:cs typeface="Imago" pitchFamily="2" charset="0"/>
                    </a:rPr>
                    <a:t>jusqu’à</a:t>
                  </a:r>
                  <a:r>
                    <a:rPr lang="en-GB" sz="1200" b="1" kern="0" dirty="0">
                      <a:solidFill>
                        <a:srgbClr val="FFFFFF"/>
                      </a:solidFill>
                      <a:cs typeface="Imago" pitchFamily="2" charset="0"/>
                    </a:rPr>
                    <a:t> 12 cycles)</a:t>
                  </a:r>
                </a:p>
                <a:p>
                  <a:pPr algn="ctr" defTabSz="995690"/>
                  <a:r>
                    <a:rPr lang="en-GB" sz="1200" b="1" kern="0" dirty="0">
                      <a:solidFill>
                        <a:srgbClr val="FFFFFF"/>
                      </a:solidFill>
                      <a:cs typeface="Imago" pitchFamily="2" charset="0"/>
                    </a:rPr>
                    <a:t>n=256</a:t>
                  </a:r>
                </a:p>
              </p:txBody>
            </p:sp>
            <p:cxnSp>
              <p:nvCxnSpPr>
                <p:cNvPr id="15" name="AutoShape 17"/>
                <p:cNvCxnSpPr>
                  <a:cxnSpLocks noChangeShapeType="1"/>
                  <a:stCxn id="12" idx="3"/>
                </p:cNvCxnSpPr>
                <p:nvPr/>
              </p:nvCxnSpPr>
              <p:spPr bwMode="auto">
                <a:xfrm flipV="1">
                  <a:off x="1887788" y="2890088"/>
                  <a:ext cx="435928" cy="0"/>
                </a:xfrm>
                <a:prstGeom prst="straightConnector1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headEnd type="none" w="med" len="med"/>
                  <a:tailEnd type="triangle" w="med" len="med"/>
                </a:ln>
                <a:effectLst/>
              </p:spPr>
            </p:cxnSp>
            <p:sp>
              <p:nvSpPr>
                <p:cNvPr id="39" name="AutoShape 10"/>
                <p:cNvSpPr>
                  <a:spLocks noChangeArrowheads="1"/>
                </p:cNvSpPr>
                <p:nvPr/>
              </p:nvSpPr>
              <p:spPr bwMode="auto">
                <a:xfrm>
                  <a:off x="6046217" y="1755666"/>
                  <a:ext cx="1678083" cy="857250"/>
                </a:xfrm>
                <a:prstGeom prst="roundRect">
                  <a:avLst>
                    <a:gd name="adj" fmla="val 12380"/>
                  </a:avLst>
                </a:prstGeom>
                <a:solidFill>
                  <a:srgbClr val="4BACC6"/>
                </a:solidFill>
                <a:ln>
                  <a:solidFill>
                    <a:sysClr val="window" lastClr="FFFFFF">
                      <a:lumMod val="65000"/>
                    </a:sysClr>
                  </a:solidFill>
                </a:ln>
              </p:spPr>
              <p:txBody>
                <a:bodyPr lIns="36000" rIns="36000" anchor="ctr"/>
                <a:lstStyle/>
                <a:p>
                  <a:pPr algn="ctr" defTabSz="995690"/>
                  <a:r>
                    <a:rPr lang="en-GB" sz="1200" b="1" kern="0" dirty="0" err="1">
                      <a:solidFill>
                        <a:srgbClr val="FFFFFF"/>
                      </a:solidFill>
                      <a:cs typeface="Imago" pitchFamily="2" charset="0"/>
                    </a:rPr>
                    <a:t>Bévacizumab</a:t>
                  </a:r>
                  <a:r>
                    <a:rPr lang="en-GB" sz="1200" b="1" kern="0" dirty="0">
                      <a:solidFill>
                        <a:srgbClr val="FFFFFF"/>
                      </a:solidFill>
                      <a:cs typeface="Imago" pitchFamily="2" charset="0"/>
                    </a:rPr>
                    <a:t> + 5-FU</a:t>
                  </a:r>
                </a:p>
              </p:txBody>
            </p:sp>
            <p:sp>
              <p:nvSpPr>
                <p:cNvPr id="51" name="AutoShape 10"/>
                <p:cNvSpPr>
                  <a:spLocks noChangeArrowheads="1"/>
                </p:cNvSpPr>
                <p:nvPr/>
              </p:nvSpPr>
              <p:spPr bwMode="auto">
                <a:xfrm>
                  <a:off x="6043169" y="3147814"/>
                  <a:ext cx="1678083" cy="857250"/>
                </a:xfrm>
                <a:prstGeom prst="roundRect">
                  <a:avLst>
                    <a:gd name="adj" fmla="val 12380"/>
                  </a:avLst>
                </a:prstGeom>
                <a:solidFill>
                  <a:srgbClr val="002060"/>
                </a:solidFill>
                <a:ln>
                  <a:solidFill>
                    <a:sysClr val="window" lastClr="FFFFFF">
                      <a:lumMod val="65000"/>
                    </a:sysClr>
                  </a:solidFill>
                </a:ln>
              </p:spPr>
              <p:txBody>
                <a:bodyPr lIns="36000" rIns="36000" anchor="ctr"/>
                <a:lstStyle/>
                <a:p>
                  <a:pPr algn="ctr" defTabSz="995690"/>
                  <a:r>
                    <a:rPr lang="en-GB" sz="1200" b="1" kern="0">
                      <a:solidFill>
                        <a:prstClr val="white"/>
                      </a:solidFill>
                      <a:cs typeface="Imago" pitchFamily="2" charset="0"/>
                    </a:rPr>
                    <a:t>Bévacizumab</a:t>
                  </a:r>
                  <a:r>
                    <a:rPr lang="en-GB" sz="1200" b="1" kern="0">
                      <a:solidFill>
                        <a:srgbClr val="1F497D"/>
                      </a:solidFill>
                      <a:cs typeface="Imago" pitchFamily="2" charset="0"/>
                    </a:rPr>
                    <a:t> </a:t>
                  </a:r>
                  <a:r>
                    <a:rPr lang="en-GB" sz="1200" b="1" kern="0">
                      <a:solidFill>
                        <a:prstClr val="white"/>
                      </a:solidFill>
                      <a:cs typeface="Imago" pitchFamily="2" charset="0"/>
                    </a:rPr>
                    <a:t>+ </a:t>
                  </a:r>
                  <a:r>
                    <a:rPr lang="en-GB" sz="1200" b="1" kern="0" dirty="0">
                      <a:solidFill>
                        <a:prstClr val="white"/>
                      </a:solidFill>
                      <a:cs typeface="Imago" pitchFamily="2" charset="0"/>
                    </a:rPr>
                    <a:t>5-FU</a:t>
                  </a:r>
                </a:p>
              </p:txBody>
            </p:sp>
          </p:grpSp>
          <p:sp>
            <p:nvSpPr>
              <p:cNvPr id="20" name="AutoShape 10"/>
              <p:cNvSpPr>
                <a:spLocks noChangeArrowheads="1"/>
              </p:cNvSpPr>
              <p:nvPr/>
            </p:nvSpPr>
            <p:spPr bwMode="auto">
              <a:xfrm>
                <a:off x="8316749" y="1969643"/>
                <a:ext cx="521219" cy="432000"/>
              </a:xfrm>
              <a:prstGeom prst="roundRect">
                <a:avLst>
                  <a:gd name="adj" fmla="val 12380"/>
                </a:avLst>
              </a:prstGeom>
              <a:solidFill>
                <a:sysClr val="window" lastClr="FFFFFF"/>
              </a:solidFill>
              <a:ln>
                <a:solidFill>
                  <a:srgbClr val="4BACC6"/>
                </a:solidFill>
              </a:ln>
            </p:spPr>
            <p:txBody>
              <a:bodyPr lIns="36000" rIns="36000" anchor="ctr"/>
              <a:lstStyle/>
              <a:p>
                <a:pPr algn="ctr" defTabSz="995690"/>
                <a:r>
                  <a:rPr lang="en-GB" sz="1600" b="1" kern="0" spc="300" dirty="0">
                    <a:solidFill>
                      <a:srgbClr val="1F497D"/>
                    </a:solidFill>
                    <a:cs typeface="Imago" pitchFamily="2" charset="0"/>
                  </a:rPr>
                  <a:t>PD</a:t>
                </a:r>
              </a:p>
            </p:txBody>
          </p:sp>
          <p:sp>
            <p:nvSpPr>
              <p:cNvPr id="21" name="AutoShape 10"/>
              <p:cNvSpPr>
                <a:spLocks noChangeArrowheads="1"/>
              </p:cNvSpPr>
              <p:nvPr/>
            </p:nvSpPr>
            <p:spPr bwMode="auto">
              <a:xfrm>
                <a:off x="8313701" y="3358126"/>
                <a:ext cx="521219" cy="432000"/>
              </a:xfrm>
              <a:prstGeom prst="roundRect">
                <a:avLst>
                  <a:gd name="adj" fmla="val 12380"/>
                </a:avLst>
              </a:prstGeom>
              <a:solidFill>
                <a:sysClr val="window" lastClr="FFFFFF"/>
              </a:solidFill>
              <a:ln>
                <a:solidFill>
                  <a:srgbClr val="4BACC6"/>
                </a:solidFill>
              </a:ln>
            </p:spPr>
            <p:txBody>
              <a:bodyPr lIns="36000" rIns="36000" anchor="ctr"/>
              <a:lstStyle/>
              <a:p>
                <a:pPr algn="ctr" defTabSz="995690"/>
                <a:r>
                  <a:rPr lang="en-GB" sz="1600" b="1" kern="0" spc="300" dirty="0">
                    <a:solidFill>
                      <a:srgbClr val="1F497D"/>
                    </a:solidFill>
                    <a:cs typeface="Imago" pitchFamily="2" charset="0"/>
                  </a:rPr>
                  <a:t>PD</a:t>
                </a:r>
              </a:p>
            </p:txBody>
          </p:sp>
        </p:grpSp>
        <p:sp>
          <p:nvSpPr>
            <p:cNvPr id="28" name="TextBox 18"/>
            <p:cNvSpPr txBox="1"/>
            <p:nvPr/>
          </p:nvSpPr>
          <p:spPr>
            <a:xfrm>
              <a:off x="3136961" y="4581128"/>
              <a:ext cx="5827527" cy="938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 sz="1100" dirty="0">
                <a:solidFill>
                  <a:prstClr val="black"/>
                </a:solidFill>
                <a:ea typeface="ＭＳ Ｐゴシック" pitchFamily="-108" charset="-128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100" dirty="0">
                  <a:solidFill>
                    <a:prstClr val="black"/>
                  </a:solidFill>
                  <a:ea typeface="ＭＳ Ｐゴシック" pitchFamily="-108" charset="-128"/>
                </a:rPr>
                <a:t>FOLFIRI = </a:t>
              </a:r>
              <a:r>
                <a:rPr lang="en-GB" sz="1100" dirty="0" err="1">
                  <a:solidFill>
                    <a:prstClr val="black"/>
                  </a:solidFill>
                  <a:ea typeface="ＭＳ Ｐゴシック" pitchFamily="-108" charset="-128"/>
                </a:rPr>
                <a:t>irinotécan</a:t>
              </a:r>
              <a:r>
                <a:rPr lang="en-GB" sz="1100" dirty="0">
                  <a:solidFill>
                    <a:prstClr val="black"/>
                  </a:solidFill>
                  <a:ea typeface="ＭＳ Ｐゴシック" pitchFamily="-108" charset="-128"/>
                </a:rPr>
                <a:t> 180mg/m</a:t>
              </a:r>
              <a:r>
                <a:rPr lang="en-GB" sz="1100" baseline="30000" dirty="0">
                  <a:solidFill>
                    <a:prstClr val="black"/>
                  </a:solidFill>
                  <a:ea typeface="ＭＳ Ｐゴシック" pitchFamily="-108" charset="-128"/>
                </a:rPr>
                <a:t>2</a:t>
              </a:r>
              <a:r>
                <a:rPr lang="en-GB" sz="1100" dirty="0">
                  <a:solidFill>
                    <a:prstClr val="black"/>
                  </a:solidFill>
                  <a:ea typeface="ＭＳ Ｐゴシック" pitchFamily="-108" charset="-128"/>
                </a:rPr>
                <a:t>, LV 200mg/m</a:t>
              </a:r>
              <a:r>
                <a:rPr lang="en-GB" sz="1100" baseline="30000" dirty="0">
                  <a:solidFill>
                    <a:prstClr val="black"/>
                  </a:solidFill>
                  <a:ea typeface="ＭＳ Ｐゴシック" pitchFamily="-108" charset="-128"/>
                </a:rPr>
                <a:t>2</a:t>
              </a:r>
              <a:r>
                <a:rPr lang="en-GB" sz="1100" dirty="0">
                  <a:solidFill>
                    <a:prstClr val="black"/>
                  </a:solidFill>
                  <a:ea typeface="ＭＳ Ｐゴシック" pitchFamily="-108" charset="-128"/>
                </a:rPr>
                <a:t>, bolus 5-FU 400mg/m</a:t>
              </a:r>
              <a:r>
                <a:rPr lang="en-GB" sz="1100" baseline="30000" dirty="0">
                  <a:solidFill>
                    <a:prstClr val="black"/>
                  </a:solidFill>
                  <a:ea typeface="ＭＳ Ｐゴシック" pitchFamily="-108" charset="-128"/>
                </a:rPr>
                <a:t>2</a:t>
              </a:r>
              <a:r>
                <a:rPr lang="en-GB" sz="1100" dirty="0">
                  <a:solidFill>
                    <a:prstClr val="black"/>
                  </a:solidFill>
                  <a:ea typeface="ＭＳ Ｐゴシック" pitchFamily="-108" charset="-128"/>
                </a:rPr>
                <a:t>, perfusion 5-FU 2400mg/m</a:t>
              </a:r>
              <a:r>
                <a:rPr lang="en-GB" sz="1100" baseline="30000" dirty="0">
                  <a:solidFill>
                    <a:prstClr val="black"/>
                  </a:solidFill>
                  <a:ea typeface="ＭＳ Ｐゴシック" pitchFamily="-108" charset="-128"/>
                </a:rPr>
                <a:t>2</a:t>
              </a:r>
              <a:r>
                <a:rPr lang="en-GB" sz="1100" dirty="0">
                  <a:solidFill>
                    <a:prstClr val="black"/>
                  </a:solidFill>
                  <a:ea typeface="ＭＳ Ｐゴシック" pitchFamily="-108" charset="-128"/>
                </a:rPr>
                <a:t> pendant 48 </a:t>
              </a:r>
              <a:r>
                <a:rPr lang="en-GB" sz="1100" dirty="0" err="1">
                  <a:solidFill>
                    <a:prstClr val="black"/>
                  </a:solidFill>
                  <a:ea typeface="ＭＳ Ｐゴシック" pitchFamily="-108" charset="-128"/>
                </a:rPr>
                <a:t>heures</a:t>
              </a:r>
              <a:r>
                <a:rPr lang="en-GB" sz="1100" dirty="0">
                  <a:solidFill>
                    <a:prstClr val="black"/>
                  </a:solidFill>
                  <a:ea typeface="ＭＳ Ｐゴシック" pitchFamily="-108" charset="-128"/>
                </a:rPr>
                <a:t>.</a:t>
              </a:r>
              <a:br>
                <a:rPr lang="en-GB" sz="1100" dirty="0">
                  <a:solidFill>
                    <a:prstClr val="black"/>
                  </a:solidFill>
                  <a:ea typeface="ＭＳ Ｐゴシック" pitchFamily="-108" charset="-128"/>
                </a:rPr>
              </a:br>
              <a:r>
                <a:rPr lang="en-GB" sz="1100" dirty="0">
                  <a:solidFill>
                    <a:prstClr val="black"/>
                  </a:solidFill>
                  <a:ea typeface="ＭＳ Ｐゴシック" pitchFamily="-108" charset="-128"/>
                </a:rPr>
                <a:t>FOLFOXIRI = </a:t>
              </a:r>
              <a:r>
                <a:rPr lang="en-GB" sz="1100" dirty="0" err="1">
                  <a:solidFill>
                    <a:prstClr val="black"/>
                  </a:solidFill>
                  <a:ea typeface="ＭＳ Ｐゴシック" pitchFamily="-108" charset="-128"/>
                </a:rPr>
                <a:t>irinotécan</a:t>
              </a:r>
              <a:r>
                <a:rPr lang="en-GB" sz="1100" dirty="0">
                  <a:solidFill>
                    <a:prstClr val="black"/>
                  </a:solidFill>
                  <a:ea typeface="ＭＳ Ｐゴシック" pitchFamily="-108" charset="-128"/>
                </a:rPr>
                <a:t> 165mg/m</a:t>
              </a:r>
              <a:r>
                <a:rPr lang="en-GB" sz="1100" baseline="30000" dirty="0">
                  <a:solidFill>
                    <a:prstClr val="black"/>
                  </a:solidFill>
                  <a:ea typeface="ＭＳ Ｐゴシック" pitchFamily="-108" charset="-128"/>
                </a:rPr>
                <a:t>2</a:t>
              </a:r>
              <a:r>
                <a:rPr lang="en-GB" sz="1100" dirty="0">
                  <a:solidFill>
                    <a:prstClr val="black"/>
                  </a:solidFill>
                  <a:ea typeface="ＭＳ Ｐゴシック" pitchFamily="-108" charset="-128"/>
                </a:rPr>
                <a:t>, oxaliplatine 85mg/m</a:t>
              </a:r>
              <a:r>
                <a:rPr lang="en-GB" sz="1100" baseline="30000" dirty="0">
                  <a:solidFill>
                    <a:prstClr val="black"/>
                  </a:solidFill>
                  <a:ea typeface="ＭＳ Ｐゴシック" pitchFamily="-108" charset="-128"/>
                </a:rPr>
                <a:t>2</a:t>
              </a:r>
              <a:r>
                <a:rPr lang="en-GB" sz="1100" dirty="0">
                  <a:solidFill>
                    <a:prstClr val="black"/>
                  </a:solidFill>
                  <a:ea typeface="ＭＳ Ｐゴシック" pitchFamily="-108" charset="-128"/>
                </a:rPr>
                <a:t>, LV 200mg/m</a:t>
              </a:r>
              <a:r>
                <a:rPr lang="en-GB" sz="1100" baseline="30000" dirty="0">
                  <a:solidFill>
                    <a:prstClr val="black"/>
                  </a:solidFill>
                  <a:ea typeface="ＭＳ Ｐゴシック" pitchFamily="-108" charset="-128"/>
                </a:rPr>
                <a:t>2</a:t>
              </a:r>
              <a:r>
                <a:rPr lang="en-GB" sz="1100" dirty="0">
                  <a:solidFill>
                    <a:prstClr val="black"/>
                  </a:solidFill>
                  <a:ea typeface="ＭＳ Ｐゴシック" pitchFamily="-108" charset="-128"/>
                </a:rPr>
                <a:t>, bolus 5-FU 200mg/m</a:t>
              </a:r>
              <a:r>
                <a:rPr lang="en-GB" sz="1100" baseline="30000" dirty="0">
                  <a:solidFill>
                    <a:prstClr val="black"/>
                  </a:solidFill>
                  <a:ea typeface="ＭＳ Ｐゴシック" pitchFamily="-108" charset="-128"/>
                </a:rPr>
                <a:t>2</a:t>
              </a:r>
              <a:r>
                <a:rPr lang="en-GB" sz="1100" dirty="0">
                  <a:solidFill>
                    <a:prstClr val="black"/>
                  </a:solidFill>
                  <a:ea typeface="ＭＳ Ｐゴシック" pitchFamily="-108" charset="-128"/>
                </a:rPr>
                <a:t>, perfusion 5-FU 3,200 mg/m</a:t>
              </a:r>
              <a:r>
                <a:rPr lang="en-GB" sz="1100" baseline="30000" dirty="0">
                  <a:solidFill>
                    <a:prstClr val="black"/>
                  </a:solidFill>
                  <a:ea typeface="ＭＳ Ｐゴシック" pitchFamily="-108" charset="-128"/>
                </a:rPr>
                <a:t>2</a:t>
              </a:r>
              <a:r>
                <a:rPr lang="en-GB" sz="1100" dirty="0">
                  <a:solidFill>
                    <a:prstClr val="black"/>
                  </a:solidFill>
                  <a:ea typeface="ＭＳ Ｐゴシック" pitchFamily="-108" charset="-128"/>
                </a:rPr>
                <a:t> pendant 48 </a:t>
              </a:r>
              <a:r>
                <a:rPr lang="en-GB" sz="1100" dirty="0" err="1">
                  <a:solidFill>
                    <a:prstClr val="black"/>
                  </a:solidFill>
                  <a:ea typeface="ＭＳ Ｐゴシック" pitchFamily="-108" charset="-128"/>
                </a:rPr>
                <a:t>heures</a:t>
              </a:r>
              <a:r>
                <a:rPr lang="en-GB" sz="1100" dirty="0">
                  <a:solidFill>
                    <a:prstClr val="black"/>
                  </a:solidFill>
                  <a:ea typeface="ＭＳ Ｐゴシック" pitchFamily="-108" charset="-128"/>
                </a:rPr>
                <a:t>.</a:t>
              </a: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3724081" y="1864857"/>
              <a:ext cx="1558889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400" b="1">
                  <a:solidFill>
                    <a:prstClr val="black"/>
                  </a:solidFill>
                </a:rPr>
                <a:t>Phase d’induction</a:t>
              </a:r>
              <a:r>
                <a:rPr lang="en-US" sz="1400">
                  <a:solidFill>
                    <a:prstClr val="black"/>
                  </a:solidFill>
                </a:rPr>
                <a:t> </a:t>
              </a: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6027471" y="1868637"/>
              <a:ext cx="1862369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400" b="1">
                  <a:solidFill>
                    <a:prstClr val="black"/>
                  </a:solidFill>
                </a:rPr>
                <a:t>Phase de maintenance</a:t>
              </a:r>
            </a:p>
          </p:txBody>
        </p:sp>
        <p:sp>
          <p:nvSpPr>
            <p:cNvPr id="44" name="AutoShape 74"/>
            <p:cNvSpPr>
              <a:spLocks noChangeArrowheads="1"/>
            </p:cNvSpPr>
            <p:nvPr/>
          </p:nvSpPr>
          <p:spPr bwMode="auto">
            <a:xfrm>
              <a:off x="5652120" y="4005064"/>
              <a:ext cx="517153" cy="158751"/>
            </a:xfrm>
            <a:prstGeom prst="rightArrow">
              <a:avLst>
                <a:gd name="adj1" fmla="val 50000"/>
                <a:gd name="adj2" fmla="val 248795"/>
              </a:avLst>
            </a:prstGeom>
            <a:solidFill>
              <a:srgbClr val="037FC4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auto">
                <a:lnSpc>
                  <a:spcPct val="90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endParaRPr lang="en-GB" sz="4000" kern="0" dirty="0">
                <a:solidFill>
                  <a:srgbClr val="000000"/>
                </a:solidFill>
                <a:latin typeface="+mj-lt"/>
                <a:ea typeface="+mn-ea"/>
                <a:cs typeface="+mn-cs"/>
              </a:endParaRPr>
            </a:p>
          </p:txBody>
        </p:sp>
        <p:sp>
          <p:nvSpPr>
            <p:cNvPr id="45" name="AutoShape 74"/>
            <p:cNvSpPr>
              <a:spLocks noChangeArrowheads="1"/>
            </p:cNvSpPr>
            <p:nvPr/>
          </p:nvSpPr>
          <p:spPr bwMode="auto">
            <a:xfrm>
              <a:off x="7799263" y="2622177"/>
              <a:ext cx="517153" cy="158751"/>
            </a:xfrm>
            <a:prstGeom prst="rightArrow">
              <a:avLst>
                <a:gd name="adj1" fmla="val 50000"/>
                <a:gd name="adj2" fmla="val 248795"/>
              </a:avLst>
            </a:prstGeom>
            <a:solidFill>
              <a:srgbClr val="037FC4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auto">
                <a:lnSpc>
                  <a:spcPct val="90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endParaRPr lang="en-GB" sz="4000" kern="0" dirty="0">
                <a:solidFill>
                  <a:srgbClr val="000000"/>
                </a:solidFill>
                <a:latin typeface="+mj-lt"/>
                <a:ea typeface="+mn-ea"/>
                <a:cs typeface="+mn-cs"/>
              </a:endParaRPr>
            </a:p>
          </p:txBody>
        </p:sp>
        <p:sp>
          <p:nvSpPr>
            <p:cNvPr id="46" name="AutoShape 74"/>
            <p:cNvSpPr>
              <a:spLocks noChangeArrowheads="1"/>
            </p:cNvSpPr>
            <p:nvPr/>
          </p:nvSpPr>
          <p:spPr bwMode="auto">
            <a:xfrm>
              <a:off x="7799263" y="4005064"/>
              <a:ext cx="517153" cy="158751"/>
            </a:xfrm>
            <a:prstGeom prst="rightArrow">
              <a:avLst>
                <a:gd name="adj1" fmla="val 50000"/>
                <a:gd name="adj2" fmla="val 248795"/>
              </a:avLst>
            </a:prstGeom>
            <a:solidFill>
              <a:srgbClr val="037FC4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auto">
                <a:lnSpc>
                  <a:spcPct val="90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endParaRPr lang="en-GB" sz="4000" kern="0" dirty="0">
                <a:solidFill>
                  <a:srgbClr val="000000"/>
                </a:solidFill>
                <a:latin typeface="+mj-l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95791854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oup 2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8002361"/>
              </p:ext>
            </p:extLst>
          </p:nvPr>
        </p:nvGraphicFramePr>
        <p:xfrm>
          <a:off x="318388" y="1196752"/>
          <a:ext cx="8603966" cy="5266872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4212000"/>
                <a:gridCol w="2231983"/>
                <a:gridCol w="2159983"/>
              </a:tblGrid>
              <a:tr h="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fr-FR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%</a:t>
                      </a:r>
                      <a:endParaRPr kumimoji="0" lang="it-IT" altLang="fr-FR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L="108000" marR="0" marT="45723" marB="140400" anchor="b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fr-FR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FOLFIRI + </a:t>
                      </a:r>
                      <a:r>
                        <a:rPr kumimoji="0" lang="it-IT" altLang="fr-FR" sz="18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bev</a:t>
                      </a:r>
                      <a:endParaRPr kumimoji="0" lang="it-IT" altLang="fr-FR" sz="180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fr-FR" sz="18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N</a:t>
                      </a:r>
                      <a:r>
                        <a:rPr kumimoji="0" lang="it-IT" altLang="fr-FR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 = 256</a:t>
                      </a:r>
                      <a:endParaRPr kumimoji="0" lang="it-IT" altLang="fr-F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23" marB="45723" anchor="ctr" anchorCtr="1" horzOverflow="overflow"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fr-FR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FOLFOXIRI + </a:t>
                      </a:r>
                      <a:r>
                        <a:rPr kumimoji="0" lang="it-IT" altLang="fr-FR" sz="18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bev</a:t>
                      </a:r>
                      <a:r>
                        <a:rPr kumimoji="0" lang="it-IT" altLang="fr-FR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fr-FR" sz="18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N</a:t>
                      </a:r>
                      <a:r>
                        <a:rPr kumimoji="0" lang="it-IT" altLang="fr-FR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 = 252</a:t>
                      </a:r>
                      <a:endParaRPr kumimoji="0" lang="it-IT" altLang="fr-F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23" marB="45723" anchor="ctr" anchorCtr="1" horzOverflow="overflow">
                    <a:solidFill>
                      <a:srgbClr val="4BACC6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fr-FR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Sexe</a:t>
                      </a:r>
                      <a:r>
                        <a:rPr kumimoji="0" lang="it-IT" altLang="fr-FR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 (H / </a:t>
                      </a:r>
                      <a:r>
                        <a:rPr kumimoji="0" lang="it-IT" altLang="fr-FR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F</a:t>
                      </a:r>
                      <a:r>
                        <a:rPr kumimoji="0" lang="it-IT" altLang="fr-FR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), %</a:t>
                      </a:r>
                      <a:endParaRPr kumimoji="0" lang="it-IT" alt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L="108000" marR="0" marT="45714" marB="45714" anchor="ctr" horzOverflow="overflow">
                    <a:solidFill>
                      <a:srgbClr val="D3EA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fr-FR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60,9 / 39,1</a:t>
                      </a:r>
                      <a:endParaRPr kumimoji="0" lang="it-IT" alt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F81BD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L="91430" marR="91430" marT="45714" marB="45714" anchor="ctr" anchorCtr="1" horzOverflow="overflow">
                    <a:solidFill>
                      <a:srgbClr val="D3EA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fr-FR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59,5 / 40,5</a:t>
                      </a:r>
                      <a:endParaRPr kumimoji="0" lang="it-IT" alt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F81BD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L="91430" marR="91430" marT="45714" marB="45714" anchor="ctr" anchorCtr="1" horzOverflow="overflow">
                    <a:solidFill>
                      <a:srgbClr val="D3EAF2">
                        <a:alpha val="20000"/>
                      </a:srgbClr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fr-FR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Age </a:t>
                      </a:r>
                      <a:r>
                        <a:rPr kumimoji="0" lang="it-IT" altLang="fr-FR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médian</a:t>
                      </a:r>
                      <a:r>
                        <a:rPr kumimoji="0" lang="it-IT" altLang="fr-FR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, </a:t>
                      </a:r>
                      <a:r>
                        <a:rPr kumimoji="0" lang="it-IT" altLang="fr-FR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ans</a:t>
                      </a:r>
                      <a:r>
                        <a:rPr kumimoji="0" lang="it-IT" altLang="fr-FR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 (</a:t>
                      </a:r>
                      <a:r>
                        <a:rPr kumimoji="0" lang="it-IT" altLang="fr-FR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intervalle</a:t>
                      </a:r>
                      <a:r>
                        <a:rPr kumimoji="0" lang="it-IT" altLang="fr-FR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)</a:t>
                      </a:r>
                      <a:endParaRPr kumimoji="0" lang="it-IT" altLang="fr-F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L="108000" marR="0" marT="45714" marB="45714" anchor="ctr"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fr-FR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60,0 (29 – 75)</a:t>
                      </a:r>
                      <a:endParaRPr kumimoji="0" lang="it-IT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4F81BD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L="91430" marR="91430" marT="45714" marB="45714" anchor="ctr" anchorCtr="1"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fr-FR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60,5 (29 – 75)</a:t>
                      </a:r>
                      <a:endParaRPr kumimoji="0" lang="it-IT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4F81BD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L="91430" marR="91430" marT="45714" marB="45714" anchor="ctr" anchorCtr="1" horzOverflow="overflow"/>
                </a:tc>
              </a:tr>
              <a:tr h="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fr-FR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ECOG PS (0 / 1-2)</a:t>
                      </a:r>
                      <a:r>
                        <a:rPr kumimoji="0" lang="it-IT" altLang="fr-FR" sz="18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panose="020B0600070205080204" pitchFamily="34" charset="-128"/>
                          <a:cs typeface="+mn-cs"/>
                        </a:rPr>
                        <a:t> , %</a:t>
                      </a:r>
                      <a:endParaRPr kumimoji="0" lang="it-IT" alt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L="108000" marR="0" marT="45714" marB="45714" anchor="ctr" horzOverflow="overflow">
                    <a:solidFill>
                      <a:srgbClr val="D3EA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fr-FR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89,5 / 10,5</a:t>
                      </a:r>
                      <a:endParaRPr kumimoji="0" lang="it-IT" alt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F81BD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L="91430" marR="91430" marT="45714" marB="45714" anchor="ctr" anchorCtr="1" horzOverflow="overflow">
                    <a:solidFill>
                      <a:srgbClr val="D3EA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fr-FR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90,1 / 9,9</a:t>
                      </a:r>
                      <a:endParaRPr kumimoji="0" lang="it-IT" alt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F81BD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L="91430" marR="91430" marT="45714" marB="45714" anchor="ctr" anchorCtr="1" horzOverflow="overflow">
                    <a:solidFill>
                      <a:srgbClr val="D3EAF2">
                        <a:alpha val="20000"/>
                      </a:srgb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Métastases synchrones (O/N)</a:t>
                      </a:r>
                      <a:r>
                        <a:rPr kumimoji="0" lang="it-IT" altLang="fr-FR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 , %</a:t>
                      </a: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07987" marR="0" marT="45714" marB="4571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80,9 / 19,1</a:t>
                      </a: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F81BD"/>
                        </a:solidFill>
                        <a:effectLst/>
                        <a:latin typeface="+mn-lt"/>
                      </a:endParaRPr>
                    </a:p>
                  </a:txBody>
                  <a:tcPr marL="91419" marR="91419" marT="45714" marB="45714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78,2 / 21,8</a:t>
                      </a: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F81BD"/>
                        </a:solidFill>
                        <a:effectLst/>
                        <a:latin typeface="+mn-lt"/>
                      </a:endParaRPr>
                    </a:p>
                  </a:txBody>
                  <a:tcPr marL="91419" marR="91419" marT="45714" marB="45714" anchor="ctr" anchorCtr="1" horzOverflow="overflow"/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CT </a:t>
                      </a:r>
                      <a:r>
                        <a:rPr kumimoji="0" lang="it-IT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adjuvante</a:t>
                      </a: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 </a:t>
                      </a:r>
                      <a:r>
                        <a:rPr kumimoji="0" lang="it-IT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antérieure</a:t>
                      </a:r>
                      <a:r>
                        <a:rPr kumimoji="0" lang="it-IT" altLang="fr-FR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, %</a:t>
                      </a: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07987" marR="0" marT="45714" marB="45714" anchor="ctr" horzOverflow="overflow">
                    <a:solidFill>
                      <a:srgbClr val="D3EA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12,5</a:t>
                      </a: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F81BD"/>
                        </a:solidFill>
                        <a:effectLst/>
                        <a:latin typeface="+mn-lt"/>
                      </a:endParaRPr>
                    </a:p>
                  </a:txBody>
                  <a:tcPr marL="91419" marR="91419" marT="45714" marB="45714" anchor="ctr" anchorCtr="1" horzOverflow="overflow">
                    <a:solidFill>
                      <a:srgbClr val="D3EA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12,7</a:t>
                      </a: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F81BD"/>
                        </a:solidFill>
                        <a:effectLst/>
                        <a:latin typeface="+mn-lt"/>
                      </a:endParaRPr>
                    </a:p>
                  </a:txBody>
                  <a:tcPr marL="91419" marR="91419" marT="45714" marB="45714" anchor="ctr" anchorCtr="1" horzOverflow="overflow">
                    <a:solidFill>
                      <a:srgbClr val="D3EAF2">
                        <a:alpha val="20000"/>
                      </a:srgb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Site tumeur primaire (droite/gauche/non estimé)</a:t>
                      </a:r>
                      <a:r>
                        <a:rPr kumimoji="0" lang="it-IT" altLang="fr-FR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 , %</a:t>
                      </a: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07987" marR="0" marT="45714" marB="4571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23,8 / 70,0 / 6,2</a:t>
                      </a: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F81BD"/>
                        </a:solidFill>
                        <a:effectLst/>
                        <a:latin typeface="+mn-lt"/>
                      </a:endParaRPr>
                    </a:p>
                  </a:txBody>
                  <a:tcPr marL="91419" marR="91419" marT="45714" marB="45714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34,9 / 60,3 / 4,8</a:t>
                      </a: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F81BD"/>
                        </a:solidFill>
                        <a:effectLst/>
                        <a:latin typeface="+mn-lt"/>
                      </a:endParaRPr>
                    </a:p>
                  </a:txBody>
                  <a:tcPr marL="91419" marR="91419" marT="45714" marB="45714" anchor="ctr" anchorCtr="1" horzOverflow="overflow"/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MH (foie/</a:t>
                      </a:r>
                      <a:r>
                        <a:rPr kumimoji="0" lang="it-IT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multiples</a:t>
                      </a: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 </a:t>
                      </a:r>
                      <a:r>
                        <a:rPr kumimoji="0" lang="it-IT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sites</a:t>
                      </a: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)</a:t>
                      </a:r>
                      <a:r>
                        <a:rPr kumimoji="0" lang="it-IT" altLang="fr-FR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 , %</a:t>
                      </a: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07987" marR="0" marT="45714" marB="45714" anchor="ctr" horzOverflow="overflow">
                    <a:solidFill>
                      <a:srgbClr val="D3EA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18,0 / 82,0</a:t>
                      </a: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F81BD"/>
                        </a:solidFill>
                        <a:effectLst/>
                        <a:latin typeface="+mn-lt"/>
                      </a:endParaRPr>
                    </a:p>
                  </a:txBody>
                  <a:tcPr marL="91419" marR="91419" marT="45714" marB="45714" anchor="ctr" anchorCtr="1" horzOverflow="overflow">
                    <a:solidFill>
                      <a:srgbClr val="D3EA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23,4 / 76,6</a:t>
                      </a: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F81BD"/>
                        </a:solidFill>
                        <a:effectLst/>
                        <a:latin typeface="+mn-lt"/>
                      </a:endParaRPr>
                    </a:p>
                  </a:txBody>
                  <a:tcPr marL="91419" marR="91419" marT="45714" marB="45714" anchor="ctr" anchorCtr="1" horzOverflow="overflow">
                    <a:solidFill>
                      <a:srgbClr val="D3EAF2">
                        <a:alpha val="20000"/>
                      </a:srgb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Tumeur primaire non réséquée</a:t>
                      </a:r>
                      <a:r>
                        <a:rPr kumimoji="0" lang="it-IT" altLang="fr-FR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, %</a:t>
                      </a: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07987" marR="0" marT="45714" marB="4571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34,8</a:t>
                      </a: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F81BD"/>
                        </a:solidFill>
                        <a:effectLst/>
                        <a:latin typeface="+mn-lt"/>
                      </a:endParaRPr>
                    </a:p>
                  </a:txBody>
                  <a:tcPr marL="91419" marR="91419" marT="45714" marB="45714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30,6</a:t>
                      </a: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F81BD"/>
                        </a:solidFill>
                        <a:effectLst/>
                        <a:latin typeface="+mn-lt"/>
                      </a:endParaRPr>
                    </a:p>
                  </a:txBody>
                  <a:tcPr marL="91419" marR="91419" marT="45714" marB="45714" anchor="ctr" anchorCtr="1" horzOverflow="overflow"/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02020"/>
                          </a:solidFill>
                          <a:effectLst/>
                          <a:latin typeface="+mn-lt"/>
                        </a:rPr>
                        <a:t>Score de Köhne (faible/modéré/sévère/non </a:t>
                      </a:r>
                      <a:r>
                        <a:rPr kumimoji="0" lang="it-IT" sz="18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02020"/>
                          </a:solidFill>
                          <a:effectLst/>
                          <a:latin typeface="+mn-lt"/>
                        </a:rPr>
                        <a:t>estimé</a:t>
                      </a: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02020"/>
                          </a:solidFill>
                          <a:effectLst/>
                          <a:latin typeface="+mn-lt"/>
                        </a:rPr>
                        <a:t>)</a:t>
                      </a:r>
                      <a:r>
                        <a:rPr kumimoji="0" lang="it-IT" altLang="fr-FR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, %</a:t>
                      </a: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02020"/>
                        </a:solidFill>
                        <a:effectLst/>
                        <a:latin typeface="+mn-lt"/>
                      </a:endParaRPr>
                    </a:p>
                  </a:txBody>
                  <a:tcPr marL="107987" marR="0" marT="45723" marB="45723" anchor="ctr" horzOverflow="overflow">
                    <a:solidFill>
                      <a:srgbClr val="D3EA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41,0 / 44,2 / 11,3 / 3,5</a:t>
                      </a: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F81BD"/>
                        </a:solidFill>
                        <a:effectLst/>
                        <a:latin typeface="+mn-lt"/>
                      </a:endParaRPr>
                    </a:p>
                  </a:txBody>
                  <a:tcPr marL="91429" marR="91429" marT="45723" marB="45723" anchor="ctr" anchorCtr="1" horzOverflow="overflow">
                    <a:solidFill>
                      <a:srgbClr val="D3EA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42,9 / 44,0 / 7,1 / 6,0</a:t>
                      </a: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F81BD"/>
                        </a:solidFill>
                        <a:effectLst/>
                        <a:latin typeface="+mn-lt"/>
                      </a:endParaRPr>
                    </a:p>
                  </a:txBody>
                  <a:tcPr marL="91429" marR="91429" marT="45723" marB="45723" anchor="ctr" anchorCtr="1" horzOverflow="overflow">
                    <a:solidFill>
                      <a:srgbClr val="D3EAF2">
                        <a:alpha val="20000"/>
                      </a:srgb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02020"/>
                          </a:solidFill>
                          <a:effectLst/>
                          <a:latin typeface="+mn-lt"/>
                        </a:rPr>
                        <a:t>KRAS muté, %</a:t>
                      </a:r>
                      <a:endParaRPr kumimoji="0" 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02020"/>
                        </a:solidFill>
                        <a:effectLst/>
                        <a:latin typeface="+mn-lt"/>
                      </a:endParaRPr>
                    </a:p>
                  </a:txBody>
                  <a:tcPr marL="107987" marR="0" marT="45723" marB="45723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37,5</a:t>
                      </a:r>
                    </a:p>
                  </a:txBody>
                  <a:tcPr marL="91429" marR="91429" marT="45723" marB="45723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41,3</a:t>
                      </a:r>
                    </a:p>
                  </a:txBody>
                  <a:tcPr marL="91429" marR="91429" marT="45723" marB="45723" anchor="ctr" anchorCtr="1" horzOverflow="overflow"/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02020"/>
                          </a:solidFill>
                          <a:effectLst/>
                          <a:latin typeface="+mn-lt"/>
                        </a:rPr>
                        <a:t>BRAF </a:t>
                      </a:r>
                      <a:r>
                        <a:rPr kumimoji="0" lang="it-IT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02020"/>
                          </a:solidFill>
                          <a:effectLst/>
                          <a:latin typeface="+mn-lt"/>
                        </a:rPr>
                        <a:t>muté</a:t>
                      </a: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02020"/>
                          </a:solidFill>
                          <a:effectLst/>
                          <a:latin typeface="+mn-lt"/>
                        </a:rPr>
                        <a:t>, %</a:t>
                      </a:r>
                    </a:p>
                  </a:txBody>
                  <a:tcPr marL="107987" marR="0" marT="45723" marB="45723" anchor="ctr" horzOverflow="overflow">
                    <a:solidFill>
                      <a:srgbClr val="D3EA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4,7</a:t>
                      </a:r>
                    </a:p>
                  </a:txBody>
                  <a:tcPr marL="91429" marR="91429" marT="45723" marB="45723" anchor="ctr" anchorCtr="1" horzOverflow="overflow">
                    <a:solidFill>
                      <a:srgbClr val="D3EA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6,3</a:t>
                      </a:r>
                    </a:p>
                  </a:txBody>
                  <a:tcPr marL="91429" marR="91429" marT="45723" marB="45723" anchor="ctr" anchorCtr="1" horzOverflow="overflow">
                    <a:solidFill>
                      <a:srgbClr val="D3EAF2">
                        <a:alpha val="2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11760" y="-27384"/>
            <a:ext cx="6233764" cy="1143000"/>
          </a:xfrm>
          <a:noFill/>
          <a:ln w="12700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fr-FR" sz="2800" dirty="0"/>
              <a:t>TRIBE</a:t>
            </a:r>
            <a:br>
              <a:rPr lang="fr-FR" sz="2800" dirty="0"/>
            </a:br>
            <a:r>
              <a:rPr lang="fr-FR" sz="2800" dirty="0"/>
              <a:t>Caractéristiques des patients </a:t>
            </a:r>
            <a:r>
              <a:rPr lang="fr-FR" sz="2000" dirty="0" smtClean="0"/>
              <a:t>(</a:t>
            </a:r>
            <a:r>
              <a:rPr lang="fr-FR" sz="2000" dirty="0"/>
              <a:t>p</a:t>
            </a:r>
            <a:r>
              <a:rPr lang="fr-FR" sz="2000" dirty="0" smtClean="0"/>
              <a:t>opulation ITT)</a:t>
            </a:r>
            <a:endParaRPr lang="fr-FR" sz="2000" dirty="0"/>
          </a:p>
        </p:txBody>
      </p:sp>
      <p:sp>
        <p:nvSpPr>
          <p:cNvPr id="6" name="Rectangle 5"/>
          <p:cNvSpPr/>
          <p:nvPr/>
        </p:nvSpPr>
        <p:spPr>
          <a:xfrm>
            <a:off x="-41275" y="6573138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100" dirty="0" err="1">
                <a:solidFill>
                  <a:prstClr val="black">
                    <a:lumMod val="50000"/>
                  </a:prstClr>
                </a:solidFill>
              </a:rPr>
              <a:t>Loupakis</a:t>
            </a:r>
            <a:r>
              <a:rPr lang="fr-FR" sz="1100" dirty="0">
                <a:solidFill>
                  <a:prstClr val="black">
                    <a:lumMod val="50000"/>
                  </a:prstClr>
                </a:solidFill>
              </a:rPr>
              <a:t> F et al. </a:t>
            </a:r>
            <a:r>
              <a:rPr lang="fr-FR" sz="1100" dirty="0">
                <a:solidFill>
                  <a:prstClr val="black"/>
                </a:solidFill>
              </a:rPr>
              <a:t>N </a:t>
            </a:r>
            <a:r>
              <a:rPr lang="fr-FR" sz="1100" dirty="0" err="1">
                <a:solidFill>
                  <a:prstClr val="black"/>
                </a:solidFill>
              </a:rPr>
              <a:t>Engl</a:t>
            </a:r>
            <a:r>
              <a:rPr lang="fr-FR" sz="1100" dirty="0">
                <a:solidFill>
                  <a:prstClr val="black"/>
                </a:solidFill>
              </a:rPr>
              <a:t> J Med 2014;371:1609-18. 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323529" y="4365104"/>
            <a:ext cx="8568952" cy="360040"/>
          </a:xfrm>
          <a:prstGeom prst="rect">
            <a:avLst/>
          </a:prstGeom>
          <a:noFill/>
          <a:ln w="31750">
            <a:solidFill>
              <a:srgbClr val="E46C0A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Imago Book" pitchFamily="-10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11079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2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9473756"/>
              </p:ext>
            </p:extLst>
          </p:nvPr>
        </p:nvGraphicFramePr>
        <p:xfrm>
          <a:off x="251520" y="1484784"/>
          <a:ext cx="8500778" cy="4559682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672000"/>
                <a:gridCol w="1876450"/>
                <a:gridCol w="1866621"/>
                <a:gridCol w="1085707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08000" marR="0" marT="45723" marB="140400" anchor="b" horzOverflow="overflow"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Bevacizumab</a:t>
                      </a: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/>
                      </a:r>
                      <a:b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</a:b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+ FOLFIRI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(n=256)</a:t>
                      </a: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T="45723" marB="45723" anchor="ctr" horzOverflow="overflow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Bevacizumab</a:t>
                      </a: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/>
                      </a:r>
                      <a:b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</a:b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+ FOLFOXIRI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(n=252)</a:t>
                      </a: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T="45723" marB="45723" anchor="ctr" horzOverflow="overflow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p</a:t>
                      </a: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T="45723" marB="45723" anchor="ctr" horzOverflow="overflow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4BACC6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ORR (%)</a:t>
                      </a: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08000" marR="0" marT="45714" marB="45714" anchor="ctr" horzOverflow="overflow"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A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53,1</a:t>
                      </a: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30" marR="91430" marT="45714" marB="45714" anchor="ctr" anchorCtr="1" horzOverflow="overflow"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A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65,1</a:t>
                      </a: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30" marR="91430" marT="45714" marB="45714" anchor="ctr" anchorCtr="1" horzOverflow="overflow"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A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0,006</a:t>
                      </a: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30" marR="91430" marT="45714" marB="45714" anchor="ctr" anchorCtr="1" horzOverflow="overflow"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AF2">
                        <a:alpha val="20000"/>
                      </a:srgb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  CR (%)</a:t>
                      </a: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08000" marR="0" marT="45714" marB="45714" anchor="ctr" horzOverflow="overflow"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  3,1</a:t>
                      </a: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30" marR="91430" marT="45714" marB="45714" anchor="ctr" anchorCtr="1" horzOverflow="overflow"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  4,8</a:t>
                      </a: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30" marR="91430" marT="45714" marB="45714" anchor="ctr" anchorCtr="1" horzOverflow="overflow"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30" marR="91430" marT="45714" marB="45714" anchor="ctr" anchorCtr="1" horzOverflow="overflow"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  PR (%)</a:t>
                      </a: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08000" marR="0" marT="45714" marB="45714" anchor="ctr" horzOverflow="overflow"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A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50,0</a:t>
                      </a: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30" marR="91430" marT="45714" marB="45714" anchor="ctr" anchorCtr="1" horzOverflow="overflow"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A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60,3</a:t>
                      </a: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30" marR="91430" marT="45714" marB="45714" anchor="ctr" anchorCtr="1" horzOverflow="overflow"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A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30" marR="91430" marT="45714" marB="45714" anchor="ctr" anchorCtr="1" horzOverflow="overflow"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AF2">
                        <a:alpha val="20000"/>
                      </a:srgb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  SD (%)</a:t>
                      </a: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08000" marR="0" marT="45714" marB="45714" anchor="ctr" horzOverflow="overflow"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32,0</a:t>
                      </a: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30" marR="91430" marT="45714" marB="45714" anchor="ctr" anchorCtr="1" horzOverflow="overflow"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24,6</a:t>
                      </a: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30" marR="91430" marT="45714" marB="45714" anchor="ctr" anchorCtr="1" horzOverflow="overflow"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30" marR="91430" marT="45714" marB="45714" anchor="ctr" anchorCtr="1" horzOverflow="overflow"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  PD (%)</a:t>
                      </a: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08000" marR="0" marT="45714" marB="45714" anchor="ctr" horzOverflow="overflow"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A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10,6</a:t>
                      </a: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30" marR="91430" marT="45714" marB="45714" anchor="ctr" anchorCtr="1" horzOverflow="overflow"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A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  6,3</a:t>
                      </a: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30" marR="91430" marT="45714" marB="45714" anchor="ctr" anchorCtr="1" horzOverflow="overflow"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A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30" marR="91430" marT="45714" marB="45714" anchor="ctr" anchorCtr="1" horzOverflow="overflow"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AF2">
                        <a:alpha val="20000"/>
                      </a:srgb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  Non </a:t>
                      </a:r>
                      <a:r>
                        <a:rPr kumimoji="0" lang="it-IT" sz="16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évaluable</a:t>
                      </a: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 (%)</a:t>
                      </a: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08000" marR="0" marT="45714" marB="45714" anchor="ctr" horzOverflow="overflow"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  4,3</a:t>
                      </a: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30" marR="91430" marT="45714" marB="45714" anchor="ctr" anchorCtr="1" horzOverflow="overflow"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  4,0</a:t>
                      </a: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30" marR="91430" marT="45714" marB="45714" anchor="ctr" anchorCtr="1" horzOverflow="overflow"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30" marR="91430" marT="45714" marB="45714" anchor="ctr" anchorCtr="1" horzOverflow="overflow"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Taux</a:t>
                      </a:r>
                      <a:r>
                        <a:rPr kumimoji="0" lang="it-IT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 de </a:t>
                      </a:r>
                      <a:r>
                        <a:rPr kumimoji="0" lang="it-IT" sz="16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résection</a:t>
                      </a:r>
                      <a:r>
                        <a:rPr kumimoji="0" lang="it-IT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 </a:t>
                      </a:r>
                      <a:r>
                        <a:rPr kumimoji="0" lang="it-IT" sz="16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secondaire</a:t>
                      </a:r>
                      <a:r>
                        <a:rPr kumimoji="0" lang="it-IT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 (%)</a:t>
                      </a: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08000" marR="0" marT="45714" marB="45714" anchor="ctr" horzOverflow="overflow"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A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21</a:t>
                      </a: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30" marR="91430" marT="45714" marB="45714" anchor="ctr" anchorCtr="1" horzOverflow="overflow"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A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26</a:t>
                      </a: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30" marR="91430" marT="45714" marB="45714" anchor="ctr" anchorCtr="1" horzOverflow="overflow"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A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0,210</a:t>
                      </a: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30" marR="91430" marT="45714" marB="45714" anchor="ctr" anchorCtr="1" horzOverflow="overflow"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AF2">
                        <a:alpha val="20000"/>
                      </a:srgbClr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Taux de résection R0 </a:t>
                      </a:r>
                      <a:r>
                        <a:rPr kumimoji="0" lang="it-IT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(%)</a:t>
                      </a: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08000" marR="0" marT="45714" marB="45714" anchor="ctr" horzOverflow="overflow"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A48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12</a:t>
                      </a: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30" marR="91430" marT="45714" marB="45714" anchor="ctr" anchorCtr="1" horzOverflow="overflow"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A48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15</a:t>
                      </a: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30" marR="91430" marT="45714" marB="45714" anchor="ctr" anchorCtr="1" horzOverflow="overflow"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A48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0,33</a:t>
                      </a: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30" marR="91430" marT="45714" marB="45714" anchor="ctr" anchorCtr="1" horzOverflow="overflow"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A48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Sous-groupe MH hépatiques uniquement</a:t>
                      </a:r>
                      <a:endParaRPr kumimoji="0" lang="it-IT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108000" marR="0" marT="45714" marB="45714" anchor="ctr" horzOverflow="overflow">
                    <a:lnT w="6350" cap="flat" cmpd="sng" algn="ctr">
                      <a:solidFill>
                        <a:srgbClr val="4A48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A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(n=46)</a:t>
                      </a:r>
                      <a:endParaRPr kumimoji="0" lang="it-IT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1430" marR="91430" marT="45714" marB="45714" anchor="ctr" anchorCtr="1" horzOverflow="overflow">
                    <a:lnT w="6350" cap="flat" cmpd="sng" algn="ctr">
                      <a:solidFill>
                        <a:srgbClr val="4A48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A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(n=59)</a:t>
                      </a:r>
                      <a:endParaRPr kumimoji="0" lang="it-IT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1430" marR="91430" marT="45714" marB="45714" anchor="ctr" anchorCtr="1" horzOverflow="overflow">
                    <a:lnT w="6350" cap="flat" cmpd="sng" algn="ctr">
                      <a:solidFill>
                        <a:srgbClr val="4A48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A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1430" marR="91430" marT="45714" marB="45714" anchor="ctr" anchorCtr="1" horzOverflow="overflow">
                    <a:lnT w="6350" cap="flat" cmpd="sng" algn="ctr">
                      <a:solidFill>
                        <a:srgbClr val="4A48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AF2">
                        <a:alpha val="20000"/>
                      </a:srgb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Taux</a:t>
                      </a: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 de </a:t>
                      </a:r>
                      <a:r>
                        <a:rPr kumimoji="0" lang="it-IT" sz="16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résection</a:t>
                      </a: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 </a:t>
                      </a:r>
                      <a:r>
                        <a:rPr kumimoji="0" lang="it-IT" sz="16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secondaire</a:t>
                      </a: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 (%)</a:t>
                      </a: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08000" marR="0" marT="45714" marB="45714" anchor="ctr" horzOverflow="overflow"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41</a:t>
                      </a: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30" marR="91430" marT="45714" marB="45714" anchor="ctr" anchorCtr="1" horzOverflow="overflow"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39</a:t>
                      </a: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30" marR="91430" marT="45714" marB="45714" anchor="ctr" anchorCtr="1" horzOverflow="overflow"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1,000</a:t>
                      </a: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30" marR="91430" marT="45714" marB="45714" anchor="ctr" anchorCtr="1" horzOverflow="overflow"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Taux</a:t>
                      </a: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 de </a:t>
                      </a:r>
                      <a:r>
                        <a:rPr kumimoji="0" lang="it-IT" sz="16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résection</a:t>
                      </a: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 R0 (%)</a:t>
                      </a: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08000" marR="0" marT="45714" marB="45714" anchor="ctr" horzOverflow="overflow"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3EA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28</a:t>
                      </a: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30" marR="91430" marT="45714" marB="45714" anchor="ctr" anchorCtr="1" horzOverflow="overflow"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3EA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32</a:t>
                      </a: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30" marR="91430" marT="45714" marB="45714" anchor="ctr" anchorCtr="1" horzOverflow="overflow"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3EA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j-lt"/>
                        </a:rPr>
                        <a:t>0,823</a:t>
                      </a: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30" marR="91430" marT="45714" marB="45714" anchor="ctr" anchorCtr="1" horzOverflow="overflow">
                    <a:lnT w="12700" cap="flat" cmpd="sng" algn="ctr">
                      <a:solidFill>
                        <a:srgbClr val="3A62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3EAF2">
                        <a:alpha val="2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2411760" y="0"/>
            <a:ext cx="6213376" cy="1143000"/>
          </a:xfrm>
        </p:spPr>
        <p:txBody>
          <a:bodyPr>
            <a:noAutofit/>
          </a:bodyPr>
          <a:lstStyle/>
          <a:p>
            <a:pPr eaLnBrk="1" hangingPunct="1"/>
            <a:r>
              <a:rPr lang="fr-FR" sz="2800" b="1" dirty="0" smtClean="0"/>
              <a:t>TRIBE</a:t>
            </a:r>
            <a:r>
              <a:rPr lang="fr-FR" sz="2800" dirty="0"/>
              <a:t/>
            </a:r>
            <a:br>
              <a:rPr lang="fr-FR" sz="2800" dirty="0"/>
            </a:br>
            <a:r>
              <a:rPr lang="fr-FR" sz="2800" dirty="0" smtClean="0"/>
              <a:t>Taux de réponse</a:t>
            </a:r>
            <a:endParaRPr lang="fr-FR" sz="2800" dirty="0"/>
          </a:p>
        </p:txBody>
      </p:sp>
      <p:sp>
        <p:nvSpPr>
          <p:cNvPr id="5" name="TextBox 24"/>
          <p:cNvSpPr txBox="1">
            <a:spLocks noChangeArrowheads="1"/>
          </p:cNvSpPr>
          <p:nvPr/>
        </p:nvSpPr>
        <p:spPr bwMode="auto">
          <a:xfrm>
            <a:off x="80544" y="6551766"/>
            <a:ext cx="6868896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Imago" pitchFamily="2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Imago" pitchFamily="2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Imago" pitchFamily="2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Imago" pitchFamily="2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Imago" pitchFamily="2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 pitchFamily="2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 pitchFamily="2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 pitchFamily="2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 pitchFamily="2" charset="0"/>
                <a:cs typeface="Arial" pitchFamily="34" charset="0"/>
              </a:defRPr>
            </a:lvl9pPr>
          </a:lstStyle>
          <a:p>
            <a:pPr>
              <a:buClr>
                <a:srgbClr val="FFFFFF"/>
              </a:buClr>
            </a:pPr>
            <a:r>
              <a:rPr lang="fr-FR" sz="1100" dirty="0" err="1" smtClean="0">
                <a:solidFill>
                  <a:prstClr val="black">
                    <a:lumMod val="50000"/>
                  </a:prstClr>
                </a:solidFill>
                <a:latin typeface="Calibri"/>
                <a:cs typeface="Calibri"/>
              </a:rPr>
              <a:t>Loupakis</a:t>
            </a:r>
            <a:r>
              <a:rPr lang="fr-FR" sz="1100" dirty="0" smtClean="0">
                <a:solidFill>
                  <a:prstClr val="black">
                    <a:lumMod val="50000"/>
                  </a:prstClr>
                </a:solidFill>
                <a:latin typeface="Calibri"/>
                <a:cs typeface="Calibri"/>
              </a:rPr>
              <a:t> F et al. </a:t>
            </a:r>
            <a:r>
              <a:rPr lang="fr-FR" sz="1100" dirty="0">
                <a:solidFill>
                  <a:prstClr val="black"/>
                </a:solidFill>
                <a:latin typeface="Calibri"/>
                <a:cs typeface="Calibri"/>
              </a:rPr>
              <a:t>N </a:t>
            </a:r>
            <a:r>
              <a:rPr lang="fr-FR" sz="1100" dirty="0" err="1">
                <a:solidFill>
                  <a:prstClr val="black"/>
                </a:solidFill>
                <a:latin typeface="Calibri"/>
                <a:cs typeface="Calibri"/>
              </a:rPr>
              <a:t>Engl</a:t>
            </a:r>
            <a:r>
              <a:rPr lang="fr-FR" sz="1100" dirty="0">
                <a:solidFill>
                  <a:prstClr val="black"/>
                </a:solidFill>
                <a:latin typeface="Calibri"/>
                <a:cs typeface="Calibri"/>
              </a:rPr>
              <a:t> J Med 2014;371:1609-18</a:t>
            </a:r>
            <a:r>
              <a:rPr lang="fr-FR" sz="1100" dirty="0" smtClean="0">
                <a:solidFill>
                  <a:prstClr val="black"/>
                </a:solidFill>
                <a:latin typeface="Calibri"/>
                <a:cs typeface="Calibri"/>
              </a:rPr>
              <a:t>. </a:t>
            </a:r>
            <a:r>
              <a:rPr lang="fr-FR" sz="1100" dirty="0" smtClean="0">
                <a:solidFill>
                  <a:prstClr val="black">
                    <a:lumMod val="50000"/>
                  </a:prstClr>
                </a:solidFill>
                <a:latin typeface="Calibri"/>
                <a:cs typeface="Calibri"/>
              </a:rPr>
              <a:t>Falcone A et </a:t>
            </a:r>
            <a:r>
              <a:rPr lang="fr-FR" sz="1100" dirty="0">
                <a:solidFill>
                  <a:prstClr val="black">
                    <a:lumMod val="50000"/>
                  </a:prstClr>
                </a:solidFill>
                <a:latin typeface="Calibri"/>
                <a:cs typeface="Calibri"/>
              </a:rPr>
              <a:t>al. ASCO </a:t>
            </a:r>
            <a:r>
              <a:rPr lang="fr-FR" sz="1100" dirty="0" smtClean="0">
                <a:solidFill>
                  <a:prstClr val="black">
                    <a:lumMod val="50000"/>
                  </a:prstClr>
                </a:solidFill>
                <a:latin typeface="Calibri"/>
                <a:cs typeface="Calibri"/>
              </a:rPr>
              <a:t>2013. </a:t>
            </a:r>
            <a:r>
              <a:rPr lang="fr-FR" sz="1100" dirty="0">
                <a:solidFill>
                  <a:prstClr val="black">
                    <a:lumMod val="50000"/>
                  </a:prstClr>
                </a:solidFill>
                <a:latin typeface="Calibri"/>
                <a:cs typeface="Calibri"/>
              </a:rPr>
              <a:t>J Clin </a:t>
            </a:r>
            <a:r>
              <a:rPr lang="fr-FR" sz="1100" dirty="0" err="1">
                <a:solidFill>
                  <a:prstClr val="black">
                    <a:lumMod val="50000"/>
                  </a:prstClr>
                </a:solidFill>
                <a:latin typeface="Calibri"/>
                <a:cs typeface="Calibri"/>
              </a:rPr>
              <a:t>Oncol</a:t>
            </a:r>
            <a:r>
              <a:rPr lang="fr-FR" sz="1100" dirty="0">
                <a:solidFill>
                  <a:prstClr val="black">
                    <a:lumMod val="50000"/>
                  </a:prstClr>
                </a:solidFill>
                <a:latin typeface="Calibri"/>
                <a:cs typeface="Calibri"/>
              </a:rPr>
              <a:t> 31, 2013 (</a:t>
            </a:r>
            <a:r>
              <a:rPr lang="fr-FR" sz="1100" dirty="0" err="1">
                <a:solidFill>
                  <a:prstClr val="black">
                    <a:lumMod val="50000"/>
                  </a:prstClr>
                </a:solidFill>
                <a:latin typeface="Calibri"/>
                <a:cs typeface="Calibri"/>
              </a:rPr>
              <a:t>suppl</a:t>
            </a:r>
            <a:r>
              <a:rPr lang="fr-FR" sz="1100" dirty="0">
                <a:solidFill>
                  <a:prstClr val="black">
                    <a:lumMod val="50000"/>
                  </a:prstClr>
                </a:solidFill>
                <a:latin typeface="Calibri"/>
                <a:cs typeface="Calibri"/>
              </a:rPr>
              <a:t>; </a:t>
            </a:r>
            <a:r>
              <a:rPr lang="fr-FR" sz="1100" dirty="0" err="1">
                <a:solidFill>
                  <a:prstClr val="black">
                    <a:lumMod val="50000"/>
                  </a:prstClr>
                </a:solidFill>
                <a:latin typeface="Calibri"/>
                <a:cs typeface="Calibri"/>
              </a:rPr>
              <a:t>abstr</a:t>
            </a:r>
            <a:r>
              <a:rPr lang="fr-FR" sz="1100" dirty="0">
                <a:solidFill>
                  <a:prstClr val="black">
                    <a:lumMod val="50000"/>
                  </a:prstClr>
                </a:solidFill>
                <a:latin typeface="Calibri"/>
                <a:cs typeface="Calibri"/>
              </a:rPr>
              <a:t> 3505)</a:t>
            </a:r>
            <a:endParaRPr lang="en-GB" sz="1100" dirty="0">
              <a:solidFill>
                <a:prstClr val="black">
                  <a:lumMod val="50000"/>
                </a:prstClr>
              </a:solidFill>
              <a:latin typeface="Calibri"/>
              <a:cs typeface="Calibri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308853" y="4437112"/>
            <a:ext cx="7183427" cy="576064"/>
          </a:xfrm>
          <a:prstGeom prst="rect">
            <a:avLst/>
          </a:prstGeom>
          <a:noFill/>
          <a:ln>
            <a:solidFill>
              <a:srgbClr val="E46C0A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Imago Book" pitchFamily="-10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5442807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2"/>
          <p:cNvSpPr>
            <a:spLocks noChangeArrowheads="1"/>
          </p:cNvSpPr>
          <p:nvPr/>
        </p:nvSpPr>
        <p:spPr bwMode="auto">
          <a:xfrm rot="-5400000">
            <a:off x="320650" y="3457016"/>
            <a:ext cx="2261235" cy="30777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fr-FR" sz="1400" b="1" dirty="0" err="1" smtClean="0">
                <a:solidFill>
                  <a:prstClr val="black"/>
                </a:solidFill>
                <a:latin typeface="Calibri" panose="020F0502020204030204" pitchFamily="34" charset="0"/>
              </a:rPr>
              <a:t>Survie</a:t>
            </a:r>
            <a:r>
              <a:rPr lang="it-IT" altLang="fr-FR" sz="14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 sans </a:t>
            </a:r>
            <a:r>
              <a:rPr lang="it-IT" altLang="fr-FR" sz="1400" b="1" dirty="0" err="1" smtClean="0">
                <a:solidFill>
                  <a:prstClr val="black"/>
                </a:solidFill>
                <a:latin typeface="Calibri" panose="020F0502020204030204" pitchFamily="34" charset="0"/>
              </a:rPr>
              <a:t>progression</a:t>
            </a:r>
            <a:endParaRPr lang="it-IT" altLang="fr-FR" sz="1400" b="1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5" name="Rettangolo 9"/>
          <p:cNvSpPr>
            <a:spLocks noChangeArrowheads="1"/>
          </p:cNvSpPr>
          <p:nvPr/>
        </p:nvSpPr>
        <p:spPr bwMode="auto">
          <a:xfrm>
            <a:off x="3153474" y="5416485"/>
            <a:ext cx="1837313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fr-FR" sz="1400" b="1" smtClean="0">
                <a:solidFill>
                  <a:prstClr val="black"/>
                </a:solidFill>
                <a:latin typeface="Calibri" panose="020F0502020204030204" pitchFamily="34" charset="0"/>
              </a:rPr>
              <a:t>Temps (mois</a:t>
            </a:r>
            <a:r>
              <a:rPr lang="it-IT" altLang="fr-FR" sz="1400" b="1">
                <a:solidFill>
                  <a:prstClr val="black"/>
                </a:solidFill>
                <a:latin typeface="Calibri" panose="020F0502020204030204" pitchFamily="34" charset="0"/>
              </a:rPr>
              <a:t>)</a:t>
            </a:r>
          </a:p>
        </p:txBody>
      </p:sp>
      <p:grpSp>
        <p:nvGrpSpPr>
          <p:cNvPr id="12" name="Groupe 11"/>
          <p:cNvGrpSpPr/>
          <p:nvPr/>
        </p:nvGrpSpPr>
        <p:grpSpPr>
          <a:xfrm>
            <a:off x="3507616" y="3401603"/>
            <a:ext cx="1537552" cy="431315"/>
            <a:chOff x="3669259" y="2380508"/>
            <a:chExt cx="1537552" cy="431315"/>
          </a:xfrm>
        </p:grpSpPr>
        <p:sp>
          <p:nvSpPr>
            <p:cNvPr id="6" name="Rettangolo 11"/>
            <p:cNvSpPr>
              <a:spLocks noChangeArrowheads="1"/>
            </p:cNvSpPr>
            <p:nvPr/>
          </p:nvSpPr>
          <p:spPr bwMode="auto">
            <a:xfrm>
              <a:off x="3873430" y="2380508"/>
              <a:ext cx="1333381" cy="4313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lnSpc>
                  <a:spcPts val="1000"/>
                </a:lnSpc>
                <a:spcBef>
                  <a:spcPct val="0"/>
                </a:spcBef>
                <a:spcAft>
                  <a:spcPts val="600"/>
                </a:spcAft>
                <a:buFontTx/>
                <a:buNone/>
              </a:pPr>
              <a:r>
                <a:rPr lang="it-IT" altLang="fr-FR" sz="1050" b="1" dirty="0">
                  <a:solidFill>
                    <a:prstClr val="black"/>
                  </a:solidFill>
                  <a:latin typeface="Calibri"/>
                </a:rPr>
                <a:t>FOLFIRI + </a:t>
              </a:r>
              <a:r>
                <a:rPr lang="it-IT" altLang="fr-FR" sz="1050" b="1" dirty="0" err="1">
                  <a:solidFill>
                    <a:prstClr val="black"/>
                  </a:solidFill>
                  <a:latin typeface="Calibri"/>
                </a:rPr>
                <a:t>bev</a:t>
              </a:r>
              <a:endParaRPr lang="it-IT" altLang="fr-FR" sz="1050" b="1" dirty="0">
                <a:solidFill>
                  <a:prstClr val="black"/>
                </a:solidFill>
                <a:latin typeface="Calibri"/>
              </a:endParaRPr>
            </a:p>
            <a:p>
              <a:pPr>
                <a:lnSpc>
                  <a:spcPts val="1000"/>
                </a:lnSpc>
                <a:spcBef>
                  <a:spcPct val="0"/>
                </a:spcBef>
                <a:buFontTx/>
                <a:buNone/>
              </a:pPr>
              <a:r>
                <a:rPr lang="it-IT" altLang="fr-FR" sz="1050" b="1" dirty="0">
                  <a:solidFill>
                    <a:prstClr val="black"/>
                  </a:solidFill>
                  <a:latin typeface="Calibri"/>
                </a:rPr>
                <a:t>FOLFOXIRI + </a:t>
              </a:r>
              <a:r>
                <a:rPr lang="it-IT" altLang="fr-FR" sz="1050" b="1" dirty="0" err="1">
                  <a:solidFill>
                    <a:prstClr val="black"/>
                  </a:solidFill>
                  <a:latin typeface="Calibri"/>
                </a:rPr>
                <a:t>bev</a:t>
              </a:r>
              <a:endParaRPr lang="it-IT" altLang="fr-FR" sz="1050" b="1" dirty="0">
                <a:solidFill>
                  <a:prstClr val="black"/>
                </a:solidFill>
                <a:latin typeface="Calibri"/>
              </a:endParaRPr>
            </a:p>
          </p:txBody>
        </p:sp>
        <p:cxnSp>
          <p:nvCxnSpPr>
            <p:cNvPr id="7" name="Connettore 1 6"/>
            <p:cNvCxnSpPr>
              <a:cxnSpLocks noChangeShapeType="1"/>
            </p:cNvCxnSpPr>
            <p:nvPr/>
          </p:nvCxnSpPr>
          <p:spPr bwMode="auto">
            <a:xfrm>
              <a:off x="3669259" y="2477135"/>
              <a:ext cx="242271" cy="0"/>
            </a:xfrm>
            <a:prstGeom prst="line">
              <a:avLst/>
            </a:prstGeom>
            <a:noFill/>
            <a:ln w="28575">
              <a:solidFill>
                <a:srgbClr val="3A629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" name="Connettore 1 14"/>
            <p:cNvCxnSpPr>
              <a:cxnSpLocks noChangeShapeType="1"/>
            </p:cNvCxnSpPr>
            <p:nvPr/>
          </p:nvCxnSpPr>
          <p:spPr bwMode="auto">
            <a:xfrm>
              <a:off x="3669259" y="2670175"/>
              <a:ext cx="242271" cy="0"/>
            </a:xfrm>
            <a:prstGeom prst="line">
              <a:avLst/>
            </a:prstGeom>
            <a:noFill/>
            <a:ln w="28575">
              <a:solidFill>
                <a:srgbClr val="E46C0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aphicFrame>
        <p:nvGraphicFramePr>
          <p:cNvPr id="13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9646402"/>
              </p:ext>
            </p:extLst>
          </p:nvPr>
        </p:nvGraphicFramePr>
        <p:xfrm>
          <a:off x="784369" y="5724460"/>
          <a:ext cx="5904000" cy="3600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4000"/>
                <a:gridCol w="504000"/>
                <a:gridCol w="504000"/>
                <a:gridCol w="504000"/>
                <a:gridCol w="504000"/>
                <a:gridCol w="504000"/>
                <a:gridCol w="504000"/>
                <a:gridCol w="504000"/>
                <a:gridCol w="504000"/>
                <a:gridCol w="504000"/>
                <a:gridCol w="504000"/>
              </a:tblGrid>
              <a:tr h="180000">
                <a:tc>
                  <a:txBody>
                    <a:bodyPr/>
                    <a:lstStyle/>
                    <a:p>
                      <a:pPr algn="l"/>
                      <a:r>
                        <a:rPr lang="it-IT" sz="1000" b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</a:rPr>
                        <a:t>FOLFIRI/bev</a:t>
                      </a:r>
                      <a:endParaRPr lang="it-IT" sz="10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05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</a:rPr>
                        <a:t>256</a:t>
                      </a:r>
                      <a:endParaRPr lang="it-IT" sz="1050" b="0" dirty="0">
                        <a:solidFill>
                          <a:schemeClr val="tx1">
                            <a:lumMod val="50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050" b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</a:rPr>
                        <a:t>203</a:t>
                      </a:r>
                      <a:endParaRPr lang="it-IT" sz="1050" b="0" dirty="0">
                        <a:solidFill>
                          <a:schemeClr val="tx1">
                            <a:lumMod val="50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050" b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</a:rPr>
                        <a:t>94</a:t>
                      </a:r>
                      <a:endParaRPr lang="it-IT" sz="1050" b="0" dirty="0">
                        <a:solidFill>
                          <a:schemeClr val="tx1">
                            <a:lumMod val="50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050" b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</a:rPr>
                        <a:t>46</a:t>
                      </a:r>
                      <a:endParaRPr lang="it-IT" sz="1050" b="0" dirty="0">
                        <a:solidFill>
                          <a:schemeClr val="tx1">
                            <a:lumMod val="50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050" b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</a:rPr>
                        <a:t>26</a:t>
                      </a:r>
                      <a:endParaRPr lang="it-IT" sz="1050" b="0" dirty="0">
                        <a:solidFill>
                          <a:schemeClr val="tx1">
                            <a:lumMod val="50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050" b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</a:rPr>
                        <a:t>14</a:t>
                      </a:r>
                      <a:endParaRPr lang="it-IT" sz="1050" b="0" dirty="0">
                        <a:solidFill>
                          <a:schemeClr val="tx1">
                            <a:lumMod val="50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050" b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</a:rPr>
                        <a:t>7</a:t>
                      </a:r>
                      <a:endParaRPr lang="it-IT" sz="1050" b="0" dirty="0">
                        <a:solidFill>
                          <a:schemeClr val="tx1">
                            <a:lumMod val="50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050" b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</a:rPr>
                        <a:t>3</a:t>
                      </a:r>
                      <a:endParaRPr lang="it-IT" sz="1050" b="0" dirty="0">
                        <a:solidFill>
                          <a:schemeClr val="tx1">
                            <a:lumMod val="50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05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</a:rPr>
                        <a:t>0</a:t>
                      </a:r>
                      <a:endParaRPr lang="it-IT" sz="1050" b="0" dirty="0">
                        <a:solidFill>
                          <a:schemeClr val="tx1">
                            <a:lumMod val="50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05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</a:rPr>
                        <a:t>0</a:t>
                      </a:r>
                      <a:endParaRPr lang="it-IT" sz="1050" b="0" dirty="0">
                        <a:solidFill>
                          <a:schemeClr val="tx1">
                            <a:lumMod val="50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/>
                      <a:r>
                        <a:rPr lang="it-IT" sz="10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</a:rPr>
                        <a:t>FOLFOXIRI/</a:t>
                      </a:r>
                      <a:r>
                        <a:rPr lang="it-IT" sz="1000" b="1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</a:rPr>
                        <a:t>bev</a:t>
                      </a:r>
                      <a:r>
                        <a:rPr lang="it-IT" sz="10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</a:rPr>
                        <a:t> </a:t>
                      </a:r>
                      <a:endParaRPr lang="it-IT" sz="10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05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</a:rPr>
                        <a:t>252</a:t>
                      </a:r>
                      <a:endParaRPr lang="it-IT" sz="1050" b="0" dirty="0">
                        <a:solidFill>
                          <a:schemeClr val="tx1">
                            <a:lumMod val="50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050" b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</a:rPr>
                        <a:t>208</a:t>
                      </a:r>
                      <a:endParaRPr lang="it-IT" sz="1050" b="0" dirty="0">
                        <a:solidFill>
                          <a:schemeClr val="tx1">
                            <a:lumMod val="50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05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</a:rPr>
                        <a:t>125</a:t>
                      </a:r>
                      <a:endParaRPr lang="it-IT" sz="1050" b="0" dirty="0">
                        <a:solidFill>
                          <a:schemeClr val="tx1">
                            <a:lumMod val="50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050" b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</a:rPr>
                        <a:t>74</a:t>
                      </a:r>
                      <a:endParaRPr lang="it-IT" sz="1050" b="0" dirty="0">
                        <a:solidFill>
                          <a:schemeClr val="tx1">
                            <a:lumMod val="50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050" b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</a:rPr>
                        <a:t>35</a:t>
                      </a:r>
                      <a:endParaRPr lang="it-IT" sz="1050" b="0" dirty="0">
                        <a:solidFill>
                          <a:schemeClr val="tx1">
                            <a:lumMod val="50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050" b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</a:rPr>
                        <a:t>21</a:t>
                      </a:r>
                      <a:endParaRPr lang="it-IT" sz="1050" b="0" dirty="0">
                        <a:solidFill>
                          <a:schemeClr val="tx1">
                            <a:lumMod val="50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050" b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</a:rPr>
                        <a:t>11</a:t>
                      </a:r>
                      <a:endParaRPr lang="it-IT" sz="1050" b="0" dirty="0">
                        <a:solidFill>
                          <a:schemeClr val="tx1">
                            <a:lumMod val="50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050" b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</a:rPr>
                        <a:t>5</a:t>
                      </a:r>
                      <a:endParaRPr lang="it-IT" sz="1050" b="0" dirty="0">
                        <a:solidFill>
                          <a:schemeClr val="tx1">
                            <a:lumMod val="50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050" b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</a:rPr>
                        <a:t>2</a:t>
                      </a:r>
                      <a:endParaRPr lang="it-IT" sz="1050" b="0" dirty="0">
                        <a:solidFill>
                          <a:schemeClr val="tx1">
                            <a:lumMod val="50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050" b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</a:rPr>
                        <a:t>1</a:t>
                      </a:r>
                      <a:endParaRPr lang="it-IT" sz="1050" b="0" dirty="0">
                        <a:solidFill>
                          <a:schemeClr val="tx1">
                            <a:lumMod val="50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15" name="Connecteur droit 14"/>
          <p:cNvCxnSpPr/>
          <p:nvPr/>
        </p:nvCxnSpPr>
        <p:spPr>
          <a:xfrm>
            <a:off x="1871976" y="3512629"/>
            <a:ext cx="1044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>
            <a:off x="2930133" y="3497132"/>
            <a:ext cx="0" cy="16560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>
            <a:off x="2710573" y="3502300"/>
            <a:ext cx="0" cy="16560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2800" dirty="0" err="1"/>
              <a:t>TRIBE</a:t>
            </a:r>
            <a:r>
              <a:rPr lang="fr-FR" sz="2800" dirty="0"/>
              <a:t/>
            </a:r>
            <a:br>
              <a:rPr lang="fr-FR" sz="2800" dirty="0"/>
            </a:br>
            <a:r>
              <a:rPr lang="fr-FR" sz="2800" dirty="0"/>
              <a:t>Survie sans </a:t>
            </a:r>
            <a:r>
              <a:rPr lang="fr-FR" sz="2800" dirty="0" smtClean="0"/>
              <a:t>progression</a:t>
            </a:r>
            <a:endParaRPr lang="fr-FR" sz="2800" dirty="0"/>
          </a:p>
        </p:txBody>
      </p:sp>
      <p:sp>
        <p:nvSpPr>
          <p:cNvPr id="10" name="Rectangle 9"/>
          <p:cNvSpPr/>
          <p:nvPr/>
        </p:nvSpPr>
        <p:spPr>
          <a:xfrm>
            <a:off x="719688" y="5471131"/>
            <a:ext cx="70742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b="1" dirty="0" smtClean="0">
                <a:solidFill>
                  <a:prstClr val="black"/>
                </a:solidFill>
              </a:rPr>
              <a:t>Patients</a:t>
            </a:r>
            <a:endParaRPr lang="en-GB" sz="1200" b="1" dirty="0">
              <a:solidFill>
                <a:prstClr val="black"/>
              </a:solidFill>
            </a:endParaRPr>
          </a:p>
        </p:txBody>
      </p:sp>
      <p:graphicFrame>
        <p:nvGraphicFramePr>
          <p:cNvPr id="19" name="Table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1552413"/>
              </p:ext>
            </p:extLst>
          </p:nvPr>
        </p:nvGraphicFramePr>
        <p:xfrm>
          <a:off x="4027364" y="1468165"/>
          <a:ext cx="4649092" cy="12735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7010"/>
                <a:gridCol w="1162274"/>
                <a:gridCol w="1279808"/>
              </a:tblGrid>
              <a:tr h="587714">
                <a:tc>
                  <a:txBody>
                    <a:bodyPr/>
                    <a:lstStyle/>
                    <a:p>
                      <a:endParaRPr lang="en-GB" sz="1100" dirty="0">
                        <a:solidFill>
                          <a:schemeClr val="tx1"/>
                        </a:solidFill>
                        <a:latin typeface="+mj-lt"/>
                        <a:cs typeface="Calibri"/>
                      </a:endParaRPr>
                    </a:p>
                  </a:txBody>
                  <a:tcPr marL="91441" marR="91441" marT="45727" marB="45727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>
                          <a:solidFill>
                            <a:srgbClr val="3A629F"/>
                          </a:solidFill>
                          <a:latin typeface="+mj-lt"/>
                          <a:cs typeface="Calibri"/>
                        </a:rPr>
                        <a:t>FOLFIRI + </a:t>
                      </a:r>
                      <a:br>
                        <a:rPr lang="en-GB" sz="1100" dirty="0" smtClean="0">
                          <a:solidFill>
                            <a:srgbClr val="3A629F"/>
                          </a:solidFill>
                          <a:latin typeface="+mj-lt"/>
                          <a:cs typeface="Calibri"/>
                        </a:rPr>
                      </a:br>
                      <a:r>
                        <a:rPr lang="en-GB" sz="1100" dirty="0" err="1" smtClean="0">
                          <a:solidFill>
                            <a:srgbClr val="3A629F"/>
                          </a:solidFill>
                          <a:latin typeface="+mj-lt"/>
                          <a:cs typeface="Calibri"/>
                        </a:rPr>
                        <a:t>Bevacizumab</a:t>
                      </a:r>
                      <a:endParaRPr lang="en-GB" sz="1100" dirty="0" smtClean="0">
                        <a:solidFill>
                          <a:srgbClr val="3A629F"/>
                        </a:solidFill>
                        <a:latin typeface="+mj-lt"/>
                        <a:cs typeface="Calibri"/>
                      </a:endParaRPr>
                    </a:p>
                  </a:txBody>
                  <a:tcPr marL="91441" marR="91441" marT="45727" marB="45727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>
                          <a:solidFill>
                            <a:srgbClr val="E46C0A"/>
                          </a:solidFill>
                          <a:latin typeface="+mj-lt"/>
                          <a:cs typeface="Calibri"/>
                        </a:rPr>
                        <a:t>FOLFOXIRI + </a:t>
                      </a:r>
                      <a:r>
                        <a:rPr lang="en-GB" sz="1100" dirty="0" err="1" smtClean="0">
                          <a:solidFill>
                            <a:srgbClr val="E46C0A"/>
                          </a:solidFill>
                          <a:latin typeface="+mj-lt"/>
                          <a:cs typeface="Calibri"/>
                        </a:rPr>
                        <a:t>Bevacizumab</a:t>
                      </a:r>
                      <a:endParaRPr lang="en-GB" sz="1100" dirty="0" smtClean="0">
                        <a:solidFill>
                          <a:srgbClr val="E46C0A"/>
                        </a:solidFill>
                        <a:latin typeface="+mj-lt"/>
                        <a:cs typeface="Calibri"/>
                      </a:endParaRPr>
                    </a:p>
                  </a:txBody>
                  <a:tcPr marL="91441" marR="91441" marT="45727" marB="45727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6191">
                <a:tc>
                  <a:txBody>
                    <a:bodyPr/>
                    <a:lstStyle/>
                    <a:p>
                      <a:r>
                        <a:rPr lang="en-GB" sz="1100" b="1" dirty="0" smtClean="0">
                          <a:solidFill>
                            <a:schemeClr val="tx1"/>
                          </a:solidFill>
                          <a:latin typeface="+mj-lt"/>
                          <a:cs typeface="Calibri"/>
                        </a:rPr>
                        <a:t>SSP </a:t>
                      </a:r>
                      <a:r>
                        <a:rPr lang="en-GB" sz="1100" b="1" dirty="0" err="1" smtClean="0">
                          <a:solidFill>
                            <a:schemeClr val="tx1"/>
                          </a:solidFill>
                          <a:latin typeface="+mj-lt"/>
                          <a:cs typeface="Calibri"/>
                        </a:rPr>
                        <a:t>médiane</a:t>
                      </a:r>
                      <a:r>
                        <a:rPr lang="en-GB" sz="1100" dirty="0" smtClean="0">
                          <a:solidFill>
                            <a:schemeClr val="tx1"/>
                          </a:solidFill>
                          <a:latin typeface="+mj-lt"/>
                          <a:cs typeface="Calibri"/>
                        </a:rPr>
                        <a:t>,</a:t>
                      </a:r>
                      <a:r>
                        <a:rPr lang="en-GB" sz="1100" baseline="0" dirty="0" smtClean="0">
                          <a:solidFill>
                            <a:schemeClr val="tx1"/>
                          </a:solidFill>
                          <a:latin typeface="+mj-lt"/>
                          <a:cs typeface="Calibri"/>
                        </a:rPr>
                        <a:t> </a:t>
                      </a:r>
                      <a:r>
                        <a:rPr lang="en-GB" sz="1100" dirty="0" err="1" smtClean="0">
                          <a:solidFill>
                            <a:schemeClr val="tx1"/>
                          </a:solidFill>
                          <a:latin typeface="+mj-lt"/>
                          <a:cs typeface="Calibri"/>
                        </a:rPr>
                        <a:t>mois</a:t>
                      </a:r>
                      <a:endParaRPr lang="en-GB" sz="1100" dirty="0">
                        <a:solidFill>
                          <a:schemeClr val="tx1"/>
                        </a:solidFill>
                        <a:latin typeface="+mj-lt"/>
                        <a:cs typeface="Calibri"/>
                      </a:endParaRPr>
                    </a:p>
                  </a:txBody>
                  <a:tcPr marL="91441" marR="91441" marT="45727" marB="45727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solidFill>
                            <a:schemeClr val="tx1"/>
                          </a:solidFill>
                          <a:latin typeface="+mj-lt"/>
                          <a:cs typeface="Calibri"/>
                        </a:rPr>
                        <a:t>9,7</a:t>
                      </a:r>
                      <a:endParaRPr lang="en-GB" sz="1100" dirty="0">
                        <a:solidFill>
                          <a:schemeClr val="tx1"/>
                        </a:solidFill>
                        <a:latin typeface="+mj-lt"/>
                        <a:cs typeface="Calibri"/>
                      </a:endParaRPr>
                    </a:p>
                  </a:txBody>
                  <a:tcPr marL="91441" marR="91441" marT="45727" marB="45727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EA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solidFill>
                            <a:schemeClr val="tx1"/>
                          </a:solidFill>
                          <a:latin typeface="+mj-lt"/>
                          <a:cs typeface="Calibri"/>
                        </a:rPr>
                        <a:t>12,1</a:t>
                      </a:r>
                      <a:endParaRPr lang="en-GB" sz="1100" dirty="0">
                        <a:solidFill>
                          <a:schemeClr val="tx1"/>
                        </a:solidFill>
                        <a:latin typeface="+mj-lt"/>
                        <a:cs typeface="Calibri"/>
                      </a:endParaRPr>
                    </a:p>
                  </a:txBody>
                  <a:tcPr marL="91441" marR="91441" marT="45727" marB="45727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EAF2"/>
                    </a:solidFill>
                  </a:tcPr>
                </a:tc>
              </a:tr>
              <a:tr h="421952">
                <a:tc>
                  <a:txBody>
                    <a:bodyPr/>
                    <a:lstStyle/>
                    <a:p>
                      <a:r>
                        <a:rPr lang="en-GB" sz="1100" dirty="0" smtClean="0">
                          <a:solidFill>
                            <a:schemeClr val="tx1"/>
                          </a:solidFill>
                          <a:latin typeface="+mj-lt"/>
                          <a:cs typeface="Calibri"/>
                        </a:rPr>
                        <a:t>HR </a:t>
                      </a:r>
                      <a:r>
                        <a:rPr lang="en-GB" sz="1100" dirty="0" err="1" smtClean="0">
                          <a:solidFill>
                            <a:schemeClr val="tx1"/>
                          </a:solidFill>
                          <a:latin typeface="+mj-lt"/>
                          <a:cs typeface="Calibri"/>
                        </a:rPr>
                        <a:t>stratifié</a:t>
                      </a:r>
                      <a:r>
                        <a:rPr lang="en-GB" sz="1100" dirty="0" smtClean="0">
                          <a:solidFill>
                            <a:schemeClr val="tx1"/>
                          </a:solidFill>
                          <a:latin typeface="+mj-lt"/>
                          <a:cs typeface="Calibri"/>
                        </a:rPr>
                        <a:t> (IC95%)</a:t>
                      </a:r>
                      <a:endParaRPr lang="en-GB" sz="1100" dirty="0">
                        <a:solidFill>
                          <a:schemeClr val="tx1"/>
                        </a:solidFill>
                        <a:latin typeface="+mj-lt"/>
                        <a:cs typeface="Calibri"/>
                      </a:endParaRPr>
                    </a:p>
                  </a:txBody>
                  <a:tcPr marL="91441" marR="91441" marT="45727" marB="4572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it-IT" altLang="fr-FR" sz="1100" dirty="0" smtClean="0">
                          <a:latin typeface="Calibri" panose="020F0502020204030204" pitchFamily="34" charset="0"/>
                        </a:rPr>
                        <a:t>0,72 [0,56-0,94]</a:t>
                      </a:r>
                    </a:p>
                    <a:p>
                      <a:pPr algn="ctr"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it-IT" altLang="fr-FR" sz="1100" dirty="0" err="1" smtClean="0">
                          <a:latin typeface="Calibri" panose="020F0502020204030204" pitchFamily="34" charset="0"/>
                        </a:rPr>
                        <a:t>p</a:t>
                      </a:r>
                      <a:r>
                        <a:rPr lang="it-IT" altLang="fr-FR" sz="1100" dirty="0" smtClean="0">
                          <a:latin typeface="Calibri" panose="020F0502020204030204" pitchFamily="34" charset="0"/>
                        </a:rPr>
                        <a:t>=0,01</a:t>
                      </a:r>
                      <a:endParaRPr lang="it-IT" altLang="fr-FR" sz="1100" dirty="0">
                        <a:latin typeface="Calibri" panose="020F0502020204030204" pitchFamily="34" charset="0"/>
                      </a:endParaRPr>
                    </a:p>
                  </a:txBody>
                  <a:tcPr marL="91441" marR="91441" marT="45727" marB="4572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1" name="Rectangle 20"/>
          <p:cNvSpPr/>
          <p:nvPr/>
        </p:nvSpPr>
        <p:spPr>
          <a:xfrm>
            <a:off x="-41275" y="6573138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100">
                <a:solidFill>
                  <a:prstClr val="black">
                    <a:lumMod val="50000"/>
                  </a:prstClr>
                </a:solidFill>
              </a:rPr>
              <a:t>Loupakis F et al. </a:t>
            </a:r>
            <a:r>
              <a:rPr lang="fr-FR" sz="1100">
                <a:solidFill>
                  <a:prstClr val="black"/>
                </a:solidFill>
              </a:rPr>
              <a:t>N Engl J Med 2014;371:1609-18. </a:t>
            </a:r>
          </a:p>
        </p:txBody>
      </p:sp>
      <p:sp>
        <p:nvSpPr>
          <p:cNvPr id="54" name="Textfeld 15"/>
          <p:cNvSpPr txBox="1">
            <a:spLocks noChangeArrowheads="1"/>
          </p:cNvSpPr>
          <p:nvPr/>
        </p:nvSpPr>
        <p:spPr bwMode="auto">
          <a:xfrm rot="16200000">
            <a:off x="-373694" y="3359483"/>
            <a:ext cx="330237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auto">
              <a:lnSpc>
                <a:spcPts val="17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1100" dirty="0" err="1" smtClean="0">
                <a:solidFill>
                  <a:srgbClr val="000000"/>
                </a:solidFill>
                <a:latin typeface="+mj-lt"/>
                <a:ea typeface="+mn-ea"/>
                <a:cs typeface="Arial" pitchFamily="34" charset="0"/>
              </a:rPr>
              <a:t>Survie</a:t>
            </a:r>
            <a:r>
              <a:rPr lang="en-GB" altLang="fr-FR" sz="1100" dirty="0" smtClean="0">
                <a:solidFill>
                  <a:srgbClr val="000000"/>
                </a:solidFill>
                <a:latin typeface="+mj-lt"/>
                <a:ea typeface="+mn-ea"/>
                <a:cs typeface="Arial" pitchFamily="34" charset="0"/>
              </a:rPr>
              <a:t> sans progression</a:t>
            </a:r>
            <a:endParaRPr lang="en-GB" altLang="fr-FR" sz="1100" dirty="0" smtClean="0">
              <a:solidFill>
                <a:srgbClr val="00000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55" name="Rectangle 1382"/>
          <p:cNvSpPr>
            <a:spLocks noChangeArrowheads="1"/>
          </p:cNvSpPr>
          <p:nvPr/>
        </p:nvSpPr>
        <p:spPr bwMode="auto">
          <a:xfrm>
            <a:off x="1437828" y="5043476"/>
            <a:ext cx="2857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1100" smtClean="0">
                <a:solidFill>
                  <a:srgbClr val="000000"/>
                </a:solidFill>
                <a:latin typeface="+mj-lt"/>
                <a:ea typeface="Calibri" pitchFamily="34" charset="0"/>
                <a:cs typeface="Calibri" pitchFamily="34" charset="0"/>
              </a:rPr>
              <a:t>0</a:t>
            </a:r>
          </a:p>
        </p:txBody>
      </p:sp>
      <p:sp>
        <p:nvSpPr>
          <p:cNvPr id="56" name="Rectangle 1386"/>
          <p:cNvSpPr>
            <a:spLocks noChangeArrowheads="1"/>
          </p:cNvSpPr>
          <p:nvPr/>
        </p:nvSpPr>
        <p:spPr bwMode="auto">
          <a:xfrm>
            <a:off x="1437828" y="3394808"/>
            <a:ext cx="2857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1100" dirty="0" smtClean="0">
                <a:solidFill>
                  <a:srgbClr val="000000"/>
                </a:solidFill>
                <a:latin typeface="+mj-lt"/>
                <a:ea typeface="Calibri" pitchFamily="34" charset="0"/>
                <a:cs typeface="Calibri" pitchFamily="34" charset="0"/>
              </a:rPr>
              <a:t>50</a:t>
            </a:r>
          </a:p>
        </p:txBody>
      </p:sp>
      <p:sp>
        <p:nvSpPr>
          <p:cNvPr id="57" name="Rectangle 1388"/>
          <p:cNvSpPr>
            <a:spLocks noChangeArrowheads="1"/>
          </p:cNvSpPr>
          <p:nvPr/>
        </p:nvSpPr>
        <p:spPr bwMode="auto">
          <a:xfrm>
            <a:off x="1437828" y="2736008"/>
            <a:ext cx="2857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1100" dirty="0" smtClean="0">
                <a:solidFill>
                  <a:srgbClr val="000000"/>
                </a:solidFill>
                <a:latin typeface="+mj-lt"/>
                <a:ea typeface="Calibri" pitchFamily="34" charset="0"/>
                <a:cs typeface="Calibri" pitchFamily="34" charset="0"/>
              </a:rPr>
              <a:t>70</a:t>
            </a:r>
          </a:p>
        </p:txBody>
      </p:sp>
      <p:sp>
        <p:nvSpPr>
          <p:cNvPr id="58" name="Rectangle 1390"/>
          <p:cNvSpPr>
            <a:spLocks noChangeArrowheads="1"/>
          </p:cNvSpPr>
          <p:nvPr/>
        </p:nvSpPr>
        <p:spPr bwMode="auto">
          <a:xfrm>
            <a:off x="1437828" y="2095208"/>
            <a:ext cx="2857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1100" dirty="0" smtClean="0">
                <a:solidFill>
                  <a:srgbClr val="000000"/>
                </a:solidFill>
                <a:latin typeface="+mj-lt"/>
                <a:ea typeface="Calibri" pitchFamily="34" charset="0"/>
                <a:cs typeface="Calibri" pitchFamily="34" charset="0"/>
              </a:rPr>
              <a:t>90</a:t>
            </a:r>
          </a:p>
        </p:txBody>
      </p:sp>
      <p:sp>
        <p:nvSpPr>
          <p:cNvPr id="59" name="Rectangle 1392"/>
          <p:cNvSpPr>
            <a:spLocks noChangeArrowheads="1"/>
          </p:cNvSpPr>
          <p:nvPr/>
        </p:nvSpPr>
        <p:spPr bwMode="auto">
          <a:xfrm>
            <a:off x="1437828" y="1793198"/>
            <a:ext cx="285750" cy="195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1100" smtClean="0">
                <a:solidFill>
                  <a:srgbClr val="000000"/>
                </a:solidFill>
                <a:latin typeface="+mj-lt"/>
                <a:ea typeface="Calibri" pitchFamily="34" charset="0"/>
                <a:cs typeface="Calibri" pitchFamily="34" charset="0"/>
              </a:rPr>
              <a:t>100</a:t>
            </a:r>
          </a:p>
        </p:txBody>
      </p:sp>
      <p:sp>
        <p:nvSpPr>
          <p:cNvPr id="60" name="Rectangle 1390"/>
          <p:cNvSpPr>
            <a:spLocks noChangeArrowheads="1"/>
          </p:cNvSpPr>
          <p:nvPr/>
        </p:nvSpPr>
        <p:spPr bwMode="auto">
          <a:xfrm>
            <a:off x="1437828" y="2414663"/>
            <a:ext cx="285750" cy="222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1100" smtClean="0">
                <a:solidFill>
                  <a:srgbClr val="000000"/>
                </a:solidFill>
                <a:latin typeface="+mj-lt"/>
                <a:ea typeface="Calibri" pitchFamily="34" charset="0"/>
                <a:cs typeface="Calibri" pitchFamily="34" charset="0"/>
              </a:rPr>
              <a:t>80</a:t>
            </a:r>
          </a:p>
        </p:txBody>
      </p:sp>
      <p:sp>
        <p:nvSpPr>
          <p:cNvPr id="61" name="Rectangle 1388"/>
          <p:cNvSpPr>
            <a:spLocks noChangeArrowheads="1"/>
          </p:cNvSpPr>
          <p:nvPr/>
        </p:nvSpPr>
        <p:spPr bwMode="auto">
          <a:xfrm>
            <a:off x="1437828" y="3060617"/>
            <a:ext cx="285750" cy="224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1100" smtClean="0">
                <a:solidFill>
                  <a:srgbClr val="000000"/>
                </a:solidFill>
                <a:latin typeface="+mj-lt"/>
                <a:ea typeface="Calibri" pitchFamily="34" charset="0"/>
                <a:cs typeface="Calibri" pitchFamily="34" charset="0"/>
              </a:rPr>
              <a:t>60</a:t>
            </a:r>
          </a:p>
        </p:txBody>
      </p:sp>
      <p:sp>
        <p:nvSpPr>
          <p:cNvPr id="62" name="Rectangle 1386"/>
          <p:cNvSpPr>
            <a:spLocks noChangeArrowheads="1"/>
          </p:cNvSpPr>
          <p:nvPr/>
        </p:nvSpPr>
        <p:spPr bwMode="auto">
          <a:xfrm>
            <a:off x="1437828" y="3708689"/>
            <a:ext cx="285750" cy="224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1100" smtClean="0">
                <a:solidFill>
                  <a:srgbClr val="000000"/>
                </a:solidFill>
                <a:latin typeface="+mj-lt"/>
                <a:ea typeface="Calibri" pitchFamily="34" charset="0"/>
                <a:cs typeface="Calibri" pitchFamily="34" charset="0"/>
              </a:rPr>
              <a:t>40</a:t>
            </a:r>
          </a:p>
        </p:txBody>
      </p:sp>
      <p:sp>
        <p:nvSpPr>
          <p:cNvPr id="63" name="Freeform 10"/>
          <p:cNvSpPr>
            <a:spLocks/>
          </p:cNvSpPr>
          <p:nvPr/>
        </p:nvSpPr>
        <p:spPr bwMode="auto">
          <a:xfrm>
            <a:off x="1858516" y="1890008"/>
            <a:ext cx="4585692" cy="3267184"/>
          </a:xfrm>
          <a:custGeom>
            <a:avLst/>
            <a:gdLst>
              <a:gd name="T0" fmla="*/ 0 w 3304"/>
              <a:gd name="T1" fmla="*/ 0 h 2254"/>
              <a:gd name="T2" fmla="*/ 0 w 3304"/>
              <a:gd name="T3" fmla="*/ 2147483646 h 2254"/>
              <a:gd name="T4" fmla="*/ 2147483646 w 3304"/>
              <a:gd name="T5" fmla="*/ 2147483646 h 2254"/>
              <a:gd name="T6" fmla="*/ 0 60000 65536"/>
              <a:gd name="T7" fmla="*/ 0 60000 65536"/>
              <a:gd name="T8" fmla="*/ 0 60000 65536"/>
              <a:gd name="T9" fmla="*/ 0 w 3304"/>
              <a:gd name="T10" fmla="*/ 0 h 2254"/>
              <a:gd name="T11" fmla="*/ 3304 w 3304"/>
              <a:gd name="T12" fmla="*/ 2254 h 225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304" h="2254">
                <a:moveTo>
                  <a:pt x="0" y="0"/>
                </a:moveTo>
                <a:lnTo>
                  <a:pt x="0" y="2254"/>
                </a:lnTo>
                <a:lnTo>
                  <a:pt x="3304" y="2254"/>
                </a:lnTo>
              </a:path>
            </a:pathLst>
          </a:custGeom>
          <a:noFill/>
          <a:ln w="28575" cap="sq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100">
              <a:latin typeface="+mj-lt"/>
              <a:ea typeface="+mn-ea"/>
              <a:cs typeface="+mn-cs"/>
            </a:endParaRPr>
          </a:p>
        </p:txBody>
      </p:sp>
      <p:sp>
        <p:nvSpPr>
          <p:cNvPr id="64" name="Line 11"/>
          <p:cNvSpPr>
            <a:spLocks noChangeShapeType="1"/>
          </p:cNvSpPr>
          <p:nvPr/>
        </p:nvSpPr>
        <p:spPr bwMode="auto">
          <a:xfrm>
            <a:off x="1779142" y="1878773"/>
            <a:ext cx="79375" cy="0"/>
          </a:xfrm>
          <a:prstGeom prst="line">
            <a:avLst/>
          </a:prstGeom>
          <a:noFill/>
          <a:ln w="28575" cap="sq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100">
              <a:latin typeface="+mj-lt"/>
              <a:ea typeface="+mn-ea"/>
              <a:cs typeface="+mn-cs"/>
            </a:endParaRPr>
          </a:p>
        </p:txBody>
      </p:sp>
      <p:sp>
        <p:nvSpPr>
          <p:cNvPr id="65" name="Line 12"/>
          <p:cNvSpPr>
            <a:spLocks noChangeShapeType="1"/>
          </p:cNvSpPr>
          <p:nvPr/>
        </p:nvSpPr>
        <p:spPr bwMode="auto">
          <a:xfrm>
            <a:off x="1779142" y="2203208"/>
            <a:ext cx="79375" cy="0"/>
          </a:xfrm>
          <a:prstGeom prst="line">
            <a:avLst/>
          </a:prstGeom>
          <a:noFill/>
          <a:ln w="28575" cap="sq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100">
              <a:latin typeface="+mj-lt"/>
              <a:ea typeface="+mn-ea"/>
              <a:cs typeface="+mn-cs"/>
            </a:endParaRPr>
          </a:p>
        </p:txBody>
      </p:sp>
      <p:sp>
        <p:nvSpPr>
          <p:cNvPr id="66" name="Line 13"/>
          <p:cNvSpPr>
            <a:spLocks noChangeShapeType="1"/>
          </p:cNvSpPr>
          <p:nvPr/>
        </p:nvSpPr>
        <p:spPr bwMode="auto">
          <a:xfrm>
            <a:off x="1779142" y="2518378"/>
            <a:ext cx="79375" cy="0"/>
          </a:xfrm>
          <a:prstGeom prst="line">
            <a:avLst/>
          </a:prstGeom>
          <a:noFill/>
          <a:ln w="28575" cap="sq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100">
              <a:latin typeface="+mj-lt"/>
              <a:ea typeface="+mn-ea"/>
              <a:cs typeface="+mn-cs"/>
            </a:endParaRPr>
          </a:p>
        </p:txBody>
      </p:sp>
      <p:sp>
        <p:nvSpPr>
          <p:cNvPr id="67" name="Line 14"/>
          <p:cNvSpPr>
            <a:spLocks noChangeShapeType="1"/>
          </p:cNvSpPr>
          <p:nvPr/>
        </p:nvSpPr>
        <p:spPr bwMode="auto">
          <a:xfrm>
            <a:off x="1779142" y="2851208"/>
            <a:ext cx="79375" cy="0"/>
          </a:xfrm>
          <a:prstGeom prst="line">
            <a:avLst/>
          </a:prstGeom>
          <a:noFill/>
          <a:ln w="28575" cap="sq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100">
              <a:latin typeface="+mj-lt"/>
              <a:ea typeface="+mn-ea"/>
              <a:cs typeface="+mn-cs"/>
            </a:endParaRPr>
          </a:p>
        </p:txBody>
      </p:sp>
      <p:sp>
        <p:nvSpPr>
          <p:cNvPr id="68" name="Line 15"/>
          <p:cNvSpPr>
            <a:spLocks noChangeShapeType="1"/>
          </p:cNvSpPr>
          <p:nvPr/>
        </p:nvSpPr>
        <p:spPr bwMode="auto">
          <a:xfrm>
            <a:off x="1779142" y="3172800"/>
            <a:ext cx="79375" cy="0"/>
          </a:xfrm>
          <a:prstGeom prst="line">
            <a:avLst/>
          </a:prstGeom>
          <a:noFill/>
          <a:ln w="28575" cap="sq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100">
              <a:latin typeface="+mj-lt"/>
              <a:ea typeface="+mn-ea"/>
              <a:cs typeface="+mn-cs"/>
            </a:endParaRPr>
          </a:p>
        </p:txBody>
      </p:sp>
      <p:sp>
        <p:nvSpPr>
          <p:cNvPr id="69" name="Line 16"/>
          <p:cNvSpPr>
            <a:spLocks noChangeShapeType="1"/>
          </p:cNvSpPr>
          <p:nvPr/>
        </p:nvSpPr>
        <p:spPr bwMode="auto">
          <a:xfrm>
            <a:off x="1779142" y="3820871"/>
            <a:ext cx="79375" cy="0"/>
          </a:xfrm>
          <a:prstGeom prst="line">
            <a:avLst/>
          </a:prstGeom>
          <a:noFill/>
          <a:ln w="28575" cap="sq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100">
              <a:latin typeface="+mj-lt"/>
              <a:ea typeface="+mn-ea"/>
              <a:cs typeface="+mn-cs"/>
            </a:endParaRPr>
          </a:p>
        </p:txBody>
      </p:sp>
      <p:sp>
        <p:nvSpPr>
          <p:cNvPr id="70" name="Line 17"/>
          <p:cNvSpPr>
            <a:spLocks noChangeShapeType="1"/>
          </p:cNvSpPr>
          <p:nvPr/>
        </p:nvSpPr>
        <p:spPr bwMode="auto">
          <a:xfrm>
            <a:off x="1779142" y="4828985"/>
            <a:ext cx="79375" cy="0"/>
          </a:xfrm>
          <a:prstGeom prst="line">
            <a:avLst/>
          </a:prstGeom>
          <a:noFill/>
          <a:ln w="28575" cap="sq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100">
              <a:latin typeface="+mj-lt"/>
              <a:ea typeface="+mn-ea"/>
              <a:cs typeface="+mn-cs"/>
            </a:endParaRPr>
          </a:p>
        </p:txBody>
      </p:sp>
      <p:sp>
        <p:nvSpPr>
          <p:cNvPr id="71" name="Line 18"/>
          <p:cNvSpPr>
            <a:spLocks noChangeShapeType="1"/>
          </p:cNvSpPr>
          <p:nvPr/>
        </p:nvSpPr>
        <p:spPr bwMode="auto">
          <a:xfrm>
            <a:off x="1779142" y="5151426"/>
            <a:ext cx="79375" cy="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100">
              <a:latin typeface="+mj-lt"/>
              <a:ea typeface="+mn-ea"/>
              <a:cs typeface="+mn-cs"/>
            </a:endParaRPr>
          </a:p>
        </p:txBody>
      </p:sp>
      <p:sp>
        <p:nvSpPr>
          <p:cNvPr id="78" name="Line 21"/>
          <p:cNvSpPr>
            <a:spLocks noChangeShapeType="1"/>
          </p:cNvSpPr>
          <p:nvPr/>
        </p:nvSpPr>
        <p:spPr bwMode="auto">
          <a:xfrm flipV="1">
            <a:off x="2411760" y="5151427"/>
            <a:ext cx="0" cy="95249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100">
              <a:latin typeface="+mj-lt"/>
              <a:ea typeface="+mn-ea"/>
              <a:cs typeface="+mn-cs"/>
            </a:endParaRPr>
          </a:p>
        </p:txBody>
      </p:sp>
      <p:sp>
        <p:nvSpPr>
          <p:cNvPr id="79" name="Line 17"/>
          <p:cNvSpPr>
            <a:spLocks noChangeShapeType="1"/>
          </p:cNvSpPr>
          <p:nvPr/>
        </p:nvSpPr>
        <p:spPr bwMode="auto">
          <a:xfrm>
            <a:off x="1779142" y="4468945"/>
            <a:ext cx="79375" cy="0"/>
          </a:xfrm>
          <a:prstGeom prst="line">
            <a:avLst/>
          </a:prstGeom>
          <a:noFill/>
          <a:ln w="28575" cap="sq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100">
              <a:latin typeface="+mj-lt"/>
              <a:ea typeface="+mn-ea"/>
              <a:cs typeface="+mn-cs"/>
            </a:endParaRPr>
          </a:p>
        </p:txBody>
      </p:sp>
      <p:sp>
        <p:nvSpPr>
          <p:cNvPr id="80" name="Line 17"/>
          <p:cNvSpPr>
            <a:spLocks noChangeShapeType="1"/>
          </p:cNvSpPr>
          <p:nvPr/>
        </p:nvSpPr>
        <p:spPr bwMode="auto">
          <a:xfrm>
            <a:off x="1779142" y="4183029"/>
            <a:ext cx="79375" cy="0"/>
          </a:xfrm>
          <a:prstGeom prst="line">
            <a:avLst/>
          </a:prstGeom>
          <a:noFill/>
          <a:ln w="28575" cap="sq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100">
              <a:latin typeface="+mj-lt"/>
              <a:ea typeface="+mn-ea"/>
              <a:cs typeface="+mn-cs"/>
            </a:endParaRPr>
          </a:p>
        </p:txBody>
      </p:sp>
      <p:sp>
        <p:nvSpPr>
          <p:cNvPr id="81" name="Line 17"/>
          <p:cNvSpPr>
            <a:spLocks noChangeShapeType="1"/>
          </p:cNvSpPr>
          <p:nvPr/>
        </p:nvSpPr>
        <p:spPr bwMode="auto">
          <a:xfrm>
            <a:off x="1779142" y="3510008"/>
            <a:ext cx="79375" cy="0"/>
          </a:xfrm>
          <a:prstGeom prst="line">
            <a:avLst/>
          </a:prstGeom>
          <a:noFill/>
          <a:ln w="28575" cap="sq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100">
              <a:latin typeface="+mj-lt"/>
              <a:ea typeface="+mn-ea"/>
              <a:cs typeface="+mn-cs"/>
            </a:endParaRPr>
          </a:p>
        </p:txBody>
      </p:sp>
      <p:sp>
        <p:nvSpPr>
          <p:cNvPr id="82" name="Rectangle 1386"/>
          <p:cNvSpPr>
            <a:spLocks noChangeArrowheads="1"/>
          </p:cNvSpPr>
          <p:nvPr/>
        </p:nvSpPr>
        <p:spPr bwMode="auto">
          <a:xfrm>
            <a:off x="1437828" y="4070847"/>
            <a:ext cx="285750" cy="222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1100" smtClean="0">
                <a:solidFill>
                  <a:srgbClr val="000000"/>
                </a:solidFill>
                <a:latin typeface="+mj-lt"/>
                <a:ea typeface="Calibri" pitchFamily="34" charset="0"/>
                <a:cs typeface="Calibri" pitchFamily="34" charset="0"/>
              </a:rPr>
              <a:t>30</a:t>
            </a:r>
          </a:p>
        </p:txBody>
      </p:sp>
      <p:sp>
        <p:nvSpPr>
          <p:cNvPr id="83" name="Rectangle 1386"/>
          <p:cNvSpPr>
            <a:spLocks noChangeArrowheads="1"/>
          </p:cNvSpPr>
          <p:nvPr/>
        </p:nvSpPr>
        <p:spPr bwMode="auto">
          <a:xfrm>
            <a:off x="1437828" y="4356761"/>
            <a:ext cx="285750" cy="224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1100" smtClean="0">
                <a:solidFill>
                  <a:srgbClr val="000000"/>
                </a:solidFill>
                <a:latin typeface="+mj-lt"/>
                <a:ea typeface="Calibri" pitchFamily="34" charset="0"/>
                <a:cs typeface="Calibri" pitchFamily="34" charset="0"/>
              </a:rPr>
              <a:t>20</a:t>
            </a:r>
          </a:p>
        </p:txBody>
      </p:sp>
      <p:sp>
        <p:nvSpPr>
          <p:cNvPr id="84" name="Rectangle 1386"/>
          <p:cNvSpPr>
            <a:spLocks noChangeArrowheads="1"/>
          </p:cNvSpPr>
          <p:nvPr/>
        </p:nvSpPr>
        <p:spPr bwMode="auto">
          <a:xfrm>
            <a:off x="1437828" y="4716801"/>
            <a:ext cx="285750" cy="224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1100" smtClean="0">
                <a:solidFill>
                  <a:srgbClr val="000000"/>
                </a:solidFill>
                <a:latin typeface="+mj-lt"/>
                <a:ea typeface="Calibri" pitchFamily="34" charset="0"/>
                <a:cs typeface="Calibri" pitchFamily="34" charset="0"/>
              </a:rPr>
              <a:t>10</a:t>
            </a:r>
          </a:p>
        </p:txBody>
      </p:sp>
      <p:sp>
        <p:nvSpPr>
          <p:cNvPr id="85" name="Textfeld 7"/>
          <p:cNvSpPr txBox="1">
            <a:spLocks noChangeArrowheads="1"/>
          </p:cNvSpPr>
          <p:nvPr/>
        </p:nvSpPr>
        <p:spPr bwMode="auto">
          <a:xfrm>
            <a:off x="1763688" y="5214926"/>
            <a:ext cx="288032" cy="315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900" dirty="0" smtClean="0">
                <a:solidFill>
                  <a:srgbClr val="000000"/>
                </a:solidFill>
                <a:latin typeface="+mj-lt"/>
                <a:ea typeface="+mn-ea"/>
                <a:cs typeface="+mn-cs"/>
              </a:rPr>
              <a:t>0</a:t>
            </a:r>
            <a:endParaRPr lang="en-GB" altLang="fr-FR" sz="900" baseline="30000" dirty="0" smtClean="0">
              <a:solidFill>
                <a:srgbClr val="00000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86" name="Line 21"/>
          <p:cNvSpPr>
            <a:spLocks noChangeShapeType="1"/>
          </p:cNvSpPr>
          <p:nvPr/>
        </p:nvSpPr>
        <p:spPr bwMode="auto">
          <a:xfrm flipV="1">
            <a:off x="1907704" y="5151427"/>
            <a:ext cx="0" cy="95249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100">
              <a:latin typeface="+mj-lt"/>
              <a:ea typeface="+mn-ea"/>
              <a:cs typeface="+mn-cs"/>
            </a:endParaRPr>
          </a:p>
        </p:txBody>
      </p:sp>
      <p:sp>
        <p:nvSpPr>
          <p:cNvPr id="87" name="Arrondir un rectangle avec un coin diagonal 65"/>
          <p:cNvSpPr>
            <a:spLocks/>
          </p:cNvSpPr>
          <p:nvPr/>
        </p:nvSpPr>
        <p:spPr bwMode="auto">
          <a:xfrm>
            <a:off x="611560" y="1412776"/>
            <a:ext cx="8136904" cy="4896544"/>
          </a:xfrm>
          <a:custGeom>
            <a:avLst/>
            <a:gdLst>
              <a:gd name="T0" fmla="*/ 598975 w 7377545"/>
              <a:gd name="T1" fmla="*/ 0 h 3593776"/>
              <a:gd name="T2" fmla="*/ 7377545 w 7377545"/>
              <a:gd name="T3" fmla="*/ 0 h 3593776"/>
              <a:gd name="T4" fmla="*/ 7377545 w 7377545"/>
              <a:gd name="T5" fmla="*/ 0 h 3593776"/>
              <a:gd name="T6" fmla="*/ 7377545 w 7377545"/>
              <a:gd name="T7" fmla="*/ 2994801 h 3593776"/>
              <a:gd name="T8" fmla="*/ 6778570 w 7377545"/>
              <a:gd name="T9" fmla="*/ 3593776 h 3593776"/>
              <a:gd name="T10" fmla="*/ 0 w 7377545"/>
              <a:gd name="T11" fmla="*/ 3593776 h 3593776"/>
              <a:gd name="T12" fmla="*/ 0 w 7377545"/>
              <a:gd name="T13" fmla="*/ 3593776 h 3593776"/>
              <a:gd name="T14" fmla="*/ 0 w 7377545"/>
              <a:gd name="T15" fmla="*/ 598975 h 3593776"/>
              <a:gd name="T16" fmla="*/ 598975 w 7377545"/>
              <a:gd name="T17" fmla="*/ 0 h 359377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377545" h="3593776">
                <a:moveTo>
                  <a:pt x="598975" y="0"/>
                </a:moveTo>
                <a:lnTo>
                  <a:pt x="7377545" y="0"/>
                </a:lnTo>
                <a:lnTo>
                  <a:pt x="7377545" y="2994801"/>
                </a:lnTo>
                <a:cubicBezTo>
                  <a:pt x="7377545" y="3325606"/>
                  <a:pt x="7109375" y="3593776"/>
                  <a:pt x="6778570" y="3593776"/>
                </a:cubicBezTo>
                <a:lnTo>
                  <a:pt x="0" y="3593776"/>
                </a:lnTo>
                <a:lnTo>
                  <a:pt x="0" y="598975"/>
                </a:lnTo>
                <a:cubicBezTo>
                  <a:pt x="0" y="268170"/>
                  <a:pt x="268170" y="0"/>
                  <a:pt x="598975" y="0"/>
                </a:cubicBezTo>
                <a:close/>
              </a:path>
            </a:pathLst>
          </a:custGeom>
          <a:noFill/>
          <a:ln w="9525" cap="flat" cmpd="sng">
            <a:solidFill>
              <a:srgbClr val="00B0F0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>
              <a:defRPr/>
            </a:pPr>
            <a:endParaRPr lang="fr-FR">
              <a:cs typeface="Arial" charset="0"/>
            </a:endParaRPr>
          </a:p>
        </p:txBody>
      </p:sp>
      <p:sp>
        <p:nvSpPr>
          <p:cNvPr id="88" name="Textfeld 7"/>
          <p:cNvSpPr txBox="1">
            <a:spLocks noChangeArrowheads="1"/>
          </p:cNvSpPr>
          <p:nvPr/>
        </p:nvSpPr>
        <p:spPr bwMode="auto">
          <a:xfrm>
            <a:off x="2267744" y="5214926"/>
            <a:ext cx="288032" cy="315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900" dirty="0" smtClean="0">
                <a:solidFill>
                  <a:srgbClr val="000000"/>
                </a:solidFill>
                <a:latin typeface="+mj-lt"/>
                <a:ea typeface="+mn-ea"/>
                <a:cs typeface="+mn-cs"/>
              </a:rPr>
              <a:t>6</a:t>
            </a:r>
            <a:endParaRPr lang="en-GB" altLang="fr-FR" sz="900" baseline="30000" dirty="0" smtClean="0">
              <a:solidFill>
                <a:srgbClr val="00000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89" name="Line 21"/>
          <p:cNvSpPr>
            <a:spLocks noChangeShapeType="1"/>
          </p:cNvSpPr>
          <p:nvPr/>
        </p:nvSpPr>
        <p:spPr bwMode="auto">
          <a:xfrm flipV="1">
            <a:off x="2915816" y="5151427"/>
            <a:ext cx="0" cy="95249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100">
              <a:latin typeface="+mj-lt"/>
              <a:ea typeface="+mn-ea"/>
              <a:cs typeface="+mn-cs"/>
            </a:endParaRPr>
          </a:p>
        </p:txBody>
      </p:sp>
      <p:sp>
        <p:nvSpPr>
          <p:cNvPr id="90" name="Textfeld 7"/>
          <p:cNvSpPr txBox="1">
            <a:spLocks noChangeArrowheads="1"/>
          </p:cNvSpPr>
          <p:nvPr/>
        </p:nvSpPr>
        <p:spPr bwMode="auto">
          <a:xfrm>
            <a:off x="2771800" y="5214926"/>
            <a:ext cx="288032" cy="315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900" dirty="0" smtClean="0">
                <a:solidFill>
                  <a:srgbClr val="000000"/>
                </a:solidFill>
                <a:latin typeface="+mj-lt"/>
                <a:ea typeface="+mn-ea"/>
                <a:cs typeface="+mn-cs"/>
              </a:rPr>
              <a:t>12</a:t>
            </a:r>
            <a:endParaRPr lang="en-GB" altLang="fr-FR" sz="900" baseline="30000" dirty="0" smtClean="0">
              <a:solidFill>
                <a:srgbClr val="00000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91" name="Line 21"/>
          <p:cNvSpPr>
            <a:spLocks noChangeShapeType="1"/>
          </p:cNvSpPr>
          <p:nvPr/>
        </p:nvSpPr>
        <p:spPr bwMode="auto">
          <a:xfrm flipV="1">
            <a:off x="3419872" y="5151427"/>
            <a:ext cx="0" cy="95249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100">
              <a:latin typeface="+mj-lt"/>
              <a:ea typeface="+mn-ea"/>
              <a:cs typeface="+mn-cs"/>
            </a:endParaRPr>
          </a:p>
        </p:txBody>
      </p:sp>
      <p:sp>
        <p:nvSpPr>
          <p:cNvPr id="92" name="Textfeld 7"/>
          <p:cNvSpPr txBox="1">
            <a:spLocks noChangeArrowheads="1"/>
          </p:cNvSpPr>
          <p:nvPr/>
        </p:nvSpPr>
        <p:spPr bwMode="auto">
          <a:xfrm>
            <a:off x="3275856" y="5214926"/>
            <a:ext cx="288032" cy="315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900" dirty="0" smtClean="0">
                <a:solidFill>
                  <a:srgbClr val="000000"/>
                </a:solidFill>
                <a:latin typeface="+mj-lt"/>
                <a:ea typeface="+mn-ea"/>
                <a:cs typeface="+mn-cs"/>
              </a:rPr>
              <a:t>18</a:t>
            </a:r>
            <a:endParaRPr lang="en-GB" altLang="fr-FR" sz="900" baseline="30000" dirty="0" smtClean="0">
              <a:solidFill>
                <a:srgbClr val="00000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93" name="Line 21"/>
          <p:cNvSpPr>
            <a:spLocks noChangeShapeType="1"/>
          </p:cNvSpPr>
          <p:nvPr/>
        </p:nvSpPr>
        <p:spPr bwMode="auto">
          <a:xfrm flipV="1">
            <a:off x="3923928" y="5151427"/>
            <a:ext cx="0" cy="95249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100">
              <a:latin typeface="+mj-lt"/>
              <a:ea typeface="+mn-ea"/>
              <a:cs typeface="+mn-cs"/>
            </a:endParaRPr>
          </a:p>
        </p:txBody>
      </p:sp>
      <p:sp>
        <p:nvSpPr>
          <p:cNvPr id="94" name="Textfeld 7"/>
          <p:cNvSpPr txBox="1">
            <a:spLocks noChangeArrowheads="1"/>
          </p:cNvSpPr>
          <p:nvPr/>
        </p:nvSpPr>
        <p:spPr bwMode="auto">
          <a:xfrm>
            <a:off x="3779912" y="5214926"/>
            <a:ext cx="288032" cy="315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900" dirty="0" smtClean="0">
                <a:solidFill>
                  <a:srgbClr val="000000"/>
                </a:solidFill>
                <a:latin typeface="+mj-lt"/>
                <a:ea typeface="+mn-ea"/>
                <a:cs typeface="+mn-cs"/>
              </a:rPr>
              <a:t>24</a:t>
            </a:r>
            <a:endParaRPr lang="en-GB" altLang="fr-FR" sz="900" baseline="30000" dirty="0" smtClean="0">
              <a:solidFill>
                <a:srgbClr val="00000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95" name="Line 21"/>
          <p:cNvSpPr>
            <a:spLocks noChangeShapeType="1"/>
          </p:cNvSpPr>
          <p:nvPr/>
        </p:nvSpPr>
        <p:spPr bwMode="auto">
          <a:xfrm flipV="1">
            <a:off x="4427984" y="5151427"/>
            <a:ext cx="0" cy="95249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100">
              <a:latin typeface="+mj-lt"/>
              <a:ea typeface="+mn-ea"/>
              <a:cs typeface="+mn-cs"/>
            </a:endParaRPr>
          </a:p>
        </p:txBody>
      </p:sp>
      <p:sp>
        <p:nvSpPr>
          <p:cNvPr id="96" name="Textfeld 7"/>
          <p:cNvSpPr txBox="1">
            <a:spLocks noChangeArrowheads="1"/>
          </p:cNvSpPr>
          <p:nvPr/>
        </p:nvSpPr>
        <p:spPr bwMode="auto">
          <a:xfrm>
            <a:off x="4283968" y="5214926"/>
            <a:ext cx="288032" cy="315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900" dirty="0" smtClean="0">
                <a:solidFill>
                  <a:srgbClr val="000000"/>
                </a:solidFill>
                <a:latin typeface="+mj-lt"/>
                <a:ea typeface="+mn-ea"/>
                <a:cs typeface="+mn-cs"/>
              </a:rPr>
              <a:t>30</a:t>
            </a:r>
            <a:endParaRPr lang="en-GB" altLang="fr-FR" sz="900" baseline="30000" dirty="0" smtClean="0">
              <a:solidFill>
                <a:srgbClr val="00000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97" name="Line 21"/>
          <p:cNvSpPr>
            <a:spLocks noChangeShapeType="1"/>
          </p:cNvSpPr>
          <p:nvPr/>
        </p:nvSpPr>
        <p:spPr bwMode="auto">
          <a:xfrm flipV="1">
            <a:off x="4932040" y="5151427"/>
            <a:ext cx="0" cy="95249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100">
              <a:latin typeface="+mj-lt"/>
              <a:ea typeface="+mn-ea"/>
              <a:cs typeface="+mn-cs"/>
            </a:endParaRPr>
          </a:p>
        </p:txBody>
      </p:sp>
      <p:sp>
        <p:nvSpPr>
          <p:cNvPr id="98" name="Textfeld 7"/>
          <p:cNvSpPr txBox="1">
            <a:spLocks noChangeArrowheads="1"/>
          </p:cNvSpPr>
          <p:nvPr/>
        </p:nvSpPr>
        <p:spPr bwMode="auto">
          <a:xfrm>
            <a:off x="4788024" y="5214926"/>
            <a:ext cx="288032" cy="315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900" dirty="0" smtClean="0">
                <a:solidFill>
                  <a:srgbClr val="000000"/>
                </a:solidFill>
                <a:latin typeface="+mj-lt"/>
                <a:ea typeface="+mn-ea"/>
                <a:cs typeface="+mn-cs"/>
              </a:rPr>
              <a:t>36</a:t>
            </a:r>
            <a:endParaRPr lang="en-GB" altLang="fr-FR" sz="900" baseline="30000" dirty="0" smtClean="0">
              <a:solidFill>
                <a:srgbClr val="00000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99" name="Line 21"/>
          <p:cNvSpPr>
            <a:spLocks noChangeShapeType="1"/>
          </p:cNvSpPr>
          <p:nvPr/>
        </p:nvSpPr>
        <p:spPr bwMode="auto">
          <a:xfrm flipV="1">
            <a:off x="5436096" y="5151427"/>
            <a:ext cx="0" cy="95249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100">
              <a:latin typeface="+mj-lt"/>
              <a:ea typeface="+mn-ea"/>
              <a:cs typeface="+mn-cs"/>
            </a:endParaRPr>
          </a:p>
        </p:txBody>
      </p:sp>
      <p:sp>
        <p:nvSpPr>
          <p:cNvPr id="100" name="Textfeld 7"/>
          <p:cNvSpPr txBox="1">
            <a:spLocks noChangeArrowheads="1"/>
          </p:cNvSpPr>
          <p:nvPr/>
        </p:nvSpPr>
        <p:spPr bwMode="auto">
          <a:xfrm>
            <a:off x="5292080" y="5214926"/>
            <a:ext cx="288032" cy="315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900" dirty="0" smtClean="0">
                <a:solidFill>
                  <a:srgbClr val="000000"/>
                </a:solidFill>
                <a:latin typeface="+mj-lt"/>
                <a:ea typeface="+mn-ea"/>
                <a:cs typeface="+mn-cs"/>
              </a:rPr>
              <a:t>42</a:t>
            </a:r>
            <a:endParaRPr lang="en-GB" altLang="fr-FR" sz="900" baseline="30000" dirty="0" smtClean="0">
              <a:solidFill>
                <a:srgbClr val="00000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01" name="Line 21"/>
          <p:cNvSpPr>
            <a:spLocks noChangeShapeType="1"/>
          </p:cNvSpPr>
          <p:nvPr/>
        </p:nvSpPr>
        <p:spPr bwMode="auto">
          <a:xfrm flipV="1">
            <a:off x="5940152" y="5151427"/>
            <a:ext cx="0" cy="95249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100">
              <a:latin typeface="+mj-lt"/>
              <a:ea typeface="+mn-ea"/>
              <a:cs typeface="+mn-cs"/>
            </a:endParaRPr>
          </a:p>
        </p:txBody>
      </p:sp>
      <p:sp>
        <p:nvSpPr>
          <p:cNvPr id="102" name="Textfeld 7"/>
          <p:cNvSpPr txBox="1">
            <a:spLocks noChangeArrowheads="1"/>
          </p:cNvSpPr>
          <p:nvPr/>
        </p:nvSpPr>
        <p:spPr bwMode="auto">
          <a:xfrm>
            <a:off x="5796136" y="5214926"/>
            <a:ext cx="288032" cy="315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900" dirty="0" smtClean="0">
                <a:solidFill>
                  <a:srgbClr val="000000"/>
                </a:solidFill>
                <a:latin typeface="+mj-lt"/>
                <a:ea typeface="+mn-ea"/>
                <a:cs typeface="+mn-cs"/>
              </a:rPr>
              <a:t>48</a:t>
            </a:r>
            <a:endParaRPr lang="en-GB" altLang="fr-FR" sz="900" baseline="30000" dirty="0" smtClean="0">
              <a:solidFill>
                <a:srgbClr val="00000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03" name="Line 21"/>
          <p:cNvSpPr>
            <a:spLocks noChangeShapeType="1"/>
          </p:cNvSpPr>
          <p:nvPr/>
        </p:nvSpPr>
        <p:spPr bwMode="auto">
          <a:xfrm flipV="1">
            <a:off x="6444208" y="5151427"/>
            <a:ext cx="0" cy="95249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100">
              <a:latin typeface="+mj-lt"/>
              <a:ea typeface="+mn-ea"/>
              <a:cs typeface="+mn-cs"/>
            </a:endParaRPr>
          </a:p>
        </p:txBody>
      </p:sp>
      <p:sp>
        <p:nvSpPr>
          <p:cNvPr id="104" name="Textfeld 7"/>
          <p:cNvSpPr txBox="1">
            <a:spLocks noChangeArrowheads="1"/>
          </p:cNvSpPr>
          <p:nvPr/>
        </p:nvSpPr>
        <p:spPr bwMode="auto">
          <a:xfrm>
            <a:off x="6300192" y="5214926"/>
            <a:ext cx="288032" cy="315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900" dirty="0" smtClean="0">
                <a:solidFill>
                  <a:srgbClr val="000000"/>
                </a:solidFill>
                <a:latin typeface="+mj-lt"/>
                <a:ea typeface="+mn-ea"/>
                <a:cs typeface="+mn-cs"/>
              </a:rPr>
              <a:t>54</a:t>
            </a:r>
            <a:endParaRPr lang="en-GB" altLang="fr-FR" sz="900" baseline="30000" dirty="0" smtClean="0">
              <a:solidFill>
                <a:srgbClr val="00000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907704" y="5287021"/>
            <a:ext cx="4536503" cy="302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lnSpc>
                <a:spcPts val="17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1100" dirty="0" smtClean="0">
                <a:solidFill>
                  <a:srgbClr val="000000"/>
                </a:solidFill>
                <a:cs typeface="Arial" pitchFamily="34" charset="0"/>
              </a:rPr>
              <a:t>Temps (</a:t>
            </a:r>
            <a:r>
              <a:rPr lang="en-GB" altLang="fr-FR" sz="1100" dirty="0" err="1" smtClean="0">
                <a:solidFill>
                  <a:srgbClr val="000000"/>
                </a:solidFill>
                <a:cs typeface="Arial" pitchFamily="34" charset="0"/>
              </a:rPr>
              <a:t>mois</a:t>
            </a:r>
            <a:r>
              <a:rPr lang="en-GB" altLang="fr-FR" sz="1100" dirty="0" smtClean="0">
                <a:solidFill>
                  <a:srgbClr val="000000"/>
                </a:solidFill>
                <a:cs typeface="Arial" pitchFamily="34" charset="0"/>
              </a:rPr>
              <a:t>)</a:t>
            </a:r>
            <a:endParaRPr lang="en-GB" altLang="fr-FR" sz="1100" dirty="0">
              <a:solidFill>
                <a:srgbClr val="000000"/>
              </a:solidFill>
            </a:endParaRPr>
          </a:p>
        </p:txBody>
      </p:sp>
      <p:sp>
        <p:nvSpPr>
          <p:cNvPr id="16" name="Forme libre 15"/>
          <p:cNvSpPr/>
          <p:nvPr/>
        </p:nvSpPr>
        <p:spPr>
          <a:xfrm>
            <a:off x="1916037" y="1873099"/>
            <a:ext cx="3479030" cy="3001818"/>
          </a:xfrm>
          <a:custGeom>
            <a:avLst/>
            <a:gdLst>
              <a:gd name="connsiteX0" fmla="*/ 3479030 w 3479030"/>
              <a:gd name="connsiteY0" fmla="*/ 2994121 h 3001818"/>
              <a:gd name="connsiteX1" fmla="*/ 2455333 w 3479030"/>
              <a:gd name="connsiteY1" fmla="*/ 3001818 h 3001818"/>
              <a:gd name="connsiteX2" fmla="*/ 2409151 w 3479030"/>
              <a:gd name="connsiteY2" fmla="*/ 2947939 h 3001818"/>
              <a:gd name="connsiteX3" fmla="*/ 2409151 w 3479030"/>
              <a:gd name="connsiteY3" fmla="*/ 2947939 h 3001818"/>
              <a:gd name="connsiteX4" fmla="*/ 2409151 w 3479030"/>
              <a:gd name="connsiteY4" fmla="*/ 2947939 h 3001818"/>
              <a:gd name="connsiteX5" fmla="*/ 2255212 w 3479030"/>
              <a:gd name="connsiteY5" fmla="*/ 2917151 h 3001818"/>
              <a:gd name="connsiteX6" fmla="*/ 2255212 w 3479030"/>
              <a:gd name="connsiteY6" fmla="*/ 2917151 h 3001818"/>
              <a:gd name="connsiteX7" fmla="*/ 2185939 w 3479030"/>
              <a:gd name="connsiteY7" fmla="*/ 2878667 h 3001818"/>
              <a:gd name="connsiteX8" fmla="*/ 2032000 w 3479030"/>
              <a:gd name="connsiteY8" fmla="*/ 2870970 h 3001818"/>
              <a:gd name="connsiteX9" fmla="*/ 2032000 w 3479030"/>
              <a:gd name="connsiteY9" fmla="*/ 2870970 h 3001818"/>
              <a:gd name="connsiteX10" fmla="*/ 1908848 w 3479030"/>
              <a:gd name="connsiteY10" fmla="*/ 2832485 h 3001818"/>
              <a:gd name="connsiteX11" fmla="*/ 1816484 w 3479030"/>
              <a:gd name="connsiteY11" fmla="*/ 2809394 h 3001818"/>
              <a:gd name="connsiteX12" fmla="*/ 1816484 w 3479030"/>
              <a:gd name="connsiteY12" fmla="*/ 2809394 h 3001818"/>
              <a:gd name="connsiteX13" fmla="*/ 1724121 w 3479030"/>
              <a:gd name="connsiteY13" fmla="*/ 2770909 h 3001818"/>
              <a:gd name="connsiteX14" fmla="*/ 1654848 w 3479030"/>
              <a:gd name="connsiteY14" fmla="*/ 2724727 h 3001818"/>
              <a:gd name="connsiteX15" fmla="*/ 1577878 w 3479030"/>
              <a:gd name="connsiteY15" fmla="*/ 2717030 h 3001818"/>
              <a:gd name="connsiteX16" fmla="*/ 1477818 w 3479030"/>
              <a:gd name="connsiteY16" fmla="*/ 2655454 h 3001818"/>
              <a:gd name="connsiteX17" fmla="*/ 1447030 w 3479030"/>
              <a:gd name="connsiteY17" fmla="*/ 2601576 h 3001818"/>
              <a:gd name="connsiteX18" fmla="*/ 1370060 w 3479030"/>
              <a:gd name="connsiteY18" fmla="*/ 2586182 h 3001818"/>
              <a:gd name="connsiteX19" fmla="*/ 1370060 w 3479030"/>
              <a:gd name="connsiteY19" fmla="*/ 2586182 h 3001818"/>
              <a:gd name="connsiteX20" fmla="*/ 1277697 w 3479030"/>
              <a:gd name="connsiteY20" fmla="*/ 2540000 h 3001818"/>
              <a:gd name="connsiteX21" fmla="*/ 1162242 w 3479030"/>
              <a:gd name="connsiteY21" fmla="*/ 2409151 h 3001818"/>
              <a:gd name="connsiteX22" fmla="*/ 1162242 w 3479030"/>
              <a:gd name="connsiteY22" fmla="*/ 2409151 h 3001818"/>
              <a:gd name="connsiteX23" fmla="*/ 1131454 w 3479030"/>
              <a:gd name="connsiteY23" fmla="*/ 2309091 h 3001818"/>
              <a:gd name="connsiteX24" fmla="*/ 1131454 w 3479030"/>
              <a:gd name="connsiteY24" fmla="*/ 2309091 h 3001818"/>
              <a:gd name="connsiteX25" fmla="*/ 1069878 w 3479030"/>
              <a:gd name="connsiteY25" fmla="*/ 2270606 h 3001818"/>
              <a:gd name="connsiteX26" fmla="*/ 1039091 w 3479030"/>
              <a:gd name="connsiteY26" fmla="*/ 2139757 h 3001818"/>
              <a:gd name="connsiteX27" fmla="*/ 962121 w 3479030"/>
              <a:gd name="connsiteY27" fmla="*/ 2024303 h 3001818"/>
              <a:gd name="connsiteX28" fmla="*/ 923636 w 3479030"/>
              <a:gd name="connsiteY28" fmla="*/ 1939636 h 3001818"/>
              <a:gd name="connsiteX29" fmla="*/ 900545 w 3479030"/>
              <a:gd name="connsiteY29" fmla="*/ 1824182 h 3001818"/>
              <a:gd name="connsiteX30" fmla="*/ 862060 w 3479030"/>
              <a:gd name="connsiteY30" fmla="*/ 1724121 h 3001818"/>
              <a:gd name="connsiteX31" fmla="*/ 808181 w 3479030"/>
              <a:gd name="connsiteY31" fmla="*/ 1670242 h 3001818"/>
              <a:gd name="connsiteX32" fmla="*/ 754303 w 3479030"/>
              <a:gd name="connsiteY32" fmla="*/ 1462424 h 3001818"/>
              <a:gd name="connsiteX33" fmla="*/ 700424 w 3479030"/>
              <a:gd name="connsiteY33" fmla="*/ 1293091 h 3001818"/>
              <a:gd name="connsiteX34" fmla="*/ 723515 w 3479030"/>
              <a:gd name="connsiteY34" fmla="*/ 1223818 h 3001818"/>
              <a:gd name="connsiteX35" fmla="*/ 723515 w 3479030"/>
              <a:gd name="connsiteY35" fmla="*/ 1223818 h 3001818"/>
              <a:gd name="connsiteX36" fmla="*/ 615757 w 3479030"/>
              <a:gd name="connsiteY36" fmla="*/ 1077576 h 3001818"/>
              <a:gd name="connsiteX37" fmla="*/ 592666 w 3479030"/>
              <a:gd name="connsiteY37" fmla="*/ 869757 h 3001818"/>
              <a:gd name="connsiteX38" fmla="*/ 500303 w 3479030"/>
              <a:gd name="connsiteY38" fmla="*/ 746606 h 3001818"/>
              <a:gd name="connsiteX39" fmla="*/ 477212 w 3479030"/>
              <a:gd name="connsiteY39" fmla="*/ 654242 h 3001818"/>
              <a:gd name="connsiteX40" fmla="*/ 384848 w 3479030"/>
              <a:gd name="connsiteY40" fmla="*/ 584970 h 3001818"/>
              <a:gd name="connsiteX41" fmla="*/ 315575 w 3479030"/>
              <a:gd name="connsiteY41" fmla="*/ 546485 h 3001818"/>
              <a:gd name="connsiteX42" fmla="*/ 238606 w 3479030"/>
              <a:gd name="connsiteY42" fmla="*/ 431030 h 3001818"/>
              <a:gd name="connsiteX43" fmla="*/ 161636 w 3479030"/>
              <a:gd name="connsiteY43" fmla="*/ 361757 h 3001818"/>
              <a:gd name="connsiteX44" fmla="*/ 123151 w 3479030"/>
              <a:gd name="connsiteY44" fmla="*/ 230909 h 3001818"/>
              <a:gd name="connsiteX45" fmla="*/ 107757 w 3479030"/>
              <a:gd name="connsiteY45" fmla="*/ 123151 h 3001818"/>
              <a:gd name="connsiteX46" fmla="*/ 61575 w 3479030"/>
              <a:gd name="connsiteY46" fmla="*/ 38485 h 3001818"/>
              <a:gd name="connsiteX47" fmla="*/ 0 w 3479030"/>
              <a:gd name="connsiteY47" fmla="*/ 0 h 300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479030" h="3001818">
                <a:moveTo>
                  <a:pt x="3479030" y="2994121"/>
                </a:moveTo>
                <a:lnTo>
                  <a:pt x="2455333" y="3001818"/>
                </a:lnTo>
                <a:lnTo>
                  <a:pt x="2409151" y="2947939"/>
                </a:lnTo>
                <a:lnTo>
                  <a:pt x="2409151" y="2947939"/>
                </a:lnTo>
                <a:lnTo>
                  <a:pt x="2409151" y="2947939"/>
                </a:lnTo>
                <a:lnTo>
                  <a:pt x="2255212" y="2917151"/>
                </a:lnTo>
                <a:lnTo>
                  <a:pt x="2255212" y="2917151"/>
                </a:lnTo>
                <a:lnTo>
                  <a:pt x="2185939" y="2878667"/>
                </a:lnTo>
                <a:lnTo>
                  <a:pt x="2032000" y="2870970"/>
                </a:lnTo>
                <a:lnTo>
                  <a:pt x="2032000" y="2870970"/>
                </a:lnTo>
                <a:lnTo>
                  <a:pt x="1908848" y="2832485"/>
                </a:lnTo>
                <a:lnTo>
                  <a:pt x="1816484" y="2809394"/>
                </a:lnTo>
                <a:lnTo>
                  <a:pt x="1816484" y="2809394"/>
                </a:lnTo>
                <a:lnTo>
                  <a:pt x="1724121" y="2770909"/>
                </a:lnTo>
                <a:lnTo>
                  <a:pt x="1654848" y="2724727"/>
                </a:lnTo>
                <a:lnTo>
                  <a:pt x="1577878" y="2717030"/>
                </a:lnTo>
                <a:lnTo>
                  <a:pt x="1477818" y="2655454"/>
                </a:lnTo>
                <a:lnTo>
                  <a:pt x="1447030" y="2601576"/>
                </a:lnTo>
                <a:lnTo>
                  <a:pt x="1370060" y="2586182"/>
                </a:lnTo>
                <a:lnTo>
                  <a:pt x="1370060" y="2586182"/>
                </a:lnTo>
                <a:lnTo>
                  <a:pt x="1277697" y="2540000"/>
                </a:lnTo>
                <a:lnTo>
                  <a:pt x="1162242" y="2409151"/>
                </a:lnTo>
                <a:lnTo>
                  <a:pt x="1162242" y="2409151"/>
                </a:lnTo>
                <a:lnTo>
                  <a:pt x="1131454" y="2309091"/>
                </a:lnTo>
                <a:lnTo>
                  <a:pt x="1131454" y="2309091"/>
                </a:lnTo>
                <a:lnTo>
                  <a:pt x="1069878" y="2270606"/>
                </a:lnTo>
                <a:lnTo>
                  <a:pt x="1039091" y="2139757"/>
                </a:lnTo>
                <a:lnTo>
                  <a:pt x="962121" y="2024303"/>
                </a:lnTo>
                <a:lnTo>
                  <a:pt x="923636" y="1939636"/>
                </a:lnTo>
                <a:lnTo>
                  <a:pt x="900545" y="1824182"/>
                </a:lnTo>
                <a:lnTo>
                  <a:pt x="862060" y="1724121"/>
                </a:lnTo>
                <a:lnTo>
                  <a:pt x="808181" y="1670242"/>
                </a:lnTo>
                <a:lnTo>
                  <a:pt x="754303" y="1462424"/>
                </a:lnTo>
                <a:lnTo>
                  <a:pt x="700424" y="1293091"/>
                </a:lnTo>
                <a:lnTo>
                  <a:pt x="723515" y="1223818"/>
                </a:lnTo>
                <a:lnTo>
                  <a:pt x="723515" y="1223818"/>
                </a:lnTo>
                <a:lnTo>
                  <a:pt x="615757" y="1077576"/>
                </a:lnTo>
                <a:lnTo>
                  <a:pt x="592666" y="869757"/>
                </a:lnTo>
                <a:lnTo>
                  <a:pt x="500303" y="746606"/>
                </a:lnTo>
                <a:lnTo>
                  <a:pt x="477212" y="654242"/>
                </a:lnTo>
                <a:lnTo>
                  <a:pt x="384848" y="584970"/>
                </a:lnTo>
                <a:lnTo>
                  <a:pt x="315575" y="546485"/>
                </a:lnTo>
                <a:lnTo>
                  <a:pt x="238606" y="431030"/>
                </a:lnTo>
                <a:lnTo>
                  <a:pt x="161636" y="361757"/>
                </a:lnTo>
                <a:lnTo>
                  <a:pt x="123151" y="230909"/>
                </a:lnTo>
                <a:lnTo>
                  <a:pt x="107757" y="123151"/>
                </a:lnTo>
                <a:lnTo>
                  <a:pt x="61575" y="38485"/>
                </a:lnTo>
                <a:lnTo>
                  <a:pt x="0" y="0"/>
                </a:lnTo>
              </a:path>
            </a:pathLst>
          </a:custGeom>
          <a:ln w="38100" cmpd="sng">
            <a:solidFill>
              <a:srgbClr val="3A629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5" name="Forme libre 104"/>
          <p:cNvSpPr/>
          <p:nvPr/>
        </p:nvSpPr>
        <p:spPr>
          <a:xfrm>
            <a:off x="1939128" y="1896190"/>
            <a:ext cx="3994727" cy="2894060"/>
          </a:xfrm>
          <a:custGeom>
            <a:avLst/>
            <a:gdLst>
              <a:gd name="connsiteX0" fmla="*/ 3994727 w 3994727"/>
              <a:gd name="connsiteY0" fmla="*/ 2886363 h 2894060"/>
              <a:gd name="connsiteX1" fmla="*/ 3186545 w 3994727"/>
              <a:gd name="connsiteY1" fmla="*/ 2894060 h 2894060"/>
              <a:gd name="connsiteX2" fmla="*/ 3194242 w 3994727"/>
              <a:gd name="connsiteY2" fmla="*/ 2824788 h 2894060"/>
              <a:gd name="connsiteX3" fmla="*/ 2863272 w 3994727"/>
              <a:gd name="connsiteY3" fmla="*/ 2824788 h 2894060"/>
              <a:gd name="connsiteX4" fmla="*/ 2863272 w 3994727"/>
              <a:gd name="connsiteY4" fmla="*/ 2824788 h 2894060"/>
              <a:gd name="connsiteX5" fmla="*/ 2747818 w 3994727"/>
              <a:gd name="connsiteY5" fmla="*/ 2786303 h 2894060"/>
              <a:gd name="connsiteX6" fmla="*/ 2747818 w 3994727"/>
              <a:gd name="connsiteY6" fmla="*/ 2786303 h 2894060"/>
              <a:gd name="connsiteX7" fmla="*/ 2747818 w 3994727"/>
              <a:gd name="connsiteY7" fmla="*/ 2786303 h 2894060"/>
              <a:gd name="connsiteX8" fmla="*/ 2747818 w 3994727"/>
              <a:gd name="connsiteY8" fmla="*/ 2786303 h 2894060"/>
              <a:gd name="connsiteX9" fmla="*/ 2578484 w 3994727"/>
              <a:gd name="connsiteY9" fmla="*/ 2740121 h 2894060"/>
              <a:gd name="connsiteX10" fmla="*/ 2578484 w 3994727"/>
              <a:gd name="connsiteY10" fmla="*/ 2740121 h 2894060"/>
              <a:gd name="connsiteX11" fmla="*/ 2416848 w 3994727"/>
              <a:gd name="connsiteY11" fmla="*/ 2701636 h 2894060"/>
              <a:gd name="connsiteX12" fmla="*/ 2416848 w 3994727"/>
              <a:gd name="connsiteY12" fmla="*/ 2701636 h 2894060"/>
              <a:gd name="connsiteX13" fmla="*/ 2309090 w 3994727"/>
              <a:gd name="connsiteY13" fmla="*/ 2686242 h 2894060"/>
              <a:gd name="connsiteX14" fmla="*/ 2309090 w 3994727"/>
              <a:gd name="connsiteY14" fmla="*/ 2686242 h 2894060"/>
              <a:gd name="connsiteX15" fmla="*/ 2224424 w 3994727"/>
              <a:gd name="connsiteY15" fmla="*/ 2640060 h 2894060"/>
              <a:gd name="connsiteX16" fmla="*/ 2224424 w 3994727"/>
              <a:gd name="connsiteY16" fmla="*/ 2640060 h 2894060"/>
              <a:gd name="connsiteX17" fmla="*/ 2024303 w 3994727"/>
              <a:gd name="connsiteY17" fmla="*/ 2593879 h 2894060"/>
              <a:gd name="connsiteX18" fmla="*/ 2024303 w 3994727"/>
              <a:gd name="connsiteY18" fmla="*/ 2593879 h 2894060"/>
              <a:gd name="connsiteX19" fmla="*/ 1939636 w 3994727"/>
              <a:gd name="connsiteY19" fmla="*/ 2570788 h 2894060"/>
              <a:gd name="connsiteX20" fmla="*/ 1939636 w 3994727"/>
              <a:gd name="connsiteY20" fmla="*/ 2570788 h 2894060"/>
              <a:gd name="connsiteX21" fmla="*/ 1808787 w 3994727"/>
              <a:gd name="connsiteY21" fmla="*/ 2532303 h 2894060"/>
              <a:gd name="connsiteX22" fmla="*/ 1747212 w 3994727"/>
              <a:gd name="connsiteY22" fmla="*/ 2486121 h 2894060"/>
              <a:gd name="connsiteX23" fmla="*/ 1747212 w 3994727"/>
              <a:gd name="connsiteY23" fmla="*/ 2486121 h 2894060"/>
              <a:gd name="connsiteX24" fmla="*/ 1685636 w 3994727"/>
              <a:gd name="connsiteY24" fmla="*/ 2447636 h 2894060"/>
              <a:gd name="connsiteX25" fmla="*/ 1562484 w 3994727"/>
              <a:gd name="connsiteY25" fmla="*/ 2332182 h 2894060"/>
              <a:gd name="connsiteX26" fmla="*/ 1485515 w 3994727"/>
              <a:gd name="connsiteY26" fmla="*/ 2270606 h 2894060"/>
              <a:gd name="connsiteX27" fmla="*/ 1423939 w 3994727"/>
              <a:gd name="connsiteY27" fmla="*/ 2209030 h 2894060"/>
              <a:gd name="connsiteX28" fmla="*/ 1423939 w 3994727"/>
              <a:gd name="connsiteY28" fmla="*/ 2209030 h 2894060"/>
              <a:gd name="connsiteX29" fmla="*/ 1331575 w 3994727"/>
              <a:gd name="connsiteY29" fmla="*/ 2101273 h 2894060"/>
              <a:gd name="connsiteX30" fmla="*/ 1223818 w 3994727"/>
              <a:gd name="connsiteY30" fmla="*/ 1962727 h 2894060"/>
              <a:gd name="connsiteX31" fmla="*/ 1223818 w 3994727"/>
              <a:gd name="connsiteY31" fmla="*/ 1962727 h 2894060"/>
              <a:gd name="connsiteX32" fmla="*/ 1131454 w 3994727"/>
              <a:gd name="connsiteY32" fmla="*/ 1878060 h 2894060"/>
              <a:gd name="connsiteX33" fmla="*/ 1069878 w 3994727"/>
              <a:gd name="connsiteY33" fmla="*/ 1824182 h 2894060"/>
              <a:gd name="connsiteX34" fmla="*/ 1069878 w 3994727"/>
              <a:gd name="connsiteY34" fmla="*/ 1747212 h 2894060"/>
              <a:gd name="connsiteX35" fmla="*/ 954424 w 3994727"/>
              <a:gd name="connsiteY35" fmla="*/ 1547091 h 2894060"/>
              <a:gd name="connsiteX36" fmla="*/ 954424 w 3994727"/>
              <a:gd name="connsiteY36" fmla="*/ 1547091 h 2894060"/>
              <a:gd name="connsiteX37" fmla="*/ 808181 w 3994727"/>
              <a:gd name="connsiteY37" fmla="*/ 1277697 h 2894060"/>
              <a:gd name="connsiteX38" fmla="*/ 785090 w 3994727"/>
              <a:gd name="connsiteY38" fmla="*/ 1123757 h 2894060"/>
              <a:gd name="connsiteX39" fmla="*/ 715818 w 3994727"/>
              <a:gd name="connsiteY39" fmla="*/ 892848 h 2894060"/>
              <a:gd name="connsiteX40" fmla="*/ 685030 w 3994727"/>
              <a:gd name="connsiteY40" fmla="*/ 823576 h 2894060"/>
              <a:gd name="connsiteX41" fmla="*/ 685030 w 3994727"/>
              <a:gd name="connsiteY41" fmla="*/ 823576 h 2894060"/>
              <a:gd name="connsiteX42" fmla="*/ 600363 w 3994727"/>
              <a:gd name="connsiteY42" fmla="*/ 731212 h 2894060"/>
              <a:gd name="connsiteX43" fmla="*/ 546484 w 3994727"/>
              <a:gd name="connsiteY43" fmla="*/ 623454 h 2894060"/>
              <a:gd name="connsiteX44" fmla="*/ 477212 w 3994727"/>
              <a:gd name="connsiteY44" fmla="*/ 577273 h 2894060"/>
              <a:gd name="connsiteX45" fmla="*/ 423333 w 3994727"/>
              <a:gd name="connsiteY45" fmla="*/ 500303 h 2894060"/>
              <a:gd name="connsiteX46" fmla="*/ 361757 w 3994727"/>
              <a:gd name="connsiteY46" fmla="*/ 431030 h 2894060"/>
              <a:gd name="connsiteX47" fmla="*/ 284787 w 3994727"/>
              <a:gd name="connsiteY47" fmla="*/ 330970 h 2894060"/>
              <a:gd name="connsiteX48" fmla="*/ 192424 w 3994727"/>
              <a:gd name="connsiteY48" fmla="*/ 246303 h 2894060"/>
              <a:gd name="connsiteX49" fmla="*/ 123151 w 3994727"/>
              <a:gd name="connsiteY49" fmla="*/ 123151 h 2894060"/>
              <a:gd name="connsiteX50" fmla="*/ 15393 w 3994727"/>
              <a:gd name="connsiteY50" fmla="*/ 69273 h 2894060"/>
              <a:gd name="connsiteX51" fmla="*/ 0 w 3994727"/>
              <a:gd name="connsiteY51" fmla="*/ 0 h 2894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94727" h="2894060">
                <a:moveTo>
                  <a:pt x="3994727" y="2886363"/>
                </a:moveTo>
                <a:lnTo>
                  <a:pt x="3186545" y="2894060"/>
                </a:lnTo>
                <a:lnTo>
                  <a:pt x="3194242" y="2824788"/>
                </a:lnTo>
                <a:lnTo>
                  <a:pt x="2863272" y="2824788"/>
                </a:lnTo>
                <a:lnTo>
                  <a:pt x="2863272" y="2824788"/>
                </a:lnTo>
                <a:lnTo>
                  <a:pt x="2747818" y="2786303"/>
                </a:lnTo>
                <a:lnTo>
                  <a:pt x="2747818" y="2786303"/>
                </a:lnTo>
                <a:lnTo>
                  <a:pt x="2747818" y="2786303"/>
                </a:lnTo>
                <a:lnTo>
                  <a:pt x="2747818" y="2786303"/>
                </a:lnTo>
                <a:lnTo>
                  <a:pt x="2578484" y="2740121"/>
                </a:lnTo>
                <a:lnTo>
                  <a:pt x="2578484" y="2740121"/>
                </a:lnTo>
                <a:lnTo>
                  <a:pt x="2416848" y="2701636"/>
                </a:lnTo>
                <a:lnTo>
                  <a:pt x="2416848" y="2701636"/>
                </a:lnTo>
                <a:lnTo>
                  <a:pt x="2309090" y="2686242"/>
                </a:lnTo>
                <a:lnTo>
                  <a:pt x="2309090" y="2686242"/>
                </a:lnTo>
                <a:lnTo>
                  <a:pt x="2224424" y="2640060"/>
                </a:lnTo>
                <a:lnTo>
                  <a:pt x="2224424" y="2640060"/>
                </a:lnTo>
                <a:lnTo>
                  <a:pt x="2024303" y="2593879"/>
                </a:lnTo>
                <a:lnTo>
                  <a:pt x="2024303" y="2593879"/>
                </a:lnTo>
                <a:lnTo>
                  <a:pt x="1939636" y="2570788"/>
                </a:lnTo>
                <a:lnTo>
                  <a:pt x="1939636" y="2570788"/>
                </a:lnTo>
                <a:lnTo>
                  <a:pt x="1808787" y="2532303"/>
                </a:lnTo>
                <a:lnTo>
                  <a:pt x="1747212" y="2486121"/>
                </a:lnTo>
                <a:lnTo>
                  <a:pt x="1747212" y="2486121"/>
                </a:lnTo>
                <a:lnTo>
                  <a:pt x="1685636" y="2447636"/>
                </a:lnTo>
                <a:lnTo>
                  <a:pt x="1562484" y="2332182"/>
                </a:lnTo>
                <a:lnTo>
                  <a:pt x="1485515" y="2270606"/>
                </a:lnTo>
                <a:lnTo>
                  <a:pt x="1423939" y="2209030"/>
                </a:lnTo>
                <a:lnTo>
                  <a:pt x="1423939" y="2209030"/>
                </a:lnTo>
                <a:lnTo>
                  <a:pt x="1331575" y="2101273"/>
                </a:lnTo>
                <a:lnTo>
                  <a:pt x="1223818" y="1962727"/>
                </a:lnTo>
                <a:lnTo>
                  <a:pt x="1223818" y="1962727"/>
                </a:lnTo>
                <a:lnTo>
                  <a:pt x="1131454" y="1878060"/>
                </a:lnTo>
                <a:lnTo>
                  <a:pt x="1069878" y="1824182"/>
                </a:lnTo>
                <a:lnTo>
                  <a:pt x="1069878" y="1747212"/>
                </a:lnTo>
                <a:lnTo>
                  <a:pt x="954424" y="1547091"/>
                </a:lnTo>
                <a:lnTo>
                  <a:pt x="954424" y="1547091"/>
                </a:lnTo>
                <a:lnTo>
                  <a:pt x="808181" y="1277697"/>
                </a:lnTo>
                <a:lnTo>
                  <a:pt x="785090" y="1123757"/>
                </a:lnTo>
                <a:lnTo>
                  <a:pt x="715818" y="892848"/>
                </a:lnTo>
                <a:lnTo>
                  <a:pt x="685030" y="823576"/>
                </a:lnTo>
                <a:lnTo>
                  <a:pt x="685030" y="823576"/>
                </a:lnTo>
                <a:lnTo>
                  <a:pt x="600363" y="731212"/>
                </a:lnTo>
                <a:lnTo>
                  <a:pt x="546484" y="623454"/>
                </a:lnTo>
                <a:lnTo>
                  <a:pt x="477212" y="577273"/>
                </a:lnTo>
                <a:lnTo>
                  <a:pt x="423333" y="500303"/>
                </a:lnTo>
                <a:lnTo>
                  <a:pt x="361757" y="431030"/>
                </a:lnTo>
                <a:lnTo>
                  <a:pt x="284787" y="330970"/>
                </a:lnTo>
                <a:lnTo>
                  <a:pt x="192424" y="246303"/>
                </a:lnTo>
                <a:lnTo>
                  <a:pt x="123151" y="123151"/>
                </a:lnTo>
                <a:lnTo>
                  <a:pt x="15393" y="69273"/>
                </a:lnTo>
                <a:lnTo>
                  <a:pt x="0" y="0"/>
                </a:lnTo>
              </a:path>
            </a:pathLst>
          </a:custGeom>
          <a:ln w="38100" cmpd="sng">
            <a:solidFill>
              <a:srgbClr val="E46C0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1321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600" dirty="0" smtClean="0"/>
              <a:t>SG </a:t>
            </a:r>
            <a:r>
              <a:rPr lang="fr-FR" sz="3600" dirty="0" smtClean="0"/>
              <a:t>actualisée </a:t>
            </a:r>
            <a:r>
              <a:rPr lang="fr-FR" sz="3600" dirty="0" smtClean="0"/>
              <a:t>ASCO GI 2015</a:t>
            </a:r>
            <a:endParaRPr lang="fr-FR" sz="3600" dirty="0"/>
          </a:p>
        </p:txBody>
      </p:sp>
      <p:sp>
        <p:nvSpPr>
          <p:cNvPr id="6" name="Rettangolo 9"/>
          <p:cNvSpPr>
            <a:spLocks noChangeArrowheads="1"/>
          </p:cNvSpPr>
          <p:nvPr/>
        </p:nvSpPr>
        <p:spPr bwMode="auto">
          <a:xfrm>
            <a:off x="3851920" y="4941168"/>
            <a:ext cx="1549281" cy="52322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fr-FR" sz="1400" b="1" dirty="0" err="1" smtClean="0">
                <a:solidFill>
                  <a:prstClr val="black"/>
                </a:solidFill>
                <a:latin typeface="Calibri" panose="020F0502020204030204" pitchFamily="34" charset="0"/>
              </a:rPr>
              <a:t>Temps</a:t>
            </a:r>
            <a:r>
              <a:rPr lang="it-IT" altLang="fr-FR" sz="14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 (</a:t>
            </a:r>
            <a:r>
              <a:rPr lang="it-IT" altLang="fr-FR" sz="1400" b="1" dirty="0" err="1" smtClean="0">
                <a:solidFill>
                  <a:prstClr val="black"/>
                </a:solidFill>
                <a:latin typeface="Calibri" panose="020F0502020204030204" pitchFamily="34" charset="0"/>
              </a:rPr>
              <a:t>mois</a:t>
            </a:r>
            <a:r>
              <a:rPr lang="it-IT" altLang="fr-FR" sz="14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)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fr-FR" sz="14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24,9% </a:t>
            </a:r>
            <a:r>
              <a:rPr lang="it-IT" altLang="fr-FR" sz="1400" b="1" i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vs</a:t>
            </a:r>
            <a:r>
              <a:rPr lang="it-IT" altLang="fr-FR" sz="14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 12,4%</a:t>
            </a:r>
            <a:endParaRPr lang="it-IT" altLang="fr-FR" sz="1400" b="1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grpSp>
        <p:nvGrpSpPr>
          <p:cNvPr id="7" name="Groupe 11"/>
          <p:cNvGrpSpPr/>
          <p:nvPr/>
        </p:nvGrpSpPr>
        <p:grpSpPr>
          <a:xfrm>
            <a:off x="6156176" y="1412776"/>
            <a:ext cx="1537552" cy="431315"/>
            <a:chOff x="3669259" y="2380508"/>
            <a:chExt cx="1537552" cy="431315"/>
          </a:xfrm>
        </p:grpSpPr>
        <p:sp>
          <p:nvSpPr>
            <p:cNvPr id="8" name="Rettangolo 11"/>
            <p:cNvSpPr>
              <a:spLocks noChangeArrowheads="1"/>
            </p:cNvSpPr>
            <p:nvPr/>
          </p:nvSpPr>
          <p:spPr bwMode="auto">
            <a:xfrm>
              <a:off x="3873430" y="2380508"/>
              <a:ext cx="1333381" cy="4313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lnSpc>
                  <a:spcPts val="1000"/>
                </a:lnSpc>
                <a:spcBef>
                  <a:spcPct val="0"/>
                </a:spcBef>
                <a:spcAft>
                  <a:spcPts val="600"/>
                </a:spcAft>
                <a:buFontTx/>
                <a:buNone/>
              </a:pPr>
              <a:r>
                <a:rPr lang="it-IT" altLang="fr-FR" sz="1050" b="1" dirty="0">
                  <a:solidFill>
                    <a:prstClr val="black"/>
                  </a:solidFill>
                  <a:latin typeface="Calibri"/>
                </a:rPr>
                <a:t>FOLFIRI + </a:t>
              </a:r>
              <a:r>
                <a:rPr lang="it-IT" altLang="fr-FR" sz="1050" b="1" dirty="0" err="1">
                  <a:solidFill>
                    <a:prstClr val="black"/>
                  </a:solidFill>
                  <a:latin typeface="Calibri"/>
                </a:rPr>
                <a:t>bev</a:t>
              </a:r>
              <a:endParaRPr lang="it-IT" altLang="fr-FR" sz="1050" b="1" dirty="0">
                <a:solidFill>
                  <a:prstClr val="black"/>
                </a:solidFill>
                <a:latin typeface="Calibri"/>
              </a:endParaRPr>
            </a:p>
            <a:p>
              <a:pPr>
                <a:lnSpc>
                  <a:spcPts val="1000"/>
                </a:lnSpc>
                <a:spcBef>
                  <a:spcPct val="0"/>
                </a:spcBef>
                <a:buFontTx/>
                <a:buNone/>
              </a:pPr>
              <a:r>
                <a:rPr lang="it-IT" altLang="fr-FR" sz="1050" b="1" dirty="0">
                  <a:solidFill>
                    <a:prstClr val="black"/>
                  </a:solidFill>
                  <a:latin typeface="Calibri"/>
                </a:rPr>
                <a:t>FOLFOXIRI + </a:t>
              </a:r>
              <a:r>
                <a:rPr lang="it-IT" altLang="fr-FR" sz="1050" b="1" dirty="0" err="1">
                  <a:solidFill>
                    <a:prstClr val="black"/>
                  </a:solidFill>
                  <a:latin typeface="Calibri"/>
                </a:rPr>
                <a:t>bev</a:t>
              </a:r>
              <a:endParaRPr lang="it-IT" altLang="fr-FR" sz="1050" b="1" dirty="0">
                <a:solidFill>
                  <a:prstClr val="black"/>
                </a:solidFill>
                <a:latin typeface="Calibri"/>
              </a:endParaRPr>
            </a:p>
          </p:txBody>
        </p:sp>
        <p:cxnSp>
          <p:nvCxnSpPr>
            <p:cNvPr id="9" name="Connettore 1 6"/>
            <p:cNvCxnSpPr>
              <a:cxnSpLocks noChangeShapeType="1"/>
            </p:cNvCxnSpPr>
            <p:nvPr/>
          </p:nvCxnSpPr>
          <p:spPr bwMode="auto">
            <a:xfrm>
              <a:off x="3669259" y="2477135"/>
              <a:ext cx="242271" cy="0"/>
            </a:xfrm>
            <a:prstGeom prst="line">
              <a:avLst/>
            </a:prstGeom>
            <a:noFill/>
            <a:ln w="28575">
              <a:solidFill>
                <a:srgbClr val="3A629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" name="Connettore 1 14"/>
            <p:cNvCxnSpPr>
              <a:cxnSpLocks noChangeShapeType="1"/>
            </p:cNvCxnSpPr>
            <p:nvPr/>
          </p:nvCxnSpPr>
          <p:spPr bwMode="auto">
            <a:xfrm>
              <a:off x="3669259" y="2670175"/>
              <a:ext cx="242271" cy="0"/>
            </a:xfrm>
            <a:prstGeom prst="line">
              <a:avLst/>
            </a:prstGeom>
            <a:noFill/>
            <a:ln w="28575">
              <a:solidFill>
                <a:srgbClr val="E46C0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13" name="Connecteur droit 12"/>
          <p:cNvCxnSpPr/>
          <p:nvPr/>
        </p:nvCxnSpPr>
        <p:spPr>
          <a:xfrm>
            <a:off x="6660232" y="4725144"/>
            <a:ext cx="0" cy="108012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-41275" y="6573138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100" dirty="0"/>
              <a:t>ASCO GI 2015 – Abs 657 C </a:t>
            </a:r>
            <a:r>
              <a:rPr lang="fr-FR" sz="1100" dirty="0" err="1"/>
              <a:t>Cremolini</a:t>
            </a:r>
            <a:r>
              <a:rPr lang="fr-FR" sz="1100" dirty="0"/>
              <a:t> et al.</a:t>
            </a:r>
          </a:p>
        </p:txBody>
      </p:sp>
      <p:sp>
        <p:nvSpPr>
          <p:cNvPr id="18" name="Textfeld 15"/>
          <p:cNvSpPr txBox="1">
            <a:spLocks noChangeArrowheads="1"/>
          </p:cNvSpPr>
          <p:nvPr/>
        </p:nvSpPr>
        <p:spPr bwMode="auto">
          <a:xfrm rot="16200000">
            <a:off x="-982807" y="3490816"/>
            <a:ext cx="4484879" cy="288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auto">
              <a:lnSpc>
                <a:spcPts val="17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1100" dirty="0" err="1" smtClean="0">
                <a:solidFill>
                  <a:srgbClr val="000000"/>
                </a:solidFill>
                <a:latin typeface="+mj-lt"/>
                <a:ea typeface="+mn-ea"/>
                <a:cs typeface="Arial" pitchFamily="34" charset="0"/>
              </a:rPr>
              <a:t>Survie</a:t>
            </a:r>
            <a:r>
              <a:rPr lang="en-GB" altLang="fr-FR" sz="1100" dirty="0" smtClean="0">
                <a:solidFill>
                  <a:srgbClr val="000000"/>
                </a:solidFill>
                <a:latin typeface="+mj-lt"/>
                <a:ea typeface="+mn-ea"/>
                <a:cs typeface="Arial" pitchFamily="34" charset="0"/>
              </a:rPr>
              <a:t> sans progression</a:t>
            </a:r>
            <a:endParaRPr lang="en-GB" altLang="fr-FR" sz="1100" dirty="0" smtClean="0">
              <a:solidFill>
                <a:srgbClr val="00000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9" name="Rectangle 1382"/>
          <p:cNvSpPr>
            <a:spLocks noChangeArrowheads="1"/>
          </p:cNvSpPr>
          <p:nvPr/>
        </p:nvSpPr>
        <p:spPr bwMode="auto">
          <a:xfrm>
            <a:off x="1437828" y="5723976"/>
            <a:ext cx="2857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1100" dirty="0" smtClean="0">
                <a:solidFill>
                  <a:srgbClr val="000000"/>
                </a:solidFill>
                <a:latin typeface="+mj-lt"/>
                <a:ea typeface="Calibri" pitchFamily="34" charset="0"/>
                <a:cs typeface="Calibri" pitchFamily="34" charset="0"/>
              </a:rPr>
              <a:t>0,0</a:t>
            </a:r>
          </a:p>
        </p:txBody>
      </p:sp>
      <p:sp>
        <p:nvSpPr>
          <p:cNvPr id="27" name="Freeform 10"/>
          <p:cNvSpPr>
            <a:spLocks/>
          </p:cNvSpPr>
          <p:nvPr/>
        </p:nvSpPr>
        <p:spPr bwMode="auto">
          <a:xfrm>
            <a:off x="1864768" y="1403976"/>
            <a:ext cx="6192000" cy="4439694"/>
          </a:xfrm>
          <a:custGeom>
            <a:avLst/>
            <a:gdLst>
              <a:gd name="T0" fmla="*/ 0 w 3304"/>
              <a:gd name="T1" fmla="*/ 0 h 2254"/>
              <a:gd name="T2" fmla="*/ 0 w 3304"/>
              <a:gd name="T3" fmla="*/ 2147483646 h 2254"/>
              <a:gd name="T4" fmla="*/ 2147483646 w 3304"/>
              <a:gd name="T5" fmla="*/ 2147483646 h 2254"/>
              <a:gd name="T6" fmla="*/ 0 60000 65536"/>
              <a:gd name="T7" fmla="*/ 0 60000 65536"/>
              <a:gd name="T8" fmla="*/ 0 60000 65536"/>
              <a:gd name="T9" fmla="*/ 0 w 3304"/>
              <a:gd name="T10" fmla="*/ 0 h 2254"/>
              <a:gd name="T11" fmla="*/ 3304 w 3304"/>
              <a:gd name="T12" fmla="*/ 2254 h 225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304" h="2254">
                <a:moveTo>
                  <a:pt x="0" y="0"/>
                </a:moveTo>
                <a:lnTo>
                  <a:pt x="0" y="2254"/>
                </a:lnTo>
                <a:lnTo>
                  <a:pt x="3304" y="2254"/>
                </a:lnTo>
              </a:path>
            </a:pathLst>
          </a:custGeom>
          <a:noFill/>
          <a:ln w="28575" cap="sq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100">
              <a:latin typeface="+mj-lt"/>
              <a:ea typeface="+mn-ea"/>
              <a:cs typeface="+mn-cs"/>
            </a:endParaRPr>
          </a:p>
        </p:txBody>
      </p:sp>
      <p:sp>
        <p:nvSpPr>
          <p:cNvPr id="35" name="Line 18"/>
          <p:cNvSpPr>
            <a:spLocks noChangeShapeType="1"/>
          </p:cNvSpPr>
          <p:nvPr/>
        </p:nvSpPr>
        <p:spPr bwMode="auto">
          <a:xfrm>
            <a:off x="1779142" y="5839176"/>
            <a:ext cx="79375" cy="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100">
              <a:latin typeface="+mj-lt"/>
              <a:ea typeface="+mn-ea"/>
              <a:cs typeface="+mn-cs"/>
            </a:endParaRPr>
          </a:p>
        </p:txBody>
      </p:sp>
      <p:sp>
        <p:nvSpPr>
          <p:cNvPr id="36" name="Line 21"/>
          <p:cNvSpPr>
            <a:spLocks noChangeShapeType="1"/>
          </p:cNvSpPr>
          <p:nvPr/>
        </p:nvSpPr>
        <p:spPr bwMode="auto">
          <a:xfrm flipV="1">
            <a:off x="2375968" y="5858430"/>
            <a:ext cx="0" cy="95249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100">
              <a:latin typeface="+mj-lt"/>
              <a:ea typeface="+mn-ea"/>
              <a:cs typeface="+mn-cs"/>
            </a:endParaRPr>
          </a:p>
        </p:txBody>
      </p:sp>
      <p:sp>
        <p:nvSpPr>
          <p:cNvPr id="43" name="Textfeld 7"/>
          <p:cNvSpPr txBox="1">
            <a:spLocks noChangeArrowheads="1"/>
          </p:cNvSpPr>
          <p:nvPr/>
        </p:nvSpPr>
        <p:spPr bwMode="auto">
          <a:xfrm>
            <a:off x="1763688" y="5921929"/>
            <a:ext cx="288032" cy="315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900" dirty="0" smtClean="0">
                <a:solidFill>
                  <a:srgbClr val="000000"/>
                </a:solidFill>
                <a:latin typeface="+mj-lt"/>
                <a:ea typeface="+mn-ea"/>
                <a:cs typeface="+mn-cs"/>
              </a:rPr>
              <a:t>0</a:t>
            </a:r>
            <a:endParaRPr lang="en-GB" altLang="fr-FR" sz="900" baseline="30000" dirty="0" smtClean="0">
              <a:solidFill>
                <a:srgbClr val="00000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44" name="Line 21"/>
          <p:cNvSpPr>
            <a:spLocks noChangeShapeType="1"/>
          </p:cNvSpPr>
          <p:nvPr/>
        </p:nvSpPr>
        <p:spPr bwMode="auto">
          <a:xfrm flipV="1">
            <a:off x="1907704" y="5858430"/>
            <a:ext cx="0" cy="95249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100">
              <a:latin typeface="+mj-lt"/>
              <a:ea typeface="+mn-ea"/>
              <a:cs typeface="+mn-cs"/>
            </a:endParaRPr>
          </a:p>
        </p:txBody>
      </p:sp>
      <p:sp>
        <p:nvSpPr>
          <p:cNvPr id="45" name="Arrondir un rectangle avec un coin diagonal 65"/>
          <p:cNvSpPr>
            <a:spLocks/>
          </p:cNvSpPr>
          <p:nvPr/>
        </p:nvSpPr>
        <p:spPr bwMode="auto">
          <a:xfrm>
            <a:off x="611560" y="1196752"/>
            <a:ext cx="8136904" cy="5256584"/>
          </a:xfrm>
          <a:custGeom>
            <a:avLst/>
            <a:gdLst>
              <a:gd name="T0" fmla="*/ 598975 w 7377545"/>
              <a:gd name="T1" fmla="*/ 0 h 3593776"/>
              <a:gd name="T2" fmla="*/ 7377545 w 7377545"/>
              <a:gd name="T3" fmla="*/ 0 h 3593776"/>
              <a:gd name="T4" fmla="*/ 7377545 w 7377545"/>
              <a:gd name="T5" fmla="*/ 0 h 3593776"/>
              <a:gd name="T6" fmla="*/ 7377545 w 7377545"/>
              <a:gd name="T7" fmla="*/ 2994801 h 3593776"/>
              <a:gd name="T8" fmla="*/ 6778570 w 7377545"/>
              <a:gd name="T9" fmla="*/ 3593776 h 3593776"/>
              <a:gd name="T10" fmla="*/ 0 w 7377545"/>
              <a:gd name="T11" fmla="*/ 3593776 h 3593776"/>
              <a:gd name="T12" fmla="*/ 0 w 7377545"/>
              <a:gd name="T13" fmla="*/ 3593776 h 3593776"/>
              <a:gd name="T14" fmla="*/ 0 w 7377545"/>
              <a:gd name="T15" fmla="*/ 598975 h 3593776"/>
              <a:gd name="T16" fmla="*/ 598975 w 7377545"/>
              <a:gd name="T17" fmla="*/ 0 h 359377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377545" h="3593776">
                <a:moveTo>
                  <a:pt x="598975" y="0"/>
                </a:moveTo>
                <a:lnTo>
                  <a:pt x="7377545" y="0"/>
                </a:lnTo>
                <a:lnTo>
                  <a:pt x="7377545" y="2994801"/>
                </a:lnTo>
                <a:cubicBezTo>
                  <a:pt x="7377545" y="3325606"/>
                  <a:pt x="7109375" y="3593776"/>
                  <a:pt x="6778570" y="3593776"/>
                </a:cubicBezTo>
                <a:lnTo>
                  <a:pt x="0" y="3593776"/>
                </a:lnTo>
                <a:lnTo>
                  <a:pt x="0" y="598975"/>
                </a:lnTo>
                <a:cubicBezTo>
                  <a:pt x="0" y="268170"/>
                  <a:pt x="268170" y="0"/>
                  <a:pt x="598975" y="0"/>
                </a:cubicBezTo>
                <a:close/>
              </a:path>
            </a:pathLst>
          </a:custGeom>
          <a:noFill/>
          <a:ln w="9525" cap="flat" cmpd="sng">
            <a:solidFill>
              <a:srgbClr val="00B0F0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>
              <a:defRPr/>
            </a:pPr>
            <a:endParaRPr lang="fr-FR">
              <a:cs typeface="Arial" charset="0"/>
            </a:endParaRPr>
          </a:p>
        </p:txBody>
      </p:sp>
      <p:sp>
        <p:nvSpPr>
          <p:cNvPr id="46" name="Textfeld 7"/>
          <p:cNvSpPr txBox="1">
            <a:spLocks noChangeArrowheads="1"/>
          </p:cNvSpPr>
          <p:nvPr/>
        </p:nvSpPr>
        <p:spPr bwMode="auto">
          <a:xfrm>
            <a:off x="2231968" y="5921929"/>
            <a:ext cx="288032" cy="315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900" dirty="0" smtClean="0">
                <a:solidFill>
                  <a:srgbClr val="000000"/>
                </a:solidFill>
                <a:latin typeface="+mj-lt"/>
                <a:ea typeface="+mn-ea"/>
                <a:cs typeface="+mn-cs"/>
              </a:rPr>
              <a:t>6</a:t>
            </a:r>
            <a:endParaRPr lang="en-GB" altLang="fr-FR" sz="900" baseline="30000" dirty="0" smtClean="0">
              <a:solidFill>
                <a:srgbClr val="00000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47" name="Line 21"/>
          <p:cNvSpPr>
            <a:spLocks noChangeShapeType="1"/>
          </p:cNvSpPr>
          <p:nvPr/>
        </p:nvSpPr>
        <p:spPr bwMode="auto">
          <a:xfrm flipV="1">
            <a:off x="2843808" y="5858430"/>
            <a:ext cx="0" cy="95249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100">
              <a:latin typeface="+mj-lt"/>
              <a:ea typeface="+mn-ea"/>
              <a:cs typeface="+mn-cs"/>
            </a:endParaRPr>
          </a:p>
        </p:txBody>
      </p:sp>
      <p:sp>
        <p:nvSpPr>
          <p:cNvPr id="48" name="Textfeld 7"/>
          <p:cNvSpPr txBox="1">
            <a:spLocks noChangeArrowheads="1"/>
          </p:cNvSpPr>
          <p:nvPr/>
        </p:nvSpPr>
        <p:spPr bwMode="auto">
          <a:xfrm>
            <a:off x="2699792" y="5921929"/>
            <a:ext cx="288032" cy="315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900" dirty="0" smtClean="0">
                <a:solidFill>
                  <a:srgbClr val="000000"/>
                </a:solidFill>
                <a:latin typeface="+mj-lt"/>
                <a:ea typeface="+mn-ea"/>
                <a:cs typeface="+mn-cs"/>
              </a:rPr>
              <a:t>12</a:t>
            </a:r>
            <a:endParaRPr lang="en-GB" altLang="fr-FR" sz="900" baseline="30000" dirty="0" smtClean="0">
              <a:solidFill>
                <a:srgbClr val="00000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49" name="Line 21"/>
          <p:cNvSpPr>
            <a:spLocks noChangeShapeType="1"/>
          </p:cNvSpPr>
          <p:nvPr/>
        </p:nvSpPr>
        <p:spPr bwMode="auto">
          <a:xfrm flipV="1">
            <a:off x="3347864" y="5858430"/>
            <a:ext cx="0" cy="95249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100">
              <a:latin typeface="+mj-lt"/>
              <a:ea typeface="+mn-ea"/>
              <a:cs typeface="+mn-cs"/>
            </a:endParaRPr>
          </a:p>
        </p:txBody>
      </p:sp>
      <p:sp>
        <p:nvSpPr>
          <p:cNvPr id="50" name="Textfeld 7"/>
          <p:cNvSpPr txBox="1">
            <a:spLocks noChangeArrowheads="1"/>
          </p:cNvSpPr>
          <p:nvPr/>
        </p:nvSpPr>
        <p:spPr bwMode="auto">
          <a:xfrm>
            <a:off x="3203848" y="5921929"/>
            <a:ext cx="288032" cy="315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900" dirty="0" smtClean="0">
                <a:solidFill>
                  <a:srgbClr val="000000"/>
                </a:solidFill>
                <a:latin typeface="+mj-lt"/>
                <a:ea typeface="+mn-ea"/>
                <a:cs typeface="+mn-cs"/>
              </a:rPr>
              <a:t>18</a:t>
            </a:r>
            <a:endParaRPr lang="en-GB" altLang="fr-FR" sz="900" baseline="30000" dirty="0" smtClean="0">
              <a:solidFill>
                <a:srgbClr val="00000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51" name="Line 21"/>
          <p:cNvSpPr>
            <a:spLocks noChangeShapeType="1"/>
          </p:cNvSpPr>
          <p:nvPr/>
        </p:nvSpPr>
        <p:spPr bwMode="auto">
          <a:xfrm flipV="1">
            <a:off x="3779912" y="5858430"/>
            <a:ext cx="0" cy="95249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100">
              <a:latin typeface="+mj-lt"/>
              <a:ea typeface="+mn-ea"/>
              <a:cs typeface="+mn-cs"/>
            </a:endParaRPr>
          </a:p>
        </p:txBody>
      </p:sp>
      <p:sp>
        <p:nvSpPr>
          <p:cNvPr id="52" name="Textfeld 7"/>
          <p:cNvSpPr txBox="1">
            <a:spLocks noChangeArrowheads="1"/>
          </p:cNvSpPr>
          <p:nvPr/>
        </p:nvSpPr>
        <p:spPr bwMode="auto">
          <a:xfrm>
            <a:off x="3635896" y="5921929"/>
            <a:ext cx="288032" cy="315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900" dirty="0" smtClean="0">
                <a:solidFill>
                  <a:srgbClr val="000000"/>
                </a:solidFill>
                <a:latin typeface="+mj-lt"/>
                <a:ea typeface="+mn-ea"/>
                <a:cs typeface="+mn-cs"/>
              </a:rPr>
              <a:t>24</a:t>
            </a:r>
            <a:endParaRPr lang="en-GB" altLang="fr-FR" sz="900" baseline="30000" dirty="0" smtClean="0">
              <a:solidFill>
                <a:srgbClr val="00000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53" name="Line 21"/>
          <p:cNvSpPr>
            <a:spLocks noChangeShapeType="1"/>
          </p:cNvSpPr>
          <p:nvPr/>
        </p:nvSpPr>
        <p:spPr bwMode="auto">
          <a:xfrm flipV="1">
            <a:off x="4283968" y="5858430"/>
            <a:ext cx="0" cy="95249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100">
              <a:latin typeface="+mj-lt"/>
              <a:ea typeface="+mn-ea"/>
              <a:cs typeface="+mn-cs"/>
            </a:endParaRPr>
          </a:p>
        </p:txBody>
      </p:sp>
      <p:sp>
        <p:nvSpPr>
          <p:cNvPr id="54" name="Textfeld 7"/>
          <p:cNvSpPr txBox="1">
            <a:spLocks noChangeArrowheads="1"/>
          </p:cNvSpPr>
          <p:nvPr/>
        </p:nvSpPr>
        <p:spPr bwMode="auto">
          <a:xfrm>
            <a:off x="4139952" y="5921929"/>
            <a:ext cx="288032" cy="315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900" dirty="0" smtClean="0">
                <a:solidFill>
                  <a:srgbClr val="000000"/>
                </a:solidFill>
                <a:latin typeface="+mj-lt"/>
                <a:ea typeface="+mn-ea"/>
                <a:cs typeface="+mn-cs"/>
              </a:rPr>
              <a:t>30</a:t>
            </a:r>
            <a:endParaRPr lang="en-GB" altLang="fr-FR" sz="900" baseline="30000" dirty="0" smtClean="0">
              <a:solidFill>
                <a:srgbClr val="00000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55" name="Line 21"/>
          <p:cNvSpPr>
            <a:spLocks noChangeShapeType="1"/>
          </p:cNvSpPr>
          <p:nvPr/>
        </p:nvSpPr>
        <p:spPr bwMode="auto">
          <a:xfrm flipV="1">
            <a:off x="4751968" y="5858430"/>
            <a:ext cx="0" cy="95249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100">
              <a:latin typeface="+mj-lt"/>
              <a:ea typeface="+mn-ea"/>
              <a:cs typeface="+mn-cs"/>
            </a:endParaRPr>
          </a:p>
        </p:txBody>
      </p:sp>
      <p:sp>
        <p:nvSpPr>
          <p:cNvPr id="56" name="Textfeld 7"/>
          <p:cNvSpPr txBox="1">
            <a:spLocks noChangeArrowheads="1"/>
          </p:cNvSpPr>
          <p:nvPr/>
        </p:nvSpPr>
        <p:spPr bwMode="auto">
          <a:xfrm>
            <a:off x="4607968" y="5921929"/>
            <a:ext cx="288032" cy="315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900" dirty="0" smtClean="0">
                <a:solidFill>
                  <a:srgbClr val="000000"/>
                </a:solidFill>
                <a:latin typeface="+mj-lt"/>
                <a:ea typeface="+mn-ea"/>
                <a:cs typeface="+mn-cs"/>
              </a:rPr>
              <a:t>36</a:t>
            </a:r>
            <a:endParaRPr lang="en-GB" altLang="fr-FR" sz="900" baseline="30000" dirty="0" smtClean="0">
              <a:solidFill>
                <a:srgbClr val="00000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57" name="Line 21"/>
          <p:cNvSpPr>
            <a:spLocks noChangeShapeType="1"/>
          </p:cNvSpPr>
          <p:nvPr/>
        </p:nvSpPr>
        <p:spPr bwMode="auto">
          <a:xfrm flipV="1">
            <a:off x="5220072" y="5858430"/>
            <a:ext cx="0" cy="95249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100">
              <a:latin typeface="+mj-lt"/>
              <a:ea typeface="+mn-ea"/>
              <a:cs typeface="+mn-cs"/>
            </a:endParaRPr>
          </a:p>
        </p:txBody>
      </p:sp>
      <p:sp>
        <p:nvSpPr>
          <p:cNvPr id="58" name="Textfeld 7"/>
          <p:cNvSpPr txBox="1">
            <a:spLocks noChangeArrowheads="1"/>
          </p:cNvSpPr>
          <p:nvPr/>
        </p:nvSpPr>
        <p:spPr bwMode="auto">
          <a:xfrm>
            <a:off x="5076056" y="5921929"/>
            <a:ext cx="288032" cy="315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900" dirty="0" smtClean="0">
                <a:solidFill>
                  <a:srgbClr val="000000"/>
                </a:solidFill>
                <a:latin typeface="+mj-lt"/>
                <a:ea typeface="+mn-ea"/>
                <a:cs typeface="+mn-cs"/>
              </a:rPr>
              <a:t>42</a:t>
            </a:r>
            <a:endParaRPr lang="en-GB" altLang="fr-FR" sz="900" baseline="30000" dirty="0" smtClean="0">
              <a:solidFill>
                <a:srgbClr val="00000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59" name="Line 21"/>
          <p:cNvSpPr>
            <a:spLocks noChangeShapeType="1"/>
          </p:cNvSpPr>
          <p:nvPr/>
        </p:nvSpPr>
        <p:spPr bwMode="auto">
          <a:xfrm flipV="1">
            <a:off x="5698768" y="5858430"/>
            <a:ext cx="0" cy="95249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100">
              <a:latin typeface="+mj-lt"/>
              <a:ea typeface="+mn-ea"/>
              <a:cs typeface="+mn-cs"/>
            </a:endParaRPr>
          </a:p>
        </p:txBody>
      </p:sp>
      <p:sp>
        <p:nvSpPr>
          <p:cNvPr id="60" name="Textfeld 7"/>
          <p:cNvSpPr txBox="1">
            <a:spLocks noChangeArrowheads="1"/>
          </p:cNvSpPr>
          <p:nvPr/>
        </p:nvSpPr>
        <p:spPr bwMode="auto">
          <a:xfrm>
            <a:off x="5561968" y="5921929"/>
            <a:ext cx="288032" cy="315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900" dirty="0" smtClean="0">
                <a:solidFill>
                  <a:srgbClr val="000000"/>
                </a:solidFill>
                <a:latin typeface="+mj-lt"/>
                <a:ea typeface="+mn-ea"/>
                <a:cs typeface="+mn-cs"/>
              </a:rPr>
              <a:t>48</a:t>
            </a:r>
            <a:endParaRPr lang="en-GB" altLang="fr-FR" sz="900" baseline="30000" dirty="0" smtClean="0">
              <a:solidFill>
                <a:srgbClr val="00000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61" name="Line 21"/>
          <p:cNvSpPr>
            <a:spLocks noChangeShapeType="1"/>
          </p:cNvSpPr>
          <p:nvPr/>
        </p:nvSpPr>
        <p:spPr bwMode="auto">
          <a:xfrm flipV="1">
            <a:off x="6156176" y="5858430"/>
            <a:ext cx="0" cy="95249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100">
              <a:latin typeface="+mj-lt"/>
              <a:ea typeface="+mn-ea"/>
              <a:cs typeface="+mn-cs"/>
            </a:endParaRPr>
          </a:p>
        </p:txBody>
      </p:sp>
      <p:sp>
        <p:nvSpPr>
          <p:cNvPr id="62" name="Textfeld 7"/>
          <p:cNvSpPr txBox="1">
            <a:spLocks noChangeArrowheads="1"/>
          </p:cNvSpPr>
          <p:nvPr/>
        </p:nvSpPr>
        <p:spPr bwMode="auto">
          <a:xfrm>
            <a:off x="6012160" y="5921929"/>
            <a:ext cx="288032" cy="315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900" dirty="0" smtClean="0">
                <a:solidFill>
                  <a:srgbClr val="000000"/>
                </a:solidFill>
                <a:latin typeface="+mj-lt"/>
                <a:ea typeface="+mn-ea"/>
                <a:cs typeface="+mn-cs"/>
              </a:rPr>
              <a:t>54</a:t>
            </a:r>
            <a:endParaRPr lang="en-GB" altLang="fr-FR" sz="900" baseline="30000" dirty="0" smtClean="0">
              <a:solidFill>
                <a:srgbClr val="00000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1907704" y="6021288"/>
            <a:ext cx="6192688" cy="302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lnSpc>
                <a:spcPts val="1700"/>
              </a:lnSpc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1100" dirty="0" smtClean="0">
                <a:solidFill>
                  <a:srgbClr val="000000"/>
                </a:solidFill>
                <a:cs typeface="Arial" pitchFamily="34" charset="0"/>
              </a:rPr>
              <a:t>Follow-up time (months)</a:t>
            </a:r>
            <a:endParaRPr lang="en-GB" altLang="fr-FR" sz="1100" dirty="0">
              <a:solidFill>
                <a:srgbClr val="000000"/>
              </a:solidFill>
            </a:endParaRPr>
          </a:p>
        </p:txBody>
      </p:sp>
      <p:sp>
        <p:nvSpPr>
          <p:cNvPr id="66" name="Line 21"/>
          <p:cNvSpPr>
            <a:spLocks noChangeShapeType="1"/>
          </p:cNvSpPr>
          <p:nvPr/>
        </p:nvSpPr>
        <p:spPr bwMode="auto">
          <a:xfrm flipV="1">
            <a:off x="6660232" y="5858430"/>
            <a:ext cx="0" cy="95249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100">
              <a:latin typeface="+mj-lt"/>
              <a:ea typeface="+mn-ea"/>
              <a:cs typeface="+mn-cs"/>
            </a:endParaRPr>
          </a:p>
        </p:txBody>
      </p:sp>
      <p:sp>
        <p:nvSpPr>
          <p:cNvPr id="67" name="Textfeld 7"/>
          <p:cNvSpPr txBox="1">
            <a:spLocks noChangeArrowheads="1"/>
          </p:cNvSpPr>
          <p:nvPr/>
        </p:nvSpPr>
        <p:spPr bwMode="auto">
          <a:xfrm>
            <a:off x="6516216" y="5921929"/>
            <a:ext cx="288032" cy="315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900" dirty="0" smtClean="0">
                <a:solidFill>
                  <a:srgbClr val="000000"/>
                </a:solidFill>
                <a:latin typeface="+mj-lt"/>
                <a:ea typeface="+mn-ea"/>
                <a:cs typeface="+mn-cs"/>
              </a:rPr>
              <a:t>60</a:t>
            </a:r>
            <a:endParaRPr lang="en-GB" altLang="fr-FR" sz="900" baseline="30000" dirty="0" smtClean="0">
              <a:solidFill>
                <a:srgbClr val="00000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68" name="Line 21"/>
          <p:cNvSpPr>
            <a:spLocks noChangeShapeType="1"/>
          </p:cNvSpPr>
          <p:nvPr/>
        </p:nvSpPr>
        <p:spPr bwMode="auto">
          <a:xfrm flipV="1">
            <a:off x="7127968" y="5858430"/>
            <a:ext cx="0" cy="95249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100">
              <a:latin typeface="+mj-lt"/>
              <a:ea typeface="+mn-ea"/>
              <a:cs typeface="+mn-cs"/>
            </a:endParaRPr>
          </a:p>
        </p:txBody>
      </p:sp>
      <p:sp>
        <p:nvSpPr>
          <p:cNvPr id="69" name="Textfeld 7"/>
          <p:cNvSpPr txBox="1">
            <a:spLocks noChangeArrowheads="1"/>
          </p:cNvSpPr>
          <p:nvPr/>
        </p:nvSpPr>
        <p:spPr bwMode="auto">
          <a:xfrm>
            <a:off x="6983968" y="5921929"/>
            <a:ext cx="288032" cy="315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900" dirty="0" smtClean="0">
                <a:solidFill>
                  <a:srgbClr val="000000"/>
                </a:solidFill>
                <a:latin typeface="+mj-lt"/>
                <a:ea typeface="+mn-ea"/>
                <a:cs typeface="+mn-cs"/>
              </a:rPr>
              <a:t>66</a:t>
            </a:r>
            <a:endParaRPr lang="en-GB" altLang="fr-FR" sz="900" baseline="30000" dirty="0" smtClean="0">
              <a:solidFill>
                <a:srgbClr val="00000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0" name="Line 21"/>
          <p:cNvSpPr>
            <a:spLocks noChangeShapeType="1"/>
          </p:cNvSpPr>
          <p:nvPr/>
        </p:nvSpPr>
        <p:spPr bwMode="auto">
          <a:xfrm flipV="1">
            <a:off x="7596336" y="5858430"/>
            <a:ext cx="0" cy="95249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100">
              <a:latin typeface="+mj-lt"/>
              <a:ea typeface="+mn-ea"/>
              <a:cs typeface="+mn-cs"/>
            </a:endParaRPr>
          </a:p>
        </p:txBody>
      </p:sp>
      <p:sp>
        <p:nvSpPr>
          <p:cNvPr id="71" name="Textfeld 7"/>
          <p:cNvSpPr txBox="1">
            <a:spLocks noChangeArrowheads="1"/>
          </p:cNvSpPr>
          <p:nvPr/>
        </p:nvSpPr>
        <p:spPr bwMode="auto">
          <a:xfrm>
            <a:off x="7452320" y="5921929"/>
            <a:ext cx="288032" cy="315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900" dirty="0" smtClean="0">
                <a:solidFill>
                  <a:srgbClr val="000000"/>
                </a:solidFill>
                <a:latin typeface="+mj-lt"/>
                <a:ea typeface="+mn-ea"/>
                <a:cs typeface="+mn-cs"/>
              </a:rPr>
              <a:t>72</a:t>
            </a:r>
            <a:endParaRPr lang="en-GB" altLang="fr-FR" sz="900" baseline="30000" dirty="0" smtClean="0">
              <a:solidFill>
                <a:srgbClr val="00000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2" name="Line 21"/>
          <p:cNvSpPr>
            <a:spLocks noChangeShapeType="1"/>
          </p:cNvSpPr>
          <p:nvPr/>
        </p:nvSpPr>
        <p:spPr bwMode="auto">
          <a:xfrm flipV="1">
            <a:off x="8063968" y="5858430"/>
            <a:ext cx="0" cy="95249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100">
              <a:latin typeface="+mj-lt"/>
              <a:ea typeface="+mn-ea"/>
              <a:cs typeface="+mn-cs"/>
            </a:endParaRPr>
          </a:p>
        </p:txBody>
      </p:sp>
      <p:sp>
        <p:nvSpPr>
          <p:cNvPr id="73" name="Textfeld 7"/>
          <p:cNvSpPr txBox="1">
            <a:spLocks noChangeArrowheads="1"/>
          </p:cNvSpPr>
          <p:nvPr/>
        </p:nvSpPr>
        <p:spPr bwMode="auto">
          <a:xfrm>
            <a:off x="7919968" y="5921929"/>
            <a:ext cx="288032" cy="315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900" dirty="0" smtClean="0">
                <a:solidFill>
                  <a:srgbClr val="000000"/>
                </a:solidFill>
                <a:latin typeface="+mj-lt"/>
                <a:ea typeface="+mn-ea"/>
                <a:cs typeface="+mn-cs"/>
              </a:rPr>
              <a:t>78</a:t>
            </a:r>
            <a:endParaRPr lang="en-GB" altLang="fr-FR" sz="900" baseline="30000" dirty="0" smtClean="0">
              <a:solidFill>
                <a:srgbClr val="00000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4" name="Rectangle 1382"/>
          <p:cNvSpPr>
            <a:spLocks noChangeArrowheads="1"/>
          </p:cNvSpPr>
          <p:nvPr/>
        </p:nvSpPr>
        <p:spPr bwMode="auto">
          <a:xfrm>
            <a:off x="1437828" y="5273976"/>
            <a:ext cx="2857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1100" dirty="0" smtClean="0">
                <a:solidFill>
                  <a:srgbClr val="000000"/>
                </a:solidFill>
                <a:latin typeface="+mj-lt"/>
                <a:ea typeface="Calibri" pitchFamily="34" charset="0"/>
                <a:cs typeface="Calibri" pitchFamily="34" charset="0"/>
              </a:rPr>
              <a:t>0,1</a:t>
            </a:r>
          </a:p>
        </p:txBody>
      </p:sp>
      <p:sp>
        <p:nvSpPr>
          <p:cNvPr id="75" name="Line 18"/>
          <p:cNvSpPr>
            <a:spLocks noChangeShapeType="1"/>
          </p:cNvSpPr>
          <p:nvPr/>
        </p:nvSpPr>
        <p:spPr bwMode="auto">
          <a:xfrm>
            <a:off x="1779142" y="5385576"/>
            <a:ext cx="79375" cy="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100">
              <a:latin typeface="+mj-lt"/>
              <a:ea typeface="+mn-ea"/>
              <a:cs typeface="+mn-cs"/>
            </a:endParaRPr>
          </a:p>
        </p:txBody>
      </p:sp>
      <p:sp>
        <p:nvSpPr>
          <p:cNvPr id="76" name="Rectangle 1382"/>
          <p:cNvSpPr>
            <a:spLocks noChangeArrowheads="1"/>
          </p:cNvSpPr>
          <p:nvPr/>
        </p:nvSpPr>
        <p:spPr bwMode="auto">
          <a:xfrm>
            <a:off x="1437828" y="4797152"/>
            <a:ext cx="2857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1100" dirty="0" smtClean="0">
                <a:solidFill>
                  <a:srgbClr val="000000"/>
                </a:solidFill>
                <a:latin typeface="+mj-lt"/>
                <a:ea typeface="Calibri" pitchFamily="34" charset="0"/>
                <a:cs typeface="Calibri" pitchFamily="34" charset="0"/>
              </a:rPr>
              <a:t>0,2</a:t>
            </a:r>
          </a:p>
        </p:txBody>
      </p:sp>
      <p:sp>
        <p:nvSpPr>
          <p:cNvPr id="77" name="Line 18"/>
          <p:cNvSpPr>
            <a:spLocks noChangeShapeType="1"/>
          </p:cNvSpPr>
          <p:nvPr/>
        </p:nvSpPr>
        <p:spPr bwMode="auto">
          <a:xfrm>
            <a:off x="1779142" y="4924776"/>
            <a:ext cx="79375" cy="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100">
              <a:latin typeface="+mj-lt"/>
              <a:ea typeface="+mn-ea"/>
              <a:cs typeface="+mn-cs"/>
            </a:endParaRPr>
          </a:p>
        </p:txBody>
      </p:sp>
      <p:sp>
        <p:nvSpPr>
          <p:cNvPr id="78" name="Rectangle 1382"/>
          <p:cNvSpPr>
            <a:spLocks noChangeArrowheads="1"/>
          </p:cNvSpPr>
          <p:nvPr/>
        </p:nvSpPr>
        <p:spPr bwMode="auto">
          <a:xfrm>
            <a:off x="1437828" y="4365104"/>
            <a:ext cx="2857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1100" dirty="0" smtClean="0">
                <a:solidFill>
                  <a:srgbClr val="000000"/>
                </a:solidFill>
                <a:latin typeface="+mj-lt"/>
                <a:ea typeface="Calibri" pitchFamily="34" charset="0"/>
                <a:cs typeface="Calibri" pitchFamily="34" charset="0"/>
              </a:rPr>
              <a:t>0,3</a:t>
            </a:r>
          </a:p>
        </p:txBody>
      </p:sp>
      <p:sp>
        <p:nvSpPr>
          <p:cNvPr id="79" name="Line 18"/>
          <p:cNvSpPr>
            <a:spLocks noChangeShapeType="1"/>
          </p:cNvSpPr>
          <p:nvPr/>
        </p:nvSpPr>
        <p:spPr bwMode="auto">
          <a:xfrm>
            <a:off x="1779142" y="4492728"/>
            <a:ext cx="79375" cy="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100">
              <a:latin typeface="+mj-lt"/>
              <a:ea typeface="+mn-ea"/>
              <a:cs typeface="+mn-cs"/>
            </a:endParaRPr>
          </a:p>
        </p:txBody>
      </p:sp>
      <p:sp>
        <p:nvSpPr>
          <p:cNvPr id="80" name="Rectangle 1382"/>
          <p:cNvSpPr>
            <a:spLocks noChangeArrowheads="1"/>
          </p:cNvSpPr>
          <p:nvPr/>
        </p:nvSpPr>
        <p:spPr bwMode="auto">
          <a:xfrm>
            <a:off x="1437828" y="3933056"/>
            <a:ext cx="2857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1100" dirty="0" smtClean="0">
                <a:solidFill>
                  <a:srgbClr val="000000"/>
                </a:solidFill>
                <a:latin typeface="+mj-lt"/>
                <a:ea typeface="Calibri" pitchFamily="34" charset="0"/>
                <a:cs typeface="Calibri" pitchFamily="34" charset="0"/>
              </a:rPr>
              <a:t>0,4</a:t>
            </a:r>
          </a:p>
        </p:txBody>
      </p:sp>
      <p:sp>
        <p:nvSpPr>
          <p:cNvPr id="81" name="Line 18"/>
          <p:cNvSpPr>
            <a:spLocks noChangeShapeType="1"/>
          </p:cNvSpPr>
          <p:nvPr/>
        </p:nvSpPr>
        <p:spPr bwMode="auto">
          <a:xfrm>
            <a:off x="1779142" y="4060680"/>
            <a:ext cx="79375" cy="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100">
              <a:latin typeface="+mj-lt"/>
              <a:ea typeface="+mn-ea"/>
              <a:cs typeface="+mn-cs"/>
            </a:endParaRPr>
          </a:p>
        </p:txBody>
      </p:sp>
      <p:sp>
        <p:nvSpPr>
          <p:cNvPr id="82" name="Rectangle 1382"/>
          <p:cNvSpPr>
            <a:spLocks noChangeArrowheads="1"/>
          </p:cNvSpPr>
          <p:nvPr/>
        </p:nvSpPr>
        <p:spPr bwMode="auto">
          <a:xfrm>
            <a:off x="1437828" y="3501008"/>
            <a:ext cx="2857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1100" dirty="0" smtClean="0">
                <a:solidFill>
                  <a:srgbClr val="000000"/>
                </a:solidFill>
                <a:latin typeface="+mj-lt"/>
                <a:ea typeface="Calibri" pitchFamily="34" charset="0"/>
                <a:cs typeface="Calibri" pitchFamily="34" charset="0"/>
              </a:rPr>
              <a:t>0,5</a:t>
            </a:r>
          </a:p>
        </p:txBody>
      </p:sp>
      <p:sp>
        <p:nvSpPr>
          <p:cNvPr id="83" name="Line 18"/>
          <p:cNvSpPr>
            <a:spLocks noChangeShapeType="1"/>
          </p:cNvSpPr>
          <p:nvPr/>
        </p:nvSpPr>
        <p:spPr bwMode="auto">
          <a:xfrm>
            <a:off x="1779142" y="3610776"/>
            <a:ext cx="79375" cy="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100">
              <a:latin typeface="+mj-lt"/>
              <a:ea typeface="+mn-ea"/>
              <a:cs typeface="+mn-cs"/>
            </a:endParaRPr>
          </a:p>
        </p:txBody>
      </p:sp>
      <p:sp>
        <p:nvSpPr>
          <p:cNvPr id="84" name="Rectangle 1382"/>
          <p:cNvSpPr>
            <a:spLocks noChangeArrowheads="1"/>
          </p:cNvSpPr>
          <p:nvPr/>
        </p:nvSpPr>
        <p:spPr bwMode="auto">
          <a:xfrm>
            <a:off x="1437828" y="3068960"/>
            <a:ext cx="2857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1100" dirty="0" smtClean="0">
                <a:solidFill>
                  <a:srgbClr val="000000"/>
                </a:solidFill>
                <a:latin typeface="+mj-lt"/>
                <a:ea typeface="Calibri" pitchFamily="34" charset="0"/>
                <a:cs typeface="Calibri" pitchFamily="34" charset="0"/>
              </a:rPr>
              <a:t>0,6</a:t>
            </a:r>
          </a:p>
        </p:txBody>
      </p:sp>
      <p:sp>
        <p:nvSpPr>
          <p:cNvPr id="85" name="Line 18"/>
          <p:cNvSpPr>
            <a:spLocks noChangeShapeType="1"/>
          </p:cNvSpPr>
          <p:nvPr/>
        </p:nvSpPr>
        <p:spPr bwMode="auto">
          <a:xfrm>
            <a:off x="1779142" y="3178728"/>
            <a:ext cx="79375" cy="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100">
              <a:latin typeface="+mj-lt"/>
              <a:ea typeface="+mn-ea"/>
              <a:cs typeface="+mn-cs"/>
            </a:endParaRPr>
          </a:p>
        </p:txBody>
      </p:sp>
      <p:sp>
        <p:nvSpPr>
          <p:cNvPr id="86" name="Rectangle 1382"/>
          <p:cNvSpPr>
            <a:spLocks noChangeArrowheads="1"/>
          </p:cNvSpPr>
          <p:nvPr/>
        </p:nvSpPr>
        <p:spPr bwMode="auto">
          <a:xfrm>
            <a:off x="1437828" y="2599176"/>
            <a:ext cx="2857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1100" dirty="0" smtClean="0">
                <a:solidFill>
                  <a:srgbClr val="000000"/>
                </a:solidFill>
                <a:latin typeface="+mj-lt"/>
                <a:ea typeface="Calibri" pitchFamily="34" charset="0"/>
                <a:cs typeface="Calibri" pitchFamily="34" charset="0"/>
              </a:rPr>
              <a:t>0,7</a:t>
            </a:r>
          </a:p>
        </p:txBody>
      </p:sp>
      <p:sp>
        <p:nvSpPr>
          <p:cNvPr id="87" name="Line 18"/>
          <p:cNvSpPr>
            <a:spLocks noChangeShapeType="1"/>
          </p:cNvSpPr>
          <p:nvPr/>
        </p:nvSpPr>
        <p:spPr bwMode="auto">
          <a:xfrm>
            <a:off x="1779142" y="2717976"/>
            <a:ext cx="79375" cy="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100">
              <a:latin typeface="+mj-lt"/>
              <a:ea typeface="+mn-ea"/>
              <a:cs typeface="+mn-cs"/>
            </a:endParaRPr>
          </a:p>
        </p:txBody>
      </p:sp>
      <p:sp>
        <p:nvSpPr>
          <p:cNvPr id="88" name="Rectangle 1382"/>
          <p:cNvSpPr>
            <a:spLocks noChangeArrowheads="1"/>
          </p:cNvSpPr>
          <p:nvPr/>
        </p:nvSpPr>
        <p:spPr bwMode="auto">
          <a:xfrm>
            <a:off x="1437828" y="2170776"/>
            <a:ext cx="2857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1100" dirty="0" smtClean="0">
                <a:solidFill>
                  <a:srgbClr val="000000"/>
                </a:solidFill>
                <a:latin typeface="+mj-lt"/>
                <a:ea typeface="Calibri" pitchFamily="34" charset="0"/>
                <a:cs typeface="Calibri" pitchFamily="34" charset="0"/>
              </a:rPr>
              <a:t>0,8</a:t>
            </a:r>
          </a:p>
        </p:txBody>
      </p:sp>
      <p:sp>
        <p:nvSpPr>
          <p:cNvPr id="89" name="Line 18"/>
          <p:cNvSpPr>
            <a:spLocks noChangeShapeType="1"/>
          </p:cNvSpPr>
          <p:nvPr/>
        </p:nvSpPr>
        <p:spPr bwMode="auto">
          <a:xfrm>
            <a:off x="1779142" y="2285976"/>
            <a:ext cx="79375" cy="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100">
              <a:latin typeface="+mj-lt"/>
              <a:ea typeface="+mn-ea"/>
              <a:cs typeface="+mn-cs"/>
            </a:endParaRPr>
          </a:p>
        </p:txBody>
      </p:sp>
      <p:sp>
        <p:nvSpPr>
          <p:cNvPr id="90" name="Rectangle 1382"/>
          <p:cNvSpPr>
            <a:spLocks noChangeArrowheads="1"/>
          </p:cNvSpPr>
          <p:nvPr/>
        </p:nvSpPr>
        <p:spPr bwMode="auto">
          <a:xfrm>
            <a:off x="1437828" y="1700808"/>
            <a:ext cx="2857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1100" dirty="0" smtClean="0">
                <a:solidFill>
                  <a:srgbClr val="000000"/>
                </a:solidFill>
                <a:latin typeface="+mj-lt"/>
                <a:ea typeface="Calibri" pitchFamily="34" charset="0"/>
                <a:cs typeface="Calibri" pitchFamily="34" charset="0"/>
              </a:rPr>
              <a:t>0,9</a:t>
            </a:r>
          </a:p>
        </p:txBody>
      </p:sp>
      <p:sp>
        <p:nvSpPr>
          <p:cNvPr id="91" name="Line 18"/>
          <p:cNvSpPr>
            <a:spLocks noChangeShapeType="1"/>
          </p:cNvSpPr>
          <p:nvPr/>
        </p:nvSpPr>
        <p:spPr bwMode="auto">
          <a:xfrm>
            <a:off x="1779142" y="1816008"/>
            <a:ext cx="79375" cy="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100">
              <a:latin typeface="+mj-lt"/>
              <a:ea typeface="+mn-ea"/>
              <a:cs typeface="+mn-cs"/>
            </a:endParaRPr>
          </a:p>
        </p:txBody>
      </p:sp>
      <p:sp>
        <p:nvSpPr>
          <p:cNvPr id="92" name="Rectangle 1382"/>
          <p:cNvSpPr>
            <a:spLocks noChangeArrowheads="1"/>
          </p:cNvSpPr>
          <p:nvPr/>
        </p:nvSpPr>
        <p:spPr bwMode="auto">
          <a:xfrm>
            <a:off x="1437828" y="1268760"/>
            <a:ext cx="2857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1100" dirty="0" smtClean="0">
                <a:solidFill>
                  <a:srgbClr val="000000"/>
                </a:solidFill>
                <a:latin typeface="+mj-lt"/>
                <a:ea typeface="Calibri" pitchFamily="34" charset="0"/>
                <a:cs typeface="Calibri" pitchFamily="34" charset="0"/>
              </a:rPr>
              <a:t>1,0</a:t>
            </a:r>
          </a:p>
        </p:txBody>
      </p:sp>
      <p:sp>
        <p:nvSpPr>
          <p:cNvPr id="93" name="Line 18"/>
          <p:cNvSpPr>
            <a:spLocks noChangeShapeType="1"/>
          </p:cNvSpPr>
          <p:nvPr/>
        </p:nvSpPr>
        <p:spPr bwMode="auto">
          <a:xfrm>
            <a:off x="1779142" y="1389576"/>
            <a:ext cx="79375" cy="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100">
              <a:latin typeface="+mj-lt"/>
              <a:ea typeface="+mn-ea"/>
              <a:cs typeface="+mn-cs"/>
            </a:endParaRPr>
          </a:p>
        </p:txBody>
      </p:sp>
      <p:sp>
        <p:nvSpPr>
          <p:cNvPr id="94" name="Forme libre 93"/>
          <p:cNvSpPr/>
          <p:nvPr/>
        </p:nvSpPr>
        <p:spPr>
          <a:xfrm>
            <a:off x="1964101" y="1384176"/>
            <a:ext cx="5105400" cy="3894667"/>
          </a:xfrm>
          <a:custGeom>
            <a:avLst/>
            <a:gdLst>
              <a:gd name="connsiteX0" fmla="*/ 5105400 w 5105400"/>
              <a:gd name="connsiteY0" fmla="*/ 3886200 h 3894667"/>
              <a:gd name="connsiteX1" fmla="*/ 4631267 w 5105400"/>
              <a:gd name="connsiteY1" fmla="*/ 3894667 h 3894667"/>
              <a:gd name="connsiteX2" fmla="*/ 4639734 w 5105400"/>
              <a:gd name="connsiteY2" fmla="*/ 3708400 h 3894667"/>
              <a:gd name="connsiteX3" fmla="*/ 4343400 w 5105400"/>
              <a:gd name="connsiteY3" fmla="*/ 3699933 h 3894667"/>
              <a:gd name="connsiteX4" fmla="*/ 4343400 w 5105400"/>
              <a:gd name="connsiteY4" fmla="*/ 3699933 h 3894667"/>
              <a:gd name="connsiteX5" fmla="*/ 4334934 w 5105400"/>
              <a:gd name="connsiteY5" fmla="*/ 3623733 h 3894667"/>
              <a:gd name="connsiteX6" fmla="*/ 4080934 w 5105400"/>
              <a:gd name="connsiteY6" fmla="*/ 3623733 h 3894667"/>
              <a:gd name="connsiteX7" fmla="*/ 4080934 w 5105400"/>
              <a:gd name="connsiteY7" fmla="*/ 3623733 h 3894667"/>
              <a:gd name="connsiteX8" fmla="*/ 3953934 w 5105400"/>
              <a:gd name="connsiteY8" fmla="*/ 3598333 h 3894667"/>
              <a:gd name="connsiteX9" fmla="*/ 3953934 w 5105400"/>
              <a:gd name="connsiteY9" fmla="*/ 3598333 h 3894667"/>
              <a:gd name="connsiteX10" fmla="*/ 3826934 w 5105400"/>
              <a:gd name="connsiteY10" fmla="*/ 3556000 h 3894667"/>
              <a:gd name="connsiteX11" fmla="*/ 3767667 w 5105400"/>
              <a:gd name="connsiteY11" fmla="*/ 3488267 h 3894667"/>
              <a:gd name="connsiteX12" fmla="*/ 3767667 w 5105400"/>
              <a:gd name="connsiteY12" fmla="*/ 3403600 h 3894667"/>
              <a:gd name="connsiteX13" fmla="*/ 3598334 w 5105400"/>
              <a:gd name="connsiteY13" fmla="*/ 3403600 h 3894667"/>
              <a:gd name="connsiteX14" fmla="*/ 3505200 w 5105400"/>
              <a:gd name="connsiteY14" fmla="*/ 3386667 h 3894667"/>
              <a:gd name="connsiteX15" fmla="*/ 3395134 w 5105400"/>
              <a:gd name="connsiteY15" fmla="*/ 3285067 h 3894667"/>
              <a:gd name="connsiteX16" fmla="*/ 3395134 w 5105400"/>
              <a:gd name="connsiteY16" fmla="*/ 3285067 h 3894667"/>
              <a:gd name="connsiteX17" fmla="*/ 3293534 w 5105400"/>
              <a:gd name="connsiteY17" fmla="*/ 3234267 h 3894667"/>
              <a:gd name="connsiteX18" fmla="*/ 3132667 w 5105400"/>
              <a:gd name="connsiteY18" fmla="*/ 3225800 h 3894667"/>
              <a:gd name="connsiteX19" fmla="*/ 3039534 w 5105400"/>
              <a:gd name="connsiteY19" fmla="*/ 3098800 h 3894667"/>
              <a:gd name="connsiteX20" fmla="*/ 2929467 w 5105400"/>
              <a:gd name="connsiteY20" fmla="*/ 3048000 h 3894667"/>
              <a:gd name="connsiteX21" fmla="*/ 2870200 w 5105400"/>
              <a:gd name="connsiteY21" fmla="*/ 2963333 h 3894667"/>
              <a:gd name="connsiteX22" fmla="*/ 2768600 w 5105400"/>
              <a:gd name="connsiteY22" fmla="*/ 2861733 h 3894667"/>
              <a:gd name="connsiteX23" fmla="*/ 2675467 w 5105400"/>
              <a:gd name="connsiteY23" fmla="*/ 2827867 h 3894667"/>
              <a:gd name="connsiteX24" fmla="*/ 2548467 w 5105400"/>
              <a:gd name="connsiteY24" fmla="*/ 2751667 h 3894667"/>
              <a:gd name="connsiteX25" fmla="*/ 2480734 w 5105400"/>
              <a:gd name="connsiteY25" fmla="*/ 2683933 h 3894667"/>
              <a:gd name="connsiteX26" fmla="*/ 2421467 w 5105400"/>
              <a:gd name="connsiteY26" fmla="*/ 2624667 h 3894667"/>
              <a:gd name="connsiteX27" fmla="*/ 2421467 w 5105400"/>
              <a:gd name="connsiteY27" fmla="*/ 2624667 h 3894667"/>
              <a:gd name="connsiteX28" fmla="*/ 2159000 w 5105400"/>
              <a:gd name="connsiteY28" fmla="*/ 2429933 h 3894667"/>
              <a:gd name="connsiteX29" fmla="*/ 2074334 w 5105400"/>
              <a:gd name="connsiteY29" fmla="*/ 2396067 h 3894667"/>
              <a:gd name="connsiteX30" fmla="*/ 2057400 w 5105400"/>
              <a:gd name="connsiteY30" fmla="*/ 2328333 h 3894667"/>
              <a:gd name="connsiteX31" fmla="*/ 1989667 w 5105400"/>
              <a:gd name="connsiteY31" fmla="*/ 2252133 h 3894667"/>
              <a:gd name="connsiteX32" fmla="*/ 1938867 w 5105400"/>
              <a:gd name="connsiteY32" fmla="*/ 2159000 h 3894667"/>
              <a:gd name="connsiteX33" fmla="*/ 1905000 w 5105400"/>
              <a:gd name="connsiteY33" fmla="*/ 2082800 h 3894667"/>
              <a:gd name="connsiteX34" fmla="*/ 1811867 w 5105400"/>
              <a:gd name="connsiteY34" fmla="*/ 2057400 h 3894667"/>
              <a:gd name="connsiteX35" fmla="*/ 1693334 w 5105400"/>
              <a:gd name="connsiteY35" fmla="*/ 1879600 h 3894667"/>
              <a:gd name="connsiteX36" fmla="*/ 1693334 w 5105400"/>
              <a:gd name="connsiteY36" fmla="*/ 1879600 h 3894667"/>
              <a:gd name="connsiteX37" fmla="*/ 1524000 w 5105400"/>
              <a:gd name="connsiteY37" fmla="*/ 1693333 h 3894667"/>
              <a:gd name="connsiteX38" fmla="*/ 1507067 w 5105400"/>
              <a:gd name="connsiteY38" fmla="*/ 1574800 h 3894667"/>
              <a:gd name="connsiteX39" fmla="*/ 1397000 w 5105400"/>
              <a:gd name="connsiteY39" fmla="*/ 1430867 h 3894667"/>
              <a:gd name="connsiteX40" fmla="*/ 1354667 w 5105400"/>
              <a:gd name="connsiteY40" fmla="*/ 1363133 h 3894667"/>
              <a:gd name="connsiteX41" fmla="*/ 1253067 w 5105400"/>
              <a:gd name="connsiteY41" fmla="*/ 1227667 h 3894667"/>
              <a:gd name="connsiteX42" fmla="*/ 1253067 w 5105400"/>
              <a:gd name="connsiteY42" fmla="*/ 1227667 h 3894667"/>
              <a:gd name="connsiteX43" fmla="*/ 1143000 w 5105400"/>
              <a:gd name="connsiteY43" fmla="*/ 1100667 h 3894667"/>
              <a:gd name="connsiteX44" fmla="*/ 1075267 w 5105400"/>
              <a:gd name="connsiteY44" fmla="*/ 973667 h 3894667"/>
              <a:gd name="connsiteX45" fmla="*/ 1075267 w 5105400"/>
              <a:gd name="connsiteY45" fmla="*/ 973667 h 3894667"/>
              <a:gd name="connsiteX46" fmla="*/ 990600 w 5105400"/>
              <a:gd name="connsiteY46" fmla="*/ 872067 h 3894667"/>
              <a:gd name="connsiteX47" fmla="*/ 889000 w 5105400"/>
              <a:gd name="connsiteY47" fmla="*/ 643467 h 3894667"/>
              <a:gd name="connsiteX48" fmla="*/ 804334 w 5105400"/>
              <a:gd name="connsiteY48" fmla="*/ 558800 h 3894667"/>
              <a:gd name="connsiteX49" fmla="*/ 677334 w 5105400"/>
              <a:gd name="connsiteY49" fmla="*/ 440267 h 3894667"/>
              <a:gd name="connsiteX50" fmla="*/ 533400 w 5105400"/>
              <a:gd name="connsiteY50" fmla="*/ 423333 h 3894667"/>
              <a:gd name="connsiteX51" fmla="*/ 414867 w 5105400"/>
              <a:gd name="connsiteY51" fmla="*/ 389467 h 3894667"/>
              <a:gd name="connsiteX52" fmla="*/ 330200 w 5105400"/>
              <a:gd name="connsiteY52" fmla="*/ 254000 h 3894667"/>
              <a:gd name="connsiteX53" fmla="*/ 186267 w 5105400"/>
              <a:gd name="connsiteY53" fmla="*/ 186267 h 3894667"/>
              <a:gd name="connsiteX54" fmla="*/ 110067 w 5105400"/>
              <a:gd name="connsiteY54" fmla="*/ 135467 h 3894667"/>
              <a:gd name="connsiteX55" fmla="*/ 110067 w 5105400"/>
              <a:gd name="connsiteY55" fmla="*/ 135467 h 3894667"/>
              <a:gd name="connsiteX56" fmla="*/ 0 w 5105400"/>
              <a:gd name="connsiteY56" fmla="*/ 0 h 3894667"/>
              <a:gd name="connsiteX57" fmla="*/ 0 w 5105400"/>
              <a:gd name="connsiteY57" fmla="*/ 0 h 3894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5105400" h="3894667">
                <a:moveTo>
                  <a:pt x="5105400" y="3886200"/>
                </a:moveTo>
                <a:lnTo>
                  <a:pt x="4631267" y="3894667"/>
                </a:lnTo>
                <a:lnTo>
                  <a:pt x="4639734" y="3708400"/>
                </a:lnTo>
                <a:lnTo>
                  <a:pt x="4343400" y="3699933"/>
                </a:lnTo>
                <a:lnTo>
                  <a:pt x="4343400" y="3699933"/>
                </a:lnTo>
                <a:lnTo>
                  <a:pt x="4334934" y="3623733"/>
                </a:lnTo>
                <a:lnTo>
                  <a:pt x="4080934" y="3623733"/>
                </a:lnTo>
                <a:lnTo>
                  <a:pt x="4080934" y="3623733"/>
                </a:lnTo>
                <a:lnTo>
                  <a:pt x="3953934" y="3598333"/>
                </a:lnTo>
                <a:lnTo>
                  <a:pt x="3953934" y="3598333"/>
                </a:lnTo>
                <a:lnTo>
                  <a:pt x="3826934" y="3556000"/>
                </a:lnTo>
                <a:lnTo>
                  <a:pt x="3767667" y="3488267"/>
                </a:lnTo>
                <a:lnTo>
                  <a:pt x="3767667" y="3403600"/>
                </a:lnTo>
                <a:lnTo>
                  <a:pt x="3598334" y="3403600"/>
                </a:lnTo>
                <a:lnTo>
                  <a:pt x="3505200" y="3386667"/>
                </a:lnTo>
                <a:lnTo>
                  <a:pt x="3395134" y="3285067"/>
                </a:lnTo>
                <a:lnTo>
                  <a:pt x="3395134" y="3285067"/>
                </a:lnTo>
                <a:lnTo>
                  <a:pt x="3293534" y="3234267"/>
                </a:lnTo>
                <a:lnTo>
                  <a:pt x="3132667" y="3225800"/>
                </a:lnTo>
                <a:lnTo>
                  <a:pt x="3039534" y="3098800"/>
                </a:lnTo>
                <a:lnTo>
                  <a:pt x="2929467" y="3048000"/>
                </a:lnTo>
                <a:lnTo>
                  <a:pt x="2870200" y="2963333"/>
                </a:lnTo>
                <a:lnTo>
                  <a:pt x="2768600" y="2861733"/>
                </a:lnTo>
                <a:lnTo>
                  <a:pt x="2675467" y="2827867"/>
                </a:lnTo>
                <a:lnTo>
                  <a:pt x="2548467" y="2751667"/>
                </a:lnTo>
                <a:lnTo>
                  <a:pt x="2480734" y="2683933"/>
                </a:lnTo>
                <a:lnTo>
                  <a:pt x="2421467" y="2624667"/>
                </a:lnTo>
                <a:lnTo>
                  <a:pt x="2421467" y="2624667"/>
                </a:lnTo>
                <a:lnTo>
                  <a:pt x="2159000" y="2429933"/>
                </a:lnTo>
                <a:lnTo>
                  <a:pt x="2074334" y="2396067"/>
                </a:lnTo>
                <a:lnTo>
                  <a:pt x="2057400" y="2328333"/>
                </a:lnTo>
                <a:lnTo>
                  <a:pt x="1989667" y="2252133"/>
                </a:lnTo>
                <a:lnTo>
                  <a:pt x="1938867" y="2159000"/>
                </a:lnTo>
                <a:lnTo>
                  <a:pt x="1905000" y="2082800"/>
                </a:lnTo>
                <a:lnTo>
                  <a:pt x="1811867" y="2057400"/>
                </a:lnTo>
                <a:lnTo>
                  <a:pt x="1693334" y="1879600"/>
                </a:lnTo>
                <a:lnTo>
                  <a:pt x="1693334" y="1879600"/>
                </a:lnTo>
                <a:lnTo>
                  <a:pt x="1524000" y="1693333"/>
                </a:lnTo>
                <a:lnTo>
                  <a:pt x="1507067" y="1574800"/>
                </a:lnTo>
                <a:lnTo>
                  <a:pt x="1397000" y="1430867"/>
                </a:lnTo>
                <a:lnTo>
                  <a:pt x="1354667" y="1363133"/>
                </a:lnTo>
                <a:lnTo>
                  <a:pt x="1253067" y="1227667"/>
                </a:lnTo>
                <a:lnTo>
                  <a:pt x="1253067" y="1227667"/>
                </a:lnTo>
                <a:lnTo>
                  <a:pt x="1143000" y="1100667"/>
                </a:lnTo>
                <a:lnTo>
                  <a:pt x="1075267" y="973667"/>
                </a:lnTo>
                <a:lnTo>
                  <a:pt x="1075267" y="973667"/>
                </a:lnTo>
                <a:lnTo>
                  <a:pt x="990600" y="872067"/>
                </a:lnTo>
                <a:lnTo>
                  <a:pt x="889000" y="643467"/>
                </a:lnTo>
                <a:lnTo>
                  <a:pt x="804334" y="558800"/>
                </a:lnTo>
                <a:lnTo>
                  <a:pt x="677334" y="440267"/>
                </a:lnTo>
                <a:lnTo>
                  <a:pt x="533400" y="423333"/>
                </a:lnTo>
                <a:lnTo>
                  <a:pt x="414867" y="389467"/>
                </a:lnTo>
                <a:lnTo>
                  <a:pt x="330200" y="254000"/>
                </a:lnTo>
                <a:lnTo>
                  <a:pt x="186267" y="186267"/>
                </a:lnTo>
                <a:lnTo>
                  <a:pt x="110067" y="135467"/>
                </a:lnTo>
                <a:lnTo>
                  <a:pt x="110067" y="135467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mpd="sng">
            <a:solidFill>
              <a:srgbClr val="3A629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5" name="Forme libre 94"/>
          <p:cNvSpPr/>
          <p:nvPr/>
        </p:nvSpPr>
        <p:spPr>
          <a:xfrm>
            <a:off x="1913301" y="1401109"/>
            <a:ext cx="5647267" cy="3327400"/>
          </a:xfrm>
          <a:custGeom>
            <a:avLst/>
            <a:gdLst>
              <a:gd name="connsiteX0" fmla="*/ 5647267 w 5647267"/>
              <a:gd name="connsiteY0" fmla="*/ 3327400 h 3327400"/>
              <a:gd name="connsiteX1" fmla="*/ 4191000 w 5647267"/>
              <a:gd name="connsiteY1" fmla="*/ 3318934 h 3327400"/>
              <a:gd name="connsiteX2" fmla="*/ 4191000 w 5647267"/>
              <a:gd name="connsiteY2" fmla="*/ 3242734 h 3327400"/>
              <a:gd name="connsiteX3" fmla="*/ 4072467 w 5647267"/>
              <a:gd name="connsiteY3" fmla="*/ 3242734 h 3327400"/>
              <a:gd name="connsiteX4" fmla="*/ 4072467 w 5647267"/>
              <a:gd name="connsiteY4" fmla="*/ 3242734 h 3327400"/>
              <a:gd name="connsiteX5" fmla="*/ 4072467 w 5647267"/>
              <a:gd name="connsiteY5" fmla="*/ 3242734 h 3327400"/>
              <a:gd name="connsiteX6" fmla="*/ 4080934 w 5647267"/>
              <a:gd name="connsiteY6" fmla="*/ 3158067 h 3327400"/>
              <a:gd name="connsiteX7" fmla="*/ 3683000 w 5647267"/>
              <a:gd name="connsiteY7" fmla="*/ 3158067 h 3327400"/>
              <a:gd name="connsiteX8" fmla="*/ 3547534 w 5647267"/>
              <a:gd name="connsiteY8" fmla="*/ 3158067 h 3327400"/>
              <a:gd name="connsiteX9" fmla="*/ 3505200 w 5647267"/>
              <a:gd name="connsiteY9" fmla="*/ 3090334 h 3327400"/>
              <a:gd name="connsiteX10" fmla="*/ 3412067 w 5647267"/>
              <a:gd name="connsiteY10" fmla="*/ 3031067 h 3327400"/>
              <a:gd name="connsiteX11" fmla="*/ 3302000 w 5647267"/>
              <a:gd name="connsiteY11" fmla="*/ 2937934 h 3327400"/>
              <a:gd name="connsiteX12" fmla="*/ 3200400 w 5647267"/>
              <a:gd name="connsiteY12" fmla="*/ 2870200 h 3327400"/>
              <a:gd name="connsiteX13" fmla="*/ 3107267 w 5647267"/>
              <a:gd name="connsiteY13" fmla="*/ 2844800 h 3327400"/>
              <a:gd name="connsiteX14" fmla="*/ 3048000 w 5647267"/>
              <a:gd name="connsiteY14" fmla="*/ 2760134 h 3327400"/>
              <a:gd name="connsiteX15" fmla="*/ 2929467 w 5647267"/>
              <a:gd name="connsiteY15" fmla="*/ 2675467 h 3327400"/>
              <a:gd name="connsiteX16" fmla="*/ 2819400 w 5647267"/>
              <a:gd name="connsiteY16" fmla="*/ 2607734 h 3327400"/>
              <a:gd name="connsiteX17" fmla="*/ 2734734 w 5647267"/>
              <a:gd name="connsiteY17" fmla="*/ 2531534 h 3327400"/>
              <a:gd name="connsiteX18" fmla="*/ 2675467 w 5647267"/>
              <a:gd name="connsiteY18" fmla="*/ 2438400 h 3327400"/>
              <a:gd name="connsiteX19" fmla="*/ 2590800 w 5647267"/>
              <a:gd name="connsiteY19" fmla="*/ 2387600 h 3327400"/>
              <a:gd name="connsiteX20" fmla="*/ 2472267 w 5647267"/>
              <a:gd name="connsiteY20" fmla="*/ 2353734 h 3327400"/>
              <a:gd name="connsiteX21" fmla="*/ 2336800 w 5647267"/>
              <a:gd name="connsiteY21" fmla="*/ 2192867 h 3327400"/>
              <a:gd name="connsiteX22" fmla="*/ 2252134 w 5647267"/>
              <a:gd name="connsiteY22" fmla="*/ 2150534 h 3327400"/>
              <a:gd name="connsiteX23" fmla="*/ 2235200 w 5647267"/>
              <a:gd name="connsiteY23" fmla="*/ 2048934 h 3327400"/>
              <a:gd name="connsiteX24" fmla="*/ 2099734 w 5647267"/>
              <a:gd name="connsiteY24" fmla="*/ 2015067 h 3327400"/>
              <a:gd name="connsiteX25" fmla="*/ 1964267 w 5647267"/>
              <a:gd name="connsiteY25" fmla="*/ 1803400 h 3327400"/>
              <a:gd name="connsiteX26" fmla="*/ 1862667 w 5647267"/>
              <a:gd name="connsiteY26" fmla="*/ 1752600 h 3327400"/>
              <a:gd name="connsiteX27" fmla="*/ 1828800 w 5647267"/>
              <a:gd name="connsiteY27" fmla="*/ 1676400 h 3327400"/>
              <a:gd name="connsiteX28" fmla="*/ 1727200 w 5647267"/>
              <a:gd name="connsiteY28" fmla="*/ 1676400 h 3327400"/>
              <a:gd name="connsiteX29" fmla="*/ 1625600 w 5647267"/>
              <a:gd name="connsiteY29" fmla="*/ 1507067 h 3327400"/>
              <a:gd name="connsiteX30" fmla="*/ 1557867 w 5647267"/>
              <a:gd name="connsiteY30" fmla="*/ 1439334 h 3327400"/>
              <a:gd name="connsiteX31" fmla="*/ 1498600 w 5647267"/>
              <a:gd name="connsiteY31" fmla="*/ 1295400 h 3327400"/>
              <a:gd name="connsiteX32" fmla="*/ 1388534 w 5647267"/>
              <a:gd name="connsiteY32" fmla="*/ 1100667 h 3327400"/>
              <a:gd name="connsiteX33" fmla="*/ 1312334 w 5647267"/>
              <a:gd name="connsiteY33" fmla="*/ 1066800 h 3327400"/>
              <a:gd name="connsiteX34" fmla="*/ 1312334 w 5647267"/>
              <a:gd name="connsiteY34" fmla="*/ 1066800 h 3327400"/>
              <a:gd name="connsiteX35" fmla="*/ 1185334 w 5647267"/>
              <a:gd name="connsiteY35" fmla="*/ 982134 h 3327400"/>
              <a:gd name="connsiteX36" fmla="*/ 1049867 w 5647267"/>
              <a:gd name="connsiteY36" fmla="*/ 863600 h 3327400"/>
              <a:gd name="connsiteX37" fmla="*/ 931334 w 5647267"/>
              <a:gd name="connsiteY37" fmla="*/ 728134 h 3327400"/>
              <a:gd name="connsiteX38" fmla="*/ 795867 w 5647267"/>
              <a:gd name="connsiteY38" fmla="*/ 567267 h 3327400"/>
              <a:gd name="connsiteX39" fmla="*/ 685800 w 5647267"/>
              <a:gd name="connsiteY39" fmla="*/ 499534 h 3327400"/>
              <a:gd name="connsiteX40" fmla="*/ 541867 w 5647267"/>
              <a:gd name="connsiteY40" fmla="*/ 304800 h 3327400"/>
              <a:gd name="connsiteX41" fmla="*/ 465667 w 5647267"/>
              <a:gd name="connsiteY41" fmla="*/ 245534 h 3327400"/>
              <a:gd name="connsiteX42" fmla="*/ 270934 w 5647267"/>
              <a:gd name="connsiteY42" fmla="*/ 177800 h 3327400"/>
              <a:gd name="connsiteX43" fmla="*/ 270934 w 5647267"/>
              <a:gd name="connsiteY43" fmla="*/ 177800 h 3327400"/>
              <a:gd name="connsiteX44" fmla="*/ 118534 w 5647267"/>
              <a:gd name="connsiteY44" fmla="*/ 127000 h 3327400"/>
              <a:gd name="connsiteX45" fmla="*/ 0 w 5647267"/>
              <a:gd name="connsiteY45" fmla="*/ 0 h 3327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647267" h="3327400">
                <a:moveTo>
                  <a:pt x="5647267" y="3327400"/>
                </a:moveTo>
                <a:lnTo>
                  <a:pt x="4191000" y="3318934"/>
                </a:lnTo>
                <a:lnTo>
                  <a:pt x="4191000" y="3242734"/>
                </a:lnTo>
                <a:lnTo>
                  <a:pt x="4072467" y="3242734"/>
                </a:lnTo>
                <a:lnTo>
                  <a:pt x="4072467" y="3242734"/>
                </a:lnTo>
                <a:lnTo>
                  <a:pt x="4072467" y="3242734"/>
                </a:lnTo>
                <a:lnTo>
                  <a:pt x="4080934" y="3158067"/>
                </a:lnTo>
                <a:lnTo>
                  <a:pt x="3683000" y="3158067"/>
                </a:lnTo>
                <a:lnTo>
                  <a:pt x="3547534" y="3158067"/>
                </a:lnTo>
                <a:lnTo>
                  <a:pt x="3505200" y="3090334"/>
                </a:lnTo>
                <a:lnTo>
                  <a:pt x="3412067" y="3031067"/>
                </a:lnTo>
                <a:lnTo>
                  <a:pt x="3302000" y="2937934"/>
                </a:lnTo>
                <a:lnTo>
                  <a:pt x="3200400" y="2870200"/>
                </a:lnTo>
                <a:lnTo>
                  <a:pt x="3107267" y="2844800"/>
                </a:lnTo>
                <a:lnTo>
                  <a:pt x="3048000" y="2760134"/>
                </a:lnTo>
                <a:lnTo>
                  <a:pt x="2929467" y="2675467"/>
                </a:lnTo>
                <a:lnTo>
                  <a:pt x="2819400" y="2607734"/>
                </a:lnTo>
                <a:lnTo>
                  <a:pt x="2734734" y="2531534"/>
                </a:lnTo>
                <a:lnTo>
                  <a:pt x="2675467" y="2438400"/>
                </a:lnTo>
                <a:lnTo>
                  <a:pt x="2590800" y="2387600"/>
                </a:lnTo>
                <a:lnTo>
                  <a:pt x="2472267" y="2353734"/>
                </a:lnTo>
                <a:lnTo>
                  <a:pt x="2336800" y="2192867"/>
                </a:lnTo>
                <a:lnTo>
                  <a:pt x="2252134" y="2150534"/>
                </a:lnTo>
                <a:lnTo>
                  <a:pt x="2235200" y="2048934"/>
                </a:lnTo>
                <a:lnTo>
                  <a:pt x="2099734" y="2015067"/>
                </a:lnTo>
                <a:lnTo>
                  <a:pt x="1964267" y="1803400"/>
                </a:lnTo>
                <a:lnTo>
                  <a:pt x="1862667" y="1752600"/>
                </a:lnTo>
                <a:lnTo>
                  <a:pt x="1828800" y="1676400"/>
                </a:lnTo>
                <a:lnTo>
                  <a:pt x="1727200" y="1676400"/>
                </a:lnTo>
                <a:lnTo>
                  <a:pt x="1625600" y="1507067"/>
                </a:lnTo>
                <a:lnTo>
                  <a:pt x="1557867" y="1439334"/>
                </a:lnTo>
                <a:lnTo>
                  <a:pt x="1498600" y="1295400"/>
                </a:lnTo>
                <a:lnTo>
                  <a:pt x="1388534" y="1100667"/>
                </a:lnTo>
                <a:lnTo>
                  <a:pt x="1312334" y="1066800"/>
                </a:lnTo>
                <a:lnTo>
                  <a:pt x="1312334" y="1066800"/>
                </a:lnTo>
                <a:lnTo>
                  <a:pt x="1185334" y="982134"/>
                </a:lnTo>
                <a:lnTo>
                  <a:pt x="1049867" y="863600"/>
                </a:lnTo>
                <a:lnTo>
                  <a:pt x="931334" y="728134"/>
                </a:lnTo>
                <a:lnTo>
                  <a:pt x="795867" y="567267"/>
                </a:lnTo>
                <a:lnTo>
                  <a:pt x="685800" y="499534"/>
                </a:lnTo>
                <a:lnTo>
                  <a:pt x="541867" y="304800"/>
                </a:lnTo>
                <a:lnTo>
                  <a:pt x="465667" y="245534"/>
                </a:lnTo>
                <a:lnTo>
                  <a:pt x="270934" y="177800"/>
                </a:lnTo>
                <a:lnTo>
                  <a:pt x="270934" y="177800"/>
                </a:lnTo>
                <a:lnTo>
                  <a:pt x="118534" y="127000"/>
                </a:lnTo>
                <a:lnTo>
                  <a:pt x="0" y="0"/>
                </a:lnTo>
              </a:path>
            </a:pathLst>
          </a:custGeom>
          <a:ln w="38100" cmpd="sng">
            <a:solidFill>
              <a:srgbClr val="E46C0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9" name="Rectangle à coins arrondis 98"/>
          <p:cNvSpPr/>
          <p:nvPr/>
        </p:nvSpPr>
        <p:spPr>
          <a:xfrm>
            <a:off x="3851920" y="4869160"/>
            <a:ext cx="1512168" cy="720080"/>
          </a:xfrm>
          <a:prstGeom prst="roundRect">
            <a:avLst/>
          </a:prstGeom>
          <a:noFill/>
          <a:ln>
            <a:solidFill>
              <a:srgbClr val="139F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0" name="Line 29"/>
          <p:cNvSpPr>
            <a:spLocks noChangeShapeType="1"/>
          </p:cNvSpPr>
          <p:nvPr/>
        </p:nvSpPr>
        <p:spPr bwMode="auto">
          <a:xfrm flipH="1" flipV="1">
            <a:off x="5364088" y="5301208"/>
            <a:ext cx="1152128" cy="144016"/>
          </a:xfrm>
          <a:prstGeom prst="line">
            <a:avLst/>
          </a:prstGeom>
          <a:noFill/>
          <a:ln w="38100">
            <a:solidFill>
              <a:srgbClr val="139FEC"/>
            </a:solidFill>
            <a:round/>
            <a:headEnd type="triangle" w="med" len="med"/>
            <a:tailEnd/>
          </a:ln>
          <a:effectLst>
            <a:prstShdw prst="shdw17" dist="17961" dir="2700000">
              <a:srgbClr val="002060">
                <a:alpha val="75000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600">
              <a:ln>
                <a:solidFill>
                  <a:srgbClr val="00B0F0"/>
                </a:solidFill>
              </a:ln>
              <a:latin typeface="+mj-lt"/>
              <a:ea typeface="+mn-ea"/>
              <a:cs typeface="+mn-cs"/>
            </a:endParaRPr>
          </a:p>
        </p:txBody>
      </p:sp>
      <p:sp>
        <p:nvSpPr>
          <p:cNvPr id="101" name="Rettangolo 9"/>
          <p:cNvSpPr>
            <a:spLocks noChangeArrowheads="1"/>
          </p:cNvSpPr>
          <p:nvPr/>
        </p:nvSpPr>
        <p:spPr bwMode="auto">
          <a:xfrm>
            <a:off x="2555776" y="1268760"/>
            <a:ext cx="2629401" cy="338554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fr-FR" sz="1600" b="1" dirty="0" err="1" smtClean="0">
                <a:solidFill>
                  <a:prstClr val="black"/>
                </a:solidFill>
                <a:latin typeface="Calibri" panose="020F0502020204030204" pitchFamily="34" charset="0"/>
              </a:rPr>
              <a:t>Suivi</a:t>
            </a:r>
            <a:r>
              <a:rPr lang="it-IT" altLang="fr-FR" sz="16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it-IT" altLang="fr-FR" sz="1600" b="1" dirty="0" err="1" smtClean="0">
                <a:solidFill>
                  <a:prstClr val="black"/>
                </a:solidFill>
                <a:latin typeface="Calibri" panose="020F0502020204030204" pitchFamily="34" charset="0"/>
              </a:rPr>
              <a:t>médian</a:t>
            </a:r>
            <a:r>
              <a:rPr lang="it-IT" altLang="fr-FR" sz="16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: 48,1 </a:t>
            </a:r>
            <a:r>
              <a:rPr lang="it-IT" altLang="fr-FR" sz="1600" b="1" dirty="0" err="1" smtClean="0">
                <a:solidFill>
                  <a:prstClr val="black"/>
                </a:solidFill>
                <a:latin typeface="Calibri" panose="020F0502020204030204" pitchFamily="34" charset="0"/>
              </a:rPr>
              <a:t>mois</a:t>
            </a:r>
            <a:endParaRPr lang="it-IT" altLang="fr-FR" sz="1600" b="1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02" name="Rettangolo 9"/>
          <p:cNvSpPr>
            <a:spLocks noChangeArrowheads="1"/>
          </p:cNvSpPr>
          <p:nvPr/>
        </p:nvSpPr>
        <p:spPr bwMode="auto">
          <a:xfrm>
            <a:off x="5076056" y="1988840"/>
            <a:ext cx="2917433" cy="120032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fr-FR" sz="1200" dirty="0" smtClean="0">
                <a:solidFill>
                  <a:prstClr val="black"/>
                </a:solidFill>
                <a:latin typeface="Calibri" panose="020F0502020204030204" pitchFamily="34" charset="0"/>
              </a:rPr>
              <a:t>FOLFIRI + </a:t>
            </a:r>
            <a:r>
              <a:rPr lang="it-IT" altLang="fr-FR" sz="1200" dirty="0" err="1" smtClean="0">
                <a:solidFill>
                  <a:prstClr val="black"/>
                </a:solidFill>
                <a:latin typeface="Calibri" panose="020F0502020204030204" pitchFamily="34" charset="0"/>
              </a:rPr>
              <a:t>bev</a:t>
            </a:r>
            <a:r>
              <a:rPr lang="it-IT" altLang="fr-FR" sz="1200" dirty="0" smtClean="0">
                <a:solidFill>
                  <a:prstClr val="black"/>
                </a:solidFill>
                <a:latin typeface="Calibri" panose="020F0502020204030204" pitchFamily="34" charset="0"/>
              </a:rPr>
              <a:t>: </a:t>
            </a:r>
            <a:r>
              <a:rPr lang="it-IT" altLang="fr-FR" sz="1200" dirty="0" err="1" smtClean="0">
                <a:solidFill>
                  <a:prstClr val="black"/>
                </a:solidFill>
                <a:latin typeface="Calibri" panose="020F0502020204030204" pitchFamily="34" charset="0"/>
              </a:rPr>
              <a:t>N</a:t>
            </a:r>
            <a:r>
              <a:rPr lang="it-IT" altLang="fr-FR" sz="1200" dirty="0" smtClean="0">
                <a:solidFill>
                  <a:prstClr val="black"/>
                </a:solidFill>
                <a:latin typeface="Calibri" panose="020F0502020204030204" pitchFamily="34" charset="0"/>
              </a:rPr>
              <a:t> = 256 / </a:t>
            </a:r>
            <a:r>
              <a:rPr lang="it-IT" altLang="fr-FR" sz="1200" dirty="0" err="1" smtClean="0">
                <a:solidFill>
                  <a:prstClr val="black"/>
                </a:solidFill>
                <a:latin typeface="Calibri" panose="020F0502020204030204" pitchFamily="34" charset="0"/>
              </a:rPr>
              <a:t>Died</a:t>
            </a:r>
            <a:r>
              <a:rPr lang="it-IT" altLang="fr-FR" sz="1200" dirty="0" smtClean="0">
                <a:solidFill>
                  <a:prstClr val="black"/>
                </a:solidFill>
                <a:latin typeface="Calibri" panose="020F0502020204030204" pitchFamily="34" charset="0"/>
              </a:rPr>
              <a:t> = 200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fr-FR" sz="1200" dirty="0" smtClean="0">
                <a:solidFill>
                  <a:prstClr val="black"/>
                </a:solidFill>
                <a:latin typeface="Calibri" panose="020F0502020204030204" pitchFamily="34" charset="0"/>
              </a:rPr>
              <a:t>FOLFOXIRI + </a:t>
            </a:r>
            <a:r>
              <a:rPr lang="it-IT" altLang="fr-FR" sz="1200" dirty="0" err="1" smtClean="0">
                <a:solidFill>
                  <a:prstClr val="black"/>
                </a:solidFill>
                <a:latin typeface="Calibri" panose="020F0502020204030204" pitchFamily="34" charset="0"/>
              </a:rPr>
              <a:t>bev</a:t>
            </a:r>
            <a:r>
              <a:rPr lang="it-IT" altLang="fr-FR" sz="1200" dirty="0" smtClean="0">
                <a:solidFill>
                  <a:prstClr val="black"/>
                </a:solidFill>
                <a:latin typeface="Calibri" panose="020F0502020204030204" pitchFamily="34" charset="0"/>
              </a:rPr>
              <a:t>: </a:t>
            </a:r>
            <a:r>
              <a:rPr lang="it-IT" altLang="fr-FR" sz="1200" dirty="0" err="1" smtClean="0">
                <a:solidFill>
                  <a:prstClr val="black"/>
                </a:solidFill>
                <a:latin typeface="Calibri" panose="020F0502020204030204" pitchFamily="34" charset="0"/>
              </a:rPr>
              <a:t>N</a:t>
            </a:r>
            <a:r>
              <a:rPr lang="it-IT" altLang="fr-FR" sz="1200" dirty="0" smtClean="0">
                <a:solidFill>
                  <a:prstClr val="black"/>
                </a:solidFill>
                <a:latin typeface="Calibri" panose="020F0502020204030204" pitchFamily="34" charset="0"/>
              </a:rPr>
              <a:t> = 252 / </a:t>
            </a:r>
            <a:r>
              <a:rPr lang="it-IT" altLang="fr-FR" sz="1200" dirty="0" err="1" smtClean="0">
                <a:solidFill>
                  <a:prstClr val="black"/>
                </a:solidFill>
                <a:latin typeface="Calibri" panose="020F0502020204030204" pitchFamily="34" charset="0"/>
              </a:rPr>
              <a:t>Died</a:t>
            </a:r>
            <a:r>
              <a:rPr lang="it-IT" altLang="fr-FR" sz="1200" dirty="0" smtClean="0">
                <a:solidFill>
                  <a:prstClr val="black"/>
                </a:solidFill>
                <a:latin typeface="Calibri" panose="020F0502020204030204" pitchFamily="34" charset="0"/>
              </a:rPr>
              <a:t> = 174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it-IT" altLang="fr-FR" sz="1200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fr-FR" sz="1200" b="1" dirty="0">
                <a:solidFill>
                  <a:prstClr val="black"/>
                </a:solidFill>
                <a:latin typeface="Calibri" panose="020F0502020204030204" pitchFamily="34" charset="0"/>
              </a:rPr>
              <a:t>FOLFIRI + </a:t>
            </a:r>
            <a:r>
              <a:rPr lang="it-IT" altLang="fr-FR" sz="1200" b="1" dirty="0" err="1" smtClean="0">
                <a:solidFill>
                  <a:prstClr val="black"/>
                </a:solidFill>
                <a:latin typeface="Calibri" panose="020F0502020204030204" pitchFamily="34" charset="0"/>
              </a:rPr>
              <a:t>bev</a:t>
            </a:r>
            <a:r>
              <a:rPr lang="it-IT" altLang="fr-FR" sz="12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, </a:t>
            </a:r>
            <a:r>
              <a:rPr lang="it-IT" altLang="fr-FR" sz="1200" b="1" dirty="0" err="1" smtClean="0">
                <a:solidFill>
                  <a:prstClr val="black"/>
                </a:solidFill>
                <a:latin typeface="Calibri" panose="020F0502020204030204" pitchFamily="34" charset="0"/>
              </a:rPr>
              <a:t>median</a:t>
            </a:r>
            <a:r>
              <a:rPr lang="it-IT" altLang="fr-FR" sz="12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 OS : 25,8 </a:t>
            </a:r>
            <a:r>
              <a:rPr lang="it-IT" altLang="fr-FR" sz="1200" b="1" dirty="0" err="1" smtClean="0">
                <a:solidFill>
                  <a:prstClr val="black"/>
                </a:solidFill>
                <a:latin typeface="Calibri" panose="020F0502020204030204" pitchFamily="34" charset="0"/>
              </a:rPr>
              <a:t>mos</a:t>
            </a:r>
            <a:endParaRPr lang="it-IT" altLang="fr-FR" sz="1200" b="1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fr-FR" sz="1200" b="1" dirty="0">
                <a:solidFill>
                  <a:prstClr val="black"/>
                </a:solidFill>
                <a:latin typeface="Calibri" panose="020F0502020204030204" pitchFamily="34" charset="0"/>
              </a:rPr>
              <a:t>FOLFOXIRI + </a:t>
            </a:r>
            <a:r>
              <a:rPr lang="it-IT" altLang="fr-FR" sz="1200" b="1" dirty="0" err="1" smtClean="0">
                <a:solidFill>
                  <a:prstClr val="black"/>
                </a:solidFill>
                <a:latin typeface="Calibri" panose="020F0502020204030204" pitchFamily="34" charset="0"/>
              </a:rPr>
              <a:t>bev</a:t>
            </a:r>
            <a:r>
              <a:rPr lang="it-IT" altLang="fr-FR" sz="1200" b="1" dirty="0">
                <a:solidFill>
                  <a:prstClr val="black"/>
                </a:solidFill>
                <a:latin typeface="Calibri" panose="020F0502020204030204" pitchFamily="34" charset="0"/>
              </a:rPr>
              <a:t>, </a:t>
            </a:r>
            <a:r>
              <a:rPr lang="it-IT" altLang="fr-FR" sz="1200" b="1" dirty="0" err="1">
                <a:solidFill>
                  <a:prstClr val="black"/>
                </a:solidFill>
                <a:latin typeface="Calibri" panose="020F0502020204030204" pitchFamily="34" charset="0"/>
              </a:rPr>
              <a:t>median</a:t>
            </a:r>
            <a:r>
              <a:rPr lang="it-IT" altLang="fr-FR" sz="1200" b="1" dirty="0">
                <a:solidFill>
                  <a:prstClr val="black"/>
                </a:solidFill>
                <a:latin typeface="Calibri" panose="020F0502020204030204" pitchFamily="34" charset="0"/>
              </a:rPr>
              <a:t> OS : </a:t>
            </a:r>
            <a:r>
              <a:rPr lang="it-IT" altLang="fr-FR" sz="12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29,8 </a:t>
            </a:r>
            <a:r>
              <a:rPr lang="it-IT" altLang="fr-FR" sz="1200" b="1" dirty="0" err="1">
                <a:solidFill>
                  <a:prstClr val="black"/>
                </a:solidFill>
                <a:latin typeface="Calibri" panose="020F0502020204030204" pitchFamily="34" charset="0"/>
              </a:rPr>
              <a:t>mos</a:t>
            </a:r>
            <a:endParaRPr lang="it-IT" altLang="fr-FR" sz="1200" b="1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it-IT" altLang="fr-FR" sz="12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03" name="Rettangolo 9"/>
          <p:cNvSpPr>
            <a:spLocks noChangeArrowheads="1"/>
          </p:cNvSpPr>
          <p:nvPr/>
        </p:nvSpPr>
        <p:spPr bwMode="auto">
          <a:xfrm>
            <a:off x="5148064" y="3284984"/>
            <a:ext cx="2917433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fr-FR" sz="1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HR: 8,80 [0,65-0,98]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fr-FR" sz="1800" dirty="0" err="1" smtClean="0">
                <a:solidFill>
                  <a:prstClr val="black"/>
                </a:solidFill>
                <a:latin typeface="Calibri" panose="020F0502020204030204" pitchFamily="34" charset="0"/>
              </a:rPr>
              <a:t>p</a:t>
            </a:r>
            <a:r>
              <a:rPr lang="it-IT" altLang="fr-FR" sz="1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=0,030</a:t>
            </a:r>
            <a:endParaRPr lang="it-IT" altLang="fr-FR" sz="18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7949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21160" y="6596390"/>
            <a:ext cx="483497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>
                <a:solidFill>
                  <a:prstClr val="black"/>
                </a:solidFill>
              </a:rPr>
              <a:t>Loupakis F et al. ASCO 2014. J Clin Oncol 32:5s, 2014 (suppl; abstr 3519)</a:t>
            </a:r>
            <a:endParaRPr lang="fr-FR" sz="1100">
              <a:solidFill>
                <a:prstClr val="black"/>
              </a:solidFill>
            </a:endParaRPr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8258301"/>
              </p:ext>
            </p:extLst>
          </p:nvPr>
        </p:nvGraphicFramePr>
        <p:xfrm>
          <a:off x="303395" y="3789040"/>
          <a:ext cx="8352925" cy="2651760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368152"/>
                <a:gridCol w="1018398"/>
                <a:gridCol w="1193275"/>
                <a:gridCol w="1193275"/>
                <a:gridCol w="1193275"/>
                <a:gridCol w="1193275"/>
                <a:gridCol w="1193275"/>
              </a:tblGrid>
              <a:tr h="0">
                <a:tc>
                  <a:txBody>
                    <a:bodyPr/>
                    <a:lstStyle/>
                    <a:p>
                      <a:endParaRPr lang="fr-FR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rgbClr val="4BACC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 err="1" smtClean="0">
                          <a:solidFill>
                            <a:srgbClr val="FFFFFF"/>
                          </a:solidFill>
                        </a:rPr>
                        <a:t>FOLFIRI</a:t>
                      </a:r>
                      <a:r>
                        <a:rPr lang="fr-FR" sz="1600" baseline="0" dirty="0" smtClean="0">
                          <a:solidFill>
                            <a:srgbClr val="FFFFFF"/>
                          </a:solidFill>
                        </a:rPr>
                        <a:t> + </a:t>
                      </a:r>
                      <a:r>
                        <a:rPr lang="fr-FR" sz="1600" dirty="0" err="1" smtClean="0">
                          <a:solidFill>
                            <a:srgbClr val="FFFFFF"/>
                          </a:solidFill>
                        </a:rPr>
                        <a:t>Bev</a:t>
                      </a:r>
                      <a:endParaRPr lang="fr-FR" sz="1600" b="1" dirty="0">
                        <a:solidFill>
                          <a:srgbClr val="FFFFFF"/>
                        </a:solidFill>
                      </a:endParaRPr>
                    </a:p>
                  </a:txBody>
                  <a:tcPr anchor="ctr">
                    <a:solidFill>
                      <a:srgbClr val="4BAC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 err="1" smtClean="0">
                          <a:solidFill>
                            <a:srgbClr val="FFFFFF"/>
                          </a:solidFill>
                        </a:rPr>
                        <a:t>FOLFOXIRI</a:t>
                      </a:r>
                      <a:r>
                        <a:rPr lang="fr-FR" sz="1600" baseline="0" dirty="0" smtClean="0">
                          <a:solidFill>
                            <a:srgbClr val="FFFFFF"/>
                          </a:solidFill>
                        </a:rPr>
                        <a:t> + </a:t>
                      </a:r>
                      <a:r>
                        <a:rPr lang="fr-FR" sz="1600" dirty="0" err="1" smtClean="0">
                          <a:solidFill>
                            <a:srgbClr val="FFFFFF"/>
                          </a:solidFill>
                        </a:rPr>
                        <a:t>Bev</a:t>
                      </a:r>
                      <a:endParaRPr lang="fr-FR" sz="1600" dirty="0" smtClean="0">
                        <a:solidFill>
                          <a:srgbClr val="FFFFFF"/>
                        </a:solidFill>
                      </a:endParaRPr>
                    </a:p>
                  </a:txBody>
                  <a:tcPr anchor="ctr">
                    <a:solidFill>
                      <a:srgbClr val="4BAC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solidFill>
                            <a:srgbClr val="FFFFFF"/>
                          </a:solidFill>
                        </a:rPr>
                        <a:t>HR (IC95%)</a:t>
                      </a:r>
                      <a:endParaRPr lang="fr-FR" sz="1600" b="1" dirty="0">
                        <a:solidFill>
                          <a:srgbClr val="FFFFFF"/>
                        </a:solidFill>
                      </a:endParaRPr>
                    </a:p>
                  </a:txBody>
                  <a:tcPr anchor="ctr">
                    <a:solidFill>
                      <a:srgbClr val="4BAC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D3EA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SSP</a:t>
                      </a:r>
                    </a:p>
                    <a:p>
                      <a:pPr algn="ctr"/>
                      <a:r>
                        <a:rPr lang="fr-FR" sz="1600" dirty="0" smtClean="0"/>
                        <a:t>médiane</a:t>
                      </a:r>
                      <a:endParaRPr lang="fr-FR" sz="1600" b="1" dirty="0"/>
                    </a:p>
                  </a:txBody>
                  <a:tcPr anchor="ctr">
                    <a:solidFill>
                      <a:srgbClr val="D3EA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SG</a:t>
                      </a:r>
                    </a:p>
                    <a:p>
                      <a:pPr algn="ctr"/>
                      <a:r>
                        <a:rPr lang="fr-FR" sz="1600" dirty="0" smtClean="0"/>
                        <a:t>médiane</a:t>
                      </a:r>
                    </a:p>
                  </a:txBody>
                  <a:tcPr anchor="ctr">
                    <a:solidFill>
                      <a:srgbClr val="D3EA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SSP</a:t>
                      </a:r>
                    </a:p>
                    <a:p>
                      <a:pPr algn="ctr"/>
                      <a:r>
                        <a:rPr lang="fr-FR" sz="1600" dirty="0" smtClean="0"/>
                        <a:t>médiane</a:t>
                      </a:r>
                      <a:endParaRPr lang="fr-FR" sz="1600" b="1" dirty="0"/>
                    </a:p>
                  </a:txBody>
                  <a:tcPr anchor="ctr">
                    <a:solidFill>
                      <a:srgbClr val="D3EA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SG</a:t>
                      </a:r>
                    </a:p>
                    <a:p>
                      <a:pPr algn="ctr"/>
                      <a:r>
                        <a:rPr lang="fr-FR" sz="1600" dirty="0" smtClean="0"/>
                        <a:t>médiane</a:t>
                      </a:r>
                      <a:endParaRPr lang="fr-FR" sz="1600" b="1" dirty="0" smtClean="0"/>
                    </a:p>
                  </a:txBody>
                  <a:tcPr anchor="ctr">
                    <a:solidFill>
                      <a:srgbClr val="D3EA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SSP</a:t>
                      </a:r>
                      <a:endParaRPr lang="fr-FR" sz="1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D3EA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SG</a:t>
                      </a:r>
                      <a:endParaRPr lang="fr-FR" sz="1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D3EAF2">
                        <a:alpha val="20000"/>
                      </a:srgb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WT</a:t>
                      </a:r>
                      <a:r>
                        <a:rPr lang="fr-FR" sz="1600" dirty="0" smtClean="0"/>
                        <a:t> (n=129)</a:t>
                      </a:r>
                      <a:endParaRPr lang="fr-F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11,3</a:t>
                      </a:r>
                      <a:endParaRPr lang="fr-F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34,4</a:t>
                      </a:r>
                      <a:endParaRPr lang="fr-F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13,3</a:t>
                      </a:r>
                      <a:endParaRPr lang="fr-F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41,7</a:t>
                      </a:r>
                      <a:endParaRPr lang="fr-F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0,77</a:t>
                      </a:r>
                    </a:p>
                    <a:p>
                      <a:pPr algn="ctr"/>
                      <a:r>
                        <a:rPr lang="fr-FR" sz="1600" dirty="0" smtClean="0"/>
                        <a:t>(0,52-1,12)</a:t>
                      </a:r>
                      <a:endParaRPr lang="fr-F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smtClean="0"/>
                        <a:t>0,84</a:t>
                      </a:r>
                    </a:p>
                    <a:p>
                      <a:pPr algn="ctr"/>
                      <a:r>
                        <a:rPr lang="fr-FR" sz="1600" smtClean="0"/>
                        <a:t>(0,51-1,38)</a:t>
                      </a:r>
                      <a:endParaRPr lang="fr-FR" sz="1600"/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RAS muté (n=218)</a:t>
                      </a:r>
                      <a:endParaRPr lang="fr-FR" sz="1600" dirty="0"/>
                    </a:p>
                  </a:txBody>
                  <a:tcPr anchor="ctr">
                    <a:solidFill>
                      <a:srgbClr val="D3EA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9,5</a:t>
                      </a:r>
                      <a:endParaRPr lang="fr-FR" sz="1600" dirty="0"/>
                    </a:p>
                  </a:txBody>
                  <a:tcPr anchor="ctr">
                    <a:solidFill>
                      <a:srgbClr val="D3EA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23,1</a:t>
                      </a:r>
                      <a:endParaRPr lang="fr-FR" sz="1600" dirty="0"/>
                    </a:p>
                  </a:txBody>
                  <a:tcPr anchor="ctr">
                    <a:solidFill>
                      <a:srgbClr val="D3EA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12,0</a:t>
                      </a:r>
                      <a:endParaRPr lang="fr-FR" sz="1600" dirty="0"/>
                    </a:p>
                  </a:txBody>
                  <a:tcPr anchor="ctr">
                    <a:solidFill>
                      <a:srgbClr val="D3EA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28,6</a:t>
                      </a:r>
                      <a:endParaRPr lang="fr-FR" sz="1600" dirty="0"/>
                    </a:p>
                  </a:txBody>
                  <a:tcPr anchor="ctr">
                    <a:solidFill>
                      <a:srgbClr val="D3EA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0,82</a:t>
                      </a:r>
                    </a:p>
                    <a:p>
                      <a:pPr algn="ctr"/>
                      <a:r>
                        <a:rPr lang="fr-FR" sz="1600" dirty="0" smtClean="0"/>
                        <a:t>(0,62-1,09)</a:t>
                      </a:r>
                      <a:endParaRPr lang="fr-FR" sz="1600" dirty="0"/>
                    </a:p>
                  </a:txBody>
                  <a:tcPr anchor="ctr">
                    <a:solidFill>
                      <a:srgbClr val="D3EA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0,86</a:t>
                      </a:r>
                    </a:p>
                    <a:p>
                      <a:pPr algn="ctr"/>
                      <a:r>
                        <a:rPr lang="fr-FR" sz="1600" dirty="0" smtClean="0"/>
                        <a:t>(0,61-1,23)</a:t>
                      </a:r>
                      <a:endParaRPr lang="fr-FR" sz="1600" dirty="0"/>
                    </a:p>
                  </a:txBody>
                  <a:tcPr anchor="ctr">
                    <a:solidFill>
                      <a:srgbClr val="D3EAF2">
                        <a:alpha val="20000"/>
                      </a:srgb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BRAF</a:t>
                      </a:r>
                      <a:r>
                        <a:rPr lang="fr-FR" sz="1600" dirty="0" smtClean="0"/>
                        <a:t> muté (n=28)</a:t>
                      </a:r>
                      <a:endParaRPr lang="fr-F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5,5</a:t>
                      </a:r>
                      <a:endParaRPr lang="fr-F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10,8</a:t>
                      </a:r>
                      <a:endParaRPr lang="fr-F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7,5</a:t>
                      </a:r>
                      <a:endParaRPr lang="fr-F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19,1</a:t>
                      </a:r>
                      <a:endParaRPr lang="fr-F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0,56</a:t>
                      </a:r>
                    </a:p>
                    <a:p>
                      <a:pPr algn="ctr"/>
                      <a:r>
                        <a:rPr lang="fr-FR" sz="1600" dirty="0" smtClean="0"/>
                        <a:t>(0,20-1,14)</a:t>
                      </a:r>
                      <a:endParaRPr lang="fr-F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0,55</a:t>
                      </a:r>
                    </a:p>
                    <a:p>
                      <a:pPr algn="ctr"/>
                      <a:r>
                        <a:rPr lang="fr-FR" sz="1600" dirty="0" smtClean="0"/>
                        <a:t>(0,24-1,23)</a:t>
                      </a:r>
                      <a:endParaRPr lang="fr-FR" sz="16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2328864" y="116632"/>
            <a:ext cx="6357937" cy="700616"/>
          </a:xfrm>
        </p:spPr>
        <p:txBody>
          <a:bodyPr>
            <a:noAutofit/>
          </a:bodyPr>
          <a:lstStyle/>
          <a:p>
            <a:r>
              <a:rPr lang="fr-FR" sz="2800" b="1" dirty="0" smtClean="0"/>
              <a:t>TRIBE</a:t>
            </a:r>
            <a:r>
              <a:rPr lang="fr-FR" sz="2800" dirty="0"/>
              <a:t/>
            </a:r>
            <a:br>
              <a:rPr lang="fr-FR" sz="2800" dirty="0"/>
            </a:br>
            <a:r>
              <a:rPr lang="fr-FR" sz="2800" dirty="0"/>
              <a:t>Analyse de sous-groupes </a:t>
            </a:r>
            <a:r>
              <a:rPr lang="fr-FR" sz="2000" dirty="0"/>
              <a:t>(RAS et BRAF mutés)</a:t>
            </a:r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1268761"/>
            <a:ext cx="8229600" cy="2520279"/>
          </a:xfrm>
        </p:spPr>
        <p:txBody>
          <a:bodyPr/>
          <a:lstStyle/>
          <a:p>
            <a:r>
              <a:rPr lang="fr-FR" sz="2400" dirty="0"/>
              <a:t>Résultats des analyses moléculaires sur 375 patients/508 (73,8%) :</a:t>
            </a:r>
          </a:p>
          <a:p>
            <a:pPr lvl="1"/>
            <a:r>
              <a:rPr lang="fr-FR" dirty="0"/>
              <a:t>mutation KRAS : 198 patients (52,8%)</a:t>
            </a:r>
          </a:p>
          <a:p>
            <a:pPr lvl="1"/>
            <a:r>
              <a:rPr lang="fr-FR" dirty="0"/>
              <a:t>mutation NRAS : 20 patients (5,3%)</a:t>
            </a:r>
          </a:p>
          <a:p>
            <a:pPr lvl="1"/>
            <a:r>
              <a:rPr lang="fr-FR" dirty="0"/>
              <a:t>mutation BRAF : 28 (7,5%)</a:t>
            </a:r>
          </a:p>
          <a:p>
            <a:pPr lvl="1"/>
            <a:r>
              <a:rPr lang="fr-FR" dirty="0"/>
              <a:t>WT : 129 patients (34,4%)</a:t>
            </a:r>
          </a:p>
          <a:p>
            <a:endParaRPr lang="fr-FR" dirty="0"/>
          </a:p>
        </p:txBody>
      </p:sp>
      <p:sp>
        <p:nvSpPr>
          <p:cNvPr id="9" name="Rectangle 8"/>
          <p:cNvSpPr/>
          <p:nvPr/>
        </p:nvSpPr>
        <p:spPr bwMode="auto">
          <a:xfrm>
            <a:off x="5220072" y="4725122"/>
            <a:ext cx="936104" cy="576064"/>
          </a:xfrm>
          <a:prstGeom prst="rect">
            <a:avLst/>
          </a:prstGeom>
          <a:noFill/>
          <a:ln>
            <a:solidFill>
              <a:srgbClr val="E46C0A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Imago Book" pitchFamily="-105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220072" y="5877250"/>
            <a:ext cx="936104" cy="576064"/>
          </a:xfrm>
          <a:prstGeom prst="rect">
            <a:avLst/>
          </a:prstGeom>
          <a:noFill/>
          <a:ln>
            <a:solidFill>
              <a:srgbClr val="E46C0A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Imago Book" pitchFamily="-10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519751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 smtClean="0"/>
              <a:t>Phase II </a:t>
            </a:r>
            <a:r>
              <a:rPr lang="fr-FR" sz="2800" dirty="0" err="1" smtClean="0"/>
              <a:t>randomized</a:t>
            </a:r>
            <a:r>
              <a:rPr lang="fr-FR" sz="2800" dirty="0" smtClean="0"/>
              <a:t> METHEP trial </a:t>
            </a:r>
            <a:r>
              <a:rPr lang="fr-FR" sz="2800" dirty="0" err="1" smtClean="0"/>
              <a:t>study</a:t>
            </a:r>
            <a:r>
              <a:rPr lang="fr-FR" sz="2800" dirty="0" smtClean="0"/>
              <a:t> design </a:t>
            </a:r>
            <a:r>
              <a:rPr lang="fr-FR" sz="2400" dirty="0" smtClean="0"/>
              <a:t>(</a:t>
            </a:r>
            <a:r>
              <a:rPr lang="fr-FR" sz="2400" dirty="0" err="1" smtClean="0"/>
              <a:t>annals</a:t>
            </a:r>
            <a:r>
              <a:rPr lang="fr-FR" sz="2400" dirty="0" smtClean="0"/>
              <a:t> of </a:t>
            </a:r>
            <a:r>
              <a:rPr lang="fr-FR" sz="2400" dirty="0" err="1" smtClean="0"/>
              <a:t>surgical</a:t>
            </a:r>
            <a:r>
              <a:rPr lang="fr-FR" sz="2400" dirty="0" smtClean="0"/>
              <a:t> </a:t>
            </a:r>
            <a:r>
              <a:rPr lang="fr-FR" sz="2400" dirty="0" err="1" smtClean="0"/>
              <a:t>oncology</a:t>
            </a:r>
            <a:r>
              <a:rPr lang="fr-FR" sz="2400" dirty="0" smtClean="0"/>
              <a:t> 2013)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5988950"/>
            <a:ext cx="8229600" cy="1112458"/>
          </a:xfrm>
        </p:spPr>
        <p:txBody>
          <a:bodyPr/>
          <a:lstStyle/>
          <a:p>
            <a:r>
              <a:rPr lang="fr-FR" dirty="0" err="1"/>
              <a:t>Primary</a:t>
            </a:r>
            <a:r>
              <a:rPr lang="fr-FR" dirty="0"/>
              <a:t> </a:t>
            </a:r>
            <a:r>
              <a:rPr lang="fr-FR" dirty="0" err="1"/>
              <a:t>Endpoint</a:t>
            </a:r>
            <a:r>
              <a:rPr lang="fr-FR" dirty="0"/>
              <a:t> : </a:t>
            </a:r>
            <a:r>
              <a:rPr lang="fr-FR" dirty="0" err="1"/>
              <a:t>Response</a:t>
            </a:r>
            <a:r>
              <a:rPr lang="fr-FR" dirty="0"/>
              <a:t> </a:t>
            </a:r>
            <a:r>
              <a:rPr lang="fr-FR" dirty="0" err="1"/>
              <a:t>after</a:t>
            </a:r>
            <a:r>
              <a:rPr lang="fr-FR" dirty="0"/>
              <a:t> C4 (RECIST)</a:t>
            </a:r>
          </a:p>
          <a:p>
            <a:endParaRPr lang="fr-FR" dirty="0"/>
          </a:p>
        </p:txBody>
      </p:sp>
      <p:grpSp>
        <p:nvGrpSpPr>
          <p:cNvPr id="12" name="Grouper 11"/>
          <p:cNvGrpSpPr/>
          <p:nvPr/>
        </p:nvGrpSpPr>
        <p:grpSpPr>
          <a:xfrm>
            <a:off x="483421" y="1628800"/>
            <a:ext cx="8265043" cy="3816424"/>
            <a:chOff x="483421" y="1541497"/>
            <a:chExt cx="6950990" cy="2521744"/>
          </a:xfrm>
        </p:grpSpPr>
        <p:sp>
          <p:nvSpPr>
            <p:cNvPr id="4" name="Rectangle à coins arrondis 3"/>
            <p:cNvSpPr>
              <a:spLocks noChangeArrowheads="1"/>
            </p:cNvSpPr>
            <p:nvPr/>
          </p:nvSpPr>
          <p:spPr bwMode="auto">
            <a:xfrm>
              <a:off x="483421" y="1874558"/>
              <a:ext cx="2659507" cy="1976967"/>
            </a:xfrm>
            <a:prstGeom prst="roundRect">
              <a:avLst>
                <a:gd name="adj" fmla="val 16667"/>
              </a:avLst>
            </a:prstGeom>
            <a:solidFill>
              <a:srgbClr val="BFBFBF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r>
                <a:rPr lang="fr-FR" sz="2200" dirty="0">
                  <a:solidFill>
                    <a:srgbClr val="002060"/>
                  </a:solidFill>
                  <a:cs typeface="Arial" charset="0"/>
                </a:rPr>
                <a:t>STRATIFICATION</a:t>
              </a:r>
            </a:p>
            <a:p>
              <a:pPr marL="285750" indent="-285750">
                <a:buFont typeface="Arial" charset="0"/>
                <a:buChar char="•"/>
                <a:defRPr/>
              </a:pPr>
              <a:r>
                <a:rPr lang="fr-FR" sz="2200" dirty="0">
                  <a:solidFill>
                    <a:srgbClr val="002060"/>
                  </a:solidFill>
                  <a:cs typeface="Arial" charset="0"/>
                </a:rPr>
                <a:t>Center</a:t>
              </a:r>
            </a:p>
            <a:p>
              <a:pPr marL="285750" indent="-285750">
                <a:buFont typeface="Arial" charset="0"/>
                <a:buChar char="•"/>
                <a:defRPr/>
              </a:pPr>
              <a:r>
                <a:rPr lang="fr-FR" sz="2200" dirty="0">
                  <a:solidFill>
                    <a:srgbClr val="002060"/>
                  </a:solidFill>
                  <a:cs typeface="Arial" charset="0"/>
                </a:rPr>
                <a:t>Lung </a:t>
              </a:r>
              <a:r>
                <a:rPr lang="fr-FR" sz="2200" dirty="0" err="1">
                  <a:solidFill>
                    <a:srgbClr val="002060"/>
                  </a:solidFill>
                  <a:cs typeface="Arial" charset="0"/>
                </a:rPr>
                <a:t>metastases</a:t>
              </a:r>
              <a:endParaRPr lang="fr-FR" sz="2200" dirty="0">
                <a:solidFill>
                  <a:srgbClr val="002060"/>
                </a:solidFill>
                <a:cs typeface="Arial" charset="0"/>
              </a:endParaRPr>
            </a:p>
            <a:p>
              <a:pPr marL="285750" indent="-285750">
                <a:buFont typeface="Arial" charset="0"/>
                <a:buChar char="•"/>
                <a:defRPr/>
              </a:pPr>
              <a:r>
                <a:rPr lang="fr-FR" sz="2200" dirty="0">
                  <a:solidFill>
                    <a:srgbClr val="002060"/>
                  </a:solidFill>
                  <a:cs typeface="Arial" charset="0"/>
                </a:rPr>
                <a:t>Classification of </a:t>
              </a:r>
              <a:r>
                <a:rPr lang="fr-FR" sz="2200" dirty="0" err="1">
                  <a:solidFill>
                    <a:srgbClr val="002060"/>
                  </a:solidFill>
                  <a:cs typeface="Arial" charset="0"/>
                </a:rPr>
                <a:t>liver</a:t>
              </a:r>
              <a:r>
                <a:rPr lang="fr-FR" sz="2200" dirty="0">
                  <a:solidFill>
                    <a:srgbClr val="002060"/>
                  </a:solidFill>
                  <a:cs typeface="Arial" charset="0"/>
                </a:rPr>
                <a:t> </a:t>
              </a:r>
              <a:r>
                <a:rPr lang="fr-FR" sz="2200" dirty="0" err="1">
                  <a:solidFill>
                    <a:srgbClr val="002060"/>
                  </a:solidFill>
                  <a:cs typeface="Arial" charset="0"/>
                </a:rPr>
                <a:t>metastases</a:t>
              </a:r>
              <a:endParaRPr lang="fr-FR" sz="2200" dirty="0">
                <a:solidFill>
                  <a:srgbClr val="002060"/>
                </a:solidFill>
                <a:cs typeface="Arial" charset="0"/>
              </a:endParaRPr>
            </a:p>
            <a:p>
              <a:pPr marL="285750" indent="-285750">
                <a:buFont typeface="Arial" charset="0"/>
                <a:buChar char="•"/>
                <a:defRPr/>
              </a:pPr>
              <a:r>
                <a:rPr lang="fr-FR" sz="2200" dirty="0">
                  <a:solidFill>
                    <a:srgbClr val="002060"/>
                  </a:solidFill>
                  <a:cs typeface="Arial" charset="0"/>
                </a:rPr>
                <a:t>Classe II</a:t>
              </a:r>
            </a:p>
            <a:p>
              <a:pPr marL="285750" indent="-285750">
                <a:buFont typeface="Arial" charset="0"/>
                <a:buChar char="•"/>
                <a:defRPr/>
              </a:pPr>
              <a:r>
                <a:rPr lang="fr-FR" sz="2200" dirty="0" err="1">
                  <a:solidFill>
                    <a:srgbClr val="002060"/>
                  </a:solidFill>
                  <a:cs typeface="Arial" charset="0"/>
                </a:rPr>
                <a:t>Unres</a:t>
              </a:r>
              <a:r>
                <a:rPr lang="fr-FR" sz="2200" dirty="0">
                  <a:solidFill>
                    <a:srgbClr val="002060"/>
                  </a:solidFill>
                  <a:cs typeface="Arial" charset="0"/>
                </a:rPr>
                <a:t> Vx Contact</a:t>
              </a:r>
            </a:p>
            <a:p>
              <a:pPr marL="285750" indent="-285750">
                <a:buFont typeface="Arial" charset="0"/>
                <a:buChar char="•"/>
                <a:defRPr/>
              </a:pPr>
              <a:r>
                <a:rPr lang="fr-FR" sz="2200" dirty="0" err="1">
                  <a:solidFill>
                    <a:srgbClr val="002060"/>
                  </a:solidFill>
                  <a:cs typeface="Arial" charset="0"/>
                </a:rPr>
                <a:t>Unres</a:t>
              </a:r>
              <a:r>
                <a:rPr lang="fr-FR" sz="2200" dirty="0">
                  <a:solidFill>
                    <a:srgbClr val="002060"/>
                  </a:solidFill>
                  <a:cs typeface="Arial" charset="0"/>
                </a:rPr>
                <a:t> HL &lt; 30</a:t>
              </a:r>
              <a:r>
                <a:rPr lang="fr-FR" sz="2200" dirty="0" smtClean="0">
                  <a:solidFill>
                    <a:srgbClr val="002060"/>
                  </a:solidFill>
                  <a:cs typeface="Arial" charset="0"/>
                </a:rPr>
                <a:t>%</a:t>
              </a:r>
              <a:endParaRPr lang="fr-FR" sz="2200" dirty="0">
                <a:solidFill>
                  <a:srgbClr val="002060"/>
                </a:solidFill>
                <a:cs typeface="Arial" charset="0"/>
              </a:endParaRPr>
            </a:p>
          </p:txBody>
        </p:sp>
        <p:sp>
          <p:nvSpPr>
            <p:cNvPr id="5" name="Flèche droite 6"/>
            <p:cNvSpPr>
              <a:spLocks noChangeArrowheads="1"/>
            </p:cNvSpPr>
            <p:nvPr/>
          </p:nvSpPr>
          <p:spPr bwMode="auto">
            <a:xfrm>
              <a:off x="3142928" y="2604460"/>
              <a:ext cx="312738" cy="535516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00B0F0"/>
            </a:solidFill>
            <a:ln w="9525">
              <a:solidFill>
                <a:srgbClr val="4A7EBB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" name="Ellipse 5"/>
            <p:cNvSpPr>
              <a:spLocks noChangeAspect="1"/>
            </p:cNvSpPr>
            <p:nvPr/>
          </p:nvSpPr>
          <p:spPr bwMode="auto">
            <a:xfrm>
              <a:off x="3455666" y="2064877"/>
              <a:ext cx="539750" cy="1474983"/>
            </a:xfrm>
            <a:prstGeom prst="ellipse">
              <a:avLst/>
            </a:prstGeom>
            <a:solidFill>
              <a:srgbClr val="00B0F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dirty="0" smtClean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R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dirty="0" smtClean="0">
                  <a:solidFill>
                    <a:schemeClr val="lt1"/>
                  </a:solidFill>
                </a:rPr>
                <a:t>A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dirty="0" smtClean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N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dirty="0" smtClean="0">
                  <a:solidFill>
                    <a:schemeClr val="lt1"/>
                  </a:solidFill>
                </a:rPr>
                <a:t>D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dirty="0" smtClean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O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dirty="0">
                  <a:solidFill>
                    <a:schemeClr val="lt1"/>
                  </a:solidFill>
                </a:rPr>
                <a:t>M</a:t>
              </a:r>
              <a:endParaRPr lang="fr-FR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" name="Rectangle à coins arrondis 6"/>
            <p:cNvSpPr>
              <a:spLocks noChangeArrowheads="1"/>
            </p:cNvSpPr>
            <p:nvPr/>
          </p:nvSpPr>
          <p:spPr bwMode="auto">
            <a:xfrm>
              <a:off x="4903467" y="1541497"/>
              <a:ext cx="2530944" cy="969830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200" dirty="0">
                  <a:solidFill>
                    <a:schemeClr val="lt1"/>
                  </a:solidFill>
                </a:rPr>
                <a:t>Control Arm :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200" dirty="0">
                  <a:solidFill>
                    <a:schemeClr val="lt1"/>
                  </a:solidFill>
                </a:rPr>
                <a:t>Standard dose </a:t>
              </a:r>
              <a:r>
                <a:rPr lang="fr-FR" sz="2200" dirty="0" err="1">
                  <a:solidFill>
                    <a:schemeClr val="lt1"/>
                  </a:solidFill>
                </a:rPr>
                <a:t>Chemo</a:t>
              </a:r>
              <a:endParaRPr lang="fr-FR" sz="2200" dirty="0">
                <a:solidFill>
                  <a:schemeClr val="lt1"/>
                </a:solidFill>
              </a:endParaRPr>
            </a:p>
            <a:p>
              <a:pPr marL="171450" indent="-171450" fontAlgn="auto">
                <a:spcBef>
                  <a:spcPts val="0"/>
                </a:spcBef>
                <a:spcAft>
                  <a:spcPts val="0"/>
                </a:spcAft>
                <a:buFont typeface="Arial"/>
                <a:buChar char="•"/>
                <a:defRPr/>
              </a:pPr>
              <a:r>
                <a:rPr lang="fr-FR" sz="2200" dirty="0">
                  <a:solidFill>
                    <a:schemeClr val="lt1"/>
                  </a:solidFill>
                </a:rPr>
                <a:t>FOLFIRI</a:t>
              </a:r>
            </a:p>
            <a:p>
              <a:pPr marL="171450" indent="-171450" fontAlgn="auto">
                <a:spcBef>
                  <a:spcPts val="0"/>
                </a:spcBef>
                <a:spcAft>
                  <a:spcPts val="0"/>
                </a:spcAft>
                <a:buFont typeface="Arial"/>
                <a:buChar char="•"/>
                <a:defRPr/>
              </a:pPr>
              <a:r>
                <a:rPr lang="fr-FR" sz="2200" dirty="0">
                  <a:solidFill>
                    <a:schemeClr val="lt1"/>
                  </a:solidFill>
                </a:rPr>
                <a:t>FOLFOX-4</a:t>
              </a:r>
            </a:p>
          </p:txBody>
        </p:sp>
        <p:sp>
          <p:nvSpPr>
            <p:cNvPr id="8" name="Rectangle à coins arrondis 7"/>
            <p:cNvSpPr>
              <a:spLocks noChangeArrowheads="1"/>
            </p:cNvSpPr>
            <p:nvPr/>
          </p:nvSpPr>
          <p:spPr bwMode="auto">
            <a:xfrm>
              <a:off x="4903467" y="2801309"/>
              <a:ext cx="2530944" cy="1261932"/>
            </a:xfrm>
            <a:prstGeom prst="roundRect">
              <a:avLst>
                <a:gd name="adj" fmla="val 16667"/>
              </a:avLst>
            </a:prstGeom>
            <a:solidFill>
              <a:srgbClr val="00206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200" dirty="0" err="1">
                  <a:solidFill>
                    <a:schemeClr val="lt1"/>
                  </a:solidFill>
                </a:rPr>
                <a:t>Experimental</a:t>
              </a:r>
              <a:r>
                <a:rPr lang="fr-FR" sz="2200" dirty="0">
                  <a:solidFill>
                    <a:schemeClr val="lt1"/>
                  </a:solidFill>
                </a:rPr>
                <a:t> </a:t>
              </a:r>
              <a:r>
                <a:rPr lang="fr-FR" sz="2200" dirty="0" err="1">
                  <a:solidFill>
                    <a:schemeClr val="lt1"/>
                  </a:solidFill>
                </a:rPr>
                <a:t>Arms</a:t>
              </a:r>
              <a:r>
                <a:rPr lang="fr-FR" sz="2200" dirty="0">
                  <a:solidFill>
                    <a:schemeClr val="lt1"/>
                  </a:solidFill>
                </a:rPr>
                <a:t> :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200" dirty="0" err="1">
                  <a:solidFill>
                    <a:schemeClr val="lt1"/>
                  </a:solidFill>
                </a:rPr>
                <a:t>Intensified</a:t>
              </a:r>
              <a:r>
                <a:rPr lang="fr-FR" sz="2200" dirty="0">
                  <a:solidFill>
                    <a:schemeClr val="lt1"/>
                  </a:solidFill>
                </a:rPr>
                <a:t> </a:t>
              </a:r>
              <a:r>
                <a:rPr lang="fr-FR" sz="2200" dirty="0" err="1">
                  <a:solidFill>
                    <a:schemeClr val="lt1"/>
                  </a:solidFill>
                </a:rPr>
                <a:t>Chemo</a:t>
              </a:r>
              <a:endParaRPr lang="fr-FR" sz="2200" dirty="0">
                <a:solidFill>
                  <a:schemeClr val="lt1"/>
                </a:solidFill>
              </a:endParaRPr>
            </a:p>
            <a:p>
              <a:pPr marL="171450" indent="-171450" fontAlgn="auto">
                <a:spcBef>
                  <a:spcPts val="0"/>
                </a:spcBef>
                <a:spcAft>
                  <a:spcPts val="0"/>
                </a:spcAft>
                <a:buFont typeface="Arial"/>
                <a:buChar char="•"/>
                <a:defRPr/>
              </a:pPr>
              <a:r>
                <a:rPr lang="fr-FR" sz="2200" dirty="0">
                  <a:solidFill>
                    <a:schemeClr val="lt1"/>
                  </a:solidFill>
                </a:rPr>
                <a:t>FOLFIRI-High Dose </a:t>
              </a:r>
            </a:p>
            <a:p>
              <a:pPr marL="171450" indent="-171450" fontAlgn="auto">
                <a:spcBef>
                  <a:spcPts val="0"/>
                </a:spcBef>
                <a:spcAft>
                  <a:spcPts val="0"/>
                </a:spcAft>
                <a:buFont typeface="Arial"/>
                <a:buChar char="•"/>
                <a:defRPr/>
              </a:pPr>
              <a:r>
                <a:rPr lang="fr-FR" sz="2200" dirty="0">
                  <a:solidFill>
                    <a:schemeClr val="lt1"/>
                  </a:solidFill>
                </a:rPr>
                <a:t>FOLFOX-7</a:t>
              </a:r>
            </a:p>
            <a:p>
              <a:pPr marL="171450" indent="-171450" fontAlgn="auto">
                <a:spcBef>
                  <a:spcPts val="0"/>
                </a:spcBef>
                <a:spcAft>
                  <a:spcPts val="0"/>
                </a:spcAft>
                <a:buFont typeface="Arial"/>
                <a:buChar char="•"/>
                <a:defRPr/>
              </a:pPr>
              <a:r>
                <a:rPr lang="fr-FR" sz="2200" dirty="0">
                  <a:solidFill>
                    <a:schemeClr val="lt1"/>
                  </a:solidFill>
                </a:rPr>
                <a:t>FOLFIRINOX</a:t>
              </a:r>
            </a:p>
          </p:txBody>
        </p:sp>
        <p:sp>
          <p:nvSpPr>
            <p:cNvPr id="9" name="Flèche droite 10"/>
            <p:cNvSpPr>
              <a:spLocks noChangeArrowheads="1"/>
            </p:cNvSpPr>
            <p:nvPr/>
          </p:nvSpPr>
          <p:spPr bwMode="auto">
            <a:xfrm rot="20201206">
              <a:off x="3995417" y="2371627"/>
              <a:ext cx="852487" cy="232833"/>
            </a:xfrm>
            <a:prstGeom prst="rightArrow">
              <a:avLst>
                <a:gd name="adj1" fmla="val 50000"/>
                <a:gd name="adj2" fmla="val 49971"/>
              </a:avLst>
            </a:prstGeom>
            <a:solidFill>
              <a:srgbClr val="00B0F0"/>
            </a:solidFill>
            <a:ln w="9525">
              <a:solidFill>
                <a:srgbClr val="4A7EBB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" name="Flèche droite 11"/>
            <p:cNvSpPr>
              <a:spLocks noChangeArrowheads="1"/>
            </p:cNvSpPr>
            <p:nvPr/>
          </p:nvSpPr>
          <p:spPr bwMode="auto">
            <a:xfrm rot="1472386">
              <a:off x="4014467" y="2953710"/>
              <a:ext cx="852487" cy="232833"/>
            </a:xfrm>
            <a:prstGeom prst="rightArrow">
              <a:avLst>
                <a:gd name="adj1" fmla="val 50000"/>
                <a:gd name="adj2" fmla="val 49971"/>
              </a:avLst>
            </a:prstGeom>
            <a:solidFill>
              <a:srgbClr val="00B0F0"/>
            </a:solidFill>
            <a:ln w="9525">
              <a:solidFill>
                <a:srgbClr val="4A7EBB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3" name="Arrondir un rectangle avec un coin diagonal 65"/>
          <p:cNvSpPr>
            <a:spLocks/>
          </p:cNvSpPr>
          <p:nvPr/>
        </p:nvSpPr>
        <p:spPr bwMode="auto">
          <a:xfrm>
            <a:off x="251520" y="1340768"/>
            <a:ext cx="8712968" cy="4464496"/>
          </a:xfrm>
          <a:custGeom>
            <a:avLst/>
            <a:gdLst>
              <a:gd name="T0" fmla="*/ 598975 w 7377545"/>
              <a:gd name="T1" fmla="*/ 0 h 3593776"/>
              <a:gd name="T2" fmla="*/ 7377545 w 7377545"/>
              <a:gd name="T3" fmla="*/ 0 h 3593776"/>
              <a:gd name="T4" fmla="*/ 7377545 w 7377545"/>
              <a:gd name="T5" fmla="*/ 0 h 3593776"/>
              <a:gd name="T6" fmla="*/ 7377545 w 7377545"/>
              <a:gd name="T7" fmla="*/ 2994801 h 3593776"/>
              <a:gd name="T8" fmla="*/ 6778570 w 7377545"/>
              <a:gd name="T9" fmla="*/ 3593776 h 3593776"/>
              <a:gd name="T10" fmla="*/ 0 w 7377545"/>
              <a:gd name="T11" fmla="*/ 3593776 h 3593776"/>
              <a:gd name="T12" fmla="*/ 0 w 7377545"/>
              <a:gd name="T13" fmla="*/ 3593776 h 3593776"/>
              <a:gd name="T14" fmla="*/ 0 w 7377545"/>
              <a:gd name="T15" fmla="*/ 598975 h 3593776"/>
              <a:gd name="T16" fmla="*/ 598975 w 7377545"/>
              <a:gd name="T17" fmla="*/ 0 h 359377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377545" h="3593776">
                <a:moveTo>
                  <a:pt x="598975" y="0"/>
                </a:moveTo>
                <a:lnTo>
                  <a:pt x="7377545" y="0"/>
                </a:lnTo>
                <a:lnTo>
                  <a:pt x="7377545" y="2994801"/>
                </a:lnTo>
                <a:cubicBezTo>
                  <a:pt x="7377545" y="3325606"/>
                  <a:pt x="7109375" y="3593776"/>
                  <a:pt x="6778570" y="3593776"/>
                </a:cubicBezTo>
                <a:lnTo>
                  <a:pt x="0" y="3593776"/>
                </a:lnTo>
                <a:lnTo>
                  <a:pt x="0" y="598975"/>
                </a:lnTo>
                <a:cubicBezTo>
                  <a:pt x="0" y="268170"/>
                  <a:pt x="268170" y="0"/>
                  <a:pt x="598975" y="0"/>
                </a:cubicBezTo>
                <a:close/>
              </a:path>
            </a:pathLst>
          </a:custGeom>
          <a:noFill/>
          <a:ln w="9525" cap="flat" cmpd="sng">
            <a:solidFill>
              <a:srgbClr val="00B0F0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>
              <a:defRPr/>
            </a:pPr>
            <a:endParaRPr lang="fr-FR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748929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Liver metastases workshop 2006">
  <a:themeElements>
    <a:clrScheme name="Liver metastases workshop 2006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iver metastases workshop 2006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iver metastases workshop 20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ver metastases workshop 20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ver metastases workshop 20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ver metastases workshop 20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ver metastases workshop 20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ver metastases workshop 20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ver metastases workshop 20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ver metastases workshop 20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ver metastases workshop 20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ver metastases workshop 20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ver metastases workshop 20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ver metastases workshop 20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Liver metastases workshop 2006">
  <a:themeElements>
    <a:clrScheme name="Liver metastases workshop 2006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iver metastases workshop 2006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iver metastases workshop 20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ver metastases workshop 20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ver metastases workshop 20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ver metastases workshop 20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ver metastases workshop 20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ver metastases workshop 20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ver metastases workshop 20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ver metastases workshop 20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ver metastases workshop 20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ver metastases workshop 20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ver metastases workshop 20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ver metastases workshop 20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8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97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8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97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Liver metastases workshop 2006">
  <a:themeElements>
    <a:clrScheme name="Liver metastases workshop 2006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iver metastases workshop 2006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iver metastases workshop 20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ver metastases workshop 20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ver metastases workshop 20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ver metastases workshop 20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ver metastases workshop 20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ver metastases workshop 20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ver metastases workshop 20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ver metastases workshop 20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ver metastases workshop 20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ver metastases workshop 20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ver metastases workshop 20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ver metastases workshop 20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Theme le Cancer.fr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</TotalTime>
  <Words>1371</Words>
  <Application>Microsoft Macintosh PowerPoint</Application>
  <PresentationFormat>Présentation à l'écran (4:3)</PresentationFormat>
  <Paragraphs>426</Paragraphs>
  <Slides>13</Slides>
  <Notes>3</Notes>
  <HiddenSlides>0</HiddenSlides>
  <MMClips>0</MMClips>
  <ScaleCrop>false</ScaleCrop>
  <HeadingPairs>
    <vt:vector size="4" baseType="variant">
      <vt:variant>
        <vt:lpstr>Thème</vt:lpstr>
      </vt:variant>
      <vt:variant>
        <vt:i4>5</vt:i4>
      </vt:variant>
      <vt:variant>
        <vt:lpstr>Titres des diapositives</vt:lpstr>
      </vt:variant>
      <vt:variant>
        <vt:i4>13</vt:i4>
      </vt:variant>
    </vt:vector>
  </HeadingPairs>
  <TitlesOfParts>
    <vt:vector size="18" baseType="lpstr">
      <vt:lpstr>Liver metastases workshop 2006</vt:lpstr>
      <vt:lpstr>1_Liver metastases workshop 2006</vt:lpstr>
      <vt:lpstr>Struttura predefinita</vt:lpstr>
      <vt:lpstr>2_Liver metastases workshop 2006</vt:lpstr>
      <vt:lpstr>Theme le Cancer.fr</vt:lpstr>
      <vt:lpstr>Trichimiothérapie dans les cancers colorectaux métastatiques</vt:lpstr>
      <vt:lpstr>FOLFIRINOX et FOLFOXIRI</vt:lpstr>
      <vt:lpstr>TRIBE Schéma d’étude</vt:lpstr>
      <vt:lpstr>TRIBE Caractéristiques des patients (population ITT)</vt:lpstr>
      <vt:lpstr>TRIBE Taux de réponse</vt:lpstr>
      <vt:lpstr>TRIBE Survie sans progression</vt:lpstr>
      <vt:lpstr>SG actualisée ASCO GI 2015</vt:lpstr>
      <vt:lpstr>TRIBE Analyse de sous-groupes (RAS et BRAF mutés)</vt:lpstr>
      <vt:lpstr>Phase II randomized METHEP trial study design (annals of surgical oncology 2013)</vt:lpstr>
      <vt:lpstr>Post chemo resection</vt:lpstr>
      <vt:lpstr>Maximal TOXICITY GRADE 3/4  Per Patient</vt:lpstr>
      <vt:lpstr>METHEP2 trial design</vt:lpstr>
      <vt:lpstr>Les indications clefs de la trichimiothérapie</vt:lpstr>
    </vt:vector>
  </TitlesOfParts>
  <Company>F. Hoffmann-La Roche, Ltd.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OLIVIA (MO18725) Schéma d’étude</dc:title>
  <dc:creator>Steinmetz, Thomas {MWFO~Boulogne-Billancourt}</dc:creator>
  <cp:lastModifiedBy>Jean-Marc ALAZARD</cp:lastModifiedBy>
  <cp:revision>33</cp:revision>
  <dcterms:created xsi:type="dcterms:W3CDTF">2014-12-17T11:42:45Z</dcterms:created>
  <dcterms:modified xsi:type="dcterms:W3CDTF">2015-01-18T19:29:48Z</dcterms:modified>
</cp:coreProperties>
</file>